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Crimson Roman Bold" charset="1" panose="02000703000000000000"/>
      <p:regular r:id="rId12"/>
    </p:embeddedFont>
    <p:embeddedFont>
      <p:font typeface="Crimson Roman" charset="1" panose="02030503060406020304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00370" y="3125486"/>
            <a:ext cx="10818657" cy="6022257"/>
          </a:xfrm>
          <a:custGeom>
            <a:avLst/>
            <a:gdLst/>
            <a:ahLst/>
            <a:cxnLst/>
            <a:rect r="r" b="b" t="t" l="l"/>
            <a:pathLst>
              <a:path h="6022257" w="10818657">
                <a:moveTo>
                  <a:pt x="0" y="0"/>
                </a:moveTo>
                <a:lnTo>
                  <a:pt x="10818656" y="0"/>
                </a:lnTo>
                <a:lnTo>
                  <a:pt x="10818656" y="6022257"/>
                </a:lnTo>
                <a:lnTo>
                  <a:pt x="0" y="60222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12502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673586" y="1055855"/>
            <a:ext cx="12875019" cy="1146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75"/>
              </a:lnSpc>
            </a:pPr>
            <a:r>
              <a:rPr lang="en-US" b="true" sz="4175" spc="-83">
                <a:solidFill>
                  <a:srgbClr val="393939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Особливості психологічної роботи з постраждалими внаслідок війни.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423558" y="5325815"/>
            <a:ext cx="4835742" cy="19373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ВИКЛАДАЧ:</a:t>
            </a:r>
          </a:p>
          <a:p>
            <a:pPr algn="r">
              <a:lnSpc>
                <a:spcPts val="5040"/>
              </a:lnSpc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ДОКТОР ФІЛОСОФІЇ</a:t>
            </a:r>
          </a:p>
          <a:p>
            <a:pPr algn="r">
              <a:lnSpc>
                <a:spcPts val="5040"/>
              </a:lnSpc>
              <a:spcBef>
                <a:spcPct val="0"/>
              </a:spcBef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ОЛЕНА ОКОЛОВИЧ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190803" y="3655386"/>
            <a:ext cx="3086100" cy="1308747"/>
            <a:chOff x="0" y="0"/>
            <a:chExt cx="635000" cy="26928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212389" y="3655386"/>
            <a:ext cx="3086100" cy="1308747"/>
            <a:chOff x="0" y="0"/>
            <a:chExt cx="635000" cy="26928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635000" cy="3454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60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190803" y="1679960"/>
            <a:ext cx="6958066" cy="12725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400" spc="48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Психічна травма — це порушення цілісності психіки внаслідок надмірного стресу, який перевищує здатність особистості до адаптації.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932349" y="971300"/>
            <a:ext cx="8050649" cy="4921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en-US" b="true" sz="2600" spc="52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Основні типи психічної травми під час війни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980526" y="2866775"/>
            <a:ext cx="2635925" cy="4921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en-US" b="true" sz="2600" spc="52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Гостра травма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190803" y="4054489"/>
            <a:ext cx="3086100" cy="4343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400" spc="48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Психологічні прояви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9407915" y="3655386"/>
            <a:ext cx="3086100" cy="1308747"/>
            <a:chOff x="0" y="0"/>
            <a:chExt cx="635000" cy="26928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3940621" y="3655386"/>
            <a:ext cx="3083137" cy="1308747"/>
            <a:chOff x="0" y="0"/>
            <a:chExt cx="634390" cy="26928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34390" cy="269289"/>
            </a:xfrm>
            <a:custGeom>
              <a:avLst/>
              <a:gdLst/>
              <a:ahLst/>
              <a:cxnLst/>
              <a:rect r="r" b="b" t="t" l="l"/>
              <a:pathLst>
                <a:path h="269289" w="634390">
                  <a:moveTo>
                    <a:pt x="49044" y="0"/>
                  </a:moveTo>
                  <a:lnTo>
                    <a:pt x="585346" y="0"/>
                  </a:lnTo>
                  <a:cubicBezTo>
                    <a:pt x="612432" y="0"/>
                    <a:pt x="634390" y="21958"/>
                    <a:pt x="634390" y="49044"/>
                  </a:cubicBezTo>
                  <a:lnTo>
                    <a:pt x="634390" y="220245"/>
                  </a:lnTo>
                  <a:cubicBezTo>
                    <a:pt x="634390" y="247332"/>
                    <a:pt x="612432" y="269289"/>
                    <a:pt x="585346" y="269289"/>
                  </a:cubicBezTo>
                  <a:lnTo>
                    <a:pt x="49044" y="269289"/>
                  </a:lnTo>
                  <a:cubicBezTo>
                    <a:pt x="21958" y="269289"/>
                    <a:pt x="0" y="247332"/>
                    <a:pt x="0" y="220245"/>
                  </a:cubicBezTo>
                  <a:lnTo>
                    <a:pt x="0" y="49044"/>
                  </a:lnTo>
                  <a:cubicBezTo>
                    <a:pt x="0" y="21958"/>
                    <a:pt x="21958" y="0"/>
                    <a:pt x="49044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9050"/>
              <a:ext cx="63439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3421333" y="5874591"/>
            <a:ext cx="3086100" cy="1308747"/>
            <a:chOff x="0" y="0"/>
            <a:chExt cx="635000" cy="26928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7600950" y="5874591"/>
            <a:ext cx="3086100" cy="1308747"/>
            <a:chOff x="0" y="0"/>
            <a:chExt cx="635000" cy="269289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11780567" y="5874591"/>
            <a:ext cx="3086100" cy="1308747"/>
            <a:chOff x="0" y="0"/>
            <a:chExt cx="635000" cy="269289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5476133" y="8364438"/>
            <a:ext cx="3086100" cy="1308747"/>
            <a:chOff x="0" y="0"/>
            <a:chExt cx="635000" cy="269289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0237517" y="8364438"/>
            <a:ext cx="3086100" cy="1308747"/>
            <a:chOff x="0" y="0"/>
            <a:chExt cx="635000" cy="269289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635000" cy="269289"/>
            </a:xfrm>
            <a:custGeom>
              <a:avLst/>
              <a:gdLst/>
              <a:ahLst/>
              <a:cxnLst/>
              <a:rect r="r" b="b" t="t" l="l"/>
              <a:pathLst>
                <a:path h="269289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220293"/>
                  </a:lnTo>
                  <a:cubicBezTo>
                    <a:pt x="635000" y="233287"/>
                    <a:pt x="629838" y="245750"/>
                    <a:pt x="620649" y="254939"/>
                  </a:cubicBezTo>
                  <a:cubicBezTo>
                    <a:pt x="611460" y="264127"/>
                    <a:pt x="598998" y="269289"/>
                    <a:pt x="586003" y="269289"/>
                  </a:cubicBezTo>
                  <a:lnTo>
                    <a:pt x="48997" y="269289"/>
                  </a:lnTo>
                  <a:cubicBezTo>
                    <a:pt x="36002" y="269289"/>
                    <a:pt x="23540" y="264127"/>
                    <a:pt x="14351" y="254939"/>
                  </a:cubicBezTo>
                  <a:cubicBezTo>
                    <a:pt x="5162" y="245750"/>
                    <a:pt x="0" y="233287"/>
                    <a:pt x="0" y="22029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19050"/>
              <a:ext cx="635000" cy="2502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33" id="33"/>
          <p:cNvSpPr txBox="true"/>
          <p:nvPr/>
        </p:nvSpPr>
        <p:spPr>
          <a:xfrm rot="0">
            <a:off x="14620245" y="4103363"/>
            <a:ext cx="1723887" cy="358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ПТСР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500635" y="6202247"/>
            <a:ext cx="2757290" cy="672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Гострий стресовий розлад 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7957674" y="6359409"/>
            <a:ext cx="2488071" cy="358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Ф</a:t>
            </a: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ормування фобій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2027175" y="6183265"/>
            <a:ext cx="2592885" cy="672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 </a:t>
            </a: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Психосоматичні розлади 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734894" y="8692094"/>
            <a:ext cx="2522426" cy="672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Депресивні та тривожні розлади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0255674" y="8902661"/>
            <a:ext cx="3049786" cy="3556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  <a:spcBef>
                <a:spcPct val="0"/>
              </a:spcBef>
            </a:pPr>
            <a:r>
              <a:rPr lang="en-US" b="true" sz="2451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</a:t>
            </a:r>
            <a:r>
              <a:rPr lang="en-US" sz="2451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Соціальна дезадаптація</a:t>
            </a:r>
            <a:r>
              <a:rPr lang="en-US" b="true" sz="2451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734894" y="4103363"/>
            <a:ext cx="2161223" cy="358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Емоційні прояви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755814" y="4149739"/>
            <a:ext cx="2619260" cy="358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Фізіологічні прояви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70349" y="2757846"/>
            <a:ext cx="3602801" cy="3657389"/>
            <a:chOff x="0" y="0"/>
            <a:chExt cx="741317" cy="7525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41317" cy="752549"/>
            </a:xfrm>
            <a:custGeom>
              <a:avLst/>
              <a:gdLst/>
              <a:ahLst/>
              <a:cxnLst/>
              <a:rect r="r" b="b" t="t" l="l"/>
              <a:pathLst>
                <a:path h="752549" w="741317">
                  <a:moveTo>
                    <a:pt x="41970" y="0"/>
                  </a:moveTo>
                  <a:lnTo>
                    <a:pt x="699347" y="0"/>
                  </a:lnTo>
                  <a:cubicBezTo>
                    <a:pt x="722527" y="0"/>
                    <a:pt x="741317" y="18791"/>
                    <a:pt x="741317" y="41970"/>
                  </a:cubicBezTo>
                  <a:lnTo>
                    <a:pt x="741317" y="710579"/>
                  </a:lnTo>
                  <a:cubicBezTo>
                    <a:pt x="741317" y="721710"/>
                    <a:pt x="736895" y="732386"/>
                    <a:pt x="729024" y="740257"/>
                  </a:cubicBezTo>
                  <a:cubicBezTo>
                    <a:pt x="721154" y="748127"/>
                    <a:pt x="710478" y="752549"/>
                    <a:pt x="699347" y="752549"/>
                  </a:cubicBezTo>
                  <a:lnTo>
                    <a:pt x="41970" y="752549"/>
                  </a:lnTo>
                  <a:cubicBezTo>
                    <a:pt x="30839" y="752549"/>
                    <a:pt x="20164" y="748127"/>
                    <a:pt x="12293" y="740257"/>
                  </a:cubicBezTo>
                  <a:cubicBezTo>
                    <a:pt x="4422" y="732386"/>
                    <a:pt x="0" y="721710"/>
                    <a:pt x="0" y="710579"/>
                  </a:cubicBezTo>
                  <a:lnTo>
                    <a:pt x="0" y="41970"/>
                  </a:lnTo>
                  <a:cubicBezTo>
                    <a:pt x="0" y="30839"/>
                    <a:pt x="4422" y="20164"/>
                    <a:pt x="12293" y="12293"/>
                  </a:cubicBezTo>
                  <a:cubicBezTo>
                    <a:pt x="20164" y="4422"/>
                    <a:pt x="30839" y="0"/>
                    <a:pt x="4197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19050"/>
              <a:ext cx="741317" cy="7334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666431" y="1047750"/>
            <a:ext cx="2982278" cy="38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75"/>
              </a:lnSpc>
              <a:spcBef>
                <a:spcPct val="0"/>
              </a:spcBef>
            </a:pPr>
            <a:r>
              <a:rPr lang="en-US" b="true" sz="2675" spc="-53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Хронічна травма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1456710"/>
            <a:ext cx="7789568" cy="130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Хронічна травма — це кумулятивний процес психічного виснаження, який виникає внаслідок тривалого або повторюваного впливу стресорів, що перевищують адаптаційні ресурси особистості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8659526" y="2372380"/>
            <a:ext cx="1376958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ПРОЯВИ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7603053" y="2795991"/>
            <a:ext cx="3602801" cy="3326355"/>
            <a:chOff x="0" y="0"/>
            <a:chExt cx="741317" cy="68443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41317" cy="684435"/>
            </a:xfrm>
            <a:custGeom>
              <a:avLst/>
              <a:gdLst/>
              <a:ahLst/>
              <a:cxnLst/>
              <a:rect r="r" b="b" t="t" l="l"/>
              <a:pathLst>
                <a:path h="684435" w="741317">
                  <a:moveTo>
                    <a:pt x="41970" y="0"/>
                  </a:moveTo>
                  <a:lnTo>
                    <a:pt x="699347" y="0"/>
                  </a:lnTo>
                  <a:cubicBezTo>
                    <a:pt x="722527" y="0"/>
                    <a:pt x="741317" y="18791"/>
                    <a:pt x="741317" y="41970"/>
                  </a:cubicBezTo>
                  <a:lnTo>
                    <a:pt x="741317" y="642465"/>
                  </a:lnTo>
                  <a:cubicBezTo>
                    <a:pt x="741317" y="653596"/>
                    <a:pt x="736895" y="664272"/>
                    <a:pt x="729024" y="672142"/>
                  </a:cubicBezTo>
                  <a:cubicBezTo>
                    <a:pt x="721154" y="680013"/>
                    <a:pt x="710478" y="684435"/>
                    <a:pt x="699347" y="684435"/>
                  </a:cubicBezTo>
                  <a:lnTo>
                    <a:pt x="41970" y="684435"/>
                  </a:lnTo>
                  <a:cubicBezTo>
                    <a:pt x="18791" y="684435"/>
                    <a:pt x="0" y="665645"/>
                    <a:pt x="0" y="642465"/>
                  </a:cubicBezTo>
                  <a:lnTo>
                    <a:pt x="0" y="41970"/>
                  </a:lnTo>
                  <a:cubicBezTo>
                    <a:pt x="0" y="30839"/>
                    <a:pt x="4422" y="20164"/>
                    <a:pt x="12293" y="12293"/>
                  </a:cubicBezTo>
                  <a:cubicBezTo>
                    <a:pt x="20164" y="4422"/>
                    <a:pt x="30839" y="0"/>
                    <a:pt x="4197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19050"/>
              <a:ext cx="741317" cy="6653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3656499" y="2900187"/>
            <a:ext cx="3602801" cy="3479086"/>
            <a:chOff x="0" y="0"/>
            <a:chExt cx="741317" cy="71586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41317" cy="715861"/>
            </a:xfrm>
            <a:custGeom>
              <a:avLst/>
              <a:gdLst/>
              <a:ahLst/>
              <a:cxnLst/>
              <a:rect r="r" b="b" t="t" l="l"/>
              <a:pathLst>
                <a:path h="715861" w="741317">
                  <a:moveTo>
                    <a:pt x="41970" y="0"/>
                  </a:moveTo>
                  <a:lnTo>
                    <a:pt x="699347" y="0"/>
                  </a:lnTo>
                  <a:cubicBezTo>
                    <a:pt x="722527" y="0"/>
                    <a:pt x="741317" y="18791"/>
                    <a:pt x="741317" y="41970"/>
                  </a:cubicBezTo>
                  <a:lnTo>
                    <a:pt x="741317" y="673891"/>
                  </a:lnTo>
                  <a:cubicBezTo>
                    <a:pt x="741317" y="685022"/>
                    <a:pt x="736895" y="695698"/>
                    <a:pt x="729024" y="703569"/>
                  </a:cubicBezTo>
                  <a:cubicBezTo>
                    <a:pt x="721154" y="711439"/>
                    <a:pt x="710478" y="715861"/>
                    <a:pt x="699347" y="715861"/>
                  </a:cubicBezTo>
                  <a:lnTo>
                    <a:pt x="41970" y="715861"/>
                  </a:lnTo>
                  <a:cubicBezTo>
                    <a:pt x="18791" y="715861"/>
                    <a:pt x="0" y="697071"/>
                    <a:pt x="0" y="673891"/>
                  </a:cubicBezTo>
                  <a:lnTo>
                    <a:pt x="0" y="41970"/>
                  </a:lnTo>
                  <a:cubicBezTo>
                    <a:pt x="0" y="30839"/>
                    <a:pt x="4422" y="20164"/>
                    <a:pt x="12293" y="12293"/>
                  </a:cubicBezTo>
                  <a:cubicBezTo>
                    <a:pt x="20164" y="4422"/>
                    <a:pt x="30839" y="0"/>
                    <a:pt x="4197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9050"/>
              <a:ext cx="741317" cy="6968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4373151" y="6122346"/>
            <a:ext cx="3602801" cy="3868767"/>
            <a:chOff x="0" y="0"/>
            <a:chExt cx="741317" cy="79604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41317" cy="796043"/>
            </a:xfrm>
            <a:custGeom>
              <a:avLst/>
              <a:gdLst/>
              <a:ahLst/>
              <a:cxnLst/>
              <a:rect r="r" b="b" t="t" l="l"/>
              <a:pathLst>
                <a:path h="796043" w="741317">
                  <a:moveTo>
                    <a:pt x="41970" y="0"/>
                  </a:moveTo>
                  <a:lnTo>
                    <a:pt x="699347" y="0"/>
                  </a:lnTo>
                  <a:cubicBezTo>
                    <a:pt x="722527" y="0"/>
                    <a:pt x="741317" y="18791"/>
                    <a:pt x="741317" y="41970"/>
                  </a:cubicBezTo>
                  <a:lnTo>
                    <a:pt x="741317" y="754073"/>
                  </a:lnTo>
                  <a:cubicBezTo>
                    <a:pt x="741317" y="765204"/>
                    <a:pt x="736895" y="775879"/>
                    <a:pt x="729024" y="783750"/>
                  </a:cubicBezTo>
                  <a:cubicBezTo>
                    <a:pt x="721154" y="791621"/>
                    <a:pt x="710478" y="796043"/>
                    <a:pt x="699347" y="796043"/>
                  </a:cubicBezTo>
                  <a:lnTo>
                    <a:pt x="41970" y="796043"/>
                  </a:lnTo>
                  <a:cubicBezTo>
                    <a:pt x="18791" y="796043"/>
                    <a:pt x="0" y="777252"/>
                    <a:pt x="0" y="754073"/>
                  </a:cubicBezTo>
                  <a:lnTo>
                    <a:pt x="0" y="41970"/>
                  </a:lnTo>
                  <a:cubicBezTo>
                    <a:pt x="0" y="30839"/>
                    <a:pt x="4422" y="20164"/>
                    <a:pt x="12293" y="12293"/>
                  </a:cubicBezTo>
                  <a:cubicBezTo>
                    <a:pt x="20164" y="4422"/>
                    <a:pt x="30839" y="0"/>
                    <a:pt x="4197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19050"/>
              <a:ext cx="741317" cy="7769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287781" y="6379273"/>
            <a:ext cx="3602801" cy="3611840"/>
            <a:chOff x="0" y="0"/>
            <a:chExt cx="741317" cy="74317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741317" cy="743177"/>
            </a:xfrm>
            <a:custGeom>
              <a:avLst/>
              <a:gdLst/>
              <a:ahLst/>
              <a:cxnLst/>
              <a:rect r="r" b="b" t="t" l="l"/>
              <a:pathLst>
                <a:path h="743177" w="741317">
                  <a:moveTo>
                    <a:pt x="41970" y="0"/>
                  </a:moveTo>
                  <a:lnTo>
                    <a:pt x="699347" y="0"/>
                  </a:lnTo>
                  <a:cubicBezTo>
                    <a:pt x="722527" y="0"/>
                    <a:pt x="741317" y="18791"/>
                    <a:pt x="741317" y="41970"/>
                  </a:cubicBezTo>
                  <a:lnTo>
                    <a:pt x="741317" y="701207"/>
                  </a:lnTo>
                  <a:cubicBezTo>
                    <a:pt x="741317" y="712338"/>
                    <a:pt x="736895" y="723013"/>
                    <a:pt x="729024" y="730884"/>
                  </a:cubicBezTo>
                  <a:cubicBezTo>
                    <a:pt x="721154" y="738755"/>
                    <a:pt x="710478" y="743177"/>
                    <a:pt x="699347" y="743177"/>
                  </a:cubicBezTo>
                  <a:lnTo>
                    <a:pt x="41970" y="743177"/>
                  </a:lnTo>
                  <a:cubicBezTo>
                    <a:pt x="18791" y="743177"/>
                    <a:pt x="0" y="724386"/>
                    <a:pt x="0" y="701207"/>
                  </a:cubicBezTo>
                  <a:lnTo>
                    <a:pt x="0" y="41970"/>
                  </a:lnTo>
                  <a:cubicBezTo>
                    <a:pt x="0" y="30839"/>
                    <a:pt x="4422" y="20164"/>
                    <a:pt x="12293" y="12293"/>
                  </a:cubicBezTo>
                  <a:cubicBezTo>
                    <a:pt x="20164" y="4422"/>
                    <a:pt x="30839" y="0"/>
                    <a:pt x="4197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19050"/>
              <a:ext cx="741317" cy="7241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1028700" y="2919237"/>
            <a:ext cx="3086100" cy="687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Психоемоційні прояви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920120" y="2815041"/>
            <a:ext cx="2968668" cy="687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Когнітивні прояви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3890582" y="3093021"/>
            <a:ext cx="2780776" cy="1009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Фізичні (соматичні) прояви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010168" y="6540665"/>
            <a:ext cx="2592885" cy="687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Поведінкові прояви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711317" y="6701637"/>
            <a:ext cx="2945181" cy="3657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Соціальні прояви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67724" y="3521816"/>
            <a:ext cx="3705427" cy="2698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Постійна тривога та напруження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Емоційна нестабільність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Відчуття порожнечі або відстороненості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Хронічне відчуття сорому або провини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Депресивні стани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Емоційне оніміння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603053" y="3521816"/>
            <a:ext cx="3602801" cy="2411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b="true" sz="2375" spc="-47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·</a:t>
            </a: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 Нав’язливі спогади (флешбеки)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Негативні переконання про себе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Проблеми з концентрацією та пам’яттю.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Катастрофізація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Гіперпильність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662226" y="4112366"/>
            <a:ext cx="3597074" cy="1820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Хронічна втома, навіть після відпочинку.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Порушення сну 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Проблеми з травленням.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Підвищене серцебиття, пітливість</a:t>
            </a:r>
            <a:r>
              <a:rPr lang="en-US" b="true" sz="2375" spc="-47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.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533433" y="7237915"/>
            <a:ext cx="3282236" cy="26105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75"/>
              </a:lnSpc>
              <a:spcBef>
                <a:spcPct val="0"/>
              </a:spcBef>
            </a:pPr>
            <a:r>
              <a:rPr lang="en-US" sz="2275" spc="-45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Уникання людей, місць або ситуацій, що нагадують травму. </a:t>
            </a:r>
          </a:p>
          <a:p>
            <a:pPr algn="ctr">
              <a:lnSpc>
                <a:spcPts val="2275"/>
              </a:lnSpc>
              <a:spcBef>
                <a:spcPct val="0"/>
              </a:spcBef>
            </a:pPr>
            <a:r>
              <a:rPr lang="en-US" sz="2275" spc="-45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Ізоляція від соціуму. </a:t>
            </a:r>
          </a:p>
          <a:p>
            <a:pPr algn="ctr">
              <a:lnSpc>
                <a:spcPts val="2175"/>
              </a:lnSpc>
              <a:spcBef>
                <a:spcPct val="0"/>
              </a:spcBef>
            </a:pPr>
            <a:r>
              <a:rPr lang="en-US" sz="2175" spc="-43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Саморуйнівна поведінка  </a:t>
            </a:r>
          </a:p>
          <a:p>
            <a:pPr algn="ctr">
              <a:lnSpc>
                <a:spcPts val="2275"/>
              </a:lnSpc>
              <a:spcBef>
                <a:spcPct val="0"/>
              </a:spcBef>
            </a:pPr>
            <a:r>
              <a:rPr lang="en-US" sz="2275" spc="-45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Контроль або, навпаки, імпульсивність. </a:t>
            </a:r>
          </a:p>
          <a:p>
            <a:pPr algn="ctr">
              <a:lnSpc>
                <a:spcPts val="2275"/>
              </a:lnSpc>
              <a:spcBef>
                <a:spcPct val="0"/>
              </a:spcBef>
            </a:pPr>
            <a:r>
              <a:rPr lang="en-US" sz="2275" spc="-45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Труднощі з встановленням меж.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501427" y="7247440"/>
            <a:ext cx="3364962" cy="2108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Проблеми у стосунках — недовіра, страх близькості.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Залежність від інших або повна емоційна дистанція.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Конфліктність або уникання конфліктів будь-якою ціною.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80239" y="4378192"/>
            <a:ext cx="3649774" cy="3680876"/>
            <a:chOff x="0" y="0"/>
            <a:chExt cx="750982" cy="75738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50982" cy="757382"/>
            </a:xfrm>
            <a:custGeom>
              <a:avLst/>
              <a:gdLst/>
              <a:ahLst/>
              <a:cxnLst/>
              <a:rect r="r" b="b" t="t" l="l"/>
              <a:pathLst>
                <a:path h="757382" w="750982">
                  <a:moveTo>
                    <a:pt x="41430" y="0"/>
                  </a:moveTo>
                  <a:lnTo>
                    <a:pt x="709553" y="0"/>
                  </a:lnTo>
                  <a:cubicBezTo>
                    <a:pt x="720540" y="0"/>
                    <a:pt x="731078" y="4365"/>
                    <a:pt x="738848" y="12135"/>
                  </a:cubicBezTo>
                  <a:cubicBezTo>
                    <a:pt x="746617" y="19904"/>
                    <a:pt x="750982" y="30442"/>
                    <a:pt x="750982" y="41430"/>
                  </a:cubicBezTo>
                  <a:lnTo>
                    <a:pt x="750982" y="715952"/>
                  </a:lnTo>
                  <a:cubicBezTo>
                    <a:pt x="750982" y="738833"/>
                    <a:pt x="732434" y="757382"/>
                    <a:pt x="709553" y="757382"/>
                  </a:cubicBezTo>
                  <a:lnTo>
                    <a:pt x="41430" y="757382"/>
                  </a:lnTo>
                  <a:cubicBezTo>
                    <a:pt x="18549" y="757382"/>
                    <a:pt x="0" y="738833"/>
                    <a:pt x="0" y="715952"/>
                  </a:cubicBezTo>
                  <a:lnTo>
                    <a:pt x="0" y="41430"/>
                  </a:lnTo>
                  <a:cubicBezTo>
                    <a:pt x="0" y="18549"/>
                    <a:pt x="18549" y="0"/>
                    <a:pt x="4143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19050"/>
              <a:ext cx="750982" cy="7383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857670" y="1047750"/>
            <a:ext cx="3445312" cy="38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75"/>
              </a:lnSpc>
              <a:spcBef>
                <a:spcPct val="0"/>
              </a:spcBef>
            </a:pPr>
            <a:r>
              <a:rPr lang="en-US" b="true" sz="2675" spc="-53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Комплексна травма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4747740" y="4378192"/>
            <a:ext cx="3649774" cy="3680876"/>
            <a:chOff x="0" y="0"/>
            <a:chExt cx="750982" cy="75738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750982" cy="757382"/>
            </a:xfrm>
            <a:custGeom>
              <a:avLst/>
              <a:gdLst/>
              <a:ahLst/>
              <a:cxnLst/>
              <a:rect r="r" b="b" t="t" l="l"/>
              <a:pathLst>
                <a:path h="757382" w="750982">
                  <a:moveTo>
                    <a:pt x="41430" y="0"/>
                  </a:moveTo>
                  <a:lnTo>
                    <a:pt x="709553" y="0"/>
                  </a:lnTo>
                  <a:cubicBezTo>
                    <a:pt x="720540" y="0"/>
                    <a:pt x="731078" y="4365"/>
                    <a:pt x="738848" y="12135"/>
                  </a:cubicBezTo>
                  <a:cubicBezTo>
                    <a:pt x="746617" y="19904"/>
                    <a:pt x="750982" y="30442"/>
                    <a:pt x="750982" y="41430"/>
                  </a:cubicBezTo>
                  <a:lnTo>
                    <a:pt x="750982" y="715952"/>
                  </a:lnTo>
                  <a:cubicBezTo>
                    <a:pt x="750982" y="738833"/>
                    <a:pt x="732434" y="757382"/>
                    <a:pt x="709553" y="757382"/>
                  </a:cubicBezTo>
                  <a:lnTo>
                    <a:pt x="41430" y="757382"/>
                  </a:lnTo>
                  <a:cubicBezTo>
                    <a:pt x="18549" y="757382"/>
                    <a:pt x="0" y="738833"/>
                    <a:pt x="0" y="715952"/>
                  </a:cubicBezTo>
                  <a:lnTo>
                    <a:pt x="0" y="41430"/>
                  </a:lnTo>
                  <a:cubicBezTo>
                    <a:pt x="0" y="18549"/>
                    <a:pt x="18549" y="0"/>
                    <a:pt x="4143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19050"/>
              <a:ext cx="750982" cy="7383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8926024" y="4378192"/>
            <a:ext cx="3649774" cy="3680876"/>
            <a:chOff x="0" y="0"/>
            <a:chExt cx="750982" cy="75738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750982" cy="757382"/>
            </a:xfrm>
            <a:custGeom>
              <a:avLst/>
              <a:gdLst/>
              <a:ahLst/>
              <a:cxnLst/>
              <a:rect r="r" b="b" t="t" l="l"/>
              <a:pathLst>
                <a:path h="757382" w="750982">
                  <a:moveTo>
                    <a:pt x="41430" y="0"/>
                  </a:moveTo>
                  <a:lnTo>
                    <a:pt x="709553" y="0"/>
                  </a:lnTo>
                  <a:cubicBezTo>
                    <a:pt x="720540" y="0"/>
                    <a:pt x="731078" y="4365"/>
                    <a:pt x="738848" y="12135"/>
                  </a:cubicBezTo>
                  <a:cubicBezTo>
                    <a:pt x="746617" y="19904"/>
                    <a:pt x="750982" y="30442"/>
                    <a:pt x="750982" y="41430"/>
                  </a:cubicBezTo>
                  <a:lnTo>
                    <a:pt x="750982" y="715952"/>
                  </a:lnTo>
                  <a:cubicBezTo>
                    <a:pt x="750982" y="738833"/>
                    <a:pt x="732434" y="757382"/>
                    <a:pt x="709553" y="757382"/>
                  </a:cubicBezTo>
                  <a:lnTo>
                    <a:pt x="41430" y="757382"/>
                  </a:lnTo>
                  <a:cubicBezTo>
                    <a:pt x="18549" y="757382"/>
                    <a:pt x="0" y="738833"/>
                    <a:pt x="0" y="715952"/>
                  </a:cubicBezTo>
                  <a:lnTo>
                    <a:pt x="0" y="41430"/>
                  </a:lnTo>
                  <a:cubicBezTo>
                    <a:pt x="0" y="18549"/>
                    <a:pt x="18549" y="0"/>
                    <a:pt x="4143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19050"/>
              <a:ext cx="750982" cy="7383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3537823" y="4378192"/>
            <a:ext cx="3649774" cy="3680876"/>
            <a:chOff x="0" y="0"/>
            <a:chExt cx="750982" cy="75738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750982" cy="757382"/>
            </a:xfrm>
            <a:custGeom>
              <a:avLst/>
              <a:gdLst/>
              <a:ahLst/>
              <a:cxnLst/>
              <a:rect r="r" b="b" t="t" l="l"/>
              <a:pathLst>
                <a:path h="757382" w="750982">
                  <a:moveTo>
                    <a:pt x="41430" y="0"/>
                  </a:moveTo>
                  <a:lnTo>
                    <a:pt x="709553" y="0"/>
                  </a:lnTo>
                  <a:cubicBezTo>
                    <a:pt x="720540" y="0"/>
                    <a:pt x="731078" y="4365"/>
                    <a:pt x="738848" y="12135"/>
                  </a:cubicBezTo>
                  <a:cubicBezTo>
                    <a:pt x="746617" y="19904"/>
                    <a:pt x="750982" y="30442"/>
                    <a:pt x="750982" y="41430"/>
                  </a:cubicBezTo>
                  <a:lnTo>
                    <a:pt x="750982" y="715952"/>
                  </a:lnTo>
                  <a:cubicBezTo>
                    <a:pt x="750982" y="738833"/>
                    <a:pt x="732434" y="757382"/>
                    <a:pt x="709553" y="757382"/>
                  </a:cubicBezTo>
                  <a:lnTo>
                    <a:pt x="41430" y="757382"/>
                  </a:lnTo>
                  <a:cubicBezTo>
                    <a:pt x="18549" y="757382"/>
                    <a:pt x="0" y="738833"/>
                    <a:pt x="0" y="715952"/>
                  </a:cubicBezTo>
                  <a:lnTo>
                    <a:pt x="0" y="41430"/>
                  </a:lnTo>
                  <a:cubicBezTo>
                    <a:pt x="0" y="18549"/>
                    <a:pt x="18549" y="0"/>
                    <a:pt x="41430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9050"/>
              <a:ext cx="750982" cy="7383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515103" y="4579263"/>
            <a:ext cx="3180046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Емоційні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37864" y="1745542"/>
            <a:ext cx="8042462" cy="1653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Комплексна травма — це наслідок багаторазового, тривалого та різнорідного травматичного впливу, часто в умовах неможливості втечі, залежності від джерела загрози, хронічної небезпеки або втрати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068606" y="3418152"/>
            <a:ext cx="1376958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ПРОЯВИ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405360" y="4579263"/>
            <a:ext cx="2334534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Когнітивні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301807" y="4579263"/>
            <a:ext cx="2898209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Міжособистісні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4137898" y="4579263"/>
            <a:ext cx="2663344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 Поведінкові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46676" y="8259092"/>
            <a:ext cx="16012624" cy="1063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Комплексна травма — це глибинна трансформація особистості під впливом тривалого травматичного досвіду</a:t>
            </a:r>
          </a:p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Вона охоплює: емоції, мислення, тіло, ідентичність, стосунки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15103" y="5162550"/>
            <a:ext cx="3385849" cy="2244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афективна нестабільність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хронічний сором («я поганий»)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провина вижившого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емоційне оніміння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труднощі розпізнавання емоцій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06471" y="5162550"/>
            <a:ext cx="3732312" cy="2244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афективна нестабільність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хронічний сором («я поганий»)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провина вижившого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емоційне оніміння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труднощі розпізнавання емоцій 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757085" y="5162550"/>
            <a:ext cx="3818713" cy="1615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страх близькості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залежність або уникання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повторення травматичних сценаріїв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труднощі з довірою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3731000" y="5162550"/>
            <a:ext cx="3263419" cy="1615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самоушкоджувальна поведінка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адикції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уникнення </a:t>
            </a:r>
          </a:p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sz="2475" spc="-4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імпульсивність 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2833334"/>
            <a:ext cx="4636204" cy="2811878"/>
            <a:chOff x="0" y="0"/>
            <a:chExt cx="953951" cy="5785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3951" cy="578576"/>
            </a:xfrm>
            <a:custGeom>
              <a:avLst/>
              <a:gdLst/>
              <a:ahLst/>
              <a:cxnLst/>
              <a:rect r="r" b="b" t="t" l="l"/>
              <a:pathLst>
                <a:path h="578576" w="953951">
                  <a:moveTo>
                    <a:pt x="32615" y="0"/>
                  </a:moveTo>
                  <a:lnTo>
                    <a:pt x="921337" y="0"/>
                  </a:lnTo>
                  <a:cubicBezTo>
                    <a:pt x="939349" y="0"/>
                    <a:pt x="953951" y="14602"/>
                    <a:pt x="953951" y="32615"/>
                  </a:cubicBezTo>
                  <a:lnTo>
                    <a:pt x="953951" y="545961"/>
                  </a:lnTo>
                  <a:cubicBezTo>
                    <a:pt x="953951" y="554611"/>
                    <a:pt x="950515" y="562907"/>
                    <a:pt x="944399" y="569023"/>
                  </a:cubicBezTo>
                  <a:cubicBezTo>
                    <a:pt x="938282" y="575140"/>
                    <a:pt x="929987" y="578576"/>
                    <a:pt x="921337" y="578576"/>
                  </a:cubicBezTo>
                  <a:lnTo>
                    <a:pt x="32615" y="578576"/>
                  </a:lnTo>
                  <a:cubicBezTo>
                    <a:pt x="14602" y="578576"/>
                    <a:pt x="0" y="563974"/>
                    <a:pt x="0" y="545961"/>
                  </a:cubicBezTo>
                  <a:lnTo>
                    <a:pt x="0" y="32615"/>
                  </a:lnTo>
                  <a:cubicBezTo>
                    <a:pt x="0" y="14602"/>
                    <a:pt x="14602" y="0"/>
                    <a:pt x="32615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19050"/>
              <a:ext cx="953951" cy="5595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418131" y="1047750"/>
            <a:ext cx="2465308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Втрати та горе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105500" y="1047750"/>
            <a:ext cx="6153800" cy="1402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Горе — це складний психічний процес адаптації до втрати, який охоплює:емоційний, когнітивний, поведінковий, екзистенційний рівні 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6825898" y="2833334"/>
            <a:ext cx="4636204" cy="2811878"/>
            <a:chOff x="0" y="0"/>
            <a:chExt cx="953951" cy="57857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953951" cy="578576"/>
            </a:xfrm>
            <a:custGeom>
              <a:avLst/>
              <a:gdLst/>
              <a:ahLst/>
              <a:cxnLst/>
              <a:rect r="r" b="b" t="t" l="l"/>
              <a:pathLst>
                <a:path h="578576" w="953951">
                  <a:moveTo>
                    <a:pt x="32615" y="0"/>
                  </a:moveTo>
                  <a:lnTo>
                    <a:pt x="921337" y="0"/>
                  </a:lnTo>
                  <a:cubicBezTo>
                    <a:pt x="939349" y="0"/>
                    <a:pt x="953951" y="14602"/>
                    <a:pt x="953951" y="32615"/>
                  </a:cubicBezTo>
                  <a:lnTo>
                    <a:pt x="953951" y="545961"/>
                  </a:lnTo>
                  <a:cubicBezTo>
                    <a:pt x="953951" y="554611"/>
                    <a:pt x="950515" y="562907"/>
                    <a:pt x="944399" y="569023"/>
                  </a:cubicBezTo>
                  <a:cubicBezTo>
                    <a:pt x="938282" y="575140"/>
                    <a:pt x="929987" y="578576"/>
                    <a:pt x="921337" y="578576"/>
                  </a:cubicBezTo>
                  <a:lnTo>
                    <a:pt x="32615" y="578576"/>
                  </a:lnTo>
                  <a:cubicBezTo>
                    <a:pt x="14602" y="578576"/>
                    <a:pt x="0" y="563974"/>
                    <a:pt x="0" y="545961"/>
                  </a:cubicBezTo>
                  <a:lnTo>
                    <a:pt x="0" y="32615"/>
                  </a:lnTo>
                  <a:cubicBezTo>
                    <a:pt x="0" y="14602"/>
                    <a:pt x="14602" y="0"/>
                    <a:pt x="32615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19050"/>
              <a:ext cx="953951" cy="5595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1028700" y="6446422"/>
            <a:ext cx="4636204" cy="2811878"/>
            <a:chOff x="0" y="0"/>
            <a:chExt cx="953951" cy="57857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953951" cy="578576"/>
            </a:xfrm>
            <a:custGeom>
              <a:avLst/>
              <a:gdLst/>
              <a:ahLst/>
              <a:cxnLst/>
              <a:rect r="r" b="b" t="t" l="l"/>
              <a:pathLst>
                <a:path h="578576" w="953951">
                  <a:moveTo>
                    <a:pt x="32615" y="0"/>
                  </a:moveTo>
                  <a:lnTo>
                    <a:pt x="921337" y="0"/>
                  </a:lnTo>
                  <a:cubicBezTo>
                    <a:pt x="939349" y="0"/>
                    <a:pt x="953951" y="14602"/>
                    <a:pt x="953951" y="32615"/>
                  </a:cubicBezTo>
                  <a:lnTo>
                    <a:pt x="953951" y="545961"/>
                  </a:lnTo>
                  <a:cubicBezTo>
                    <a:pt x="953951" y="554611"/>
                    <a:pt x="950515" y="562907"/>
                    <a:pt x="944399" y="569023"/>
                  </a:cubicBezTo>
                  <a:cubicBezTo>
                    <a:pt x="938282" y="575140"/>
                    <a:pt x="929987" y="578576"/>
                    <a:pt x="921337" y="578576"/>
                  </a:cubicBezTo>
                  <a:lnTo>
                    <a:pt x="32615" y="578576"/>
                  </a:lnTo>
                  <a:cubicBezTo>
                    <a:pt x="14602" y="578576"/>
                    <a:pt x="0" y="563974"/>
                    <a:pt x="0" y="545961"/>
                  </a:cubicBezTo>
                  <a:lnTo>
                    <a:pt x="0" y="32615"/>
                  </a:lnTo>
                  <a:cubicBezTo>
                    <a:pt x="0" y="14602"/>
                    <a:pt x="14602" y="0"/>
                    <a:pt x="32615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19050"/>
              <a:ext cx="953951" cy="5595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6825898" y="6446422"/>
            <a:ext cx="4636204" cy="2811878"/>
            <a:chOff x="0" y="0"/>
            <a:chExt cx="953951" cy="57857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953951" cy="578576"/>
            </a:xfrm>
            <a:custGeom>
              <a:avLst/>
              <a:gdLst/>
              <a:ahLst/>
              <a:cxnLst/>
              <a:rect r="r" b="b" t="t" l="l"/>
              <a:pathLst>
                <a:path h="578576" w="953951">
                  <a:moveTo>
                    <a:pt x="32615" y="0"/>
                  </a:moveTo>
                  <a:lnTo>
                    <a:pt x="921337" y="0"/>
                  </a:lnTo>
                  <a:cubicBezTo>
                    <a:pt x="939349" y="0"/>
                    <a:pt x="953951" y="14602"/>
                    <a:pt x="953951" y="32615"/>
                  </a:cubicBezTo>
                  <a:lnTo>
                    <a:pt x="953951" y="545961"/>
                  </a:lnTo>
                  <a:cubicBezTo>
                    <a:pt x="953951" y="554611"/>
                    <a:pt x="950515" y="562907"/>
                    <a:pt x="944399" y="569023"/>
                  </a:cubicBezTo>
                  <a:cubicBezTo>
                    <a:pt x="938282" y="575140"/>
                    <a:pt x="929987" y="578576"/>
                    <a:pt x="921337" y="578576"/>
                  </a:cubicBezTo>
                  <a:lnTo>
                    <a:pt x="32615" y="578576"/>
                  </a:lnTo>
                  <a:cubicBezTo>
                    <a:pt x="14602" y="578576"/>
                    <a:pt x="0" y="563974"/>
                    <a:pt x="0" y="545961"/>
                  </a:cubicBezTo>
                  <a:lnTo>
                    <a:pt x="0" y="32615"/>
                  </a:lnTo>
                  <a:cubicBezTo>
                    <a:pt x="0" y="14602"/>
                    <a:pt x="14602" y="0"/>
                    <a:pt x="32615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19050"/>
              <a:ext cx="953951" cy="5595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5395719" y="1758643"/>
            <a:ext cx="1430179" cy="38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75"/>
              </a:lnSpc>
              <a:spcBef>
                <a:spcPct val="0"/>
              </a:spcBef>
            </a:pPr>
            <a:r>
              <a:rPr lang="en-US" b="true" sz="2675" spc="-53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ПРОЯВИ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28700" y="3330555"/>
            <a:ext cx="4636204" cy="18408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5"/>
              </a:lnSpc>
              <a:spcBef>
                <a:spcPct val="0"/>
              </a:spcBef>
            </a:pPr>
            <a:r>
              <a:rPr lang="en-US" b="true" sz="2475" spc="-49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Емоційні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глибокий сум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гнів (на себе, інших, обставини)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провина (часто ірраціональна)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емоційне оніміння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тривога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694896" y="3128297"/>
            <a:ext cx="2569399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Когнітивні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307370" y="3532812"/>
            <a:ext cx="3673261" cy="18129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нав’язливі спогади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«якби я…» (контрфактичне мислення)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труднощі прийняття факту втрати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звуження майбутнього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085589" y="6764302"/>
            <a:ext cx="2522426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Фізіологічні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79965" y="7330063"/>
            <a:ext cx="2733675" cy="927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порушення сну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втома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соматичні симптоми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835814" y="6764302"/>
            <a:ext cx="2616371" cy="38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Поведінкові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734048" y="7168818"/>
            <a:ext cx="2718137" cy="12223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ізоляція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уникання місць/тем </a:t>
            </a:r>
          </a:p>
          <a:p>
            <a:pPr algn="ctr">
              <a:lnSpc>
                <a:spcPts val="2375"/>
              </a:lnSpc>
              <a:spcBef>
                <a:spcPct val="0"/>
              </a:spcBef>
            </a:pPr>
            <a:r>
              <a:rPr lang="en-US" sz="2375" spc="-47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· збереження «слідів» (речі, кімната) 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2966872"/>
            <a:ext cx="16230600" cy="1741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Висновки</a:t>
            </a:r>
          </a:p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Психологічна робота в умовах війни вимагає глибокої теоретичної підготовки, гнучкості, емпатії , опори на українські наукові концепції </a:t>
            </a:r>
          </a:p>
          <a:p>
            <a:pPr algn="ctr">
              <a:lnSpc>
                <a:spcPts val="2575"/>
              </a:lnSpc>
              <a:spcBef>
                <a:spcPct val="0"/>
              </a:spcBef>
            </a:pPr>
            <a:r>
              <a:rPr lang="en-US" b="true" sz="2575" spc="-51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Головна мета — не лише зменшення симптомів, а відновлення цілісності особистості та життєвого смислу.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DAHHmJYpA-g</dc:identifier>
  <dcterms:modified xsi:type="dcterms:W3CDTF">2011-08-01T06:04:30Z</dcterms:modified>
  <cp:revision>1</cp:revision>
  <dc:title>Особливості психологічної роботи з постраждалими внаслідок війни.</dc:title>
</cp:coreProperties>
</file>