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7" r:id="rId3"/>
    <p:sldId id="259" r:id="rId4"/>
    <p:sldId id="260" r:id="rId5"/>
    <p:sldId id="261" r:id="rId6"/>
    <p:sldId id="262" r:id="rId7"/>
    <p:sldId id="263" r:id="rId8"/>
    <p:sldId id="267" r:id="rId9"/>
    <p:sldId id="270" r:id="rId10"/>
    <p:sldId id="271" r:id="rId11"/>
    <p:sldId id="277" r:id="rId12"/>
    <p:sldId id="278" r:id="rId13"/>
    <p:sldId id="279" r:id="rId14"/>
    <p:sldId id="281" r:id="rId15"/>
    <p:sldId id="282" r:id="rId16"/>
    <p:sldId id="283" r:id="rId17"/>
    <p:sldId id="284" r:id="rId18"/>
    <p:sldId id="285" r:id="rId19"/>
    <p:sldId id="286" r:id="rId20"/>
    <p:sldId id="280"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93">
          <p15:clr>
            <a:srgbClr val="A4A3A4"/>
          </p15:clr>
        </p15:guide>
        <p15:guide id="2" pos="3795">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gMx1kdpv773U0BsdQy0KaMR/Fs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512" y="40"/>
      </p:cViewPr>
      <p:guideLst>
        <p:guide orient="horz" pos="3793"/>
        <p:guide pos="3795"/>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slide" Target="slides/slide18.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uk-U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95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691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2676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66834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92201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3" name="Google Shape;32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764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c6f760fb83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2c6f760fb83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15"/>
        <p:cNvGrpSpPr/>
        <p:nvPr/>
      </p:nvGrpSpPr>
      <p:grpSpPr>
        <a:xfrm>
          <a:off x="0" y="0"/>
          <a:ext cx="0" cy="0"/>
          <a:chOff x="0" y="0"/>
          <a:chExt cx="0" cy="0"/>
        </a:xfrm>
      </p:grpSpPr>
      <p:sp>
        <p:nvSpPr>
          <p:cNvPr id="16" name="Google Shape;16;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8"/>
        <p:cNvGrpSpPr/>
        <p:nvPr/>
      </p:nvGrpSpPr>
      <p:grpSpPr>
        <a:xfrm>
          <a:off x="0" y="0"/>
          <a:ext cx="0" cy="0"/>
          <a:chOff x="0" y="0"/>
          <a:chExt cx="0" cy="0"/>
        </a:xfrm>
      </p:grpSpPr>
      <p:sp>
        <p:nvSpPr>
          <p:cNvPr id="79" name="Google Shape;79;p4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25"/>
        <p:cNvGrpSpPr/>
        <p:nvPr/>
      </p:nvGrpSpPr>
      <p:grpSpPr>
        <a:xfrm>
          <a:off x="0" y="0"/>
          <a:ext cx="0" cy="0"/>
          <a:chOff x="0" y="0"/>
          <a:chExt cx="0" cy="0"/>
        </a:xfrm>
      </p:grpSpPr>
      <p:sp>
        <p:nvSpPr>
          <p:cNvPr id="26" name="Google Shape;26;p3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37"/>
        <p:cNvGrpSpPr/>
        <p:nvPr/>
      </p:nvGrpSpPr>
      <p:grpSpPr>
        <a:xfrm>
          <a:off x="0" y="0"/>
          <a:ext cx="0" cy="0"/>
          <a:chOff x="0" y="0"/>
          <a:chExt cx="0" cy="0"/>
        </a:xfrm>
      </p:grpSpPr>
      <p:sp>
        <p:nvSpPr>
          <p:cNvPr id="38" name="Google Shape;38;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3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44"/>
        <p:cNvGrpSpPr/>
        <p:nvPr/>
      </p:nvGrpSpPr>
      <p:grpSpPr>
        <a:xfrm>
          <a:off x="0" y="0"/>
          <a:ext cx="0" cy="0"/>
          <a:chOff x="0" y="0"/>
          <a:chExt cx="0" cy="0"/>
        </a:xfrm>
      </p:grpSpPr>
      <p:sp>
        <p:nvSpPr>
          <p:cNvPr id="45" name="Google Shape;45;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53"/>
        <p:cNvGrpSpPr/>
        <p:nvPr/>
      </p:nvGrpSpPr>
      <p:grpSpPr>
        <a:xfrm>
          <a:off x="0" y="0"/>
          <a:ext cx="0" cy="0"/>
          <a:chOff x="0" y="0"/>
          <a:chExt cx="0" cy="0"/>
        </a:xfrm>
      </p:grpSpPr>
      <p:sp>
        <p:nvSpPr>
          <p:cNvPr id="54" name="Google Shape;54;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5"/>
        <p:cNvGrpSpPr/>
        <p:nvPr/>
      </p:nvGrpSpPr>
      <p:grpSpPr>
        <a:xfrm>
          <a:off x="0" y="0"/>
          <a:ext cx="0" cy="0"/>
          <a:chOff x="0" y="0"/>
          <a:chExt cx="0" cy="0"/>
        </a:xfrm>
      </p:grpSpPr>
      <p:sp>
        <p:nvSpPr>
          <p:cNvPr id="66" name="Google Shape;66;p3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a:spLocks noGrp="1"/>
          </p:cNvSpPr>
          <p:nvPr>
            <p:ph type="pic" idx="2"/>
          </p:nvPr>
        </p:nvSpPr>
        <p:spPr>
          <a:xfrm>
            <a:off x="5183188" y="987425"/>
            <a:ext cx="6172200" cy="4873625"/>
          </a:xfrm>
          <a:prstGeom prst="rect">
            <a:avLst/>
          </a:prstGeom>
          <a:noFill/>
          <a:ln>
            <a:noFill/>
          </a:ln>
        </p:spPr>
      </p:sp>
      <p:sp>
        <p:nvSpPr>
          <p:cNvPr id="68" name="Google Shape;68;p39"/>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uk-U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8.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jpe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6.jpg"/><Relationship Id="rId7"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13316" name="Picture 4" descr="Внедрение HACCP для фермы по разведению улиток - Atestor">
            <a:extLst>
              <a:ext uri="{FF2B5EF4-FFF2-40B4-BE49-F238E27FC236}">
                <a16:creationId xmlns:a16="http://schemas.microsoft.com/office/drawing/2014/main" id="{410015A7-678D-4BD8-8B41-A6519BC397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86952"/>
            <a:ext cx="12127634" cy="7553175"/>
          </a:xfrm>
          <a:prstGeom prst="rect">
            <a:avLst/>
          </a:prstGeom>
          <a:noFill/>
          <a:extLst>
            <a:ext uri="{909E8E84-426E-40DD-AFC4-6F175D3DCCD1}">
              <a14:hiddenFill xmlns:a14="http://schemas.microsoft.com/office/drawing/2010/main">
                <a:solidFill>
                  <a:srgbClr val="FFFFFF"/>
                </a:solidFill>
              </a14:hiddenFill>
            </a:ext>
          </a:extLst>
        </p:spPr>
      </p:pic>
      <p:pic>
        <p:nvPicPr>
          <p:cNvPr id="89" name="Google Shape;89;p1"/>
          <p:cNvPicPr preferRelativeResize="0"/>
          <p:nvPr/>
        </p:nvPicPr>
        <p:blipFill rotWithShape="1">
          <a:blip r:embed="rId4">
            <a:alphaModFix/>
          </a:blip>
          <a:srcRect/>
          <a:stretch/>
        </p:blipFill>
        <p:spPr>
          <a:xfrm>
            <a:off x="578655" y="-21022"/>
            <a:ext cx="7779377" cy="6916344"/>
          </a:xfrm>
          <a:prstGeom prst="rect">
            <a:avLst/>
          </a:prstGeom>
          <a:solidFill>
            <a:srgbClr val="002176"/>
          </a:solidFill>
          <a:ln>
            <a:noFill/>
          </a:ln>
        </p:spPr>
      </p:pic>
      <p:sp>
        <p:nvSpPr>
          <p:cNvPr id="90" name="Google Shape;90;p1"/>
          <p:cNvSpPr txBox="1"/>
          <p:nvPr/>
        </p:nvSpPr>
        <p:spPr>
          <a:xfrm>
            <a:off x="10119305" y="583328"/>
            <a:ext cx="355731" cy="203128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uk-UA" sz="1800" b="0" i="0" u="none" strike="noStrike" cap="none" dirty="0">
                <a:solidFill>
                  <a:schemeClr val="lt1"/>
                </a:solidFill>
                <a:latin typeface="Calibri"/>
                <a:ea typeface="Calibri"/>
                <a:cs typeface="Calibri"/>
                <a:sym typeface="Calibri"/>
              </a:rPr>
              <a:t>NEWAGRO</a:t>
            </a:r>
            <a:endParaRPr sz="1800" b="0" i="0" u="none" strike="noStrike" cap="none" dirty="0">
              <a:solidFill>
                <a:schemeClr val="lt1"/>
              </a:solidFill>
              <a:latin typeface="Calibri"/>
              <a:ea typeface="Calibri"/>
              <a:cs typeface="Calibri"/>
              <a:sym typeface="Calibri"/>
            </a:endParaRPr>
          </a:p>
        </p:txBody>
      </p:sp>
      <p:pic>
        <p:nvPicPr>
          <p:cNvPr id="91" name="Google Shape;91;p1"/>
          <p:cNvPicPr preferRelativeResize="0"/>
          <p:nvPr/>
        </p:nvPicPr>
        <p:blipFill rotWithShape="1">
          <a:blip r:embed="rId5">
            <a:alphaModFix/>
          </a:blip>
          <a:srcRect/>
          <a:stretch/>
        </p:blipFill>
        <p:spPr>
          <a:xfrm>
            <a:off x="10565154" y="206138"/>
            <a:ext cx="1180997" cy="2523314"/>
          </a:xfrm>
          <a:prstGeom prst="rect">
            <a:avLst/>
          </a:prstGeom>
          <a:noFill/>
          <a:ln>
            <a:noFill/>
          </a:ln>
        </p:spPr>
      </p:pic>
      <p:pic>
        <p:nvPicPr>
          <p:cNvPr id="92" name="Google Shape;92;p1"/>
          <p:cNvPicPr preferRelativeResize="0"/>
          <p:nvPr/>
        </p:nvPicPr>
        <p:blipFill rotWithShape="1">
          <a:blip r:embed="rId6">
            <a:alphaModFix/>
          </a:blip>
          <a:srcRect/>
          <a:stretch/>
        </p:blipFill>
        <p:spPr>
          <a:xfrm>
            <a:off x="1221796" y="0"/>
            <a:ext cx="3794574" cy="846617"/>
          </a:xfrm>
          <a:prstGeom prst="rect">
            <a:avLst/>
          </a:prstGeom>
          <a:noFill/>
          <a:ln>
            <a:noFill/>
          </a:ln>
        </p:spPr>
      </p:pic>
      <p:sp>
        <p:nvSpPr>
          <p:cNvPr id="93" name="Google Shape;93;p1"/>
          <p:cNvSpPr/>
          <p:nvPr/>
        </p:nvSpPr>
        <p:spPr>
          <a:xfrm>
            <a:off x="1003611" y="1066835"/>
            <a:ext cx="6986972" cy="4354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uk-UA" sz="4000" b="1" i="0" u="none" strike="noStrike" cap="none" dirty="0">
                <a:solidFill>
                  <a:srgbClr val="002060"/>
                </a:solidFill>
                <a:latin typeface="Calibri"/>
                <a:ea typeface="Calibri"/>
                <a:cs typeface="Calibri"/>
                <a:sym typeface="Calibri"/>
              </a:rPr>
              <a:t>Стратегічне планування </a:t>
            </a:r>
            <a:endParaRPr dirty="0"/>
          </a:p>
          <a:p>
            <a:pPr marL="0" marR="0" lvl="0" indent="0" algn="ctr" rtl="0">
              <a:lnSpc>
                <a:spcPct val="100000"/>
              </a:lnSpc>
              <a:spcBef>
                <a:spcPts val="0"/>
              </a:spcBef>
              <a:spcAft>
                <a:spcPts val="0"/>
              </a:spcAft>
              <a:buClr>
                <a:srgbClr val="000000"/>
              </a:buClr>
              <a:buSzPts val="4000"/>
              <a:buFont typeface="Arial"/>
              <a:buNone/>
            </a:pPr>
            <a:r>
              <a:rPr lang="uk-UA" sz="4000" b="1" i="0" u="none" strike="noStrike" cap="none" dirty="0">
                <a:solidFill>
                  <a:srgbClr val="002060"/>
                </a:solidFill>
                <a:latin typeface="Calibri"/>
                <a:ea typeface="Calibri"/>
                <a:cs typeface="Calibri"/>
                <a:sym typeface="Calibri"/>
              </a:rPr>
              <a:t>моделі NEWAGRO</a:t>
            </a:r>
            <a:endParaRPr sz="4000" b="1" i="0" u="none" strike="noStrike" cap="none" dirty="0">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4000"/>
              <a:buFont typeface="Arial"/>
              <a:buNone/>
            </a:pPr>
            <a:r>
              <a:rPr lang="uk-UA" sz="4000" b="1" i="0" u="none" strike="noStrike" cap="none" dirty="0">
                <a:solidFill>
                  <a:srgbClr val="002060"/>
                </a:solidFill>
                <a:latin typeface="Calibri"/>
                <a:ea typeface="Calibri"/>
                <a:cs typeface="Calibri"/>
                <a:sym typeface="Calibri"/>
              </a:rPr>
              <a:t>для </a:t>
            </a:r>
            <a:r>
              <a:rPr lang="uk-UA" sz="4000" b="1" i="0" u="none" strike="noStrike" cap="none" dirty="0" err="1">
                <a:solidFill>
                  <a:srgbClr val="002060"/>
                </a:solidFill>
                <a:latin typeface="Calibri"/>
                <a:ea typeface="Calibri"/>
                <a:cs typeface="Calibri"/>
                <a:sym typeface="Calibri"/>
              </a:rPr>
              <a:t>проєкту</a:t>
            </a:r>
            <a:r>
              <a:rPr lang="uk-UA" sz="4000" b="1" i="0" u="none" strike="noStrike" cap="none" dirty="0">
                <a:solidFill>
                  <a:srgbClr val="002060"/>
                </a:solidFill>
                <a:latin typeface="Calibri"/>
                <a:ea typeface="Calibri"/>
                <a:cs typeface="Calibri"/>
                <a:sym typeface="Calibri"/>
              </a:rPr>
              <a:t> </a:t>
            </a:r>
            <a:endParaRPr dirty="0"/>
          </a:p>
          <a:p>
            <a:pPr marL="0" marR="0" lvl="0" indent="0" algn="ctr" rtl="0">
              <a:lnSpc>
                <a:spcPct val="100000"/>
              </a:lnSpc>
              <a:spcBef>
                <a:spcPts val="0"/>
              </a:spcBef>
              <a:spcAft>
                <a:spcPts val="0"/>
              </a:spcAft>
              <a:buClr>
                <a:srgbClr val="000000"/>
              </a:buClr>
              <a:buSzPts val="4000"/>
              <a:buFont typeface="Arial"/>
              <a:buNone/>
            </a:pPr>
            <a:r>
              <a:rPr lang="uk-UA" sz="4000" b="1" i="0" u="none" strike="noStrike" cap="none" dirty="0">
                <a:solidFill>
                  <a:srgbClr val="002060"/>
                </a:solidFill>
                <a:latin typeface="Calibri"/>
                <a:ea typeface="Calibri"/>
                <a:cs typeface="Calibri"/>
                <a:sym typeface="Calibri"/>
              </a:rPr>
              <a:t>«</a:t>
            </a:r>
            <a:r>
              <a:rPr lang="uk-UA" sz="4000" b="1" u="sng" dirty="0">
                <a:solidFill>
                  <a:srgbClr val="002060"/>
                </a:solidFill>
                <a:latin typeface="Calibri"/>
                <a:ea typeface="Calibri"/>
                <a:cs typeface="Calibri"/>
                <a:sym typeface="Calibri"/>
              </a:rPr>
              <a:t>Равликова ферма</a:t>
            </a:r>
            <a:r>
              <a:rPr lang="uk-UA" sz="4000" b="1" i="0" u="none" strike="noStrike" cap="none" dirty="0">
                <a:solidFill>
                  <a:srgbClr val="002060"/>
                </a:solidFill>
                <a:latin typeface="Calibri"/>
                <a:ea typeface="Calibri"/>
                <a:cs typeface="Calibri"/>
                <a:sym typeface="Calibri"/>
              </a:rPr>
              <a:t>»</a:t>
            </a:r>
            <a:endParaRPr dirty="0"/>
          </a:p>
          <a:p>
            <a:pPr marL="0" marR="0" lvl="0" indent="0" algn="ctr" rtl="0">
              <a:lnSpc>
                <a:spcPct val="100000"/>
              </a:lnSpc>
              <a:spcBef>
                <a:spcPts val="0"/>
              </a:spcBef>
              <a:spcAft>
                <a:spcPts val="0"/>
              </a:spcAft>
              <a:buClr>
                <a:srgbClr val="000000"/>
              </a:buClr>
              <a:buSzPts val="2000"/>
              <a:buFont typeface="Arial"/>
              <a:buNone/>
            </a:pPr>
            <a:endParaRPr sz="2000" b="1"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lang="uk-UA" sz="1800" b="1"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lang="uk-UA" sz="1800" b="1"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endParaRPr lang="uk-UA" sz="1800" b="1" i="0" u="none" strike="noStrike" cap="none" dirty="0">
              <a:solidFill>
                <a:srgbClr val="00206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800"/>
              <a:buFont typeface="Arial"/>
              <a:buNone/>
            </a:pPr>
            <a:r>
              <a:rPr lang="uk-UA" sz="1800" b="1" i="0" u="none" strike="noStrike" cap="none" dirty="0">
                <a:solidFill>
                  <a:srgbClr val="002060"/>
                </a:solidFill>
                <a:latin typeface="Calibri"/>
                <a:ea typeface="Calibri"/>
                <a:cs typeface="Calibri"/>
                <a:sym typeface="Calibri"/>
              </a:rPr>
              <a:t>Виконав: студент 4 курсу Міжнародна економіка Пугачов Максим</a:t>
            </a:r>
            <a:endParaRPr sz="1050" dirty="0"/>
          </a:p>
          <a:p>
            <a:pPr marL="0" marR="0" lvl="0" indent="0" algn="l" rtl="0">
              <a:lnSpc>
                <a:spcPct val="100000"/>
              </a:lnSpc>
              <a:spcBef>
                <a:spcPts val="600"/>
              </a:spcBef>
              <a:spcAft>
                <a:spcPts val="0"/>
              </a:spcAft>
              <a:buClr>
                <a:srgbClr val="000000"/>
              </a:buClr>
              <a:buSzPts val="2000"/>
              <a:buFont typeface="Arial"/>
              <a:buNone/>
            </a:pPr>
            <a:endParaRPr sz="2000" b="1" i="0" u="none" strike="noStrike" cap="none" dirty="0">
              <a:solidFill>
                <a:srgbClr val="002060"/>
              </a:solidFill>
              <a:latin typeface="Times New Roman"/>
              <a:ea typeface="Times New Roman"/>
              <a:cs typeface="Times New Roman"/>
              <a:sym typeface="Times New Roman"/>
            </a:endParaRPr>
          </a:p>
        </p:txBody>
      </p:sp>
      <p:pic>
        <p:nvPicPr>
          <p:cNvPr id="94" name="Google Shape;94;p1"/>
          <p:cNvPicPr preferRelativeResize="0"/>
          <p:nvPr/>
        </p:nvPicPr>
        <p:blipFill rotWithShape="1">
          <a:blip r:embed="rId7">
            <a:alphaModFix/>
          </a:blip>
          <a:srcRect/>
          <a:stretch/>
        </p:blipFill>
        <p:spPr>
          <a:xfrm>
            <a:off x="982632" y="5275953"/>
            <a:ext cx="695391" cy="1569343"/>
          </a:xfrm>
          <a:prstGeom prst="rect">
            <a:avLst/>
          </a:prstGeom>
          <a:noFill/>
          <a:ln>
            <a:noFill/>
          </a:ln>
        </p:spPr>
      </p:pic>
      <p:sp>
        <p:nvSpPr>
          <p:cNvPr id="95" name="Google Shape;95;p1"/>
          <p:cNvSpPr txBox="1"/>
          <p:nvPr/>
        </p:nvSpPr>
        <p:spPr>
          <a:xfrm>
            <a:off x="599633" y="5305396"/>
            <a:ext cx="382999" cy="16004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uk-UA" sz="1400" b="1" i="0" u="none" strike="noStrike" cap="none">
                <a:solidFill>
                  <a:srgbClr val="2F5496"/>
                </a:solidFill>
                <a:latin typeface="Calibri"/>
                <a:ea typeface="Calibri"/>
                <a:cs typeface="Calibri"/>
                <a:sym typeface="Calibri"/>
              </a:rPr>
              <a:t>O</a:t>
            </a:r>
            <a:endParaRPr sz="1400" b="1" i="0" u="none" strike="noStrike" cap="none">
              <a:solidFill>
                <a:srgbClr val="2F5496"/>
              </a:solidFill>
              <a:latin typeface="Calibri"/>
              <a:ea typeface="Calibri"/>
              <a:cs typeface="Calibri"/>
              <a:sym typeface="Calibri"/>
            </a:endParaRPr>
          </a:p>
        </p:txBody>
      </p:sp>
      <p:pic>
        <p:nvPicPr>
          <p:cNvPr id="96" name="Google Shape;96;p1"/>
          <p:cNvPicPr preferRelativeResize="0"/>
          <p:nvPr/>
        </p:nvPicPr>
        <p:blipFill rotWithShape="1">
          <a:blip r:embed="rId8">
            <a:alphaModFix/>
          </a:blip>
          <a:srcRect/>
          <a:stretch/>
        </p:blipFill>
        <p:spPr>
          <a:xfrm>
            <a:off x="2627146" y="5617753"/>
            <a:ext cx="1059463" cy="1056237"/>
          </a:xfrm>
          <a:prstGeom prst="rect">
            <a:avLst/>
          </a:prstGeom>
          <a:noFill/>
          <a:ln>
            <a:noFill/>
          </a:ln>
        </p:spPr>
      </p:pic>
      <p:pic>
        <p:nvPicPr>
          <p:cNvPr id="97" name="Google Shape;97;p1"/>
          <p:cNvPicPr preferRelativeResize="0"/>
          <p:nvPr/>
        </p:nvPicPr>
        <p:blipFill rotWithShape="1">
          <a:blip r:embed="rId9">
            <a:alphaModFix/>
          </a:blip>
          <a:srcRect/>
          <a:stretch/>
        </p:blipFill>
        <p:spPr>
          <a:xfrm>
            <a:off x="4382000" y="5002791"/>
            <a:ext cx="1130764" cy="228615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48"/>
          <p:cNvSpPr/>
          <p:nvPr/>
        </p:nvSpPr>
        <p:spPr>
          <a:xfrm>
            <a:off x="890052" y="-99375"/>
            <a:ext cx="10662082"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uk-UA" sz="3600" b="1" i="0" u="none" strike="noStrike" cap="none" dirty="0">
                <a:solidFill>
                  <a:schemeClr val="dk1"/>
                </a:solidFill>
                <a:latin typeface="Calibri"/>
                <a:ea typeface="Calibri"/>
                <a:cs typeface="Calibri"/>
                <a:sym typeface="Calibri"/>
              </a:rPr>
              <a:t>Стратегії </a:t>
            </a:r>
            <a:endParaRPr dirty="0"/>
          </a:p>
          <a:p>
            <a:pPr marL="0" marR="0" lvl="0" indent="0" algn="ctr" rtl="0">
              <a:lnSpc>
                <a:spcPct val="100000"/>
              </a:lnSpc>
              <a:spcBef>
                <a:spcPts val="0"/>
              </a:spcBef>
              <a:spcAft>
                <a:spcPts val="0"/>
              </a:spcAft>
              <a:buClr>
                <a:srgbClr val="000000"/>
              </a:buClr>
              <a:buSzPts val="2400"/>
              <a:buFont typeface="Arial"/>
              <a:buNone/>
            </a:pPr>
            <a:r>
              <a:rPr lang="uk-UA" sz="2400" b="1" i="0" u="none" strike="noStrike" cap="none" dirty="0">
                <a:solidFill>
                  <a:schemeClr val="dk1"/>
                </a:solidFill>
                <a:latin typeface="Calibri"/>
                <a:ea typeface="Calibri"/>
                <a:cs typeface="Calibri"/>
                <a:sym typeface="Calibri"/>
              </a:rPr>
              <a:t>населеного пункту чи громади, на території яких пропонується</a:t>
            </a:r>
            <a:endParaRPr sz="2400" b="1" i="0" u="none" strike="noStrike" cap="none" dirty="0">
              <a:solidFill>
                <a:srgbClr val="FF0000"/>
              </a:solidFill>
              <a:latin typeface="Calibri"/>
              <a:ea typeface="Calibri"/>
              <a:cs typeface="Calibri"/>
              <a:sym typeface="Calibri"/>
            </a:endParaRPr>
          </a:p>
        </p:txBody>
      </p:sp>
      <p:pic>
        <p:nvPicPr>
          <p:cNvPr id="237" name="Google Shape;237;p48"/>
          <p:cNvPicPr preferRelativeResize="0"/>
          <p:nvPr/>
        </p:nvPicPr>
        <p:blipFill rotWithShape="1">
          <a:blip r:embed="rId3">
            <a:alphaModFix/>
          </a:blip>
          <a:srcRect/>
          <a:stretch/>
        </p:blipFill>
        <p:spPr>
          <a:xfrm>
            <a:off x="250186" y="916247"/>
            <a:ext cx="11941814" cy="6016755"/>
          </a:xfrm>
          <a:prstGeom prst="rect">
            <a:avLst/>
          </a:prstGeom>
          <a:noFill/>
          <a:ln>
            <a:noFill/>
          </a:ln>
        </p:spPr>
      </p:pic>
      <p:sp>
        <p:nvSpPr>
          <p:cNvPr id="2" name="Прямокутник 1">
            <a:extLst>
              <a:ext uri="{FF2B5EF4-FFF2-40B4-BE49-F238E27FC236}">
                <a16:creationId xmlns:a16="http://schemas.microsoft.com/office/drawing/2014/main" id="{4C588294-9141-44AE-A5A6-8E5347A32EA2}"/>
              </a:ext>
            </a:extLst>
          </p:cNvPr>
          <p:cNvSpPr/>
          <p:nvPr/>
        </p:nvSpPr>
        <p:spPr>
          <a:xfrm>
            <a:off x="4465468" y="3089429"/>
            <a:ext cx="3506680" cy="166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Агресивна стратегія </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Активно виходити на ринки ЄС, використовуючи високі стандарти якості та екологічність виробництва.</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Розширювати асортимент: ікра равликів, готові делікатеси, пасти, заморожені набори.</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Створити власну переробку, щоб збільшити прибутковість і не продавати лише сировину.</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Розвивати </a:t>
            </a:r>
            <a:r>
              <a:rPr lang="uk-UA" sz="600" dirty="0" err="1">
                <a:effectLst/>
                <a:latin typeface="Times New Roman" panose="02020603050405020304" pitchFamily="18" charset="0"/>
                <a:ea typeface="Times New Roman" panose="02020603050405020304" pitchFamily="18" charset="0"/>
                <a:cs typeface="Times New Roman" panose="02020603050405020304" pitchFamily="18" charset="0"/>
              </a:rPr>
              <a:t>агротуризм</a:t>
            </a: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 екскурсії на ферму, дегустації, “еко-дні”, майстер-класи.</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Використовувати близькість до ЄС (як у Львівській області) для швидкої логістики та експорту.</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a:t>
            </a: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 швидке масштабування, збільшення прибутку, розширення ринків.</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300" dirty="0"/>
          </a:p>
        </p:txBody>
      </p:sp>
      <p:sp>
        <p:nvSpPr>
          <p:cNvPr id="7" name="Прямокутник 6">
            <a:extLst>
              <a:ext uri="{FF2B5EF4-FFF2-40B4-BE49-F238E27FC236}">
                <a16:creationId xmlns:a16="http://schemas.microsoft.com/office/drawing/2014/main" id="{535B0B5A-E879-4A96-BE50-3500190D9756}"/>
              </a:ext>
            </a:extLst>
          </p:cNvPr>
          <p:cNvSpPr/>
          <p:nvPr/>
        </p:nvSpPr>
        <p:spPr>
          <a:xfrm>
            <a:off x="8218318" y="4935015"/>
            <a:ext cx="3506680" cy="166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Оборонна стратегія (W + T)</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Мінімізувати витрати на старті через поетапне масштабування ферм: спочатку 0,2–0,3 га → потім збільшення.</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Створити резерв кормів та умов зберігання, щоб не залежати від коливань цін і перебоїв у постачанні.</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Укласти контракти з кількома логістичними операторами (не залежати від одного).</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Запровадити страхування обладнання та виробництва від ризиків.</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Уникати надмірних інвестицій у маркетинг до створення стабільного каналу збуту.</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a:t>
            </a: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 бізнес виживає та зберігає стабільність навіть у кризових умовах.</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200" dirty="0"/>
          </a:p>
        </p:txBody>
      </p:sp>
      <p:sp>
        <p:nvSpPr>
          <p:cNvPr id="8" name="Прямокутник 7">
            <a:extLst>
              <a:ext uri="{FF2B5EF4-FFF2-40B4-BE49-F238E27FC236}">
                <a16:creationId xmlns:a16="http://schemas.microsoft.com/office/drawing/2014/main" id="{1F2F62D5-63EC-4009-9649-C366129ABF4F}"/>
              </a:ext>
            </a:extLst>
          </p:cNvPr>
          <p:cNvSpPr/>
          <p:nvPr/>
        </p:nvSpPr>
        <p:spPr>
          <a:xfrm>
            <a:off x="8218318" y="3098060"/>
            <a:ext cx="3506680" cy="166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800"/>
              </a:spcAft>
            </a:pPr>
            <a:r>
              <a:rPr lang="uk-UA" sz="500" b="1" dirty="0">
                <a:effectLst/>
                <a:latin typeface="Times New Roman" panose="02020603050405020304" pitchFamily="18" charset="0"/>
                <a:ea typeface="Times New Roman" panose="02020603050405020304" pitchFamily="18" charset="0"/>
                <a:cs typeface="Times New Roman" panose="02020603050405020304" pitchFamily="18" charset="0"/>
              </a:rPr>
              <a:t>Консервативна стратегія </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Використовувати екологічність та стандарти якості для проходження сертифікації в ЄС і зниження регуляторних ризиків.</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Розвивати власні корми або працювати з постійними постачальниками, щоб мінімізувати залежність від цінових коливань.</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Впроваджувати системи контролю мікроклімату, щоб зменшити ризики </a:t>
            </a:r>
            <a:r>
              <a:rPr lang="uk-UA" sz="500" dirty="0" err="1">
                <a:effectLst/>
                <a:latin typeface="Times New Roman" panose="02020603050405020304" pitchFamily="18" charset="0"/>
                <a:ea typeface="Times New Roman" panose="02020603050405020304" pitchFamily="18" charset="0"/>
                <a:cs typeface="Times New Roman" panose="02020603050405020304" pitchFamily="18" charset="0"/>
              </a:rPr>
              <a:t>хвороб</a:t>
            </a: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 і зміни температури.</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Розширювати співпрацю з локальними ресторанами та магазинами, щоб частина збуту була в Україні.</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SzPts val="1000"/>
              <a:buFont typeface="Symbol" panose="05050102010706020507" pitchFamily="18" charset="2"/>
              <a:buChar char=""/>
              <a:tabLst>
                <a:tab pos="457200" algn="l"/>
              </a:tabLst>
            </a:pP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Розробити страхові та резервні механізми на випадок логістичних проблем під час війни.</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uk-UA" sz="500" b="1"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a:t>
            </a:r>
            <a:r>
              <a:rPr lang="uk-UA" sz="500" dirty="0">
                <a:effectLst/>
                <a:latin typeface="Times New Roman" panose="02020603050405020304" pitchFamily="18" charset="0"/>
                <a:ea typeface="Times New Roman" panose="02020603050405020304" pitchFamily="18" charset="0"/>
                <a:cs typeface="Times New Roman" panose="02020603050405020304" pitchFamily="18" charset="0"/>
              </a:rPr>
              <a:t> стабільність бізнесу навіть у складних умовах.</a:t>
            </a:r>
            <a:endParaRPr lang="uk-UA" sz="5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100" dirty="0"/>
          </a:p>
        </p:txBody>
      </p:sp>
      <p:sp>
        <p:nvSpPr>
          <p:cNvPr id="9" name="Прямокутник 8">
            <a:extLst>
              <a:ext uri="{FF2B5EF4-FFF2-40B4-BE49-F238E27FC236}">
                <a16:creationId xmlns:a16="http://schemas.microsoft.com/office/drawing/2014/main" id="{428C0A55-5E83-44C9-88E0-BB9FA900756E}"/>
              </a:ext>
            </a:extLst>
          </p:cNvPr>
          <p:cNvSpPr/>
          <p:nvPr/>
        </p:nvSpPr>
        <p:spPr>
          <a:xfrm>
            <a:off x="4465468" y="4935015"/>
            <a:ext cx="3506680" cy="166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uk-UA" sz="600" b="1" dirty="0" err="1">
                <a:effectLst/>
                <a:latin typeface="Times New Roman" panose="02020603050405020304" pitchFamily="18" charset="0"/>
                <a:ea typeface="Times New Roman" panose="02020603050405020304" pitchFamily="18" charset="0"/>
                <a:cs typeface="Times New Roman" panose="02020603050405020304" pitchFamily="18" charset="0"/>
              </a:rPr>
              <a:t>Конкуренційна</a:t>
            </a: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 стратегія (W + O)</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Використовувати гранти (ЄС, USAID, урядові програми) для покриття високих стартових витрат.</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Запускати маркетингові кампанії для популяризації равликового м’яса в Україні.</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Проводити освітні заходи: дегустації, контент у соцмережах, навчальні відео.</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Створити бренд ферми з акцентом на “еко”, “органік”, “європейська якість”.</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Запровадити навчальні програми для нових працівників, щоб подолати нестачу спеціалістів.</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600" b="1" dirty="0">
                <a:effectLst/>
                <a:latin typeface="Times New Roman" panose="02020603050405020304" pitchFamily="18" charset="0"/>
                <a:ea typeface="Times New Roman" panose="02020603050405020304" pitchFamily="18" charset="0"/>
                <a:cs typeface="Times New Roman" panose="02020603050405020304" pitchFamily="18" charset="0"/>
              </a:rPr>
              <a:t>Результат:</a:t>
            </a:r>
            <a:r>
              <a:rPr lang="uk-UA" sz="600" dirty="0">
                <a:effectLst/>
                <a:latin typeface="Times New Roman" panose="02020603050405020304" pitchFamily="18" charset="0"/>
                <a:ea typeface="Times New Roman" panose="02020603050405020304" pitchFamily="18" charset="0"/>
                <a:cs typeface="Times New Roman" panose="02020603050405020304" pitchFamily="18" charset="0"/>
              </a:rPr>
              <a:t> бізнес усуває свої слабкості та отримує нові ринки.</a:t>
            </a:r>
            <a:endParaRPr lang="uk-UA" sz="6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25"/>
          <p:cNvSpPr/>
          <p:nvPr/>
        </p:nvSpPr>
        <p:spPr>
          <a:xfrm>
            <a:off x="0" y="109728"/>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a:lnSpc>
                <a:spcPct val="107000"/>
              </a:lnSpc>
              <a:spcAft>
                <a:spcPts val="800"/>
              </a:spcAft>
            </a:pPr>
            <a:endParaRPr lang="uk-UA"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4" name="Google Shape;304;p25"/>
          <p:cNvSpPr/>
          <p:nvPr/>
        </p:nvSpPr>
        <p:spPr>
          <a:xfrm>
            <a:off x="-182040" y="275336"/>
            <a:ext cx="305851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uk-UA" sz="2800" b="1" dirty="0">
                <a:solidFill>
                  <a:schemeClr val="lt1"/>
                </a:solidFill>
                <a:latin typeface="Times New Roman" panose="02020603050405020304" pitchFamily="18" charset="0"/>
                <a:ea typeface="Calibri"/>
                <a:cs typeface="Times New Roman" panose="02020603050405020304" pitchFamily="18" charset="0"/>
                <a:sym typeface="Calibri"/>
              </a:rPr>
              <a:t>Партнери</a:t>
            </a:r>
            <a:endParaRPr sz="2800" b="1" i="0" u="none" strike="noStrike" cap="none" dirty="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3" name="Google Shape;304;p25">
            <a:extLst>
              <a:ext uri="{FF2B5EF4-FFF2-40B4-BE49-F238E27FC236}">
                <a16:creationId xmlns:a16="http://schemas.microsoft.com/office/drawing/2014/main" id="{1D42B61F-BD70-48C3-8F67-DDE92D9FE502}"/>
              </a:ext>
            </a:extLst>
          </p:cNvPr>
          <p:cNvSpPr/>
          <p:nvPr/>
        </p:nvSpPr>
        <p:spPr>
          <a:xfrm>
            <a:off x="509856" y="798516"/>
            <a:ext cx="4247292" cy="61045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AgroFeed</a:t>
            </a: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Ukraine</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Ця компанія забезпечуватиме ферму якісними кормами та мінеральними добавками, необхідними для швидкого росту равликів. Завдяки стабільним поставкам і можливості створення індивідуальних кормових рецептів ферма матиме надійну базу для ефективного вирощування та підвищення продуктивності.</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2.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UkrAgroSystems</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Компанія забезпечить ферму системами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туманоутворення</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зрошення та клімат-контролю, що дозволяє підтримувати оптимальну вологість і температуру. Це мінімізує ризики падежу, підвищує виживаність равликів та забезпечує стабільні умови для вирощування впродовж року.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Eurofins</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Ця міжнародна лабораторія допомагатиме з аналізами якості кормів, води, ґрунту та готової продукції. Результати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Eurofins</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відповідають європейським стандартам, що дозволяє безперешкодно проходити сертифікацію для експорту в країни ЄС.</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4.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Raben</a:t>
            </a: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Group</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Компанія забезпечить надійну логістику та транспортування продукції як по Україні, так і на ринки Європейського Союзу. Вони мають власні склади-холодильники та дотримуються температурного режиму, що є важливим для перевезення живих равликів чи делікатесів.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5. !FEST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restaurants</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Ресторани мережі можуть стати стабільними покупцями фермерської продукції. Вони зацікавлені у локальних та унікальних продуктах, тому легко інтегрують равликів у своє меню. Це дає фермі постійний канал збуту та можливість популяризації продукції.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2800"/>
              <a:buFont typeface="Arial"/>
              <a:buNone/>
            </a:pPr>
            <a:endParaRPr sz="1600" b="0" i="0" u="none" strike="noStrike" cap="none" dirty="0">
              <a:solidFill>
                <a:schemeClr val="lt1"/>
              </a:solidFill>
              <a:latin typeface="Calibri"/>
              <a:ea typeface="Calibri"/>
              <a:cs typeface="Calibri"/>
              <a:sym typeface="Calibri"/>
            </a:endParaRPr>
          </a:p>
        </p:txBody>
      </p:sp>
      <p:sp>
        <p:nvSpPr>
          <p:cNvPr id="15" name="Google Shape;304;p25">
            <a:extLst>
              <a:ext uri="{FF2B5EF4-FFF2-40B4-BE49-F238E27FC236}">
                <a16:creationId xmlns:a16="http://schemas.microsoft.com/office/drawing/2014/main" id="{75F4B81D-CD91-43BB-A8C9-DC74F83FE89B}"/>
              </a:ext>
            </a:extLst>
          </p:cNvPr>
          <p:cNvSpPr/>
          <p:nvPr/>
        </p:nvSpPr>
        <p:spPr>
          <a:xfrm>
            <a:off x="6459552" y="798516"/>
            <a:ext cx="4391328" cy="530301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6.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GoodWine</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Цей преміальний магазин може продавати равликову продукцію як делікатес. Співпраця з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GoodWine</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підвищує імідж ферми та відкриває доступ до платоспроможної аудиторії, яка цінує органічні та ексклюзивні продукти.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7.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Snail</a:t>
            </a: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b="1" dirty="0" err="1">
                <a:effectLst/>
                <a:latin typeface="Times New Roman" panose="02020603050405020304" pitchFamily="18" charset="0"/>
                <a:ea typeface="Times New Roman" panose="02020603050405020304" pitchFamily="18" charset="0"/>
                <a:cs typeface="Times New Roman" panose="02020603050405020304" pitchFamily="18" charset="0"/>
              </a:rPr>
              <a:t>Farm</a:t>
            </a: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 UA</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Компанія може закуповувати твоїх равликів для подальшої переробки — виготовлення ікри, паштетів та інших продуктів. Вона також надає технологічні консультації, що допоможе покращувати процеси вирощування та розширювати асортимент.</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8. USAID АГРО</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Ця програма підтримує малий агробізнес і може надавати гранти для закупівлі обладнання,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розвитоку</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ферми та навчання персоналу. Це допомагає значно зменшити стартові витрати та прискорити масштабування виробництва.</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9. НУБіП України</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Університет може надавати експертні консультації, проводити дослідження та оптимізувати технологію вирощування равликів. Також НУБіП забезпечує студентів-практикантів, що знижує витрати на робочу силу.</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10. Львівська ОДА</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Обласна адміністрація може допомогти з юридичними питаннями, підтримкою інфраструктури, участю в програмах розвитку фермерства та сприянням у реалізації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агротуристичних</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проєктів</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Це робить бізнес стабільнішим і масштабнішим.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2800"/>
              <a:buFont typeface="Arial"/>
              <a:buNone/>
            </a:pPr>
            <a:endParaRPr sz="1050" b="0" i="0" u="none" strike="noStrike" cap="none" dirty="0">
              <a:solidFill>
                <a:schemeClr val="lt1"/>
              </a:solidFill>
              <a:latin typeface="Calibri"/>
              <a:ea typeface="Calibri"/>
              <a:cs typeface="Calibri"/>
              <a:sym typeface="Calibri"/>
            </a:endParaRPr>
          </a:p>
        </p:txBody>
      </p:sp>
      <p:pic>
        <p:nvPicPr>
          <p:cNvPr id="9218" name="Picture 2" descr="Агрофід Україна - кормові програми та премікси |Tripoli.land">
            <a:extLst>
              <a:ext uri="{FF2B5EF4-FFF2-40B4-BE49-F238E27FC236}">
                <a16:creationId xmlns:a16="http://schemas.microsoft.com/office/drawing/2014/main" id="{85FD6066-2069-4228-8883-BAE6EAE100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9295" y="1074070"/>
            <a:ext cx="1555563" cy="35413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UKRSPECSYSTEMS - Navy Leaders">
            <a:extLst>
              <a:ext uri="{FF2B5EF4-FFF2-40B4-BE49-F238E27FC236}">
                <a16:creationId xmlns:a16="http://schemas.microsoft.com/office/drawing/2014/main" id="{2461384C-BBA3-4F2C-B340-2C97CD2A32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9745" y="2007870"/>
            <a:ext cx="1046226" cy="104622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ome Eurofins">
            <a:extLst>
              <a:ext uri="{FF2B5EF4-FFF2-40B4-BE49-F238E27FC236}">
                <a16:creationId xmlns:a16="http://schemas.microsoft.com/office/drawing/2014/main" id="{9AEB5DF8-917C-4E76-A900-65CAC5A983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2898" y="3705856"/>
            <a:ext cx="1682207" cy="334435"/>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Raben Group Ukraine">
            <a:extLst>
              <a:ext uri="{FF2B5EF4-FFF2-40B4-BE49-F238E27FC236}">
                <a16:creationId xmlns:a16="http://schemas.microsoft.com/office/drawing/2014/main" id="{2F6E542F-762F-41D4-8733-90BA555B6C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137" y="4617052"/>
            <a:ext cx="961834" cy="961834"/>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goodwine | Kyiv">
            <a:extLst>
              <a:ext uri="{FF2B5EF4-FFF2-40B4-BE49-F238E27FC236}">
                <a16:creationId xmlns:a16="http://schemas.microsoft.com/office/drawing/2014/main" id="{1B6C697C-2E63-4F0A-A96F-811C30D524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850880" y="881444"/>
            <a:ext cx="1126426" cy="1126426"/>
          </a:xfrm>
          <a:prstGeom prst="rect">
            <a:avLst/>
          </a:prstGeom>
          <a:noFill/>
          <a:extLst>
            <a:ext uri="{909E8E84-426E-40DD-AFC4-6F175D3DCCD1}">
              <a14:hiddenFill xmlns:a14="http://schemas.microsoft.com/office/drawing/2010/main">
                <a:solidFill>
                  <a:srgbClr val="FFFFFF"/>
                </a:solidFill>
              </a14:hiddenFill>
            </a:ext>
          </a:extLst>
        </p:spPr>
      </p:pic>
      <p:pic>
        <p:nvPicPr>
          <p:cNvPr id="9228" name="Picture 12" descr="Snail Farm | Odessa">
            <a:extLst>
              <a:ext uri="{FF2B5EF4-FFF2-40B4-BE49-F238E27FC236}">
                <a16:creationId xmlns:a16="http://schemas.microsoft.com/office/drawing/2014/main" id="{6D85AB3F-8319-4905-9204-550AE399BDC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839127" y="2446530"/>
            <a:ext cx="1215132" cy="1215132"/>
          </a:xfrm>
          <a:prstGeom prst="rect">
            <a:avLst/>
          </a:prstGeom>
          <a:noFill/>
          <a:extLst>
            <a:ext uri="{909E8E84-426E-40DD-AFC4-6F175D3DCCD1}">
              <a14:hiddenFill xmlns:a14="http://schemas.microsoft.com/office/drawing/2010/main">
                <a:solidFill>
                  <a:srgbClr val="FFFFFF"/>
                </a:solidFill>
              </a14:hiddenFill>
            </a:ext>
          </a:extLst>
        </p:spPr>
      </p:pic>
      <p:pic>
        <p:nvPicPr>
          <p:cNvPr id="9230" name="Picture 14" descr="Програма USAID з аграрного і сільського розвитку – АГРО | Органічна  платформа знань">
            <a:extLst>
              <a:ext uri="{FF2B5EF4-FFF2-40B4-BE49-F238E27FC236}">
                <a16:creationId xmlns:a16="http://schemas.microsoft.com/office/drawing/2014/main" id="{64BD5292-7493-4621-8205-0F10287BFC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563721" y="3913547"/>
            <a:ext cx="1441575" cy="431125"/>
          </a:xfrm>
          <a:prstGeom prst="rect">
            <a:avLst/>
          </a:prstGeom>
          <a:noFill/>
          <a:extLst>
            <a:ext uri="{909E8E84-426E-40DD-AFC4-6F175D3DCCD1}">
              <a14:hiddenFill xmlns:a14="http://schemas.microsoft.com/office/drawing/2010/main">
                <a:solidFill>
                  <a:srgbClr val="FFFFFF"/>
                </a:solidFill>
              </a14:hiddenFill>
            </a:ext>
          </a:extLst>
        </p:spPr>
      </p:pic>
      <p:pic>
        <p:nvPicPr>
          <p:cNvPr id="9232" name="Picture 16" descr="Національний університет біоресурсів і природокористування України (НУБПУ)  - вузи України - вища освіта в Україні – Освіта.UA">
            <a:extLst>
              <a:ext uri="{FF2B5EF4-FFF2-40B4-BE49-F238E27FC236}">
                <a16:creationId xmlns:a16="http://schemas.microsoft.com/office/drawing/2014/main" id="{F8098810-B2C9-44E0-9DE1-8630DE3619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24513" y="4763165"/>
            <a:ext cx="1239896" cy="815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5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54"/>
          <p:cNvSpPr/>
          <p:nvPr/>
        </p:nvSpPr>
        <p:spPr>
          <a:xfrm>
            <a:off x="0" y="156464"/>
            <a:ext cx="3058510" cy="1569620"/>
          </a:xfrm>
          <a:prstGeom prst="rect">
            <a:avLst/>
          </a:prstGeom>
          <a:noFill/>
          <a:ln>
            <a:noFill/>
          </a:ln>
        </p:spPr>
        <p:txBody>
          <a:bodyPr spcFirstLastPara="1" wrap="square" lIns="91425" tIns="45700" rIns="91425" bIns="45700" anchor="t" anchorCtr="0">
            <a:spAutoFit/>
          </a:bodyPr>
          <a:lstStyle/>
          <a:p>
            <a:pPr algn="ctr">
              <a:buSzPts val="2800"/>
            </a:pPr>
            <a:r>
              <a:rPr lang="uk-UA"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a:t>
            </a:r>
            <a:r>
              <a:rPr lang="uk-UA"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лючові </a:t>
            </a:r>
            <a:r>
              <a:rPr lang="uk-UA" sz="28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аиди</a:t>
            </a:r>
            <a:r>
              <a:rPr lang="uk-UA"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діяльності</a:t>
            </a:r>
          </a:p>
          <a:p>
            <a:pPr marL="0" marR="0" lvl="0" indent="0" algn="ctr" rtl="0">
              <a:lnSpc>
                <a:spcPct val="100000"/>
              </a:lnSpc>
              <a:spcBef>
                <a:spcPts val="0"/>
              </a:spcBef>
              <a:spcAft>
                <a:spcPts val="0"/>
              </a:spcAft>
              <a:buClr>
                <a:srgbClr val="000000"/>
              </a:buClr>
              <a:buSzPts val="2800"/>
              <a:buFont typeface="Arial"/>
              <a:buNone/>
            </a:pPr>
            <a:endParaRPr sz="4000" b="1" i="0" u="none" strike="noStrike" cap="none"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10" name="Google Shape;316;p54">
            <a:extLst>
              <a:ext uri="{FF2B5EF4-FFF2-40B4-BE49-F238E27FC236}">
                <a16:creationId xmlns:a16="http://schemas.microsoft.com/office/drawing/2014/main" id="{6F34D4C5-9F41-45A2-82C2-174F856732F7}"/>
              </a:ext>
            </a:extLst>
          </p:cNvPr>
          <p:cNvSpPr/>
          <p:nvPr/>
        </p:nvSpPr>
        <p:spPr>
          <a:xfrm>
            <a:off x="3934969" y="641437"/>
            <a:ext cx="3058510" cy="5677155"/>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1. Вирощування та догляд за равликами</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Основна діяльність ферми — інкубація, годування, контроль вологості й температури, догляд за маточним стадом та молодняком. Це забезпечує стабільне виробництво товарних равликів.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2. Забезпечення мікроклімату на фермі</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Регулювання вологості, температури, освітлення та вентиляції, а також обслуговування систем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туманоутворення</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дозволяє створювати умови, у яких равлики швидко ростуть і менше хворіють.</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3. Годівля та підбір кормових сумішей</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Планування раціону, змішування кормів, забезпечення доступу до кальцію та мінералів вважається ключовою діяльністю, яка впливає на темпи росту та якість продукції.</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4. Контроль якості та ветеринарний нагляд</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Регулярні перевірки стану поголів’я, аналізи кормів і води та дотримання санітарних норм необхідні для безпечності продукції та можливості експорту в ЄС.</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5. Збір, сортування та підготовка продукції</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Равликів збирають, очищують, сортують за розмірами та якістю. Це забезпечує відповідність продукції стандартам ресторанного сегмента та переробних підприємств.</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316;p54">
            <a:extLst>
              <a:ext uri="{FF2B5EF4-FFF2-40B4-BE49-F238E27FC236}">
                <a16:creationId xmlns:a16="http://schemas.microsoft.com/office/drawing/2014/main" id="{8BE04A8A-105D-4B70-A1F7-2B70B6C50E9C}"/>
              </a:ext>
            </a:extLst>
          </p:cNvPr>
          <p:cNvSpPr/>
          <p:nvPr/>
        </p:nvSpPr>
        <p:spPr>
          <a:xfrm>
            <a:off x="8063484" y="641437"/>
            <a:ext cx="3058510" cy="603943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6. Переробка або попередня обробка равликів</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Очищення, заморожування, вакуумування чи первинна кулінарна підготовка (за потреби) дає можливість продавати як живу продукцію, так і готові делікатеси.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7. Логістика та організація поставок</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Планування транспортування, упаковка з дотриманням «холодного ланцюга», співпраця з логістичними компаніями та доставка продукції ресторанам, магазинам або переробникам.</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8. Маркетинг та позиціонування ферми</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Створення бренду, просування у соцмережах, участь у ярмарках, укладання договорів із ресторанами та магазинами — це допомагає формувати попит на продукцію.</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9. Управління продажами та робота з клієнтами</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Пошук покупців, формування </a:t>
            </a:r>
            <a:r>
              <a:rPr lang="uk-UA" sz="1100" dirty="0" err="1">
                <a:effectLst/>
                <a:latin typeface="Times New Roman" panose="02020603050405020304" pitchFamily="18" charset="0"/>
                <a:ea typeface="Times New Roman" panose="02020603050405020304" pitchFamily="18" charset="0"/>
                <a:cs typeface="Times New Roman" panose="02020603050405020304" pitchFamily="18" charset="0"/>
              </a:rPr>
              <a:t>прайсів</a:t>
            </a: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 ведення переговорів, створення комерційних пропозицій, укладання контрактів і підтримка довгострокових відносин з партнерами.</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uk-UA" sz="1100" b="1" dirty="0">
                <a:effectLst/>
                <a:latin typeface="Times New Roman" panose="02020603050405020304" pitchFamily="18" charset="0"/>
                <a:ea typeface="Times New Roman" panose="02020603050405020304" pitchFamily="18" charset="0"/>
                <a:cs typeface="Times New Roman" panose="02020603050405020304" pitchFamily="18" charset="0"/>
              </a:rPr>
              <a:t>10. Ведення документації та отримання сертифікації</a:t>
            </a:r>
            <a:b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cs typeface="Times New Roman" panose="02020603050405020304" pitchFamily="18" charset="0"/>
              </a:rPr>
              <a:t>Оформлення ветеринарних паспортів, виробничих журналів, сертифікатів якості та документів для експорту. Це підвищує довіру до ферми та дає змогу працювати на міжнародних ринках.</a:t>
            </a:r>
            <a:endParaRPr lang="uk-UA"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122" name="Picture 2" descr="Петриківський розпис і ферма равликів в Україні :: Країна Ю Ей">
            <a:extLst>
              <a:ext uri="{FF2B5EF4-FFF2-40B4-BE49-F238E27FC236}">
                <a16:creationId xmlns:a16="http://schemas.microsoft.com/office/drawing/2014/main" id="{6B0C0E17-B743-4115-9102-79659B0148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460" y="1732103"/>
            <a:ext cx="2686050" cy="170497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Равликова ферма поблизу Хуста | Karpatium">
            <a:extLst>
              <a:ext uri="{FF2B5EF4-FFF2-40B4-BE49-F238E27FC236}">
                <a16:creationId xmlns:a16="http://schemas.microsoft.com/office/drawing/2014/main" id="{6D9BA53E-CC39-4B66-9B21-6BFDBE1FDC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60" y="4022294"/>
            <a:ext cx="2686050" cy="223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p:nvPr/>
        </p:nvSpPr>
        <p:spPr>
          <a:xfrm>
            <a:off x="1421785" y="747580"/>
            <a:ext cx="7930976" cy="55493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55"/>
          <p:cNvSpPr/>
          <p:nvPr/>
        </p:nvSpPr>
        <p:spPr>
          <a:xfrm>
            <a:off x="542739" y="343056"/>
            <a:ext cx="8035289" cy="560656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55"/>
          <p:cNvSpPr/>
          <p:nvPr/>
        </p:nvSpPr>
        <p:spPr>
          <a:xfrm>
            <a:off x="542739" y="343056"/>
            <a:ext cx="305851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uk-UA" sz="2800" b="1">
                <a:solidFill>
                  <a:schemeClr val="tx1"/>
                </a:solidFill>
                <a:latin typeface="Times New Roman" panose="02020603050405020304" pitchFamily="18" charset="0"/>
                <a:ea typeface="Calibri"/>
                <a:cs typeface="Times New Roman" panose="02020603050405020304" pitchFamily="18" charset="0"/>
                <a:sym typeface="Calibri"/>
              </a:rPr>
              <a:t>Ключові ресурси</a:t>
            </a:r>
            <a:endParaRPr lang="uk-UA" sz="28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sp>
        <p:nvSpPr>
          <p:cNvPr id="10" name="Google Shape;328;p55">
            <a:extLst>
              <a:ext uri="{FF2B5EF4-FFF2-40B4-BE49-F238E27FC236}">
                <a16:creationId xmlns:a16="http://schemas.microsoft.com/office/drawing/2014/main" id="{B4E8B3B6-A399-43CD-8A3B-8DB0D6A03B86}"/>
              </a:ext>
            </a:extLst>
          </p:cNvPr>
          <p:cNvSpPr/>
          <p:nvPr/>
        </p:nvSpPr>
        <p:spPr>
          <a:xfrm>
            <a:off x="989748" y="908378"/>
            <a:ext cx="7141270" cy="5447605"/>
          </a:xfrm>
          <a:prstGeom prst="rect">
            <a:avLst/>
          </a:prstGeom>
          <a:noFill/>
          <a:ln>
            <a:noFill/>
          </a:ln>
        </p:spPr>
        <p:txBody>
          <a:bodyPr spcFirstLastPara="1" wrap="square" lIns="91425" tIns="45700" rIns="91425" bIns="45700" anchor="t" anchorCtr="0">
            <a:spAutoFit/>
          </a:bodyPr>
          <a:lstStyle/>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Маточне стадо равликів</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Основний біологічний ресурс, який забезпечує безперервне відтворення та виробництво молодняка.</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Земельна ділянка та фермерські площі</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Територія для відкритих або закритих парників, теплиць та вольєрів.</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Обладнання для мікроклімату</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Системи </a:t>
            </a:r>
            <a:r>
              <a:rPr lang="uk-UA" sz="1600" dirty="0" err="1">
                <a:effectLst/>
                <a:latin typeface="Times New Roman" panose="02020603050405020304" pitchFamily="18" charset="0"/>
                <a:ea typeface="Times New Roman" panose="02020603050405020304" pitchFamily="18" charset="0"/>
              </a:rPr>
              <a:t>туманоутворення</a:t>
            </a:r>
            <a:r>
              <a:rPr lang="uk-UA" sz="1600" dirty="0">
                <a:effectLst/>
                <a:latin typeface="Times New Roman" panose="02020603050405020304" pitchFamily="18" charset="0"/>
                <a:ea typeface="Times New Roman" panose="02020603050405020304" pitchFamily="18" charset="0"/>
              </a:rPr>
              <a:t>, зрошення, вентиляції та освітлення, що підтримують умови для росту.</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Кормові суміші та мінерали</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Корми, кальцій, білкові та мінеральні добавки, необхідні для швидкого приросту та здоров’я равликів.</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Персонал та технічні спеціалісти</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Працівники для догляду за равликами, технічного обслуговування ферми та контролю якості.</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Інфраструктура для зберігання та підготовки продукції</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Холодильні камери, столи для сортування, інвентар для очищення та обробки.</a:t>
            </a:r>
          </a:p>
          <a:p>
            <a:pPr marL="285750" indent="-285750">
              <a:buFont typeface="Wingdings" panose="05000000000000000000" pitchFamily="2" charset="2"/>
              <a:buChar char="Ø"/>
            </a:pPr>
            <a:r>
              <a:rPr lang="uk-UA" sz="1600" b="1" dirty="0">
                <a:effectLst/>
                <a:latin typeface="Times New Roman" panose="02020603050405020304" pitchFamily="18" charset="0"/>
                <a:ea typeface="Times New Roman" panose="02020603050405020304" pitchFamily="18" charset="0"/>
              </a:rPr>
              <a:t>Фінансові ресурси та інвестиції</a:t>
            </a:r>
            <a:br>
              <a:rPr lang="uk-UA" sz="1600" dirty="0">
                <a:effectLst/>
                <a:latin typeface="Times New Roman" panose="02020603050405020304" pitchFamily="18" charset="0"/>
                <a:ea typeface="Times New Roman" panose="02020603050405020304" pitchFamily="18" charset="0"/>
              </a:rPr>
            </a:br>
            <a:r>
              <a:rPr lang="uk-UA" sz="1600" dirty="0">
                <a:effectLst/>
                <a:latin typeface="Times New Roman" panose="02020603050405020304" pitchFamily="18" charset="0"/>
                <a:ea typeface="Times New Roman" panose="02020603050405020304" pitchFamily="18" charset="0"/>
              </a:rPr>
              <a:t>Кошти для закупівлі обладнання, покриття операційних витрат та інвестування у розвиток.</a:t>
            </a:r>
          </a:p>
          <a:p>
            <a:pPr marL="457200" marR="0" lvl="0" indent="-457200" algn="ctr" rtl="0">
              <a:lnSpc>
                <a:spcPct val="100000"/>
              </a:lnSpc>
              <a:spcBef>
                <a:spcPts val="0"/>
              </a:spcBef>
              <a:spcAft>
                <a:spcPts val="0"/>
              </a:spcAft>
              <a:buClr>
                <a:srgbClr val="000000"/>
              </a:buClr>
              <a:buSzPts val="2800"/>
              <a:buFont typeface="Wingdings" panose="05000000000000000000" pitchFamily="2" charset="2"/>
              <a:buChar char="Ø"/>
            </a:pPr>
            <a:endParaRPr lang="uk-UA"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pic>
        <p:nvPicPr>
          <p:cNvPr id="7170" name="Picture 2" descr="Равликова ферма, Нижнє Селище - Світ Карпат">
            <a:extLst>
              <a:ext uri="{FF2B5EF4-FFF2-40B4-BE49-F238E27FC236}">
                <a16:creationId xmlns:a16="http://schemas.microsoft.com/office/drawing/2014/main" id="{B501B8DA-C2BF-495B-A177-334B9A3B9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96762">
            <a:off x="8098536" y="800314"/>
            <a:ext cx="3529965" cy="211797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Равликова ферма Snails House поки відклала розширення площі вирощування -  AgroTimes">
            <a:extLst>
              <a:ext uri="{FF2B5EF4-FFF2-40B4-BE49-F238E27FC236}">
                <a16:creationId xmlns:a16="http://schemas.microsoft.com/office/drawing/2014/main" id="{651F7A38-6EC1-4D01-B235-E40304C937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289287">
            <a:off x="8263503" y="3591765"/>
            <a:ext cx="3658638" cy="21676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p:nvPr/>
        </p:nvSpPr>
        <p:spPr>
          <a:xfrm>
            <a:off x="1421785" y="747580"/>
            <a:ext cx="7930976" cy="55493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55"/>
          <p:cNvSpPr/>
          <p:nvPr/>
        </p:nvSpPr>
        <p:spPr>
          <a:xfrm>
            <a:off x="542739" y="343056"/>
            <a:ext cx="8035289" cy="560656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55"/>
          <p:cNvSpPr/>
          <p:nvPr/>
        </p:nvSpPr>
        <p:spPr>
          <a:xfrm>
            <a:off x="542738" y="343056"/>
            <a:ext cx="3434901" cy="40006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uk-UA" sz="2000" b="1" i="0" u="none" strike="noStrike" cap="none" dirty="0" err="1">
                <a:solidFill>
                  <a:schemeClr val="tx1"/>
                </a:solidFill>
                <a:latin typeface="Times New Roman" panose="02020603050405020304" pitchFamily="18" charset="0"/>
                <a:ea typeface="Calibri"/>
                <a:cs typeface="Times New Roman" panose="02020603050405020304" pitchFamily="18" charset="0"/>
                <a:sym typeface="Calibri"/>
              </a:rPr>
              <a:t>Ціність</a:t>
            </a:r>
            <a:r>
              <a:rPr lang="uk-UA" sz="20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 пропозиції</a:t>
            </a:r>
          </a:p>
        </p:txBody>
      </p:sp>
      <p:sp>
        <p:nvSpPr>
          <p:cNvPr id="10" name="Google Shape;328;p55">
            <a:extLst>
              <a:ext uri="{FF2B5EF4-FFF2-40B4-BE49-F238E27FC236}">
                <a16:creationId xmlns:a16="http://schemas.microsoft.com/office/drawing/2014/main" id="{B4E8B3B6-A399-43CD-8A3B-8DB0D6A03B86}"/>
              </a:ext>
            </a:extLst>
          </p:cNvPr>
          <p:cNvSpPr/>
          <p:nvPr/>
        </p:nvSpPr>
        <p:spPr>
          <a:xfrm>
            <a:off x="989748" y="908378"/>
            <a:ext cx="7141270" cy="5170606"/>
          </a:xfrm>
          <a:prstGeom prst="rect">
            <a:avLst/>
          </a:prstGeom>
          <a:noFill/>
          <a:ln>
            <a:noFill/>
          </a:ln>
        </p:spPr>
        <p:txBody>
          <a:bodyPr spcFirstLastPara="1" wrap="square" lIns="91425" tIns="45700" rIns="91425" bIns="45700" anchor="t" anchorCtr="0">
            <a:spAutoFit/>
          </a:bodyPr>
          <a:lstStyle/>
          <a:p>
            <a:pPr algn="ctr">
              <a:buSzPts val="2800"/>
            </a:pPr>
            <a:r>
              <a:rPr lang="uk-UA" sz="1800" dirty="0">
                <a:effectLst/>
                <a:latin typeface="Calibri" panose="020F0502020204030204" pitchFamily="34" charset="0"/>
                <a:ea typeface="Calibri" panose="020F0502020204030204" pitchFamily="34" charset="0"/>
                <a:cs typeface="Times New Roman" panose="02020603050405020304" pitchFamily="18" charset="0"/>
              </a:rPr>
              <a:t>Цінність пропозиції равликової ферми полягає у створенні високоякісного, екологічно чистого та прибуткового продукту, який поєднує гастрономічну унікальність із зростаючим попитом на натуральні харчові та косметичні товари. Равликова ферма забезпечує споживачів дієтичним м’ясом, багатим на білок і мікроелементи, яке є делікатесом на європейських ринках і поступово набуває популярності в Україні. Крім того, ферма може виробляти слиз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муцин</a:t>
            </a:r>
            <a:r>
              <a:rPr lang="uk-UA" sz="1800" dirty="0">
                <a:effectLst/>
                <a:latin typeface="Calibri" panose="020F0502020204030204" pitchFamily="34" charset="0"/>
                <a:ea typeface="Calibri" panose="020F0502020204030204" pitchFamily="34" charset="0"/>
                <a:cs typeface="Times New Roman" panose="02020603050405020304" pitchFamily="18" charset="0"/>
              </a:rPr>
              <a:t>) для косметичної промисловості — цінний компонент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антивікових</a:t>
            </a:r>
            <a:r>
              <a:rPr lang="uk-UA" sz="1800" dirty="0">
                <a:effectLst/>
                <a:latin typeface="Calibri" panose="020F0502020204030204" pitchFamily="34" charset="0"/>
                <a:ea typeface="Calibri" panose="020F0502020204030204" pitchFamily="34" charset="0"/>
                <a:cs typeface="Times New Roman" panose="02020603050405020304" pitchFamily="18" charset="0"/>
              </a:rPr>
              <a:t> і відновлювальних засобів, що значно підвищує комерційний потенціал бізнесу. Висока рентабельність, невисокі витрати на утримання, можливість масштабування та експортна орієнтація формують конкурентну перевагу ферми, тоді як екологічність виробництва й мінімальний вплив на довкілля роблять такий бізнес сучасним і стійким. Така пропозиція поєднує гастрономічну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нішевість</a:t>
            </a:r>
            <a:r>
              <a:rPr lang="uk-UA" sz="1800" dirty="0">
                <a:effectLst/>
                <a:latin typeface="Calibri" panose="020F0502020204030204" pitchFamily="34" charset="0"/>
                <a:ea typeface="Calibri" panose="020F0502020204030204" pitchFamily="34" charset="0"/>
                <a:cs typeface="Times New Roman" panose="02020603050405020304" pitchFamily="18" charset="0"/>
              </a:rPr>
              <a:t>, косметичну цінність і можливість стабільного зростання, що робить равликову ферму привабливою для споживачів, партнерів і потенційних інвесторів.</a:t>
            </a:r>
          </a:p>
          <a:p>
            <a:pPr marR="0" lvl="0" algn="ctr" rtl="0">
              <a:lnSpc>
                <a:spcPct val="100000"/>
              </a:lnSpc>
              <a:spcBef>
                <a:spcPts val="0"/>
              </a:spcBef>
              <a:spcAft>
                <a:spcPts val="0"/>
              </a:spcAft>
              <a:buClr>
                <a:srgbClr val="000000"/>
              </a:buClr>
              <a:buSzPts val="2800"/>
            </a:pPr>
            <a:endParaRPr lang="uk-UA"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spTree>
    <p:extLst>
      <p:ext uri="{BB962C8B-B14F-4D97-AF65-F5344CB8AC3E}">
        <p14:creationId xmlns:p14="http://schemas.microsoft.com/office/powerpoint/2010/main" val="2587448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p:nvPr/>
        </p:nvSpPr>
        <p:spPr>
          <a:xfrm>
            <a:off x="1421785" y="747580"/>
            <a:ext cx="7930976" cy="55493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55"/>
          <p:cNvSpPr/>
          <p:nvPr/>
        </p:nvSpPr>
        <p:spPr>
          <a:xfrm>
            <a:off x="542739" y="343056"/>
            <a:ext cx="8035289" cy="560656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55"/>
          <p:cNvSpPr/>
          <p:nvPr/>
        </p:nvSpPr>
        <p:spPr>
          <a:xfrm>
            <a:off x="542738" y="343056"/>
            <a:ext cx="3837238" cy="40006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uk-UA" sz="2000" b="1" dirty="0">
                <a:solidFill>
                  <a:schemeClr val="tx1"/>
                </a:solidFill>
                <a:latin typeface="Times New Roman" panose="02020603050405020304" pitchFamily="18" charset="0"/>
                <a:ea typeface="Calibri"/>
                <a:cs typeface="Times New Roman" panose="02020603050405020304" pitchFamily="18" charset="0"/>
                <a:sym typeface="Calibri"/>
              </a:rPr>
              <a:t>Взаємо відносини з клієнтом</a:t>
            </a:r>
            <a:endParaRPr lang="uk-UA" sz="20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sp>
        <p:nvSpPr>
          <p:cNvPr id="10" name="Google Shape;328;p55">
            <a:extLst>
              <a:ext uri="{FF2B5EF4-FFF2-40B4-BE49-F238E27FC236}">
                <a16:creationId xmlns:a16="http://schemas.microsoft.com/office/drawing/2014/main" id="{B4E8B3B6-A399-43CD-8A3B-8DB0D6A03B86}"/>
              </a:ext>
            </a:extLst>
          </p:cNvPr>
          <p:cNvSpPr/>
          <p:nvPr/>
        </p:nvSpPr>
        <p:spPr>
          <a:xfrm>
            <a:off x="989748" y="1176569"/>
            <a:ext cx="7141270" cy="4339609"/>
          </a:xfrm>
          <a:prstGeom prst="rect">
            <a:avLst/>
          </a:prstGeom>
          <a:noFill/>
          <a:ln>
            <a:noFill/>
          </a:ln>
        </p:spPr>
        <p:txBody>
          <a:bodyPr spcFirstLastPara="1" wrap="square" lIns="91425" tIns="45700" rIns="91425" bIns="45700" anchor="t" anchorCtr="0">
            <a:spAutoFit/>
          </a:bodyPr>
          <a:lstStyle/>
          <a:p>
            <a:pPr algn="ctr">
              <a:buSzPts val="2800"/>
            </a:pPr>
            <a:r>
              <a:rPr lang="uk-UA" sz="1800" dirty="0">
                <a:effectLst/>
                <a:latin typeface="Calibri" panose="020F0502020204030204" pitchFamily="34" charset="0"/>
                <a:ea typeface="Calibri" panose="020F0502020204030204" pitchFamily="34" charset="0"/>
                <a:cs typeface="Times New Roman" panose="02020603050405020304" pitchFamily="18" charset="0"/>
              </a:rPr>
              <a:t>Взаємовідносини з клієнтами базуються на принципах довіри, відкритості та постійної комунікації, що забезпечує формування довгострокових партнерських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зв’язків</a:t>
            </a:r>
            <a:r>
              <a:rPr lang="uk-UA" sz="1800" dirty="0">
                <a:effectLst/>
                <a:latin typeface="Calibri" panose="020F0502020204030204" pitchFamily="34" charset="0"/>
                <a:ea typeface="Calibri" panose="020F0502020204030204" pitchFamily="34" charset="0"/>
                <a:cs typeface="Times New Roman" panose="02020603050405020304" pitchFamily="18" charset="0"/>
              </a:rPr>
              <a:t>. Підприємство підтримує регулярний контакт із покупцями через телефон, соціальні мережі, електронну пошту та особисті зустрічі,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оперативно</a:t>
            </a:r>
            <a:r>
              <a:rPr lang="uk-UA" sz="1800" dirty="0">
                <a:effectLst/>
                <a:latin typeface="Calibri" panose="020F0502020204030204" pitchFamily="34" charset="0"/>
                <a:ea typeface="Calibri" panose="020F0502020204030204" pitchFamily="34" charset="0"/>
                <a:cs typeface="Times New Roman" panose="02020603050405020304" pitchFamily="18" charset="0"/>
              </a:rPr>
              <a:t> відповідаючи на запити та надаючи консультації щодо продукції. Важливу роль відіграє персоналізований підхід — індивідуальні умови співпраці, гнучка система замовлень і можливість адаптації продукції під потреби клієнта. Додатково застосовуються програми лояльності, </a:t>
            </a:r>
            <a:r>
              <a:rPr lang="uk-UA" sz="1800" dirty="0" err="1">
                <a:effectLst/>
                <a:latin typeface="Calibri" panose="020F0502020204030204" pitchFamily="34" charset="0"/>
                <a:ea typeface="Calibri" panose="020F0502020204030204" pitchFamily="34" charset="0"/>
                <a:cs typeface="Times New Roman" panose="02020603050405020304" pitchFamily="18" charset="0"/>
              </a:rPr>
              <a:t>післяпродажний</a:t>
            </a:r>
            <a:r>
              <a:rPr lang="uk-UA" sz="1800" dirty="0">
                <a:effectLst/>
                <a:latin typeface="Calibri" panose="020F0502020204030204" pitchFamily="34" charset="0"/>
                <a:ea typeface="Calibri" panose="020F0502020204030204" pitchFamily="34" charset="0"/>
                <a:cs typeface="Times New Roman" panose="02020603050405020304" pitchFamily="18" charset="0"/>
              </a:rPr>
              <a:t> супровід і швидке реагування на зворотний зв’язок, що сприяє підвищенню якості сервісу. Така система взаємодії дозволяє забезпечити високий рівень задоволеності клієнтів, стимулює повторні покупки та формує позитивну репутацію бізнесу на ринку.</a:t>
            </a:r>
          </a:p>
          <a:p>
            <a:pPr marR="0" lvl="0" algn="ctr" rtl="0">
              <a:lnSpc>
                <a:spcPct val="100000"/>
              </a:lnSpc>
              <a:spcBef>
                <a:spcPts val="0"/>
              </a:spcBef>
              <a:spcAft>
                <a:spcPts val="0"/>
              </a:spcAft>
              <a:buClr>
                <a:srgbClr val="000000"/>
              </a:buClr>
              <a:buSzPts val="2800"/>
            </a:pPr>
            <a:endParaRPr lang="uk-UA" sz="24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pic>
        <p:nvPicPr>
          <p:cNvPr id="11266" name="Picture 2" descr="Ферми - «Равликова ферма «Nature Snail»» - вул. Косіора, с. Нещерів">
            <a:extLst>
              <a:ext uri="{FF2B5EF4-FFF2-40B4-BE49-F238E27FC236}">
                <a16:creationId xmlns:a16="http://schemas.microsoft.com/office/drawing/2014/main" id="{1B045363-E550-477F-A60F-B4FA698B7D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8319" y="914019"/>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Равликова ферма – ProfPoliv">
            <a:extLst>
              <a:ext uri="{FF2B5EF4-FFF2-40B4-BE49-F238E27FC236}">
                <a16:creationId xmlns:a16="http://schemas.microsoft.com/office/drawing/2014/main" id="{8C3989F3-316C-4BF2-8DC2-7CF99A9BD0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5037" y="376694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3471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5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54"/>
          <p:cNvSpPr/>
          <p:nvPr/>
        </p:nvSpPr>
        <p:spPr>
          <a:xfrm>
            <a:off x="0" y="156464"/>
            <a:ext cx="4325112" cy="1138733"/>
          </a:xfrm>
          <a:prstGeom prst="rect">
            <a:avLst/>
          </a:prstGeom>
          <a:noFill/>
          <a:ln>
            <a:noFill/>
          </a:ln>
        </p:spPr>
        <p:txBody>
          <a:bodyPr spcFirstLastPara="1" wrap="square" lIns="91425" tIns="45700" rIns="91425" bIns="45700" anchor="t" anchorCtr="0">
            <a:spAutoFit/>
          </a:bodyPr>
          <a:lstStyle/>
          <a:p>
            <a:pPr algn="ctr">
              <a:buSzPts val="2800"/>
            </a:pPr>
            <a:r>
              <a:rPr lang="uk-UA"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Сегменти споживачів</a:t>
            </a:r>
          </a:p>
          <a:p>
            <a:pPr marL="0" marR="0" lvl="0" indent="0" algn="ctr" rtl="0">
              <a:lnSpc>
                <a:spcPct val="100000"/>
              </a:lnSpc>
              <a:spcBef>
                <a:spcPts val="0"/>
              </a:spcBef>
              <a:spcAft>
                <a:spcPts val="0"/>
              </a:spcAft>
              <a:buClr>
                <a:srgbClr val="000000"/>
              </a:buClr>
              <a:buSzPts val="2800"/>
              <a:buFont typeface="Arial"/>
              <a:buNone/>
            </a:pPr>
            <a:endParaRPr sz="4000" b="1" i="0" u="none" strike="noStrike" cap="none"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11" name="Google Shape;316;p54">
            <a:extLst>
              <a:ext uri="{FF2B5EF4-FFF2-40B4-BE49-F238E27FC236}">
                <a16:creationId xmlns:a16="http://schemas.microsoft.com/office/drawing/2014/main" id="{8BE04A8A-105D-4B70-A1F7-2B70B6C50E9C}"/>
              </a:ext>
            </a:extLst>
          </p:cNvPr>
          <p:cNvSpPr/>
          <p:nvPr/>
        </p:nvSpPr>
        <p:spPr>
          <a:xfrm>
            <a:off x="394716" y="697783"/>
            <a:ext cx="11402568" cy="5969286"/>
          </a:xfrm>
          <a:prstGeom prst="rect">
            <a:avLst/>
          </a:prstGeom>
          <a:noFill/>
          <a:ln>
            <a:noFill/>
          </a:ln>
        </p:spPr>
        <p:txBody>
          <a:bodyPr spcFirstLastPara="1" wrap="square" lIns="91425" tIns="45700" rIns="91425" bIns="45700" anchor="t" anchorCtr="0">
            <a:spAutoFit/>
          </a:bodyPr>
          <a:lstStyle/>
          <a:p>
            <a:r>
              <a:rPr lang="uk-UA" dirty="0">
                <a:effectLst/>
                <a:latin typeface="Times New Roman" panose="02020603050405020304" pitchFamily="18" charset="0"/>
                <a:ea typeface="Times New Roman" panose="02020603050405020304" pitchFamily="18" charset="0"/>
              </a:rPr>
              <a:t>Сегменти споживачів равликової ферми можна поділити на кілька основних груп, кожна з яких має свої потреби та мотиви придбання продукції:</a:t>
            </a:r>
          </a:p>
          <a:p>
            <a:endParaRPr lang="uk-UA" dirty="0">
              <a:effectLst/>
              <a:latin typeface="Times New Roman" panose="02020603050405020304" pitchFamily="18" charset="0"/>
              <a:ea typeface="Times New Roman" panose="02020603050405020304" pitchFamily="18" charset="0"/>
            </a:endParaRP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Ресторани та заклади </a:t>
            </a:r>
            <a:r>
              <a:rPr lang="uk-UA" b="1" dirty="0" err="1">
                <a:effectLst/>
                <a:latin typeface="Times New Roman" panose="02020603050405020304" pitchFamily="18" charset="0"/>
                <a:ea typeface="Times New Roman" panose="02020603050405020304" pitchFamily="18" charset="0"/>
              </a:rPr>
              <a:t>HoReCa</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Це один із ключових сегментів, що потребує високоякісної делікатесної продукції — охолодженого або переробленого м’яса равлика. Вони зацікавлені у стабільних поставках, сертифікованій продукції та можливості отримати товар у потрібних обсягах.</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Переробні підприємства та харчова промисловість</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Компанії, що займаються виробництвом паштетів, консервів, делікатесної продукції, закуповують равликів у великих обсягах для подальшої переробки. Для них важливі ціна, обсяг поставок і стабільність якості.</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Експортні компанії</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Європейський ринок має високий попит на равликів, тому експортери становлять значний сегмент. Вони орієнтуються на стандарти ЄС, якість, ветеринарні документи та можливість працювати великими партіями.</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Магазини та фермерські лавки</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Це сегмент роздрібної торгівлі, який закуповує невеликі партії для продажу кінцевим споживачам. Їм важлива презентабельність продукції, фасування та привабливість для покупця.</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Кінцеві споживачі (домогосподарства)</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Люди, які купують равликів для приготування вдома. Їх приваблює натуральність продукту, доступність, новизна та можливість спробувати делікатес.</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Косметичні компанії</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Равликовий слиз використовується у виробництві кремів, сироваток і засобів догляду за шкірою. Такі підприємства купують сировину у великих партіях і вимагають відповідності технологічним стандартам.</a:t>
            </a:r>
          </a:p>
          <a:p>
            <a:pPr marL="342900" lvl="0" indent="-342900">
              <a:tabLst>
                <a:tab pos="457200" algn="l"/>
              </a:tabLst>
            </a:pPr>
            <a:r>
              <a:rPr lang="uk-UA" b="1" dirty="0">
                <a:effectLst/>
                <a:latin typeface="Times New Roman" panose="02020603050405020304" pitchFamily="18" charset="0"/>
                <a:ea typeface="Times New Roman" panose="02020603050405020304" pitchFamily="18" charset="0"/>
              </a:rPr>
              <a:t>Фармацевтичні компанії</a:t>
            </a:r>
            <a:br>
              <a:rPr lang="uk-UA" dirty="0">
                <a:effectLst/>
                <a:latin typeface="Times New Roman" panose="02020603050405020304" pitchFamily="18" charset="0"/>
                <a:ea typeface="Times New Roman" panose="02020603050405020304" pitchFamily="18" charset="0"/>
              </a:rPr>
            </a:br>
            <a:r>
              <a:rPr lang="uk-UA" dirty="0">
                <a:effectLst/>
                <a:latin typeface="Times New Roman" panose="02020603050405020304" pitchFamily="18" charset="0"/>
                <a:ea typeface="Times New Roman" panose="02020603050405020304" pitchFamily="18" charset="0"/>
              </a:rPr>
              <a:t>Деякі препарати створюються на основі біологічно активних речовин равликів. Цей сегмент потребує високого рівня чистоти, сертифікації та контролю.</a:t>
            </a:r>
          </a:p>
          <a:p>
            <a:pPr marL="342900" lvl="0" indent="-342900">
              <a:tabLst>
                <a:tab pos="457200" algn="l"/>
              </a:tabLst>
            </a:pPr>
            <a:endParaRPr lang="uk-UA" dirty="0">
              <a:effectLst/>
              <a:latin typeface="Times New Roman" panose="02020603050405020304" pitchFamily="18" charset="0"/>
              <a:ea typeface="Times New Roman" panose="02020603050405020304" pitchFamily="18" charset="0"/>
            </a:endParaRPr>
          </a:p>
          <a:p>
            <a:r>
              <a:rPr lang="uk-UA" dirty="0">
                <a:effectLst/>
                <a:latin typeface="Times New Roman" panose="02020603050405020304" pitchFamily="18" charset="0"/>
                <a:ea typeface="Times New Roman" panose="02020603050405020304" pitchFamily="18" charset="0"/>
              </a:rPr>
              <a:t>Такий поділ допомагає фермі адаптувати свою продукцію, маркетинг і канали продажу під особливості кожної групи, забезпечуючи ефективну роботу на різних ринкових напрямках.</a:t>
            </a:r>
          </a:p>
          <a:p>
            <a:pPr>
              <a:lnSpc>
                <a:spcPct val="107000"/>
              </a:lnSpc>
              <a:spcAft>
                <a:spcPts val="800"/>
              </a:spcAft>
            </a:pP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913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5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54"/>
          <p:cNvSpPr/>
          <p:nvPr/>
        </p:nvSpPr>
        <p:spPr>
          <a:xfrm>
            <a:off x="0" y="156464"/>
            <a:ext cx="4325112" cy="1138733"/>
          </a:xfrm>
          <a:prstGeom prst="rect">
            <a:avLst/>
          </a:prstGeom>
          <a:noFill/>
          <a:ln>
            <a:noFill/>
          </a:ln>
        </p:spPr>
        <p:txBody>
          <a:bodyPr spcFirstLastPara="1" wrap="square" lIns="91425" tIns="45700" rIns="91425" bIns="45700" anchor="t" anchorCtr="0">
            <a:spAutoFit/>
          </a:bodyPr>
          <a:lstStyle/>
          <a:p>
            <a:pPr algn="ctr">
              <a:buSzPts val="2800"/>
            </a:pPr>
            <a:r>
              <a:rPr lang="uk-UA" sz="2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Канали</a:t>
            </a:r>
            <a:endParaRPr lang="uk-UA"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rtl="0">
              <a:lnSpc>
                <a:spcPct val="100000"/>
              </a:lnSpc>
              <a:spcBef>
                <a:spcPts val="0"/>
              </a:spcBef>
              <a:spcAft>
                <a:spcPts val="0"/>
              </a:spcAft>
              <a:buClr>
                <a:srgbClr val="000000"/>
              </a:buClr>
              <a:buSzPts val="2800"/>
              <a:buFont typeface="Arial"/>
              <a:buNone/>
            </a:pPr>
            <a:endParaRPr sz="4000" b="1" i="0" u="none" strike="noStrike" cap="none"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11" name="Google Shape;316;p54">
            <a:extLst>
              <a:ext uri="{FF2B5EF4-FFF2-40B4-BE49-F238E27FC236}">
                <a16:creationId xmlns:a16="http://schemas.microsoft.com/office/drawing/2014/main" id="{8BE04A8A-105D-4B70-A1F7-2B70B6C50E9C}"/>
              </a:ext>
            </a:extLst>
          </p:cNvPr>
          <p:cNvSpPr/>
          <p:nvPr/>
        </p:nvSpPr>
        <p:spPr>
          <a:xfrm>
            <a:off x="394716" y="697783"/>
            <a:ext cx="11402568" cy="5353733"/>
          </a:xfrm>
          <a:prstGeom prst="rect">
            <a:avLst/>
          </a:prstGeom>
          <a:noFill/>
          <a:ln>
            <a:noFill/>
          </a:ln>
        </p:spPr>
        <p:txBody>
          <a:bodyPr spcFirstLastPara="1" wrap="square" lIns="91425" tIns="45700" rIns="91425" bIns="45700" anchor="t" anchorCtr="0">
            <a:spAutoFit/>
          </a:bodyPr>
          <a:lstStyle/>
          <a:p>
            <a:r>
              <a:rPr lang="uk-UA" sz="1200" dirty="0">
                <a:effectLst/>
                <a:latin typeface="Times New Roman" panose="02020603050405020304" pitchFamily="18" charset="0"/>
                <a:ea typeface="Times New Roman" panose="02020603050405020304" pitchFamily="18" charset="0"/>
              </a:rPr>
              <a:t>Канали збуту равликової ферми охоплюють шляхи, за допомогою яких продукція потрапляє до споживачів. Вони забезпечують ефективну комунікацію, продаж та доставку товару різним сегментам ринку. Основні канали включають:</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Прямі продажі ресторанам та </a:t>
            </a:r>
            <a:r>
              <a:rPr lang="uk-UA" sz="1200" b="1" dirty="0" err="1">
                <a:effectLst/>
                <a:latin typeface="Times New Roman" panose="02020603050405020304" pitchFamily="18" charset="0"/>
                <a:ea typeface="Times New Roman" panose="02020603050405020304" pitchFamily="18" charset="0"/>
              </a:rPr>
              <a:t>HoReCa</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Найбільш вигідний канал, оскільки дозволяє працювати без посередників. Ферма напряму доставляє охолоджених або очищених равликів у ресторани, які цінують свіжість, стабільні обсяги та індивідуальні умови співпраці.</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Договірні поставки переробним підприємствам</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Ферма укладає довгострокові угоди на постачання великої кількості сировини для виробництва паштетів, консервів та делікатесної продукції. Це забезпечує стабільний збут і передбачувані доходи.</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Експортні канали</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Робота з європейськими </a:t>
            </a:r>
            <a:r>
              <a:rPr lang="uk-UA" sz="1200" dirty="0" err="1">
                <a:effectLst/>
                <a:latin typeface="Times New Roman" panose="02020603050405020304" pitchFamily="18" charset="0"/>
                <a:ea typeface="Times New Roman" panose="02020603050405020304" pitchFamily="18" charset="0"/>
              </a:rPr>
              <a:t>закупівельниками</a:t>
            </a:r>
            <a:r>
              <a:rPr lang="uk-UA" sz="1200" dirty="0">
                <a:effectLst/>
                <a:latin typeface="Times New Roman" panose="02020603050405020304" pitchFamily="18" charset="0"/>
                <a:ea typeface="Times New Roman" panose="02020603050405020304" pitchFamily="18" charset="0"/>
              </a:rPr>
              <a:t>, експортерами та логістичними компаніями. Такий канал дає вищу ціну за продукцію, але потребує сертифікації, відповідності стандартам та організації логістики.</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Продаж через інтернет</a:t>
            </a:r>
            <a:endParaRPr lang="uk-UA" sz="1200" dirty="0">
              <a:effectLst/>
              <a:latin typeface="Times New Roman" panose="02020603050405020304" pitchFamily="18" charset="0"/>
              <a:ea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власний сайт ферми</a:t>
            </a:r>
          </a:p>
          <a:p>
            <a:pPr marL="742950" lvl="1" indent="-285750">
              <a:buSzPts val="1000"/>
              <a:buFont typeface="Courier New" panose="02070309020205020404" pitchFamily="49" charset="0"/>
              <a:buChar char="o"/>
              <a:tabLst>
                <a:tab pos="914400" algn="l"/>
              </a:tabLs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соціальні мережі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Instagram</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Facebook</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TikTok</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онлайн-магазини та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маркетплейси</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Цей канал орієнтований на кінцевого споживача та дрібний опт, дозволяє швидко отримувати замовлення та розширювати клієнтську базу.</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Магазини та фермерські лавки</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Співпраця з локальними магазинами здорової їжі, делікатесними крамницями та еко-лавками. Продукція може продаватися у фасованому вигляді або у напівфабрикатах.</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Виставки, ярмарки, гастрономічні фестивалі</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Канал, який забезпечує прямий контакт з покупцем, дегустації, презентацію продукту, встановлення </a:t>
            </a:r>
            <a:r>
              <a:rPr lang="uk-UA" sz="1200" dirty="0" err="1">
                <a:effectLst/>
                <a:latin typeface="Times New Roman" panose="02020603050405020304" pitchFamily="18" charset="0"/>
                <a:ea typeface="Times New Roman" panose="02020603050405020304" pitchFamily="18" charset="0"/>
              </a:rPr>
              <a:t>зв’язків</a:t>
            </a:r>
            <a:r>
              <a:rPr lang="uk-UA" sz="1200" dirty="0">
                <a:effectLst/>
                <a:latin typeface="Times New Roman" panose="02020603050405020304" pitchFamily="18" charset="0"/>
                <a:ea typeface="Times New Roman" panose="02020603050405020304" pitchFamily="18" charset="0"/>
              </a:rPr>
              <a:t> із рестораторами та дистриб’юторами.</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Дистриб’ютори та оптові компанії</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Вони закуповують продукцію великими партіями й продають її далі своїм клієнтам. Це дозволяє фермі збільшити обсяги продажу, хоча маржа тут нижча.</a:t>
            </a:r>
          </a:p>
          <a:p>
            <a:pPr marL="342900" lvl="0" indent="-342900">
              <a:tabLst>
                <a:tab pos="457200" algn="l"/>
              </a:tabLst>
            </a:pPr>
            <a:r>
              <a:rPr lang="uk-UA" sz="1200" b="1" dirty="0">
                <a:effectLst/>
                <a:latin typeface="Times New Roman" panose="02020603050405020304" pitchFamily="18" charset="0"/>
                <a:ea typeface="Times New Roman" panose="02020603050405020304" pitchFamily="18" charset="0"/>
              </a:rPr>
              <a:t>Косметичні та фармацевтичні виробники</a:t>
            </a:r>
            <a:br>
              <a:rPr lang="uk-UA" sz="1200" dirty="0">
                <a:effectLst/>
                <a:latin typeface="Times New Roman" panose="02020603050405020304" pitchFamily="18" charset="0"/>
                <a:ea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rPr>
              <a:t>Канал поставок специфічної сировини — равликового слизу або екстрактів. Вимагає спеціального обладнання та технологічної підготовки, але забезпечує високовартісний сегмент збуту.</a:t>
            </a:r>
          </a:p>
          <a:p>
            <a:r>
              <a:rPr lang="uk-UA" sz="1200" dirty="0">
                <a:effectLst/>
                <a:latin typeface="Times New Roman" panose="02020603050405020304" pitchFamily="18" charset="0"/>
                <a:ea typeface="Times New Roman" panose="02020603050405020304" pitchFamily="18" charset="0"/>
              </a:rPr>
              <a:t>Такі канали дозволяють фермі охоплювати різні ринкові напрямки, оптимізувати продажі та підвищувати прибутковість завдяки диверсифікації ринку збуту.</a:t>
            </a:r>
          </a:p>
          <a:p>
            <a:pPr>
              <a:lnSpc>
                <a:spcPct val="107000"/>
              </a:lnSpc>
              <a:spcAft>
                <a:spcPts val="800"/>
              </a:spcAft>
            </a:pPr>
            <a:endParaRPr lang="uk-UA"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4950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4" name="Google Shape;314;p54"/>
          <p:cNvSpPr/>
          <p:nvPr/>
        </p:nvSpPr>
        <p:spPr>
          <a:xfrm>
            <a:off x="-12192"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p54"/>
          <p:cNvSpPr/>
          <p:nvPr/>
        </p:nvSpPr>
        <p:spPr>
          <a:xfrm>
            <a:off x="0" y="156464"/>
            <a:ext cx="4325112" cy="1138733"/>
          </a:xfrm>
          <a:prstGeom prst="rect">
            <a:avLst/>
          </a:prstGeom>
          <a:noFill/>
          <a:ln>
            <a:noFill/>
          </a:ln>
        </p:spPr>
        <p:txBody>
          <a:bodyPr spcFirstLastPara="1" wrap="square" lIns="91425" tIns="45700" rIns="91425" bIns="45700" anchor="t" anchorCtr="0">
            <a:spAutoFit/>
          </a:bodyPr>
          <a:lstStyle/>
          <a:p>
            <a:pPr algn="ctr">
              <a:buSzPts val="2800"/>
            </a:pPr>
            <a:r>
              <a:rPr lang="uk-UA" sz="2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Структура витрат</a:t>
            </a:r>
          </a:p>
          <a:p>
            <a:pPr marL="0" marR="0" lvl="0" indent="0" algn="ctr" rtl="0">
              <a:lnSpc>
                <a:spcPct val="100000"/>
              </a:lnSpc>
              <a:spcBef>
                <a:spcPts val="0"/>
              </a:spcBef>
              <a:spcAft>
                <a:spcPts val="0"/>
              </a:spcAft>
              <a:buClr>
                <a:srgbClr val="000000"/>
              </a:buClr>
              <a:buSzPts val="2800"/>
              <a:buFont typeface="Arial"/>
              <a:buNone/>
            </a:pPr>
            <a:endParaRPr sz="4000" b="1" i="0" u="none" strike="noStrike" cap="none" dirty="0">
              <a:solidFill>
                <a:schemeClr val="bg1"/>
              </a:solidFill>
              <a:latin typeface="Times New Roman" panose="02020603050405020304" pitchFamily="18" charset="0"/>
              <a:ea typeface="Calibri"/>
              <a:cs typeface="Times New Roman" panose="02020603050405020304" pitchFamily="18" charset="0"/>
              <a:sym typeface="Calibri"/>
            </a:endParaRPr>
          </a:p>
        </p:txBody>
      </p:sp>
      <p:sp>
        <p:nvSpPr>
          <p:cNvPr id="2" name="Прямокутник 1">
            <a:extLst>
              <a:ext uri="{FF2B5EF4-FFF2-40B4-BE49-F238E27FC236}">
                <a16:creationId xmlns:a16="http://schemas.microsoft.com/office/drawing/2014/main" id="{869DD35E-1DEF-4D59-8000-D01D3E451660}"/>
              </a:ext>
            </a:extLst>
          </p:cNvPr>
          <p:cNvSpPr/>
          <p:nvPr/>
        </p:nvSpPr>
        <p:spPr>
          <a:xfrm>
            <a:off x="676656" y="771550"/>
            <a:ext cx="5102352" cy="2779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200"/>
              </a:spcBef>
            </a:pPr>
            <a:r>
              <a:rPr lang="uk-UA" sz="11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Початкові інвестиційні витрати</a:t>
            </a:r>
          </a:p>
          <a:p>
            <a:r>
              <a:rPr lang="uk-UA" sz="1100" dirty="0">
                <a:effectLst/>
                <a:latin typeface="Times New Roman" panose="02020603050405020304" pitchFamily="18" charset="0"/>
                <a:ea typeface="Times New Roman" panose="02020603050405020304" pitchFamily="18" charset="0"/>
              </a:rPr>
              <a:t>Це одноразові витрати, необхідні для запуску ферми:</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Облаштування території та інфраструктури</a:t>
            </a:r>
            <a:br>
              <a:rPr lang="uk-UA" sz="1100" dirty="0">
                <a:effectLst/>
                <a:latin typeface="Times New Roman" panose="02020603050405020304" pitchFamily="18" charset="0"/>
                <a:ea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rPr>
              <a:t>(огорожа, навіси, сітки, контейнери, вентиляція, полив).</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Закупівля маточного поголів’я равликів</a:t>
            </a:r>
            <a:r>
              <a:rPr lang="uk-UA" sz="1100" dirty="0">
                <a:effectLst/>
                <a:latin typeface="Times New Roman" panose="02020603050405020304" pitchFamily="18" charset="0"/>
                <a:ea typeface="Times New Roman" panose="02020603050405020304" pitchFamily="18" charset="0"/>
              </a:rPr>
              <a:t> (вид </a:t>
            </a:r>
            <a:r>
              <a:rPr lang="uk-UA" sz="1100" i="1" dirty="0" err="1">
                <a:effectLst/>
                <a:latin typeface="Times New Roman" panose="02020603050405020304" pitchFamily="18" charset="0"/>
                <a:ea typeface="Times New Roman" panose="02020603050405020304" pitchFamily="18" charset="0"/>
              </a:rPr>
              <a:t>Helix</a:t>
            </a:r>
            <a:r>
              <a:rPr lang="uk-UA" sz="1100" i="1" dirty="0">
                <a:effectLst/>
                <a:latin typeface="Times New Roman" panose="02020603050405020304" pitchFamily="18" charset="0"/>
                <a:ea typeface="Times New Roman" panose="02020603050405020304" pitchFamily="18" charset="0"/>
              </a:rPr>
              <a:t> </a:t>
            </a:r>
            <a:r>
              <a:rPr lang="uk-UA" sz="1100" i="1" dirty="0" err="1">
                <a:effectLst/>
                <a:latin typeface="Times New Roman" panose="02020603050405020304" pitchFamily="18" charset="0"/>
                <a:ea typeface="Times New Roman" panose="02020603050405020304" pitchFamily="18" charset="0"/>
              </a:rPr>
              <a:t>aspersa</a:t>
            </a:r>
            <a:r>
              <a:rPr lang="uk-UA" sz="1100" i="1" dirty="0">
                <a:effectLst/>
                <a:latin typeface="Times New Roman" panose="02020603050405020304" pitchFamily="18" charset="0"/>
                <a:ea typeface="Times New Roman" panose="02020603050405020304" pitchFamily="18" charset="0"/>
              </a:rPr>
              <a:t> </a:t>
            </a:r>
            <a:r>
              <a:rPr lang="uk-UA" sz="1100" i="1" dirty="0" err="1">
                <a:effectLst/>
                <a:latin typeface="Times New Roman" panose="02020603050405020304" pitchFamily="18" charset="0"/>
                <a:ea typeface="Times New Roman" panose="02020603050405020304" pitchFamily="18" charset="0"/>
              </a:rPr>
              <a:t>Müller</a:t>
            </a:r>
            <a:r>
              <a:rPr lang="uk-UA" sz="1100" dirty="0">
                <a:effectLst/>
                <a:latin typeface="Times New Roman" panose="02020603050405020304" pitchFamily="18" charset="0"/>
                <a:ea typeface="Times New Roman" panose="02020603050405020304" pitchFamily="18" charset="0"/>
              </a:rPr>
              <a:t>, </a:t>
            </a:r>
            <a:r>
              <a:rPr lang="uk-UA" sz="1100" i="1" dirty="0" err="1">
                <a:effectLst/>
                <a:latin typeface="Times New Roman" panose="02020603050405020304" pitchFamily="18" charset="0"/>
                <a:ea typeface="Times New Roman" panose="02020603050405020304" pitchFamily="18" charset="0"/>
              </a:rPr>
              <a:t>Helix</a:t>
            </a:r>
            <a:r>
              <a:rPr lang="uk-UA" sz="1100" i="1" dirty="0">
                <a:effectLst/>
                <a:latin typeface="Times New Roman" panose="02020603050405020304" pitchFamily="18" charset="0"/>
                <a:ea typeface="Times New Roman" panose="02020603050405020304" pitchFamily="18" charset="0"/>
              </a:rPr>
              <a:t> </a:t>
            </a:r>
            <a:r>
              <a:rPr lang="uk-UA" sz="1100" i="1" dirty="0" err="1">
                <a:effectLst/>
                <a:latin typeface="Times New Roman" panose="02020603050405020304" pitchFamily="18" charset="0"/>
                <a:ea typeface="Times New Roman" panose="02020603050405020304" pitchFamily="18" charset="0"/>
              </a:rPr>
              <a:t>aspersa</a:t>
            </a:r>
            <a:r>
              <a:rPr lang="uk-UA" sz="1100" i="1" dirty="0">
                <a:effectLst/>
                <a:latin typeface="Times New Roman" panose="02020603050405020304" pitchFamily="18" charset="0"/>
                <a:ea typeface="Times New Roman" panose="02020603050405020304" pitchFamily="18" charset="0"/>
              </a:rPr>
              <a:t> </a:t>
            </a:r>
            <a:r>
              <a:rPr lang="uk-UA" sz="1100" i="1" dirty="0" err="1">
                <a:effectLst/>
                <a:latin typeface="Times New Roman" panose="02020603050405020304" pitchFamily="18" charset="0"/>
                <a:ea typeface="Times New Roman" panose="02020603050405020304" pitchFamily="18" charset="0"/>
              </a:rPr>
              <a:t>Maxima</a:t>
            </a:r>
            <a:r>
              <a:rPr lang="uk-UA" sz="1100" dirty="0">
                <a:effectLst/>
                <a:latin typeface="Times New Roman" panose="02020603050405020304" pitchFamily="18" charset="0"/>
                <a:ea typeface="Times New Roman" panose="02020603050405020304" pitchFamily="18" charset="0"/>
              </a:rPr>
              <a:t> тощо).</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Обладнання для інкубації та вирощування</a:t>
            </a:r>
            <a:br>
              <a:rPr lang="uk-UA" sz="1100" dirty="0">
                <a:effectLst/>
                <a:latin typeface="Times New Roman" panose="02020603050405020304" pitchFamily="18" charset="0"/>
                <a:ea typeface="Times New Roman" panose="02020603050405020304" pitchFamily="18" charset="0"/>
              </a:rPr>
            </a:br>
            <a:r>
              <a:rPr lang="uk-UA" sz="1100" dirty="0">
                <a:effectLst/>
                <a:latin typeface="Times New Roman" panose="02020603050405020304" pitchFamily="18" charset="0"/>
                <a:ea typeface="Times New Roman" panose="02020603050405020304" pitchFamily="18" charset="0"/>
              </a:rPr>
              <a:t>(стелажі, інкубатори, терморегулятори, лампи, системи контролю мікроклімату).</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Обладнання для збору, очищення та зберігання продукції</a:t>
            </a:r>
            <a:r>
              <a:rPr lang="uk-UA" sz="1100" dirty="0">
                <a:effectLst/>
                <a:latin typeface="Times New Roman" panose="02020603050405020304" pitchFamily="18" charset="0"/>
                <a:ea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Придбання кормів для стартового періоду</a:t>
            </a:r>
            <a:r>
              <a:rPr lang="uk-UA" sz="1100" dirty="0">
                <a:effectLst/>
                <a:latin typeface="Times New Roman" panose="02020603050405020304" pitchFamily="18" charset="0"/>
                <a:ea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Витрати на оформлення документів, сертифікацію, лабораторні аналізи</a:t>
            </a:r>
            <a:r>
              <a:rPr lang="uk-UA" sz="1100" dirty="0">
                <a:effectLst/>
                <a:latin typeface="Times New Roman" panose="02020603050405020304" pitchFamily="18" charset="0"/>
                <a:ea typeface="Times New Roman" panose="02020603050405020304" pitchFamily="18" charset="0"/>
              </a:rPr>
              <a:t>.</a:t>
            </a:r>
          </a:p>
          <a:p>
            <a:pPr marL="342900" lvl="0" indent="-342900">
              <a:buSzPts val="1000"/>
              <a:buFont typeface="Symbol" panose="05050102010706020507" pitchFamily="18" charset="2"/>
              <a:buChar char=""/>
              <a:tabLst>
                <a:tab pos="457200" algn="l"/>
              </a:tabLst>
            </a:pPr>
            <a:r>
              <a:rPr lang="uk-UA" sz="1100" b="1" dirty="0">
                <a:effectLst/>
                <a:latin typeface="Times New Roman" panose="02020603050405020304" pitchFamily="18" charset="0"/>
                <a:ea typeface="Times New Roman" panose="02020603050405020304" pitchFamily="18" charset="0"/>
              </a:rPr>
              <a:t>Будівництво або облаштування складських приміщень та морозильних камер</a:t>
            </a:r>
            <a:r>
              <a:rPr lang="uk-UA" sz="1100" dirty="0">
                <a:effectLst/>
                <a:latin typeface="Times New Roman" panose="02020603050405020304" pitchFamily="18" charset="0"/>
                <a:ea typeface="Times New Roman" panose="02020603050405020304" pitchFamily="18" charset="0"/>
              </a:rPr>
              <a:t>.</a:t>
            </a:r>
          </a:p>
          <a:p>
            <a:pPr algn="ctr"/>
            <a:endParaRPr lang="uk-UA" sz="1000" dirty="0"/>
          </a:p>
        </p:txBody>
      </p:sp>
      <p:sp>
        <p:nvSpPr>
          <p:cNvPr id="6" name="Прямокутник 5">
            <a:extLst>
              <a:ext uri="{FF2B5EF4-FFF2-40B4-BE49-F238E27FC236}">
                <a16:creationId xmlns:a16="http://schemas.microsoft.com/office/drawing/2014/main" id="{069D1BE8-F281-4959-BE21-CAD43D0BF513}"/>
              </a:ext>
            </a:extLst>
          </p:cNvPr>
          <p:cNvSpPr/>
          <p:nvPr/>
        </p:nvSpPr>
        <p:spPr>
          <a:xfrm>
            <a:off x="676656" y="3814775"/>
            <a:ext cx="5102352" cy="2779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200"/>
              </a:spcBef>
            </a:pPr>
            <a:r>
              <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Адміністративні та юридичні витрати</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Бухгалтерські послуги</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Оплата податків та зборів</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Юридичний супровід, договори</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Сертифікація та ветеринарні контролі</a:t>
            </a:r>
          </a:p>
          <a:p>
            <a:pPr algn="ctr"/>
            <a:endParaRPr lang="uk-UA" sz="1000" dirty="0"/>
          </a:p>
        </p:txBody>
      </p:sp>
      <p:sp>
        <p:nvSpPr>
          <p:cNvPr id="7" name="Прямокутник 6">
            <a:extLst>
              <a:ext uri="{FF2B5EF4-FFF2-40B4-BE49-F238E27FC236}">
                <a16:creationId xmlns:a16="http://schemas.microsoft.com/office/drawing/2014/main" id="{92E2DF65-1536-4B2F-A878-ECEB6A32EBDD}"/>
              </a:ext>
            </a:extLst>
          </p:cNvPr>
          <p:cNvSpPr/>
          <p:nvPr/>
        </p:nvSpPr>
        <p:spPr>
          <a:xfrm>
            <a:off x="6083808" y="3814775"/>
            <a:ext cx="5102352" cy="2779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200"/>
              </a:spcBef>
            </a:pPr>
            <a:r>
              <a:rPr lang="uk-UA"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Додаткові та сезонні витрати</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Закупівля додаткового поголів’я або оновлення стада</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Утеплення чи модернізація приміщень перед зимою</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Витрати на участь у виставках, ярмарках</a:t>
            </a:r>
          </a:p>
          <a:p>
            <a:pPr marL="342900" lvl="0" indent="-342900">
              <a:buSzPts val="1000"/>
              <a:buFont typeface="Symbol" panose="05050102010706020507" pitchFamily="18" charset="2"/>
              <a:buChar char=""/>
              <a:tabLst>
                <a:tab pos="457200" algn="l"/>
              </a:tabLst>
            </a:pPr>
            <a:r>
              <a:rPr lang="uk-UA" sz="1800" dirty="0">
                <a:effectLst/>
                <a:latin typeface="Times New Roman" panose="02020603050405020304" pitchFamily="18" charset="0"/>
                <a:ea typeface="Times New Roman" panose="02020603050405020304" pitchFamily="18" charset="0"/>
              </a:rPr>
              <a:t>Витрати на лабораторні аналізи та дослідження продукції</a:t>
            </a:r>
          </a:p>
          <a:p>
            <a:pPr algn="ctr"/>
            <a:endParaRPr lang="uk-UA" sz="1000" dirty="0"/>
          </a:p>
        </p:txBody>
      </p:sp>
      <p:sp>
        <p:nvSpPr>
          <p:cNvPr id="8" name="Прямокутник 7">
            <a:extLst>
              <a:ext uri="{FF2B5EF4-FFF2-40B4-BE49-F238E27FC236}">
                <a16:creationId xmlns:a16="http://schemas.microsoft.com/office/drawing/2014/main" id="{7E496DF6-EA55-4D41-9A09-9633762F8704}"/>
              </a:ext>
            </a:extLst>
          </p:cNvPr>
          <p:cNvSpPr/>
          <p:nvPr/>
        </p:nvSpPr>
        <p:spPr>
          <a:xfrm>
            <a:off x="6083808" y="780694"/>
            <a:ext cx="5102352" cy="2779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200"/>
              </a:spcBef>
            </a:pPr>
            <a:r>
              <a:rPr lang="uk-UA" sz="9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Операційні (поточні) витрати</a:t>
            </a:r>
          </a:p>
          <a:p>
            <a:r>
              <a:rPr lang="uk-UA" sz="900" dirty="0">
                <a:effectLst/>
                <a:latin typeface="Times New Roman" panose="02020603050405020304" pitchFamily="18" charset="0"/>
                <a:ea typeface="Times New Roman" panose="02020603050405020304" pitchFamily="18" charset="0"/>
              </a:rPr>
              <a:t>Це регулярні витрати, які ферма несе щомісяця або щосезону:</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Корми для равликів</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(комбікорми, зелені культури, кальцій).</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Оплата праці персоналу</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(догляд, годування, збір, сортування продукції).</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Електроенергія та вода</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(полив, освітлення, робота вентиляції та інкубаторів).</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Засоби захисту та ветеринарні витрати</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(контроль </a:t>
            </a:r>
            <a:r>
              <a:rPr lang="uk-UA" sz="900" dirty="0" err="1">
                <a:effectLst/>
                <a:latin typeface="Times New Roman" panose="02020603050405020304" pitchFamily="18" charset="0"/>
                <a:ea typeface="Times New Roman" panose="02020603050405020304" pitchFamily="18" charset="0"/>
              </a:rPr>
              <a:t>хвороб</a:t>
            </a:r>
            <a:r>
              <a:rPr lang="uk-UA" sz="900" dirty="0">
                <a:effectLst/>
                <a:latin typeface="Times New Roman" panose="02020603050405020304" pitchFamily="18" charset="0"/>
                <a:ea typeface="Times New Roman" panose="02020603050405020304" pitchFamily="18" charset="0"/>
              </a:rPr>
              <a:t>, санітарна обробка).</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Логістика й транспортування</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(паливо, доставка замовлень, експорт).</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Пакування продукції</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(контейнери, коробки, вакуумні пакети).</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Маркетинг та реклама</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(створення сайту, просування в соцмережах, дегустації).</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Технічне обслуговування обладнання</a:t>
            </a:r>
            <a:br>
              <a:rPr lang="uk-UA" sz="900" dirty="0">
                <a:effectLst/>
                <a:latin typeface="Times New Roman" panose="02020603050405020304" pitchFamily="18" charset="0"/>
                <a:ea typeface="Times New Roman" panose="02020603050405020304" pitchFamily="18" charset="0"/>
              </a:rPr>
            </a:br>
            <a:r>
              <a:rPr lang="uk-UA" sz="900" dirty="0">
                <a:effectLst/>
                <a:latin typeface="Times New Roman" panose="02020603050405020304" pitchFamily="18" charset="0"/>
                <a:ea typeface="Times New Roman" panose="02020603050405020304" pitchFamily="18" charset="0"/>
              </a:rPr>
              <a:t>(ремонти, заміна вузлів, оновлення інкубаторів).</a:t>
            </a:r>
          </a:p>
          <a:p>
            <a:pPr marL="342900" lvl="0" indent="-342900">
              <a:buSzPts val="1000"/>
              <a:buFont typeface="Symbol" panose="05050102010706020507" pitchFamily="18" charset="2"/>
              <a:buChar char=""/>
              <a:tabLst>
                <a:tab pos="457200" algn="l"/>
              </a:tabLst>
            </a:pPr>
            <a:r>
              <a:rPr lang="uk-UA" sz="900" b="1" dirty="0">
                <a:effectLst/>
                <a:latin typeface="Times New Roman" panose="02020603050405020304" pitchFamily="18" charset="0"/>
                <a:ea typeface="Times New Roman" panose="02020603050405020304" pitchFamily="18" charset="0"/>
              </a:rPr>
              <a:t>Оренда землі або приміщення</a:t>
            </a:r>
            <a:r>
              <a:rPr lang="uk-UA" sz="900" dirty="0">
                <a:effectLst/>
                <a:latin typeface="Times New Roman" panose="02020603050405020304" pitchFamily="18" charset="0"/>
                <a:ea typeface="Times New Roman" panose="02020603050405020304" pitchFamily="18" charset="0"/>
              </a:rPr>
              <a:t> (за потреби).</a:t>
            </a:r>
          </a:p>
          <a:p>
            <a:pPr algn="ctr"/>
            <a:endParaRPr lang="uk-UA" sz="300" dirty="0"/>
          </a:p>
        </p:txBody>
      </p:sp>
    </p:spTree>
    <p:extLst>
      <p:ext uri="{BB962C8B-B14F-4D97-AF65-F5344CB8AC3E}">
        <p14:creationId xmlns:p14="http://schemas.microsoft.com/office/powerpoint/2010/main" val="1618476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p:nvPr/>
        </p:nvSpPr>
        <p:spPr>
          <a:xfrm>
            <a:off x="1421785" y="747580"/>
            <a:ext cx="7930976" cy="5549370"/>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6" name="Google Shape;326;p55"/>
          <p:cNvSpPr/>
          <p:nvPr/>
        </p:nvSpPr>
        <p:spPr>
          <a:xfrm>
            <a:off x="542739" y="343056"/>
            <a:ext cx="8035289" cy="5606566"/>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8" name="Google Shape;328;p55"/>
          <p:cNvSpPr/>
          <p:nvPr/>
        </p:nvSpPr>
        <p:spPr>
          <a:xfrm>
            <a:off x="542738" y="343056"/>
            <a:ext cx="3837238" cy="400069"/>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2800"/>
              <a:buFont typeface="Arial"/>
              <a:buNone/>
            </a:pPr>
            <a:r>
              <a:rPr lang="uk-UA" sz="20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rPr>
              <a:t>Потоки доходів</a:t>
            </a:r>
          </a:p>
        </p:txBody>
      </p:sp>
      <p:sp>
        <p:nvSpPr>
          <p:cNvPr id="10" name="Google Shape;328;p55">
            <a:extLst>
              <a:ext uri="{FF2B5EF4-FFF2-40B4-BE49-F238E27FC236}">
                <a16:creationId xmlns:a16="http://schemas.microsoft.com/office/drawing/2014/main" id="{B4E8B3B6-A399-43CD-8A3B-8DB0D6A03B86}"/>
              </a:ext>
            </a:extLst>
          </p:cNvPr>
          <p:cNvSpPr/>
          <p:nvPr/>
        </p:nvSpPr>
        <p:spPr>
          <a:xfrm>
            <a:off x="989748" y="1176569"/>
            <a:ext cx="7141270" cy="4708941"/>
          </a:xfrm>
          <a:prstGeom prst="rect">
            <a:avLst/>
          </a:prstGeom>
          <a:noFill/>
          <a:ln>
            <a:noFill/>
          </a:ln>
        </p:spPr>
        <p:txBody>
          <a:bodyPr spcFirstLastPara="1" wrap="square" lIns="91425" tIns="45700" rIns="91425" bIns="45700" anchor="t" anchorCtr="0">
            <a:spAutoFit/>
          </a:bodyPr>
          <a:lstStyle/>
          <a:p>
            <a:pPr algn="ctr"/>
            <a:r>
              <a:rPr lang="uk-UA" b="1" dirty="0">
                <a:effectLst/>
                <a:latin typeface="Times New Roman" panose="02020603050405020304" pitchFamily="18" charset="0"/>
                <a:ea typeface="Times New Roman" panose="02020603050405020304" pitchFamily="18" charset="0"/>
              </a:rPr>
              <a:t>Потоки доходів равликової ферми</a:t>
            </a:r>
            <a:r>
              <a:rPr lang="uk-UA" dirty="0">
                <a:effectLst/>
                <a:latin typeface="Times New Roman" panose="02020603050405020304" pitchFamily="18" charset="0"/>
                <a:ea typeface="Times New Roman" panose="02020603050405020304" pitchFamily="18" charset="0"/>
              </a:rPr>
              <a:t> формуються за рахунок реалізації різних видів продукції та супутніх послуг, що дозволяє підприємству диверсифікувати прибуток і забезпечувати стабільність навіть за коливань ринку. Основним джерелом доходу є продаж живих товарних равликів, які реалізуються ресторанам, переробним підприємствам або експортним компаніям. Значну частку прибутку забезпечує також продаж равлика у переробленому вигляді — очищеного, замороженого або готового до приготування напівфабрикату, що має високу додану вартість. Окремим напрямом є реалізація ікри равлика, яка належить до преміальної продукції та має високу рентабельність.</a:t>
            </a:r>
          </a:p>
          <a:p>
            <a:pPr algn="ctr"/>
            <a:r>
              <a:rPr lang="uk-UA" dirty="0">
                <a:effectLst/>
                <a:latin typeface="Times New Roman" panose="02020603050405020304" pitchFamily="18" charset="0"/>
                <a:ea typeface="Times New Roman" panose="02020603050405020304" pitchFamily="18" charset="0"/>
              </a:rPr>
              <a:t>Додаткові доходи приносить продаж маточного поголів’я, молодняка або інкубаційних яєць іншим фермерам, що особливо актуально у період розвитку малих фермерських господарств в Україні. Ферма може отримувати прибуток від продажу слизу (</a:t>
            </a:r>
            <a:r>
              <a:rPr lang="uk-UA" dirty="0" err="1">
                <a:effectLst/>
                <a:latin typeface="Times New Roman" panose="02020603050405020304" pitchFamily="18" charset="0"/>
                <a:ea typeface="Times New Roman" panose="02020603050405020304" pitchFamily="18" charset="0"/>
              </a:rPr>
              <a:t>муцину</a:t>
            </a:r>
            <a:r>
              <a:rPr lang="uk-UA" dirty="0">
                <a:effectLst/>
                <a:latin typeface="Times New Roman" panose="02020603050405020304" pitchFamily="18" charset="0"/>
                <a:ea typeface="Times New Roman" panose="02020603050405020304" pitchFamily="18" charset="0"/>
              </a:rPr>
              <a:t>) равлика, який використовується у косметичній індустрії — виробники кремів, сироваток і фармацевтичних препаратів активно закуповують цей інгредієнт у великих обсягах. Крім того, можливий дохід від проведення екскурсій, навчальних турів та тренінгів для майбутніх фермерів, а також від продажу інформаційних матеріалів чи консультацій.</a:t>
            </a:r>
          </a:p>
          <a:p>
            <a:pPr algn="ctr"/>
            <a:r>
              <a:rPr lang="uk-UA" dirty="0">
                <a:effectLst/>
                <a:latin typeface="Times New Roman" panose="02020603050405020304" pitchFamily="18" charset="0"/>
                <a:ea typeface="Times New Roman" panose="02020603050405020304" pitchFamily="18" charset="0"/>
              </a:rPr>
              <a:t>У комплексі ці потоки доходів дозволяють фермі адаптуватися до ринкової кон’юнктури, збільшувати прибутковість за рахунок продукції з високою доданою вартістю та розширювати свою клієнтську базу за межі локального ринку. Така диверсифікація сприяє фінансовій стійкості та підвищує конкурентоспроможність підприємства.</a:t>
            </a:r>
          </a:p>
          <a:p>
            <a:pPr marR="0" lvl="0" algn="ctr" rtl="0">
              <a:lnSpc>
                <a:spcPct val="100000"/>
              </a:lnSpc>
              <a:spcBef>
                <a:spcPts val="0"/>
              </a:spcBef>
              <a:spcAft>
                <a:spcPts val="0"/>
              </a:spcAft>
              <a:buClr>
                <a:srgbClr val="000000"/>
              </a:buClr>
              <a:buSzPts val="2800"/>
            </a:pPr>
            <a:endParaRPr lang="uk-UA" sz="1800" b="1" i="0" u="none" strike="noStrike" cap="none" dirty="0">
              <a:solidFill>
                <a:schemeClr val="tx1"/>
              </a:solidFill>
              <a:latin typeface="Times New Roman" panose="02020603050405020304" pitchFamily="18" charset="0"/>
              <a:ea typeface="Calibri"/>
              <a:cs typeface="Times New Roman" panose="02020603050405020304" pitchFamily="18" charset="0"/>
              <a:sym typeface="Calibri"/>
            </a:endParaRPr>
          </a:p>
        </p:txBody>
      </p:sp>
      <p:pic>
        <p:nvPicPr>
          <p:cNvPr id="8194" name="Picture 2" descr="Равликова ферма на Полтавщині відкрила осінній сезон — AgroPortal.ua">
            <a:extLst>
              <a:ext uri="{FF2B5EF4-FFF2-40B4-BE49-F238E27FC236}">
                <a16:creationId xmlns:a16="http://schemas.microsoft.com/office/drawing/2014/main" id="{4639B0F9-CADB-4EDD-A7E2-B660762976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4405">
            <a:off x="8177376" y="3358108"/>
            <a:ext cx="3624420" cy="200423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Фінансові потоки, доходи і витрати – Школа розвитку SPE">
            <a:extLst>
              <a:ext uri="{FF2B5EF4-FFF2-40B4-BE49-F238E27FC236}">
                <a16:creationId xmlns:a16="http://schemas.microsoft.com/office/drawing/2014/main" id="{641AE368-3FF3-4713-A1A4-ED4EC10555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0361" y="743125"/>
            <a:ext cx="2838450"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215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
          <p:cNvSpPr/>
          <p:nvPr/>
        </p:nvSpPr>
        <p:spPr>
          <a:xfrm rot="10800000" flipH="1">
            <a:off x="1777263" y="-7883"/>
            <a:ext cx="3157378" cy="1135117"/>
          </a:xfrm>
          <a:prstGeom prst="triangle">
            <a:avLst>
              <a:gd name="adj" fmla="val 49356"/>
            </a:avLst>
          </a:prstGeom>
          <a:blipFill rotWithShape="1">
            <a:blip r:embed="rId3">
              <a:alphaModFix/>
            </a:blip>
            <a:stretch>
              <a:fillRect l="-76994"/>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2"/>
          <p:cNvSpPr/>
          <p:nvPr/>
        </p:nvSpPr>
        <p:spPr>
          <a:xfrm>
            <a:off x="328974" y="2010546"/>
            <a:ext cx="6053959" cy="5078273"/>
          </a:xfrm>
          <a:prstGeom prst="rect">
            <a:avLst/>
          </a:prstGeom>
          <a:noFill/>
          <a:ln>
            <a:noFill/>
          </a:ln>
        </p:spPr>
        <p:txBody>
          <a:bodyPr spcFirstLastPara="1" wrap="square" lIns="91425" tIns="45700" rIns="91425" bIns="45700" anchor="t" anchorCtr="0">
            <a:spAutoFit/>
          </a:bodyPr>
          <a:lstStyle/>
          <a:p>
            <a:pPr algn="just"/>
            <a:r>
              <a:rPr lang="uk-UA" sz="1200" dirty="0">
                <a:effectLst/>
                <a:latin typeface="Times New Roman" panose="02020603050405020304" pitchFamily="18" charset="0"/>
                <a:ea typeface="Times New Roman" panose="02020603050405020304" pitchFamily="18" charset="0"/>
              </a:rPr>
              <a:t>Для реалізації </a:t>
            </a:r>
            <a:r>
              <a:rPr lang="uk-UA" sz="1200" dirty="0" err="1">
                <a:effectLst/>
                <a:latin typeface="Times New Roman" panose="02020603050405020304" pitchFamily="18" charset="0"/>
                <a:ea typeface="Times New Roman" panose="02020603050405020304" pitchFamily="18" charset="0"/>
              </a:rPr>
              <a:t>проєкту</a:t>
            </a:r>
            <a:r>
              <a:rPr lang="uk-UA" sz="1200" dirty="0">
                <a:effectLst/>
                <a:latin typeface="Times New Roman" panose="02020603050405020304" pitchFamily="18" charset="0"/>
                <a:ea typeface="Times New Roman" panose="02020603050405020304" pitchFamily="18" charset="0"/>
              </a:rPr>
              <a:t> равликової ферми доцільно обрати територію, що поєднує сприятливі кліматичні умови, екологічну чистоту, доступну логістику та можливість масштабування виробництва. Оптимальною локацією для створення ферми є </a:t>
            </a:r>
            <a:r>
              <a:rPr lang="uk-UA" sz="1200" b="1" dirty="0">
                <a:effectLst/>
                <a:latin typeface="Times New Roman" panose="02020603050405020304" pitchFamily="18" charset="0"/>
                <a:ea typeface="Times New Roman" panose="02020603050405020304" pitchFamily="18" charset="0"/>
              </a:rPr>
              <a:t>Львівська область</a:t>
            </a:r>
            <a:r>
              <a:rPr lang="uk-UA" sz="1200" dirty="0">
                <a:effectLst/>
                <a:latin typeface="Times New Roman" panose="02020603050405020304" pitchFamily="18" charset="0"/>
                <a:ea typeface="Times New Roman" panose="02020603050405020304" pitchFamily="18" charset="0"/>
              </a:rPr>
              <a:t>, яка відповідає технологічним, економічним та інфраструктурним вимогам равликового бізнесу.</a:t>
            </a:r>
          </a:p>
          <a:p>
            <a:pPr algn="just"/>
            <a:r>
              <a:rPr lang="uk-UA" sz="1200" dirty="0">
                <a:effectLst/>
                <a:latin typeface="Times New Roman" panose="02020603050405020304" pitchFamily="18" charset="0"/>
                <a:ea typeface="Times New Roman" panose="02020603050405020304" pitchFamily="18" charset="0"/>
              </a:rPr>
              <a:t>Основна перевага території полягає у м’якому та вологому кліматі, який природно підходить для вирощування равликів </a:t>
            </a:r>
            <a:r>
              <a:rPr lang="uk-UA" sz="1200" i="1" dirty="0" err="1">
                <a:effectLst/>
                <a:latin typeface="Times New Roman" panose="02020603050405020304" pitchFamily="18" charset="0"/>
                <a:ea typeface="Times New Roman" panose="02020603050405020304" pitchFamily="18" charset="0"/>
              </a:rPr>
              <a:t>Helix</a:t>
            </a:r>
            <a:r>
              <a:rPr lang="uk-UA" sz="1200" i="1" dirty="0">
                <a:effectLst/>
                <a:latin typeface="Times New Roman" panose="02020603050405020304" pitchFamily="18" charset="0"/>
                <a:ea typeface="Times New Roman" panose="02020603050405020304" pitchFamily="18" charset="0"/>
              </a:rPr>
              <a:t> </a:t>
            </a:r>
            <a:r>
              <a:rPr lang="uk-UA" sz="1200" i="1" dirty="0" err="1">
                <a:effectLst/>
                <a:latin typeface="Times New Roman" panose="02020603050405020304" pitchFamily="18" charset="0"/>
                <a:ea typeface="Times New Roman" panose="02020603050405020304" pitchFamily="18" charset="0"/>
              </a:rPr>
              <a:t>aspersa</a:t>
            </a:r>
            <a:r>
              <a:rPr lang="uk-UA" sz="1200" dirty="0">
                <a:effectLst/>
                <a:latin typeface="Times New Roman" panose="02020603050405020304" pitchFamily="18" charset="0"/>
                <a:ea typeface="Times New Roman" panose="02020603050405020304" pitchFamily="18" charset="0"/>
              </a:rPr>
              <a:t>. Це знижує витрати на підтримання мікроклімату та дозволяє працювати у відкритих парках більшу частину року. Регіон відзначається екологічною чистотою, низьким рівнем промислового впливу та відсутністю забруднення, що важливо для якості продукції і відповідності європейським стандартам.</a:t>
            </a:r>
          </a:p>
          <a:p>
            <a:pPr algn="just"/>
            <a:r>
              <a:rPr lang="uk-UA" sz="1200" dirty="0">
                <a:effectLst/>
                <a:latin typeface="Times New Roman" panose="02020603050405020304" pitchFamily="18" charset="0"/>
                <a:ea typeface="Times New Roman" panose="02020603050405020304" pitchFamily="18" charset="0"/>
              </a:rPr>
              <a:t>Львівська область має вигідне транспортно-логістичне розташування: близькість до кордону з ЄС, доступ до митних переходів і розвинена мережа автомобільних доріг забезпечують швидку доставку продукції на експортні ринки. Також у регіоні доступні земельні ділянки сільськогосподарського призначення, які підходять для облаштування ферми площею від 0,2 до 1 га.</a:t>
            </a:r>
          </a:p>
          <a:p>
            <a:pPr algn="just"/>
            <a:r>
              <a:rPr lang="uk-UA" sz="1200" dirty="0">
                <a:effectLst/>
                <a:latin typeface="Times New Roman" panose="02020603050405020304" pitchFamily="18" charset="0"/>
                <a:ea typeface="Times New Roman" panose="02020603050405020304" pitchFamily="18" charset="0"/>
              </a:rPr>
              <a:t>Соціально-економічні умови регіону сприяють розвитку таких інноваційних </a:t>
            </a:r>
            <a:r>
              <a:rPr lang="uk-UA" sz="1200" dirty="0" err="1">
                <a:effectLst/>
                <a:latin typeface="Times New Roman" panose="02020603050405020304" pitchFamily="18" charset="0"/>
                <a:ea typeface="Times New Roman" panose="02020603050405020304" pitchFamily="18" charset="0"/>
              </a:rPr>
              <a:t>агропроєктів</a:t>
            </a:r>
            <a:r>
              <a:rPr lang="uk-UA" sz="1200" dirty="0">
                <a:effectLst/>
                <a:latin typeface="Times New Roman" panose="02020603050405020304" pitchFamily="18" charset="0"/>
                <a:ea typeface="Times New Roman" panose="02020603050405020304" pitchFamily="18" charset="0"/>
              </a:rPr>
              <a:t>: створюються нові робочі місця, місцеві громади зацікавлені у кооперації, а фермери готові співпрацювати у постачанні кормів і матеріалів. Розташування ферми у цьому регіоні підсилює її інвестиційну привабливість і відкриває можливості для побудови стабільного </a:t>
            </a:r>
            <a:r>
              <a:rPr lang="uk-UA" sz="1200" dirty="0" err="1">
                <a:effectLst/>
                <a:latin typeface="Times New Roman" panose="02020603050405020304" pitchFamily="18" charset="0"/>
                <a:ea typeface="Times New Roman" panose="02020603050405020304" pitchFamily="18" charset="0"/>
              </a:rPr>
              <a:t>експортоорієнтованого</a:t>
            </a:r>
            <a:r>
              <a:rPr lang="uk-UA" sz="1200" dirty="0">
                <a:effectLst/>
                <a:latin typeface="Times New Roman" panose="02020603050405020304" pitchFamily="18" charset="0"/>
                <a:ea typeface="Times New Roman" panose="02020603050405020304" pitchFamily="18" charset="0"/>
              </a:rPr>
              <a:t> бізнесу.</a:t>
            </a:r>
          </a:p>
          <a:p>
            <a:pPr marL="0" marR="0" lvl="0" indent="625475"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625475"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625475"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a:p>
            <a:pPr marL="0" marR="0" lvl="0" indent="625475" algn="just" rtl="0">
              <a:lnSpc>
                <a:spcPct val="100000"/>
              </a:lnSpc>
              <a:spcBef>
                <a:spcPts val="0"/>
              </a:spcBef>
              <a:spcAft>
                <a:spcPts val="0"/>
              </a:spcAft>
              <a:buClr>
                <a:srgbClr val="000000"/>
              </a:buClr>
              <a:buSzPts val="1800"/>
              <a:buFont typeface="Arial"/>
              <a:buNone/>
            </a:pPr>
            <a:endParaRPr sz="1800" b="1" i="0" u="none" strike="noStrike" cap="none" dirty="0">
              <a:solidFill>
                <a:schemeClr val="dk1"/>
              </a:solidFill>
              <a:latin typeface="Calibri"/>
              <a:ea typeface="Calibri"/>
              <a:cs typeface="Calibri"/>
              <a:sym typeface="Calibri"/>
            </a:endParaRPr>
          </a:p>
        </p:txBody>
      </p:sp>
      <p:sp>
        <p:nvSpPr>
          <p:cNvPr id="104" name="Google Shape;104;p2"/>
          <p:cNvSpPr txBox="1"/>
          <p:nvPr/>
        </p:nvSpPr>
        <p:spPr>
          <a:xfrm>
            <a:off x="494732" y="873339"/>
            <a:ext cx="5722439"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uk-UA" sz="2700" b="1" i="0" u="none" strike="noStrike" cap="none" dirty="0">
                <a:solidFill>
                  <a:schemeClr val="dk1"/>
                </a:solidFill>
                <a:latin typeface="Calibri"/>
                <a:ea typeface="Calibri"/>
                <a:cs typeface="Calibri"/>
                <a:sym typeface="Calibri"/>
              </a:rPr>
              <a:t>Основна ідея </a:t>
            </a:r>
            <a:r>
              <a:rPr lang="uk-UA" sz="2700" b="1" i="0" u="none" strike="noStrike" cap="none" dirty="0" err="1">
                <a:solidFill>
                  <a:schemeClr val="dk1"/>
                </a:solidFill>
                <a:latin typeface="Calibri"/>
                <a:ea typeface="Calibri"/>
                <a:cs typeface="Calibri"/>
                <a:sym typeface="Calibri"/>
              </a:rPr>
              <a:t>проєкту</a:t>
            </a:r>
            <a:r>
              <a:rPr lang="uk-UA" sz="2700" b="1" i="0" u="none" strike="noStrike" cap="none" dirty="0">
                <a:solidFill>
                  <a:schemeClr val="dk1"/>
                </a:solidFill>
                <a:latin typeface="Calibri"/>
                <a:ea typeface="Calibri"/>
                <a:cs typeface="Calibri"/>
                <a:sym typeface="Calibri"/>
              </a:rPr>
              <a:t> бізнес-моделі</a:t>
            </a:r>
            <a:endParaRPr sz="2700" b="0" i="0" u="none" strike="noStrike" cap="none" dirty="0">
              <a:solidFill>
                <a:schemeClr val="dk1"/>
              </a:solidFill>
              <a:latin typeface="Calibri"/>
              <a:ea typeface="Calibri"/>
              <a:cs typeface="Calibri"/>
              <a:sym typeface="Calibri"/>
            </a:endParaRPr>
          </a:p>
        </p:txBody>
      </p:sp>
      <p:sp>
        <p:nvSpPr>
          <p:cNvPr id="106" name="Google Shape;106;p2"/>
          <p:cNvSpPr/>
          <p:nvPr/>
        </p:nvSpPr>
        <p:spPr>
          <a:xfrm>
            <a:off x="7194663" y="1517904"/>
            <a:ext cx="4771697" cy="3776472"/>
          </a:xfrm>
          <a:prstGeom prst="rect">
            <a:avLst/>
          </a:prstGeom>
          <a:noFill/>
          <a:ln w="3175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8" name="Picture 4" descr="Равликова ферма: рентабельність бізнесу сягає 100% - Landlord">
            <a:extLst>
              <a:ext uri="{FF2B5EF4-FFF2-40B4-BE49-F238E27FC236}">
                <a16:creationId xmlns:a16="http://schemas.microsoft.com/office/drawing/2014/main" id="{D8E121E9-C242-4751-851F-14CDE5DBAA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3123" y="2010546"/>
            <a:ext cx="4964156" cy="29912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29"/>
          <p:cNvPicPr preferRelativeResize="0"/>
          <p:nvPr/>
        </p:nvPicPr>
        <p:blipFill rotWithShape="1">
          <a:blip r:embed="rId3">
            <a:alphaModFix/>
          </a:blip>
          <a:srcRect b="14858"/>
          <a:stretch/>
        </p:blipFill>
        <p:spPr>
          <a:xfrm flipH="1">
            <a:off x="0" y="-21022"/>
            <a:ext cx="12192000" cy="6926855"/>
          </a:xfrm>
          <a:prstGeom prst="rect">
            <a:avLst/>
          </a:prstGeom>
          <a:noFill/>
          <a:ln>
            <a:noFill/>
          </a:ln>
        </p:spPr>
      </p:pic>
      <p:sp>
        <p:nvSpPr>
          <p:cNvPr id="338" name="Google Shape;338;p29"/>
          <p:cNvSpPr/>
          <p:nvPr/>
        </p:nvSpPr>
        <p:spPr>
          <a:xfrm>
            <a:off x="1" y="-21022"/>
            <a:ext cx="12192000" cy="6902172"/>
          </a:xfrm>
          <a:prstGeom prst="rect">
            <a:avLst/>
          </a:prstGeom>
          <a:solidFill>
            <a:schemeClr val="dk1">
              <a:alpha val="5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p29"/>
          <p:cNvSpPr/>
          <p:nvPr/>
        </p:nvSpPr>
        <p:spPr>
          <a:xfrm>
            <a:off x="6631597" y="18717"/>
            <a:ext cx="4876800" cy="6926855"/>
          </a:xfrm>
          <a:prstGeom prst="rect">
            <a:avLst/>
          </a:prstGeom>
          <a:solidFill>
            <a:srgbClr val="2637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0" name="Google Shape;340;p29"/>
          <p:cNvPicPr preferRelativeResize="0"/>
          <p:nvPr/>
        </p:nvPicPr>
        <p:blipFill rotWithShape="1">
          <a:blip r:embed="rId4">
            <a:alphaModFix/>
          </a:blip>
          <a:srcRect/>
          <a:stretch/>
        </p:blipFill>
        <p:spPr>
          <a:xfrm>
            <a:off x="6900929" y="5926669"/>
            <a:ext cx="971840" cy="912614"/>
          </a:xfrm>
          <a:prstGeom prst="rect">
            <a:avLst/>
          </a:prstGeom>
          <a:noFill/>
          <a:ln>
            <a:noFill/>
          </a:ln>
        </p:spPr>
      </p:pic>
      <p:pic>
        <p:nvPicPr>
          <p:cNvPr id="341" name="Google Shape;341;p29"/>
          <p:cNvPicPr preferRelativeResize="0"/>
          <p:nvPr/>
        </p:nvPicPr>
        <p:blipFill rotWithShape="1">
          <a:blip r:embed="rId5">
            <a:alphaModFix/>
          </a:blip>
          <a:srcRect/>
          <a:stretch/>
        </p:blipFill>
        <p:spPr>
          <a:xfrm>
            <a:off x="7273832" y="47833"/>
            <a:ext cx="3794574" cy="846617"/>
          </a:xfrm>
          <a:prstGeom prst="rect">
            <a:avLst/>
          </a:prstGeom>
          <a:noFill/>
          <a:ln>
            <a:noFill/>
          </a:ln>
        </p:spPr>
      </p:pic>
      <p:pic>
        <p:nvPicPr>
          <p:cNvPr id="342" name="Google Shape;342;p29"/>
          <p:cNvPicPr preferRelativeResize="0"/>
          <p:nvPr/>
        </p:nvPicPr>
        <p:blipFill rotWithShape="1">
          <a:blip r:embed="rId6">
            <a:alphaModFix/>
          </a:blip>
          <a:srcRect/>
          <a:stretch/>
        </p:blipFill>
        <p:spPr>
          <a:xfrm>
            <a:off x="50921" y="5979993"/>
            <a:ext cx="324297" cy="324297"/>
          </a:xfrm>
          <a:prstGeom prst="rect">
            <a:avLst/>
          </a:prstGeom>
          <a:noFill/>
          <a:ln>
            <a:noFill/>
          </a:ln>
        </p:spPr>
      </p:pic>
      <p:sp>
        <p:nvSpPr>
          <p:cNvPr id="343" name="Google Shape;343;p29"/>
          <p:cNvSpPr txBox="1"/>
          <p:nvPr/>
        </p:nvSpPr>
        <p:spPr>
          <a:xfrm>
            <a:off x="470120" y="5979993"/>
            <a:ext cx="310055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uk-UA" sz="1800" b="0" i="0" u="none" strike="noStrike" cap="none">
                <a:solidFill>
                  <a:schemeClr val="lt1"/>
                </a:solidFill>
                <a:latin typeface="Calibri"/>
                <a:ea typeface="Calibri"/>
                <a:cs typeface="Calibri"/>
                <a:sym typeface="Calibri"/>
              </a:rPr>
              <a:t>E-mail виконавців проєкту </a:t>
            </a:r>
            <a:endParaRPr sz="1800" b="0" i="0" u="none" strike="noStrike" cap="none">
              <a:solidFill>
                <a:schemeClr val="lt1"/>
              </a:solidFill>
              <a:latin typeface="Calibri"/>
              <a:ea typeface="Calibri"/>
              <a:cs typeface="Calibri"/>
              <a:sym typeface="Calibri"/>
            </a:endParaRPr>
          </a:p>
        </p:txBody>
      </p:sp>
      <p:sp>
        <p:nvSpPr>
          <p:cNvPr id="344" name="Google Shape;344;p29"/>
          <p:cNvSpPr txBox="1"/>
          <p:nvPr/>
        </p:nvSpPr>
        <p:spPr>
          <a:xfrm>
            <a:off x="2622021" y="2216363"/>
            <a:ext cx="513410"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uk-UA" sz="1800" b="0" i="0" u="none" strike="noStrike" cap="none">
                <a:solidFill>
                  <a:schemeClr val="lt1"/>
                </a:solidFill>
                <a:latin typeface="Calibri"/>
                <a:ea typeface="Calibri"/>
                <a:cs typeface="Calibri"/>
                <a:sym typeface="Calibri"/>
              </a:rPr>
              <a:t>NEWAGRO</a:t>
            </a:r>
            <a:endParaRPr sz="1800" b="0" i="0" u="none" strike="noStrike" cap="none">
              <a:solidFill>
                <a:schemeClr val="lt1"/>
              </a:solidFill>
              <a:latin typeface="Calibri"/>
              <a:ea typeface="Calibri"/>
              <a:cs typeface="Calibri"/>
              <a:sym typeface="Calibri"/>
            </a:endParaRPr>
          </a:p>
        </p:txBody>
      </p:sp>
      <p:pic>
        <p:nvPicPr>
          <p:cNvPr id="345" name="Google Shape;345;p29"/>
          <p:cNvPicPr preferRelativeResize="0"/>
          <p:nvPr/>
        </p:nvPicPr>
        <p:blipFill rotWithShape="1">
          <a:blip r:embed="rId7">
            <a:alphaModFix/>
          </a:blip>
          <a:srcRect/>
          <a:stretch/>
        </p:blipFill>
        <p:spPr>
          <a:xfrm>
            <a:off x="3279189" y="1711592"/>
            <a:ext cx="1285740" cy="2747108"/>
          </a:xfrm>
          <a:prstGeom prst="rect">
            <a:avLst/>
          </a:prstGeom>
          <a:noFill/>
          <a:ln>
            <a:noFill/>
          </a:ln>
        </p:spPr>
      </p:pic>
      <p:pic>
        <p:nvPicPr>
          <p:cNvPr id="346" name="Google Shape;346;p29"/>
          <p:cNvPicPr preferRelativeResize="0"/>
          <p:nvPr/>
        </p:nvPicPr>
        <p:blipFill rotWithShape="1">
          <a:blip r:embed="rId8">
            <a:alphaModFix/>
          </a:blip>
          <a:srcRect/>
          <a:stretch/>
        </p:blipFill>
        <p:spPr>
          <a:xfrm>
            <a:off x="8043125" y="5313521"/>
            <a:ext cx="980094" cy="1981537"/>
          </a:xfrm>
          <a:prstGeom prst="rect">
            <a:avLst/>
          </a:prstGeom>
          <a:noFill/>
          <a:ln>
            <a:noFill/>
          </a:ln>
        </p:spPr>
      </p:pic>
      <p:pic>
        <p:nvPicPr>
          <p:cNvPr id="347" name="Google Shape;347;p29"/>
          <p:cNvPicPr preferRelativeResize="0"/>
          <p:nvPr/>
        </p:nvPicPr>
        <p:blipFill rotWithShape="1">
          <a:blip r:embed="rId9">
            <a:alphaModFix/>
          </a:blip>
          <a:srcRect/>
          <a:stretch/>
        </p:blipFill>
        <p:spPr>
          <a:xfrm>
            <a:off x="9309668" y="4743936"/>
            <a:ext cx="2169987" cy="21618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43"/>
          <p:cNvSpPr/>
          <p:nvPr/>
        </p:nvSpPr>
        <p:spPr>
          <a:xfrm>
            <a:off x="408373" y="584320"/>
            <a:ext cx="11079332" cy="3618130"/>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Ціль 2. Подолання голоду</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спрямований на виробництво високобілкової, екологічно чистої продукції, що сприяє підвищенню продовольчої безпеки регіону та розширенню доступу населення до якісних харчових продуктів.</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Ціль 8. Гідна праця та економічне зростання</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Створення равликової ферми забезпечує нові робочі місця у сільській місцевості та стимулює розвиток малого підприємництва, підвищуючи конкурентоспроможність регіону.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Ціль 9. Індустріалізація, інновації та інфраструктура</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передбачає застосування інноваційних технологій у сфері мікроклімату, годівлі та переробки продукції, що сприяє модернізації аграрного сектору.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Ціль 12. Відповідальне споживання і виробництво</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Виробництво</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равликів характеризується низьким рівнем впливу на довкілля, мінімальними ресурсними витратами та високою продуктивністю, що підсилює перехід до екологічно дружніх моделей агробізнесу.</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k-UA" sz="1200" b="1" dirty="0">
                <a:effectLst/>
                <a:latin typeface="Times New Roman" panose="02020603050405020304" pitchFamily="18" charset="0"/>
                <a:ea typeface="Times New Roman" panose="02020603050405020304" pitchFamily="18" charset="0"/>
                <a:cs typeface="Times New Roman" panose="02020603050405020304" pitchFamily="18" charset="0"/>
              </a:rPr>
              <a:t>Ціль 15. Захист та відновлення екосистем суші</a:t>
            </a:r>
            <a:b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b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Равликова ферма не потребує значних земельних площ, не виснажує ґрунти й може бути інтегрована в існуючі </a:t>
            </a:r>
            <a:r>
              <a:rPr lang="uk-UA" sz="1200" dirty="0" err="1">
                <a:effectLst/>
                <a:latin typeface="Times New Roman" panose="02020603050405020304" pitchFamily="18" charset="0"/>
                <a:ea typeface="Times New Roman" panose="02020603050405020304" pitchFamily="18" charset="0"/>
                <a:cs typeface="Times New Roman" panose="02020603050405020304" pitchFamily="18" charset="0"/>
              </a:rPr>
              <a:t>агроландшафти</a:t>
            </a:r>
            <a:r>
              <a:rPr lang="uk-UA" sz="1200" dirty="0">
                <a:effectLst/>
                <a:latin typeface="Times New Roman" panose="02020603050405020304" pitchFamily="18" charset="0"/>
                <a:ea typeface="Times New Roman" panose="02020603050405020304" pitchFamily="18" charset="0"/>
                <a:cs typeface="Times New Roman" panose="02020603050405020304" pitchFamily="18" charset="0"/>
              </a:rPr>
              <a:t>, сприяючи збереженню біорізноманіття.</a:t>
            </a:r>
            <a:endParaRPr lang="uk-UA" sz="12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rtl="0">
              <a:lnSpc>
                <a:spcPct val="100000"/>
              </a:lnSpc>
              <a:spcBef>
                <a:spcPts val="0"/>
              </a:spcBef>
              <a:spcAft>
                <a:spcPts val="0"/>
              </a:spcAft>
              <a:buClr>
                <a:schemeClr val="dk1"/>
              </a:buClr>
              <a:buSzPts val="2000"/>
            </a:pPr>
            <a:endParaRPr b="0" i="0" u="none" strike="noStrike" cap="none" dirty="0">
              <a:solidFill>
                <a:schemeClr val="dk1"/>
              </a:solidFill>
              <a:latin typeface="Calibri"/>
              <a:ea typeface="Calibri"/>
              <a:cs typeface="Calibri"/>
              <a:sym typeface="Calibri"/>
            </a:endParaRPr>
          </a:p>
        </p:txBody>
      </p:sp>
      <p:sp>
        <p:nvSpPr>
          <p:cNvPr id="124" name="Google Shape;124;p43"/>
          <p:cNvSpPr/>
          <p:nvPr/>
        </p:nvSpPr>
        <p:spPr>
          <a:xfrm>
            <a:off x="327255" y="111783"/>
            <a:ext cx="11528624"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uk-UA" sz="2400" b="1" i="0" u="none" strike="noStrike" cap="none" dirty="0">
                <a:solidFill>
                  <a:schemeClr val="dk1"/>
                </a:solidFill>
                <a:latin typeface="Calibri"/>
                <a:ea typeface="Calibri"/>
                <a:cs typeface="Calibri"/>
                <a:sym typeface="Calibri"/>
              </a:rPr>
              <a:t>На досягнення яких цілей сталого розвитку зорієнтований </a:t>
            </a:r>
            <a:r>
              <a:rPr lang="uk-UA" sz="2400" b="1" i="0" u="none" strike="noStrike" cap="none" dirty="0" err="1">
                <a:solidFill>
                  <a:schemeClr val="dk1"/>
                </a:solidFill>
                <a:latin typeface="Calibri"/>
                <a:ea typeface="Calibri"/>
                <a:cs typeface="Calibri"/>
                <a:sym typeface="Calibri"/>
              </a:rPr>
              <a:t>проєкт</a:t>
            </a:r>
            <a:r>
              <a:rPr lang="uk-UA" sz="2400" b="1" i="0" u="none" strike="noStrike" cap="none" dirty="0">
                <a:solidFill>
                  <a:schemeClr val="dk1"/>
                </a:solidFill>
                <a:latin typeface="Calibri"/>
                <a:ea typeface="Calibri"/>
                <a:cs typeface="Calibri"/>
                <a:sym typeface="Calibri"/>
              </a:rPr>
              <a:t> </a:t>
            </a:r>
            <a:r>
              <a:rPr lang="uk-UA" sz="2400" b="1" dirty="0">
                <a:solidFill>
                  <a:schemeClr val="dk1"/>
                </a:solidFill>
                <a:latin typeface="Calibri"/>
                <a:ea typeface="Calibri"/>
                <a:cs typeface="Calibri"/>
                <a:sym typeface="Calibri"/>
              </a:rPr>
              <a:t>равликова ферма</a:t>
            </a:r>
            <a:endParaRPr sz="24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400"/>
              <a:buFont typeface="Arial"/>
              <a:buNone/>
            </a:pPr>
            <a:r>
              <a:rPr lang="uk-UA" sz="24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126" name="Google Shape;126;p43" descr="17 цілей сталого розвитку"/>
          <p:cNvPicPr preferRelativeResize="0"/>
          <p:nvPr/>
        </p:nvPicPr>
        <p:blipFill rotWithShape="1">
          <a:blip r:embed="rId3">
            <a:alphaModFix/>
          </a:blip>
          <a:srcRect/>
          <a:stretch/>
        </p:blipFill>
        <p:spPr>
          <a:xfrm>
            <a:off x="1319198" y="3844031"/>
            <a:ext cx="9553603" cy="290218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2" name="Google Shape;132;p44"/>
          <p:cNvSpPr/>
          <p:nvPr/>
        </p:nvSpPr>
        <p:spPr>
          <a:xfrm>
            <a:off x="5613753" y="2227707"/>
            <a:ext cx="6096000" cy="615513"/>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000"/>
            </a:pPr>
            <a:endParaRPr dirty="0"/>
          </a:p>
          <a:p>
            <a:pPr marL="457200" marR="0" lvl="0" indent="-33020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Calibri"/>
              <a:ea typeface="Calibri"/>
              <a:cs typeface="Calibri"/>
              <a:sym typeface="Calibri"/>
            </a:endParaRPr>
          </a:p>
        </p:txBody>
      </p:sp>
      <p:sp>
        <p:nvSpPr>
          <p:cNvPr id="133" name="Google Shape;133;p44"/>
          <p:cNvSpPr/>
          <p:nvPr/>
        </p:nvSpPr>
        <p:spPr>
          <a:xfrm>
            <a:off x="403092" y="313497"/>
            <a:ext cx="4435238" cy="584735"/>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uk-UA" sz="1600" b="1" i="0" u="none" strike="noStrike" cap="none" dirty="0">
                <a:solidFill>
                  <a:schemeClr val="dk1"/>
                </a:solidFill>
                <a:latin typeface="Calibri"/>
                <a:ea typeface="Calibri"/>
                <a:cs typeface="Calibri"/>
                <a:sym typeface="Calibri"/>
              </a:rPr>
              <a:t>Яким чином </a:t>
            </a:r>
            <a:r>
              <a:rPr lang="uk-UA" sz="1600" b="1" i="0" u="none" strike="noStrike" cap="none" dirty="0" err="1">
                <a:solidFill>
                  <a:schemeClr val="dk1"/>
                </a:solidFill>
                <a:latin typeface="Calibri"/>
                <a:ea typeface="Calibri"/>
                <a:cs typeface="Calibri"/>
                <a:sym typeface="Calibri"/>
              </a:rPr>
              <a:t>проєкт</a:t>
            </a:r>
            <a:r>
              <a:rPr lang="uk-UA" sz="1600" b="1" i="0" u="none" strike="noStrike" cap="none" dirty="0">
                <a:solidFill>
                  <a:schemeClr val="dk1"/>
                </a:solidFill>
                <a:latin typeface="Calibri"/>
                <a:ea typeface="Calibri"/>
                <a:cs typeface="Calibri"/>
                <a:sym typeface="Calibri"/>
              </a:rPr>
              <a:t> змінить поточну ситуацію в локальному та глобальному вимірах</a:t>
            </a:r>
            <a:endParaRPr sz="1050" dirty="0"/>
          </a:p>
        </p:txBody>
      </p:sp>
      <p:graphicFrame>
        <p:nvGraphicFramePr>
          <p:cNvPr id="2" name="Таблиця 2">
            <a:extLst>
              <a:ext uri="{FF2B5EF4-FFF2-40B4-BE49-F238E27FC236}">
                <a16:creationId xmlns:a16="http://schemas.microsoft.com/office/drawing/2014/main" id="{797DC487-324D-4408-96DF-EE5297D1BB75}"/>
              </a:ext>
            </a:extLst>
          </p:cNvPr>
          <p:cNvGraphicFramePr>
            <a:graphicFrameLocks noGrp="1"/>
          </p:cNvGraphicFramePr>
          <p:nvPr>
            <p:extLst>
              <p:ext uri="{D42A27DB-BD31-4B8C-83A1-F6EECF244321}">
                <p14:modId xmlns:p14="http://schemas.microsoft.com/office/powerpoint/2010/main" val="1011984971"/>
              </p:ext>
            </p:extLst>
          </p:nvPr>
        </p:nvGraphicFramePr>
        <p:xfrm>
          <a:off x="1100831" y="1092528"/>
          <a:ext cx="9854214" cy="5455920"/>
        </p:xfrm>
        <a:graphic>
          <a:graphicData uri="http://schemas.openxmlformats.org/drawingml/2006/table">
            <a:tbl>
              <a:tblPr firstRow="1" bandRow="1">
                <a:tableStyleId>{5C22544A-7EE6-4342-B048-85BDC9FD1C3A}</a:tableStyleId>
              </a:tblPr>
              <a:tblGrid>
                <a:gridCol w="4927107">
                  <a:extLst>
                    <a:ext uri="{9D8B030D-6E8A-4147-A177-3AD203B41FA5}">
                      <a16:colId xmlns:a16="http://schemas.microsoft.com/office/drawing/2014/main" val="1616899886"/>
                    </a:ext>
                  </a:extLst>
                </a:gridCol>
                <a:gridCol w="4927107">
                  <a:extLst>
                    <a:ext uri="{9D8B030D-6E8A-4147-A177-3AD203B41FA5}">
                      <a16:colId xmlns:a16="http://schemas.microsoft.com/office/drawing/2014/main" val="1914845048"/>
                    </a:ext>
                  </a:extLst>
                </a:gridCol>
              </a:tblGrid>
              <a:tr h="370840">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i="0" u="none" strike="noStrike" cap="none" dirty="0">
                          <a:solidFill>
                            <a:schemeClr val="lt1"/>
                          </a:solidFill>
                          <a:effectLst/>
                          <a:latin typeface="+mn-lt"/>
                          <a:ea typeface="+mn-ea"/>
                          <a:cs typeface="+mn-cs"/>
                          <a:sym typeface="Arial"/>
                        </a:rPr>
                        <a:t>Локальний рівень</a:t>
                      </a:r>
                    </a:p>
                    <a:p>
                      <a:endParaRPr lang="uk-UA" sz="1200" dirty="0"/>
                    </a:p>
                  </a:txBody>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uk-UA" sz="1400" b="1" i="0" u="none" strike="noStrike" cap="none" dirty="0">
                          <a:solidFill>
                            <a:schemeClr val="lt1"/>
                          </a:solidFill>
                          <a:effectLst/>
                          <a:latin typeface="+mn-lt"/>
                          <a:ea typeface="+mn-ea"/>
                          <a:cs typeface="+mn-cs"/>
                          <a:sym typeface="Arial"/>
                        </a:rPr>
                        <a:t>Глобальний рівень</a:t>
                      </a:r>
                    </a:p>
                    <a:p>
                      <a:endParaRPr lang="uk-UA" sz="1200" dirty="0"/>
                    </a:p>
                  </a:txBody>
                  <a:tcPr/>
                </a:tc>
                <a:extLst>
                  <a:ext uri="{0D108BD9-81ED-4DB2-BD59-A6C34878D82A}">
                    <a16:rowId xmlns:a16="http://schemas.microsoft.com/office/drawing/2014/main" val="3383622320"/>
                  </a:ext>
                </a:extLst>
              </a:tr>
              <a:tr h="370840">
                <a:tc>
                  <a:txBody>
                    <a:bodyPr/>
                    <a:lstStyle/>
                    <a:p>
                      <a:pPr algn="just"/>
                      <a:r>
                        <a:rPr lang="uk-UA" sz="1400" b="0" i="0" u="none" strike="noStrike" cap="none" dirty="0">
                          <a:solidFill>
                            <a:schemeClr val="dk1"/>
                          </a:solidFill>
                          <a:effectLst/>
                          <a:latin typeface="+mn-lt"/>
                          <a:ea typeface="+mn-ea"/>
                          <a:cs typeface="+mn-cs"/>
                          <a:sym typeface="Arial"/>
                        </a:rPr>
                        <a:t>Створення равликової ферми у Львівській області забезпечить відчутний позитивний вплив на розвиток місцевої громади. Передусім, </a:t>
                      </a:r>
                      <a:r>
                        <a:rPr lang="uk-UA" sz="1400" b="0" i="0" u="none" strike="noStrike" cap="none" dirty="0" err="1">
                          <a:solidFill>
                            <a:schemeClr val="dk1"/>
                          </a:solidFill>
                          <a:effectLst/>
                          <a:latin typeface="+mn-lt"/>
                          <a:ea typeface="+mn-ea"/>
                          <a:cs typeface="+mn-cs"/>
                          <a:sym typeface="Arial"/>
                        </a:rPr>
                        <a:t>проєкт</a:t>
                      </a:r>
                      <a:r>
                        <a:rPr lang="uk-UA" sz="1400" b="0" i="0" u="none" strike="noStrike" cap="none" dirty="0">
                          <a:solidFill>
                            <a:schemeClr val="dk1"/>
                          </a:solidFill>
                          <a:effectLst/>
                          <a:latin typeface="+mn-lt"/>
                          <a:ea typeface="+mn-ea"/>
                          <a:cs typeface="+mn-cs"/>
                          <a:sym typeface="Arial"/>
                        </a:rPr>
                        <a:t> формує нові робочі місця, підвищуючи зайнятість у сільській місцевості та зменшуючи потребу у трудовій міграції. Сільськогосподарська інфраструктура регіону отримає імпульс до розвитку, адже ферма співпрацюватиме з місцевими постачальниками кормів, обладнання та логістичних послуг.</a:t>
                      </a:r>
                    </a:p>
                    <a:p>
                      <a:pPr algn="just"/>
                      <a:r>
                        <a:rPr lang="uk-UA" sz="1400" b="0" i="0" u="none" strike="noStrike" cap="none" dirty="0">
                          <a:solidFill>
                            <a:schemeClr val="dk1"/>
                          </a:solidFill>
                          <a:effectLst/>
                          <a:latin typeface="+mn-lt"/>
                          <a:ea typeface="+mn-ea"/>
                          <a:cs typeface="+mn-cs"/>
                          <a:sym typeface="Arial"/>
                        </a:rPr>
                        <a:t>Крім економічного ефекту, важливим є екологічний та соціальний результат. </a:t>
                      </a:r>
                      <a:r>
                        <a:rPr lang="uk-UA" sz="1400" b="0" i="0" u="none" strike="noStrike" cap="none" dirty="0" err="1">
                          <a:solidFill>
                            <a:schemeClr val="dk1"/>
                          </a:solidFill>
                          <a:effectLst/>
                          <a:latin typeface="+mn-lt"/>
                          <a:ea typeface="+mn-ea"/>
                          <a:cs typeface="+mn-cs"/>
                          <a:sym typeface="Arial"/>
                        </a:rPr>
                        <a:t>Равлиководство</a:t>
                      </a:r>
                      <a:r>
                        <a:rPr lang="uk-UA" sz="1400" b="0" i="0" u="none" strike="noStrike" cap="none" dirty="0">
                          <a:solidFill>
                            <a:schemeClr val="dk1"/>
                          </a:solidFill>
                          <a:effectLst/>
                          <a:latin typeface="+mn-lt"/>
                          <a:ea typeface="+mn-ea"/>
                          <a:cs typeface="+mn-cs"/>
                          <a:sym typeface="Arial"/>
                        </a:rPr>
                        <a:t> є одним із найбільш екологічно дружніх видів тваринництва: воно не вимагає великих земельних площ, не погіршує стан ґрунтів і має мінімальний рівень викидів. Це створює позитивний приклад для громади щодо переходу на </a:t>
                      </a:r>
                      <a:r>
                        <a:rPr lang="uk-UA" sz="1400" b="0" i="0" u="none" strike="noStrike" cap="none" dirty="0" err="1">
                          <a:solidFill>
                            <a:schemeClr val="dk1"/>
                          </a:solidFill>
                          <a:effectLst/>
                          <a:latin typeface="+mn-lt"/>
                          <a:ea typeface="+mn-ea"/>
                          <a:cs typeface="+mn-cs"/>
                          <a:sym typeface="Arial"/>
                        </a:rPr>
                        <a:t>природоощадні</a:t>
                      </a:r>
                      <a:r>
                        <a:rPr lang="uk-UA" sz="1400" b="0" i="0" u="none" strike="noStrike" cap="none" dirty="0">
                          <a:solidFill>
                            <a:schemeClr val="dk1"/>
                          </a:solidFill>
                          <a:effectLst/>
                          <a:latin typeface="+mn-lt"/>
                          <a:ea typeface="+mn-ea"/>
                          <a:cs typeface="+mn-cs"/>
                          <a:sym typeface="Arial"/>
                        </a:rPr>
                        <a:t> методи агровиробництва. Додатково ферма може стати освітнім майданчиком, де школярі, студенти та місцеві жителі отримуватимуть знання про сталий розвиток, біорізноманіття та сучасне аграрне підприємництво.</a:t>
                      </a:r>
                    </a:p>
                    <a:p>
                      <a:endParaRPr lang="uk-UA" sz="1200" dirty="0"/>
                    </a:p>
                  </a:txBody>
                  <a:tcPr/>
                </a:tc>
                <a:tc>
                  <a:txBody>
                    <a:bodyPr/>
                    <a:lstStyle/>
                    <a:p>
                      <a:pPr algn="just"/>
                      <a:r>
                        <a:rPr lang="uk-UA" sz="1400" b="0" i="0" u="none" strike="noStrike" cap="none" dirty="0">
                          <a:solidFill>
                            <a:schemeClr val="dk1"/>
                          </a:solidFill>
                          <a:effectLst/>
                          <a:latin typeface="+mn-lt"/>
                          <a:ea typeface="+mn-ea"/>
                          <a:cs typeface="+mn-cs"/>
                          <a:sym typeface="Arial"/>
                        </a:rPr>
                        <a:t>На світовому рівні </a:t>
                      </a:r>
                      <a:r>
                        <a:rPr lang="uk-UA" sz="1400" b="0" i="0" u="none" strike="noStrike" cap="none" dirty="0" err="1">
                          <a:solidFill>
                            <a:schemeClr val="dk1"/>
                          </a:solidFill>
                          <a:effectLst/>
                          <a:latin typeface="+mn-lt"/>
                          <a:ea typeface="+mn-ea"/>
                          <a:cs typeface="+mn-cs"/>
                          <a:sym typeface="Arial"/>
                        </a:rPr>
                        <a:t>проєкт</a:t>
                      </a:r>
                      <a:r>
                        <a:rPr lang="uk-UA" sz="1400" b="0" i="0" u="none" strike="noStrike" cap="none" dirty="0">
                          <a:solidFill>
                            <a:schemeClr val="dk1"/>
                          </a:solidFill>
                          <a:effectLst/>
                          <a:latin typeface="+mn-lt"/>
                          <a:ea typeface="+mn-ea"/>
                          <a:cs typeface="+mn-cs"/>
                          <a:sym typeface="Arial"/>
                        </a:rPr>
                        <a:t> сприяє досягненню кількох цілей сталого розвитку та відповідає трендам переходу до екологічно відповідного виробництва. Вирощування равликів є одним із найменш </a:t>
                      </a:r>
                      <a:r>
                        <a:rPr lang="uk-UA" sz="1400" b="0" i="0" u="none" strike="noStrike" cap="none" dirty="0" err="1">
                          <a:solidFill>
                            <a:schemeClr val="dk1"/>
                          </a:solidFill>
                          <a:effectLst/>
                          <a:latin typeface="+mn-lt"/>
                          <a:ea typeface="+mn-ea"/>
                          <a:cs typeface="+mn-cs"/>
                          <a:sym typeface="Arial"/>
                        </a:rPr>
                        <a:t>ресурсомістких</a:t>
                      </a:r>
                      <a:r>
                        <a:rPr lang="uk-UA" sz="1400" b="0" i="0" u="none" strike="noStrike" cap="none" dirty="0">
                          <a:solidFill>
                            <a:schemeClr val="dk1"/>
                          </a:solidFill>
                          <a:effectLst/>
                          <a:latin typeface="+mn-lt"/>
                          <a:ea typeface="+mn-ea"/>
                          <a:cs typeface="+mn-cs"/>
                          <a:sym typeface="Arial"/>
                        </a:rPr>
                        <a:t> способів отримання білка: воно потребує значно менше води, кормів та енергії порівняно з традиційним тваринництвом. Це дозволяє зменшити глобальний екологічний слід та підтримати світові зусилля зі скорочення впливу агросектору на клімат.</a:t>
                      </a:r>
                    </a:p>
                    <a:p>
                      <a:pPr algn="just"/>
                      <a:r>
                        <a:rPr lang="uk-UA" sz="1400" b="0" i="0" u="none" strike="noStrike" cap="none" dirty="0">
                          <a:solidFill>
                            <a:schemeClr val="dk1"/>
                          </a:solidFill>
                          <a:effectLst/>
                          <a:latin typeface="+mn-lt"/>
                          <a:ea typeface="+mn-ea"/>
                          <a:cs typeface="+mn-cs"/>
                          <a:sym typeface="Arial"/>
                        </a:rPr>
                        <a:t>Україна вже є частиною міжнародного ринку делікатесних продуктів, і розвиток ферми посилить її </a:t>
                      </a:r>
                      <a:r>
                        <a:rPr lang="uk-UA" sz="1400" b="1" i="0" u="none" strike="noStrike" cap="none" dirty="0">
                          <a:solidFill>
                            <a:schemeClr val="dk1"/>
                          </a:solidFill>
                          <a:effectLst/>
                          <a:latin typeface="+mn-lt"/>
                          <a:ea typeface="+mn-ea"/>
                          <a:cs typeface="+mn-cs"/>
                          <a:sym typeface="Arial"/>
                        </a:rPr>
                        <a:t>експортні позиції</a:t>
                      </a:r>
                      <a:r>
                        <a:rPr lang="uk-UA" sz="1400" b="0" i="0" u="none" strike="noStrike" cap="none" dirty="0">
                          <a:solidFill>
                            <a:schemeClr val="dk1"/>
                          </a:solidFill>
                          <a:effectLst/>
                          <a:latin typeface="+mn-lt"/>
                          <a:ea typeface="+mn-ea"/>
                          <a:cs typeface="+mn-cs"/>
                          <a:sym typeface="Arial"/>
                        </a:rPr>
                        <a:t>, підвищить конкурентоспроможність та сприятиме інтеграції у європейські ланцюги постачання органічної продукції. </a:t>
                      </a:r>
                      <a:r>
                        <a:rPr lang="uk-UA" sz="1400" b="0" i="0" u="none" strike="noStrike" cap="none" dirty="0" err="1">
                          <a:solidFill>
                            <a:schemeClr val="dk1"/>
                          </a:solidFill>
                          <a:effectLst/>
                          <a:latin typeface="+mn-lt"/>
                          <a:ea typeface="+mn-ea"/>
                          <a:cs typeface="+mn-cs"/>
                          <a:sym typeface="Arial"/>
                        </a:rPr>
                        <a:t>Проєкт</a:t>
                      </a:r>
                      <a:r>
                        <a:rPr lang="uk-UA" sz="1400" b="0" i="0" u="none" strike="noStrike" cap="none" dirty="0">
                          <a:solidFill>
                            <a:schemeClr val="dk1"/>
                          </a:solidFill>
                          <a:effectLst/>
                          <a:latin typeface="+mn-lt"/>
                          <a:ea typeface="+mn-ea"/>
                          <a:cs typeface="+mn-cs"/>
                          <a:sym typeface="Arial"/>
                        </a:rPr>
                        <a:t> також демонструє, що український агросектор здатний відповідати високим світовим стандартам сталості, якості та енергоефективності.</a:t>
                      </a:r>
                    </a:p>
                    <a:p>
                      <a:pPr algn="just"/>
                      <a:r>
                        <a:rPr lang="uk-UA" sz="1400" b="0" i="0" u="none" strike="noStrike" cap="none" dirty="0">
                          <a:solidFill>
                            <a:schemeClr val="dk1"/>
                          </a:solidFill>
                          <a:effectLst/>
                          <a:latin typeface="+mn-lt"/>
                          <a:ea typeface="+mn-ea"/>
                          <a:cs typeface="+mn-cs"/>
                          <a:sym typeface="Arial"/>
                        </a:rPr>
                        <a:t>Крім того, поширення технологій </a:t>
                      </a:r>
                      <a:r>
                        <a:rPr lang="uk-UA" sz="1400" b="0" i="0" u="none" strike="noStrike" cap="none" dirty="0" err="1">
                          <a:solidFill>
                            <a:schemeClr val="dk1"/>
                          </a:solidFill>
                          <a:effectLst/>
                          <a:latin typeface="+mn-lt"/>
                          <a:ea typeface="+mn-ea"/>
                          <a:cs typeface="+mn-cs"/>
                          <a:sym typeface="Arial"/>
                        </a:rPr>
                        <a:t>равлиководства</a:t>
                      </a:r>
                      <a:r>
                        <a:rPr lang="uk-UA" sz="1400" b="0" i="0" u="none" strike="noStrike" cap="none" dirty="0">
                          <a:solidFill>
                            <a:schemeClr val="dk1"/>
                          </a:solidFill>
                          <a:effectLst/>
                          <a:latin typeface="+mn-lt"/>
                          <a:ea typeface="+mn-ea"/>
                          <a:cs typeface="+mn-cs"/>
                          <a:sym typeface="Arial"/>
                        </a:rPr>
                        <a:t> та популяризація екологічного харчування підтримують глобальний рух за раціональне споживання та збереження ресурсів, роблячи внесок у покращення продовольчої безпеки та біорізноманіття на планеті.</a:t>
                      </a:r>
                    </a:p>
                    <a:p>
                      <a:endParaRPr lang="uk-UA" sz="1200" dirty="0"/>
                    </a:p>
                  </a:txBody>
                  <a:tcPr/>
                </a:tc>
                <a:extLst>
                  <a:ext uri="{0D108BD9-81ED-4DB2-BD59-A6C34878D82A}">
                    <a16:rowId xmlns:a16="http://schemas.microsoft.com/office/drawing/2014/main" val="704341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45"/>
          <p:cNvSpPr/>
          <p:nvPr/>
        </p:nvSpPr>
        <p:spPr>
          <a:xfrm>
            <a:off x="5822730" y="483798"/>
            <a:ext cx="6096000" cy="6153247"/>
          </a:xfrm>
          <a:prstGeom prst="rect">
            <a:avLst/>
          </a:prstGeom>
          <a:noFill/>
          <a:ln>
            <a:noFill/>
          </a:ln>
        </p:spPr>
        <p:txBody>
          <a:bodyPr spcFirstLastPara="1" wrap="square" lIns="91425" tIns="45700" rIns="91425" bIns="45700" anchor="t" anchorCtr="0">
            <a:spAutoFit/>
          </a:bodyPr>
          <a:lstStyle/>
          <a:p>
            <a:pPr algn="just">
              <a:lnSpc>
                <a:spcPct val="107000"/>
              </a:lnSpc>
              <a:spcAft>
                <a:spcPts val="800"/>
              </a:spcAft>
            </a:pP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равликової ферми має потенціал стати одним із інструментів економічного та соціального відновлення України після війни. Його реалізація забезпечує швидке створення нових робочих місць, особливо в сільських громадах, де війна спричинила значні втрати зайнятості. Підприємство стимулюватиме розвиток місцевої інфраструктури, підтримуватиме малий бізнес (постачальники кормів, обладнання, упаковки, логістичні компанії), створюючи мультиплікативний економічний ефект.</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Вирощування равликів є </a:t>
            </a: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низькоресурсним</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та екологічним видом тваринництва, що дозволяє відновлювати агросектор без перевантаження ґрунтів та без великих витрат води й енергії. Це відповідає стратегічному курсу України на «зелену» трансформацію та євроінтеграцію.</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підвищить експортний потенціал України, адже попит на равликову продукцію зростає на ринках ЄС. Після війни країна особливо потребує валютних надходжень, а равликове фермерство — </a:t>
            </a: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швидкорентабельна</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галузь із низьким порогом входу.</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Крім того, ферма може виконувати освітню та соціальну роль, залучаючи ветеранів, внутрішньо переміщених осіб та молодь до навчальних програм із підприємництва та сучасного агровиробництва. Це сприятиме формуванню нової економічної культури та підтримці зайнятості соціально вразливих груп.</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Таким чином, бізнес-модель «Равликової ферми» є не лише економічним </a:t>
            </a:r>
            <a:r>
              <a:rPr lang="uk-UA" dirty="0" err="1">
                <a:effectLst/>
                <a:latin typeface="Times New Roman" panose="02020603050405020304" pitchFamily="18" charset="0"/>
                <a:ea typeface="Times New Roman" panose="02020603050405020304" pitchFamily="18" charset="0"/>
                <a:cs typeface="Times New Roman" panose="02020603050405020304" pitchFamily="18" charset="0"/>
              </a:rPr>
              <a:t>проєктом</a:t>
            </a:r>
            <a:r>
              <a:rPr lang="uk-UA" dirty="0">
                <a:effectLst/>
                <a:latin typeface="Times New Roman" panose="02020603050405020304" pitchFamily="18" charset="0"/>
                <a:ea typeface="Times New Roman" panose="02020603050405020304" pitchFamily="18" charset="0"/>
                <a:cs typeface="Times New Roman" panose="02020603050405020304" pitchFamily="18" charset="0"/>
              </a:rPr>
              <a:t>, а й важливим елементом стійкого відновлення України, поєднуючи розвиток бізнесу, екологічність та соціальну відповідальність.</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a:p>
            <a:pPr marR="0" lvl="0" algn="just" rtl="0">
              <a:lnSpc>
                <a:spcPct val="100000"/>
              </a:lnSpc>
              <a:spcBef>
                <a:spcPts val="0"/>
              </a:spcBef>
              <a:spcAft>
                <a:spcPts val="0"/>
              </a:spcAft>
              <a:buClr>
                <a:schemeClr val="dk1"/>
              </a:buClr>
              <a:buSzPts val="2000"/>
            </a:pPr>
            <a:endParaRPr sz="1600" i="0" u="none" strike="noStrike" cap="none" dirty="0">
              <a:solidFill>
                <a:schemeClr val="dk1"/>
              </a:solidFill>
              <a:latin typeface="Calibri"/>
              <a:ea typeface="Calibri"/>
              <a:cs typeface="Calibri"/>
              <a:sym typeface="Calibri"/>
            </a:endParaRPr>
          </a:p>
        </p:txBody>
      </p:sp>
      <p:sp>
        <p:nvSpPr>
          <p:cNvPr id="144" name="Google Shape;144;p45"/>
          <p:cNvSpPr/>
          <p:nvPr/>
        </p:nvSpPr>
        <p:spPr>
          <a:xfrm>
            <a:off x="273270" y="331075"/>
            <a:ext cx="5408439" cy="1015622"/>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uk-UA" sz="2000" b="1" i="0" u="none" strike="noStrike" cap="none" dirty="0">
                <a:solidFill>
                  <a:schemeClr val="dk1"/>
                </a:solidFill>
                <a:latin typeface="Calibri"/>
                <a:ea typeface="Calibri"/>
                <a:cs typeface="Calibri"/>
                <a:sym typeface="Calibri"/>
              </a:rPr>
              <a:t>Яким чином </a:t>
            </a:r>
            <a:r>
              <a:rPr lang="uk-UA" sz="2000" b="1" i="0" u="none" strike="noStrike" cap="none" dirty="0" err="1">
                <a:solidFill>
                  <a:schemeClr val="dk1"/>
                </a:solidFill>
                <a:latin typeface="Calibri"/>
                <a:ea typeface="Calibri"/>
                <a:cs typeface="Calibri"/>
                <a:sym typeface="Calibri"/>
              </a:rPr>
              <a:t>проєкт</a:t>
            </a:r>
            <a:r>
              <a:rPr lang="uk-UA" sz="2000" b="1" i="0" u="none" strike="noStrike" cap="none" dirty="0">
                <a:solidFill>
                  <a:schemeClr val="dk1"/>
                </a:solidFill>
                <a:latin typeface="Calibri"/>
                <a:ea typeface="Calibri"/>
                <a:cs typeface="Calibri"/>
                <a:sym typeface="Calibri"/>
              </a:rPr>
              <a:t> бізнес-моделі сприятиме післявоєнному відновленню України?</a:t>
            </a:r>
            <a:endParaRPr sz="1200" dirty="0"/>
          </a:p>
          <a:p>
            <a:pPr marL="0" marR="0" lvl="0" indent="0" rtl="0">
              <a:lnSpc>
                <a:spcPct val="100000"/>
              </a:lnSpc>
              <a:spcBef>
                <a:spcPts val="0"/>
              </a:spcBef>
              <a:spcAft>
                <a:spcPts val="0"/>
              </a:spcAft>
              <a:buClr>
                <a:srgbClr val="000000"/>
              </a:buClr>
              <a:buSzPts val="2400"/>
              <a:buFont typeface="Arial"/>
              <a:buNone/>
            </a:pPr>
            <a:r>
              <a:rPr lang="uk-UA" sz="2000" b="1" i="0" u="none" strike="noStrike" cap="none" dirty="0">
                <a:solidFill>
                  <a:schemeClr val="dk1"/>
                </a:solidFill>
                <a:latin typeface="Calibri"/>
                <a:ea typeface="Calibri"/>
                <a:cs typeface="Calibri"/>
                <a:sym typeface="Calibri"/>
              </a:rPr>
              <a:t> </a:t>
            </a:r>
            <a:endParaRPr sz="1200" b="0" i="0" u="none" strike="noStrike" cap="none" dirty="0">
              <a:solidFill>
                <a:srgbClr val="000000"/>
              </a:solidFill>
              <a:latin typeface="Arial"/>
              <a:ea typeface="Arial"/>
              <a:cs typeface="Arial"/>
              <a:sym typeface="Arial"/>
            </a:endParaRPr>
          </a:p>
        </p:txBody>
      </p:sp>
      <p:pic>
        <p:nvPicPr>
          <p:cNvPr id="2050" name="Picture 2" descr="Равликова ферма поблизу Хуста | Karpatium">
            <a:extLst>
              <a:ext uri="{FF2B5EF4-FFF2-40B4-BE49-F238E27FC236}">
                <a16:creationId xmlns:a16="http://schemas.microsoft.com/office/drawing/2014/main" id="{30B90809-9185-48D9-9FE4-064BEED77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696" y="1162241"/>
            <a:ext cx="3822192" cy="51028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2" name="Google Shape;152;p46"/>
          <p:cNvSpPr/>
          <p:nvPr/>
        </p:nvSpPr>
        <p:spPr>
          <a:xfrm>
            <a:off x="461639" y="3429000"/>
            <a:ext cx="11093108" cy="2893059"/>
          </a:xfrm>
          <a:prstGeom prst="rect">
            <a:avLst/>
          </a:prstGeom>
          <a:noFill/>
          <a:ln>
            <a:noFill/>
          </a:ln>
        </p:spPr>
        <p:txBody>
          <a:bodyPr spcFirstLastPara="1" wrap="square" lIns="91425" tIns="45700" rIns="91425" bIns="45700" anchor="t" anchorCtr="0">
            <a:spAutoFit/>
          </a:bodyPr>
          <a:lstStyle/>
          <a:p>
            <a:pPr>
              <a:buClr>
                <a:schemeClr val="dk1"/>
              </a:buClr>
              <a:buSzPts val="2000"/>
            </a:pPr>
            <a:r>
              <a:rPr lang="uk-UA" sz="1800" dirty="0" err="1">
                <a:effectLst/>
                <a:latin typeface="Times New Roman" panose="02020603050405020304" pitchFamily="18" charset="0"/>
                <a:ea typeface="Times New Roman" panose="02020603050405020304" pitchFamily="18" charset="0"/>
              </a:rPr>
              <a:t>Проєкт</a:t>
            </a:r>
            <a:r>
              <a:rPr lang="uk-UA" sz="1800" dirty="0">
                <a:effectLst/>
                <a:latin typeface="Times New Roman" panose="02020603050405020304" pitchFamily="18" charset="0"/>
                <a:ea typeface="Times New Roman" panose="02020603050405020304" pitchFamily="18" charset="0"/>
              </a:rPr>
              <a:t> «Равликова ферма» спрямований на зміцнення продовольчої безпеки завдяки виробництву високоякісного, поживного та екологічно чистого білкового продукту, який може слугувати альтернативою традиційному м’ясу за умов зростання продовольчих ризиків. Вирощування равликів потребує мінімальних ресурсів — води, кормів, енергії та землі — що робить ферму стійким джерелом харчових продуктів навіть у кризових умовах. Така модель виробництва дозволяє стабільно забезпечувати місцеве населення доступною та якісною продукцією, зменшувати залежність від імпорту, підтримувати продовольчу автономність територіальних громад і формувати резерви продуктів у період воєнних або економічних викликів. Крім того, експортний потенціал равликової продукції створює додаткові валютні надходження, які можуть бути спрямовані на розвиток аграрного сектору та продовольчої інфраструктури країни.</a:t>
            </a:r>
          </a:p>
          <a:p>
            <a:pPr marR="0" lvl="0" algn="l" rtl="0">
              <a:lnSpc>
                <a:spcPct val="100000"/>
              </a:lnSpc>
              <a:spcBef>
                <a:spcPts val="0"/>
              </a:spcBef>
              <a:spcAft>
                <a:spcPts val="0"/>
              </a:spcAft>
              <a:buClr>
                <a:schemeClr val="dk1"/>
              </a:buClr>
              <a:buSzPts val="2000"/>
            </a:pPr>
            <a:endParaRPr sz="2000" b="0" i="0" u="none" strike="noStrike" cap="none" dirty="0">
              <a:solidFill>
                <a:schemeClr val="dk1"/>
              </a:solidFill>
              <a:latin typeface="Calibri"/>
              <a:ea typeface="Calibri"/>
              <a:cs typeface="Calibri"/>
              <a:sym typeface="Calibri"/>
            </a:endParaRPr>
          </a:p>
        </p:txBody>
      </p:sp>
      <p:sp>
        <p:nvSpPr>
          <p:cNvPr id="153" name="Google Shape;153;p46"/>
          <p:cNvSpPr/>
          <p:nvPr/>
        </p:nvSpPr>
        <p:spPr>
          <a:xfrm>
            <a:off x="353169" y="331075"/>
            <a:ext cx="6598046" cy="1200288"/>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None/>
            </a:pPr>
            <a:r>
              <a:rPr lang="uk-UA" sz="2400" b="1" i="0" u="none" strike="noStrike" cap="none" dirty="0">
                <a:solidFill>
                  <a:schemeClr val="dk1"/>
                </a:solidFill>
                <a:latin typeface="Calibri"/>
                <a:ea typeface="Calibri"/>
                <a:cs typeface="Calibri"/>
                <a:sym typeface="Calibri"/>
              </a:rPr>
              <a:t>Яким чином </a:t>
            </a:r>
            <a:r>
              <a:rPr lang="uk-UA" sz="2400" b="1" i="0" u="none" strike="noStrike" cap="none" dirty="0" err="1">
                <a:solidFill>
                  <a:schemeClr val="dk1"/>
                </a:solidFill>
                <a:latin typeface="Calibri"/>
                <a:ea typeface="Calibri"/>
                <a:cs typeface="Calibri"/>
                <a:sym typeface="Calibri"/>
              </a:rPr>
              <a:t>проєкт</a:t>
            </a:r>
            <a:r>
              <a:rPr lang="uk-UA" sz="2400" b="1" i="0" u="none" strike="noStrike" cap="none" dirty="0">
                <a:solidFill>
                  <a:schemeClr val="dk1"/>
                </a:solidFill>
                <a:latin typeface="Calibri"/>
                <a:ea typeface="Calibri"/>
                <a:cs typeface="Calibri"/>
                <a:sym typeface="Calibri"/>
              </a:rPr>
              <a:t> бізнес-моделі направлений на забезпечення продовольчої безпеки?</a:t>
            </a:r>
            <a:endParaRPr dirty="0"/>
          </a:p>
          <a:p>
            <a:pPr marL="0" marR="0" lvl="0" indent="0" rtl="0">
              <a:lnSpc>
                <a:spcPct val="100000"/>
              </a:lnSpc>
              <a:spcBef>
                <a:spcPts val="0"/>
              </a:spcBef>
              <a:spcAft>
                <a:spcPts val="0"/>
              </a:spcAft>
              <a:buClr>
                <a:srgbClr val="000000"/>
              </a:buClr>
              <a:buSzPts val="2400"/>
              <a:buFont typeface="Arial"/>
              <a:buNone/>
            </a:pPr>
            <a:r>
              <a:rPr lang="uk-UA" sz="2400" b="1" i="0" u="none" strike="noStrike" cap="none" dirty="0">
                <a:solidFill>
                  <a:schemeClr val="dk1"/>
                </a:solidFill>
                <a:latin typeface="Calibri"/>
                <a:ea typeface="Calibri"/>
                <a:cs typeface="Calibri"/>
                <a:sym typeface="Calibri"/>
              </a:rPr>
              <a:t> </a:t>
            </a:r>
            <a:endParaRPr b="0" i="0" u="none" strike="noStrike" cap="none" dirty="0">
              <a:solidFill>
                <a:srgbClr val="000000"/>
              </a:solidFill>
              <a:latin typeface="Arial"/>
              <a:ea typeface="Arial"/>
              <a:cs typeface="Arial"/>
              <a:sym typeface="Arial"/>
            </a:endParaRPr>
          </a:p>
        </p:txBody>
      </p:sp>
      <p:pic>
        <p:nvPicPr>
          <p:cNvPr id="3074" name="Picture 2" descr="Під Луцьком працює равликова ферма. Тварин продають у ресторани і на  консервні заводи">
            <a:extLst>
              <a:ext uri="{FF2B5EF4-FFF2-40B4-BE49-F238E27FC236}">
                <a16:creationId xmlns:a16="http://schemas.microsoft.com/office/drawing/2014/main" id="{77F73D91-B66E-4AFA-8BE3-6FB8AA17E0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312" y="196575"/>
            <a:ext cx="4238435" cy="32324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На Волині запрацювала равликова ферма — КУРКУЛЬ">
            <a:extLst>
              <a:ext uri="{FF2B5EF4-FFF2-40B4-BE49-F238E27FC236}">
                <a16:creationId xmlns:a16="http://schemas.microsoft.com/office/drawing/2014/main" id="{64D06CFD-CC25-45C5-B41A-E02D74AF62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437" y="1158240"/>
            <a:ext cx="4238434" cy="2159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47"/>
          <p:cNvSpPr/>
          <p:nvPr/>
        </p:nvSpPr>
        <p:spPr>
          <a:xfrm>
            <a:off x="273269" y="214313"/>
            <a:ext cx="4155035" cy="2180714"/>
          </a:xfrm>
          <a:prstGeom prst="rect">
            <a:avLst/>
          </a:prstGeom>
          <a:solidFill>
            <a:schemeClr val="dk1">
              <a:alpha val="17254"/>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p47"/>
          <p:cNvSpPr/>
          <p:nvPr/>
        </p:nvSpPr>
        <p:spPr>
          <a:xfrm>
            <a:off x="5990896" y="331075"/>
            <a:ext cx="5927835"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uk-UA" sz="2400" b="1" i="0" u="none" strike="noStrike" cap="none" dirty="0">
                <a:solidFill>
                  <a:schemeClr val="dk1"/>
                </a:solidFill>
                <a:latin typeface="Calibri"/>
                <a:ea typeface="Calibri"/>
                <a:cs typeface="Calibri"/>
                <a:sym typeface="Calibri"/>
              </a:rPr>
              <a:t>Яким чином </a:t>
            </a:r>
            <a:r>
              <a:rPr lang="uk-UA" sz="2400" b="1" i="0" u="none" strike="noStrike" cap="none" dirty="0" err="1">
                <a:solidFill>
                  <a:schemeClr val="dk1"/>
                </a:solidFill>
                <a:latin typeface="Calibri"/>
                <a:ea typeface="Calibri"/>
                <a:cs typeface="Calibri"/>
                <a:sym typeface="Calibri"/>
              </a:rPr>
              <a:t>проєкт</a:t>
            </a:r>
            <a:r>
              <a:rPr lang="uk-UA" sz="2400" b="1" i="0" u="none" strike="noStrike" cap="none" dirty="0">
                <a:solidFill>
                  <a:schemeClr val="dk1"/>
                </a:solidFill>
                <a:latin typeface="Calibri"/>
                <a:ea typeface="Calibri"/>
                <a:cs typeface="Calibri"/>
                <a:sym typeface="Calibri"/>
              </a:rPr>
              <a:t> бізнес-моделі сприятиме євроінтеграції України?</a:t>
            </a:r>
            <a:endParaRPr dirty="0"/>
          </a:p>
          <a:p>
            <a:pPr marL="0" marR="0" lvl="0" indent="0" algn="just" rtl="0">
              <a:lnSpc>
                <a:spcPct val="100000"/>
              </a:lnSpc>
              <a:spcBef>
                <a:spcPts val="0"/>
              </a:spcBef>
              <a:spcAft>
                <a:spcPts val="0"/>
              </a:spcAft>
              <a:buClr>
                <a:srgbClr val="000000"/>
              </a:buClr>
              <a:buSzPts val="2400"/>
              <a:buFont typeface="Arial"/>
              <a:buNone/>
            </a:pPr>
            <a:r>
              <a:rPr lang="uk-UA" sz="2400" b="1"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164" name="Google Shape;164;p47" descr="Переваги євроінтеграції: в Україні стартувала інформкампанія, фото - Погляд"/>
          <p:cNvPicPr preferRelativeResize="0"/>
          <p:nvPr/>
        </p:nvPicPr>
        <p:blipFill rotWithShape="1">
          <a:blip r:embed="rId3">
            <a:alphaModFix/>
          </a:blip>
          <a:srcRect/>
          <a:stretch/>
        </p:blipFill>
        <p:spPr>
          <a:xfrm>
            <a:off x="765349" y="753979"/>
            <a:ext cx="4205188" cy="2354906"/>
          </a:xfrm>
          <a:prstGeom prst="rect">
            <a:avLst/>
          </a:prstGeom>
          <a:noFill/>
          <a:ln>
            <a:noFill/>
          </a:ln>
        </p:spPr>
      </p:pic>
      <p:sp>
        <p:nvSpPr>
          <p:cNvPr id="8" name="TextBox 7">
            <a:extLst>
              <a:ext uri="{FF2B5EF4-FFF2-40B4-BE49-F238E27FC236}">
                <a16:creationId xmlns:a16="http://schemas.microsoft.com/office/drawing/2014/main" id="{D05F50B8-0974-4C52-A6D2-14E5D689EA1F}"/>
              </a:ext>
            </a:extLst>
          </p:cNvPr>
          <p:cNvSpPr txBox="1"/>
          <p:nvPr/>
        </p:nvSpPr>
        <p:spPr>
          <a:xfrm>
            <a:off x="5332131" y="1304670"/>
            <a:ext cx="6094520" cy="2462213"/>
          </a:xfrm>
          <a:prstGeom prst="rect">
            <a:avLst/>
          </a:prstGeom>
          <a:noFill/>
        </p:spPr>
        <p:txBody>
          <a:bodyPr wrap="square">
            <a:spAutoFit/>
          </a:bodyPr>
          <a:lstStyle/>
          <a:p>
            <a:pPr algn="r"/>
            <a:r>
              <a:rPr lang="uk-UA" dirty="0"/>
              <a:t>Розвиток равликової ферми в Україні сприятиме євроінтеграції, оскільки ця діяльність відповідає сучасним європейським вимогам до сталого агровиробництва, екологічної безпеки та інноваційних підходів у харчовій промисловості. Європейський Союз є найбільшим у світі споживачем та імпортером харчових равликів, тому створення таких ферм відкриває нові можливості для експорту української продукції на ринки ЄС. Для виходу на європейський ринок ферма повинна дотримуватися стандартів </a:t>
            </a:r>
            <a:r>
              <a:rPr lang="en-AU" dirty="0"/>
              <a:t>HACCP, </a:t>
            </a:r>
            <a:r>
              <a:rPr lang="uk-UA" dirty="0"/>
              <a:t>вимог до </a:t>
            </a:r>
            <a:r>
              <a:rPr lang="uk-UA" dirty="0" err="1"/>
              <a:t>простежуваності</a:t>
            </a:r>
            <a:r>
              <a:rPr lang="uk-UA" dirty="0"/>
              <a:t> продукції, умов утримання тварин та екологічних норм. Це стимулює український агросектор узгоджувати свою роботу з європейським законодавством та адаптувати виробництво до критеріїв ЄС. </a:t>
            </a:r>
          </a:p>
        </p:txBody>
      </p:sp>
      <p:sp>
        <p:nvSpPr>
          <p:cNvPr id="10" name="TextBox 9">
            <a:extLst>
              <a:ext uri="{FF2B5EF4-FFF2-40B4-BE49-F238E27FC236}">
                <a16:creationId xmlns:a16="http://schemas.microsoft.com/office/drawing/2014/main" id="{90687A78-8DEF-4EDC-856D-D1B9FD45950E}"/>
              </a:ext>
            </a:extLst>
          </p:cNvPr>
          <p:cNvSpPr txBox="1"/>
          <p:nvPr/>
        </p:nvSpPr>
        <p:spPr>
          <a:xfrm>
            <a:off x="552634" y="3849269"/>
            <a:ext cx="7685844" cy="2462213"/>
          </a:xfrm>
          <a:prstGeom prst="rect">
            <a:avLst/>
          </a:prstGeom>
          <a:noFill/>
        </p:spPr>
        <p:txBody>
          <a:bodyPr wrap="square">
            <a:spAutoFit/>
          </a:bodyPr>
          <a:lstStyle/>
          <a:p>
            <a:r>
              <a:rPr lang="uk-UA" dirty="0"/>
              <a:t>Крім того, </a:t>
            </a:r>
            <a:r>
              <a:rPr lang="uk-UA" dirty="0" err="1"/>
              <a:t>проєкт</a:t>
            </a:r>
            <a:r>
              <a:rPr lang="uk-UA" dirty="0"/>
              <a:t> сприяє створенню малого та середнього підприємництва, що є однією з ключових вимог ЄС щодо диверсифікації економіки та розвитку сільських територій. Співпраця з європейськими партнерами, навчальними центрами та постачальниками інкубаційного матеріалу допомагає інтегрувати кращі практики управління, </a:t>
            </a:r>
            <a:r>
              <a:rPr lang="uk-UA" dirty="0" err="1"/>
              <a:t>біобезпеки</a:t>
            </a:r>
            <a:r>
              <a:rPr lang="uk-UA" dirty="0"/>
              <a:t> та технологій вирощування. Равликова ферма стимулює екологічно відповідальне виробництво, адже равлики мають мінімальний вплив на довкілля, а процес їх вирощування підтримує пріоритети ЄС у сфері зеленої економіки та відновлюваних ресурсів. Таким чином, </a:t>
            </a:r>
            <a:r>
              <a:rPr lang="uk-UA" dirty="0" err="1"/>
              <a:t>проєкт</a:t>
            </a:r>
            <a:r>
              <a:rPr lang="uk-UA" dirty="0"/>
              <a:t> не лише посилює експортний потенціал України, але й сприяє гармонізації аграрних і ветеринарних стандартів, підвищенню конкурентоспроможності та розбудові економічних </a:t>
            </a:r>
            <a:r>
              <a:rPr lang="uk-UA" dirty="0" err="1"/>
              <a:t>зв’язків</a:t>
            </a:r>
            <a:r>
              <a:rPr lang="uk-UA" dirty="0"/>
              <a:t> із Європейським Союзом, що робить його важливим елементом євроінтеграційних процесів.</a:t>
            </a:r>
          </a:p>
        </p:txBody>
      </p:sp>
      <p:pic>
        <p:nvPicPr>
          <p:cNvPr id="4098" name="Picture 2" descr="Равликова ферма й етнопоселення: на Полтавщині запустили маршрути  сільського туризму">
            <a:extLst>
              <a:ext uri="{FF2B5EF4-FFF2-40B4-BE49-F238E27FC236}">
                <a16:creationId xmlns:a16="http://schemas.microsoft.com/office/drawing/2014/main" id="{181D82EC-26A5-4A56-BB33-13EA5B6DD4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4898" y="4512183"/>
            <a:ext cx="2828925" cy="1619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9" name="Google Shape;199;g2c6f760fb83_0_18"/>
          <p:cNvSpPr txBox="1"/>
          <p:nvPr/>
        </p:nvSpPr>
        <p:spPr>
          <a:xfrm>
            <a:off x="5422225" y="635975"/>
            <a:ext cx="6408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
        <p:nvSpPr>
          <p:cNvPr id="200" name="Google Shape;200;g2c6f760fb83_0_18"/>
          <p:cNvSpPr/>
          <p:nvPr/>
        </p:nvSpPr>
        <p:spPr>
          <a:xfrm>
            <a:off x="361775" y="178815"/>
            <a:ext cx="5284423" cy="1690500"/>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000000"/>
              </a:buClr>
              <a:buSzPts val="2400"/>
              <a:buFont typeface="Arial"/>
              <a:buNone/>
            </a:pPr>
            <a:r>
              <a:rPr lang="uk-UA" sz="1600" b="1" dirty="0">
                <a:solidFill>
                  <a:schemeClr val="dk1"/>
                </a:solidFill>
                <a:latin typeface="Calibri"/>
                <a:ea typeface="Calibri"/>
                <a:cs typeface="Calibri"/>
                <a:sym typeface="Calibri"/>
              </a:rPr>
              <a:t>Правова регламентація розвитку та залучення інвестицій до соціальної сфери в межах сільських територій </a:t>
            </a:r>
            <a:endParaRPr sz="1050" b="0" i="0" u="none" strike="noStrike" cap="none" dirty="0">
              <a:solidFill>
                <a:srgbClr val="000000"/>
              </a:solidFill>
              <a:latin typeface="Arial"/>
              <a:ea typeface="Arial"/>
              <a:cs typeface="Arial"/>
              <a:sym typeface="Arial"/>
            </a:endParaRPr>
          </a:p>
        </p:txBody>
      </p:sp>
      <p:sp>
        <p:nvSpPr>
          <p:cNvPr id="8" name="TextBox 7">
            <a:extLst>
              <a:ext uri="{FF2B5EF4-FFF2-40B4-BE49-F238E27FC236}">
                <a16:creationId xmlns:a16="http://schemas.microsoft.com/office/drawing/2014/main" id="{D50F0DA5-6D7F-4FFD-85EF-49315528B176}"/>
              </a:ext>
            </a:extLst>
          </p:cNvPr>
          <p:cNvSpPr txBox="1"/>
          <p:nvPr/>
        </p:nvSpPr>
        <p:spPr>
          <a:xfrm>
            <a:off x="361774" y="906333"/>
            <a:ext cx="11303483" cy="1384995"/>
          </a:xfrm>
          <a:prstGeom prst="rect">
            <a:avLst/>
          </a:prstGeom>
          <a:noFill/>
        </p:spPr>
        <p:txBody>
          <a:bodyPr wrap="square">
            <a:spAutoFit/>
          </a:bodyPr>
          <a:lstStyle/>
          <a:p>
            <a:pPr algn="just"/>
            <a:r>
              <a:rPr lang="uk-UA" dirty="0">
                <a:latin typeface="Times New Roman" panose="02020603050405020304" pitchFamily="18" charset="0"/>
                <a:cs typeface="Times New Roman" panose="02020603050405020304" pitchFamily="18" charset="0"/>
              </a:rPr>
              <a:t>Розвиток равликової ферми в межах сільських територій відбувається в рамках чинного українського законодавства, яке регулює аграрне виробництво, інвестиційну діяльність та підтримку сільських громад. Впровадження таких </a:t>
            </a:r>
            <a:r>
              <a:rPr lang="uk-UA" dirty="0" err="1">
                <a:latin typeface="Times New Roman" panose="02020603050405020304" pitchFamily="18" charset="0"/>
                <a:cs typeface="Times New Roman" panose="02020603050405020304" pitchFamily="18" charset="0"/>
              </a:rPr>
              <a:t>проєктів</a:t>
            </a:r>
            <a:r>
              <a:rPr lang="uk-UA" dirty="0">
                <a:latin typeface="Times New Roman" panose="02020603050405020304" pitchFamily="18" charset="0"/>
                <a:cs typeface="Times New Roman" panose="02020603050405020304" pitchFamily="18" charset="0"/>
              </a:rPr>
              <a:t> здійснюється відповідно до Закону України «Про інвестиційну діяльність», що визначає механізми залучення приватних інвестицій, а також передбачає гарантії захисту інвестора та можливість отримання державної підтримки для пріоритетних галузей. У сфері аграрного виробництва діяльність ферми регулюється Законом України «Про сільське господарство», Законом «Про державну підтримку сільського господарства України» та санітарно-ветеринарними нормами, які встановлюють вимоги до утримання та переробки сільськогосподарської продукції.</a:t>
            </a:r>
          </a:p>
        </p:txBody>
      </p:sp>
      <p:sp>
        <p:nvSpPr>
          <p:cNvPr id="10" name="TextBox 9">
            <a:extLst>
              <a:ext uri="{FF2B5EF4-FFF2-40B4-BE49-F238E27FC236}">
                <a16:creationId xmlns:a16="http://schemas.microsoft.com/office/drawing/2014/main" id="{1A2489A0-5AAF-43C0-BC9E-F49A22ADD301}"/>
              </a:ext>
            </a:extLst>
          </p:cNvPr>
          <p:cNvSpPr txBox="1"/>
          <p:nvPr/>
        </p:nvSpPr>
        <p:spPr>
          <a:xfrm>
            <a:off x="361774" y="4214704"/>
            <a:ext cx="11114841" cy="2246769"/>
          </a:xfrm>
          <a:prstGeom prst="rect">
            <a:avLst/>
          </a:prstGeom>
          <a:noFill/>
        </p:spPr>
        <p:txBody>
          <a:bodyPr wrap="square">
            <a:spAutoFit/>
          </a:bodyPr>
          <a:lstStyle/>
          <a:p>
            <a:pPr algn="just"/>
            <a:r>
              <a:rPr lang="uk-UA" dirty="0" err="1">
                <a:latin typeface="Times New Roman" panose="02020603050405020304" pitchFamily="18" charset="0"/>
                <a:cs typeface="Times New Roman" panose="02020603050405020304" pitchFamily="18" charset="0"/>
              </a:rPr>
              <a:t>Проєкти</a:t>
            </a:r>
            <a:r>
              <a:rPr lang="uk-UA" dirty="0">
                <a:latin typeface="Times New Roman" panose="02020603050405020304" pitchFamily="18" charset="0"/>
                <a:cs typeface="Times New Roman" panose="02020603050405020304" pitchFamily="18" charset="0"/>
              </a:rPr>
              <a:t> з вирощування равликів відповідають сучасним нормативам розвитку альтернативних секторів агробізнесу, підтримуваних державними і міжнародними програмами, такими як стратегії сталого розвитку сільських територій, грантові ініціативи для фермерів та програми розвитку </a:t>
            </a:r>
            <a:r>
              <a:rPr lang="uk-UA" dirty="0" err="1">
                <a:latin typeface="Times New Roman" panose="02020603050405020304" pitchFamily="18" charset="0"/>
                <a:cs typeface="Times New Roman" panose="02020603050405020304" pitchFamily="18" charset="0"/>
              </a:rPr>
              <a:t>мікропідприємництва</a:t>
            </a:r>
            <a:r>
              <a:rPr lang="uk-UA" dirty="0">
                <a:latin typeface="Times New Roman" panose="02020603050405020304" pitchFamily="18" charset="0"/>
                <a:cs typeface="Times New Roman" panose="02020603050405020304" pitchFamily="18" charset="0"/>
              </a:rPr>
              <a:t>. Завдяки цьому равликові ферми можуть претендувати на участь у грантових конкурсах ЄС, </a:t>
            </a:r>
            <a:r>
              <a:rPr lang="en-AU" dirty="0">
                <a:latin typeface="Times New Roman" panose="02020603050405020304" pitchFamily="18" charset="0"/>
                <a:cs typeface="Times New Roman" panose="02020603050405020304" pitchFamily="18" charset="0"/>
              </a:rPr>
              <a:t>USAID, U-LEAD </a:t>
            </a:r>
            <a:r>
              <a:rPr lang="uk-UA" dirty="0">
                <a:latin typeface="Times New Roman" panose="02020603050405020304" pitchFamily="18" charset="0"/>
                <a:cs typeface="Times New Roman" panose="02020603050405020304" pitchFamily="18" charset="0"/>
              </a:rPr>
              <a:t>та Державного фонду підтримки фермерських господарств. У межах децентралізації громади отримали право залучати інвестиції через місцеві програми економічного розвитку, що дозволяє фермерським </a:t>
            </a:r>
            <a:r>
              <a:rPr lang="uk-UA" dirty="0" err="1">
                <a:latin typeface="Times New Roman" panose="02020603050405020304" pitchFamily="18" charset="0"/>
                <a:cs typeface="Times New Roman" panose="02020603050405020304" pitchFamily="18" charset="0"/>
              </a:rPr>
              <a:t>проєктам</a:t>
            </a:r>
            <a:r>
              <a:rPr lang="uk-UA" dirty="0">
                <a:latin typeface="Times New Roman" panose="02020603050405020304" pitchFamily="18" charset="0"/>
                <a:cs typeface="Times New Roman" panose="02020603050405020304" pitchFamily="18" charset="0"/>
              </a:rPr>
              <a:t>, у тому числі равликовим, стати інструментом соціального впливу на територію.</a:t>
            </a:r>
          </a:p>
          <a:p>
            <a:pPr algn="just"/>
            <a:r>
              <a:rPr lang="uk-UA" dirty="0">
                <a:latin typeface="Times New Roman" panose="02020603050405020304" pitchFamily="18" charset="0"/>
                <a:cs typeface="Times New Roman" panose="02020603050405020304" pitchFamily="18" charset="0"/>
              </a:rPr>
              <a:t>Правове поле також визначає умови соціально-економічного розвитку сільських регіонів: створення робочих місць, легалізація бізнесу, сплата податків за спрощеними режимами (наприклад, 4 група ЄП для фермерів), дотримання екологічних норм та розвиток підприємництва. У результаті равликова ферма стає не лише підприємницьким </a:t>
            </a:r>
            <a:r>
              <a:rPr lang="uk-UA" dirty="0" err="1">
                <a:latin typeface="Times New Roman" panose="02020603050405020304" pitchFamily="18" charset="0"/>
                <a:cs typeface="Times New Roman" panose="02020603050405020304" pitchFamily="18" charset="0"/>
              </a:rPr>
              <a:t>проєктом</a:t>
            </a:r>
            <a:r>
              <a:rPr lang="uk-UA" dirty="0">
                <a:latin typeface="Times New Roman" panose="02020603050405020304" pitchFamily="18" charset="0"/>
                <a:cs typeface="Times New Roman" panose="02020603050405020304" pitchFamily="18" charset="0"/>
              </a:rPr>
              <a:t>, але й соціальним ресурсом, що сприяє зайнятості місцевого населення, підвищенню доходів громади та модернізації сільської інфраструктури.</a:t>
            </a:r>
          </a:p>
        </p:txBody>
      </p:sp>
      <p:pic>
        <p:nvPicPr>
          <p:cNvPr id="11" name="Google Shape;164;p47" descr="Переваги євроінтеграції: в Україні стартувала інформкампанія, фото - Погляд">
            <a:extLst>
              <a:ext uri="{FF2B5EF4-FFF2-40B4-BE49-F238E27FC236}">
                <a16:creationId xmlns:a16="http://schemas.microsoft.com/office/drawing/2014/main" id="{10A42AE8-D085-4AF0-B497-018FA45BD391}"/>
              </a:ext>
            </a:extLst>
          </p:cNvPr>
          <p:cNvPicPr preferRelativeResize="0"/>
          <p:nvPr/>
        </p:nvPicPr>
        <p:blipFill rotWithShape="1">
          <a:blip r:embed="rId3">
            <a:alphaModFix/>
          </a:blip>
          <a:srcRect/>
          <a:stretch/>
        </p:blipFill>
        <p:spPr>
          <a:xfrm>
            <a:off x="4151376" y="2407766"/>
            <a:ext cx="3352274" cy="169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9" name="Google Shape;229;p6" descr="Чотири компоненти SWOT-аналізу у вигляді 2 × 2 матриці"/>
          <p:cNvPicPr preferRelativeResize="0"/>
          <p:nvPr/>
        </p:nvPicPr>
        <p:blipFill rotWithShape="1">
          <a:blip r:embed="rId3">
            <a:alphaModFix/>
          </a:blip>
          <a:srcRect/>
          <a:stretch/>
        </p:blipFill>
        <p:spPr>
          <a:xfrm>
            <a:off x="2876888" y="-167651"/>
            <a:ext cx="6100871" cy="6444164"/>
          </a:xfrm>
          <a:prstGeom prst="rect">
            <a:avLst/>
          </a:prstGeom>
          <a:noFill/>
          <a:ln>
            <a:noFill/>
          </a:ln>
        </p:spPr>
      </p:pic>
      <p:sp>
        <p:nvSpPr>
          <p:cNvPr id="2" name="Прямокутник 1">
            <a:extLst>
              <a:ext uri="{FF2B5EF4-FFF2-40B4-BE49-F238E27FC236}">
                <a16:creationId xmlns:a16="http://schemas.microsoft.com/office/drawing/2014/main" id="{0B014B1C-92CB-4A90-BCAA-D5F3DE60B947}"/>
              </a:ext>
            </a:extLst>
          </p:cNvPr>
          <p:cNvSpPr/>
          <p:nvPr/>
        </p:nvSpPr>
        <p:spPr>
          <a:xfrm>
            <a:off x="4021585" y="1633491"/>
            <a:ext cx="2299317" cy="2121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uk-UA" sz="700" b="1" dirty="0">
                <a:effectLst/>
                <a:latin typeface="Times New Roman" panose="02020603050405020304" pitchFamily="18" charset="0"/>
                <a:ea typeface="Times New Roman" panose="02020603050405020304" pitchFamily="18" charset="0"/>
                <a:cs typeface="Times New Roman" panose="02020603050405020304" pitchFamily="18" charset="0"/>
              </a:rPr>
              <a:t>Сильні сторони </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Висока рентабельність та низькі витрати на утримання равликів.</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Екологічно чисте виробництво, яке відповідає європейським стандартам.</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Невелика потреба у землі, воді та кормі — високий ефект при мінімальних ресурсах.</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Попит на равликову продукцію стабільно зростає на ринках ЄС.</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Можливість цілорічного виробництва у контрольованих умовах.</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500" dirty="0"/>
          </a:p>
        </p:txBody>
      </p:sp>
      <p:sp>
        <p:nvSpPr>
          <p:cNvPr id="9" name="Прямокутник 8">
            <a:extLst>
              <a:ext uri="{FF2B5EF4-FFF2-40B4-BE49-F238E27FC236}">
                <a16:creationId xmlns:a16="http://schemas.microsoft.com/office/drawing/2014/main" id="{646493D3-0024-494B-B4DF-91C670E46584}"/>
              </a:ext>
            </a:extLst>
          </p:cNvPr>
          <p:cNvSpPr/>
          <p:nvPr/>
        </p:nvSpPr>
        <p:spPr>
          <a:xfrm>
            <a:off x="4019103" y="3747115"/>
            <a:ext cx="2299317" cy="21920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uk-UA" sz="700" b="1" dirty="0">
                <a:effectLst/>
                <a:latin typeface="Times New Roman" panose="02020603050405020304" pitchFamily="18" charset="0"/>
                <a:ea typeface="Times New Roman" panose="02020603050405020304" pitchFamily="18" charset="0"/>
                <a:cs typeface="Times New Roman" panose="02020603050405020304" pitchFamily="18" charset="0"/>
              </a:rPr>
              <a:t>Можливості </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Розширення експорту до ЄС та інших країн, де равликове м’ясо має високий попит.</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Державні та міжнародні гранти для </a:t>
            </a:r>
            <a:r>
              <a:rPr lang="uk-UA" sz="700" dirty="0" err="1">
                <a:effectLst/>
                <a:latin typeface="Times New Roman" panose="02020603050405020304" pitchFamily="18" charset="0"/>
                <a:ea typeface="Times New Roman" panose="02020603050405020304" pitchFamily="18" charset="0"/>
                <a:cs typeface="Times New Roman" panose="02020603050405020304" pitchFamily="18" charset="0"/>
              </a:rPr>
              <a:t>агропроєктів</a:t>
            </a: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 і розвитку малого бізнесу.</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Зростання попиту на здорову, білкову та екологічну їжу.</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Можливість створення власної переробки (ікра, пасти, делікатеси).</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Розвиток </a:t>
            </a:r>
            <a:r>
              <a:rPr lang="uk-UA" sz="700" dirty="0" err="1">
                <a:effectLst/>
                <a:latin typeface="Times New Roman" panose="02020603050405020304" pitchFamily="18" charset="0"/>
                <a:ea typeface="Times New Roman" panose="02020603050405020304" pitchFamily="18" charset="0"/>
                <a:cs typeface="Times New Roman" panose="02020603050405020304" pitchFamily="18" charset="0"/>
              </a:rPr>
              <a:t>агротуризму</a:t>
            </a: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 та освітніх програм на базі ферми.</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100" dirty="0"/>
          </a:p>
        </p:txBody>
      </p:sp>
      <p:sp>
        <p:nvSpPr>
          <p:cNvPr id="10" name="Прямокутник 9">
            <a:extLst>
              <a:ext uri="{FF2B5EF4-FFF2-40B4-BE49-F238E27FC236}">
                <a16:creationId xmlns:a16="http://schemas.microsoft.com/office/drawing/2014/main" id="{3D3DC8DF-D769-481A-B1FD-D9BB12AA15D3}"/>
              </a:ext>
            </a:extLst>
          </p:cNvPr>
          <p:cNvSpPr/>
          <p:nvPr/>
        </p:nvSpPr>
        <p:spPr>
          <a:xfrm>
            <a:off x="6315939" y="3747116"/>
            <a:ext cx="2299317" cy="21920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uk-UA" sz="700" b="1" dirty="0">
                <a:effectLst/>
                <a:latin typeface="Times New Roman" panose="02020603050405020304" pitchFamily="18" charset="0"/>
                <a:ea typeface="Times New Roman" panose="02020603050405020304" pitchFamily="18" charset="0"/>
                <a:cs typeface="Times New Roman" panose="02020603050405020304" pitchFamily="18" charset="0"/>
              </a:rPr>
              <a:t>Загрози </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Нестабільність економічної ситуації та коливання цін на корми й обладнання.</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Логістичні труднощі та обмеження експорту в умовах війни.</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Поява сильніших конкурентів на внутрішньому ринку.</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Ризики </a:t>
            </a:r>
            <a:r>
              <a:rPr lang="uk-UA" sz="700" dirty="0" err="1">
                <a:effectLst/>
                <a:latin typeface="Times New Roman" panose="02020603050405020304" pitchFamily="18" charset="0"/>
                <a:ea typeface="Times New Roman" panose="02020603050405020304" pitchFamily="18" charset="0"/>
                <a:cs typeface="Times New Roman" panose="02020603050405020304" pitchFamily="18" charset="0"/>
              </a:rPr>
              <a:t>хвороб</a:t>
            </a: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 шкідників або несприятливих умов зберігання.</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700" dirty="0">
                <a:effectLst/>
                <a:latin typeface="Times New Roman" panose="02020603050405020304" pitchFamily="18" charset="0"/>
                <a:ea typeface="Times New Roman" panose="02020603050405020304" pitchFamily="18" charset="0"/>
                <a:cs typeface="Times New Roman" panose="02020603050405020304" pitchFamily="18" charset="0"/>
              </a:rPr>
              <a:t>Невизначеність законодавства щодо сертифікації продукції тваринного походження.</a:t>
            </a:r>
            <a:endParaRPr lang="uk-UA" sz="7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100" dirty="0"/>
          </a:p>
        </p:txBody>
      </p:sp>
      <p:sp>
        <p:nvSpPr>
          <p:cNvPr id="11" name="Прямокутник 10">
            <a:extLst>
              <a:ext uri="{FF2B5EF4-FFF2-40B4-BE49-F238E27FC236}">
                <a16:creationId xmlns:a16="http://schemas.microsoft.com/office/drawing/2014/main" id="{DC7C6FEA-91C6-40F8-A3B0-6B0F3A149EF9}"/>
              </a:ext>
            </a:extLst>
          </p:cNvPr>
          <p:cNvSpPr/>
          <p:nvPr/>
        </p:nvSpPr>
        <p:spPr>
          <a:xfrm>
            <a:off x="6315940" y="1633491"/>
            <a:ext cx="2299317" cy="212176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800"/>
              </a:spcAft>
            </a:pPr>
            <a:r>
              <a:rPr lang="uk-UA" sz="800" b="1" dirty="0">
                <a:effectLst/>
                <a:latin typeface="Times New Roman" panose="02020603050405020304" pitchFamily="18" charset="0"/>
                <a:ea typeface="Times New Roman" panose="02020603050405020304" pitchFamily="18" charset="0"/>
                <a:cs typeface="Times New Roman" panose="02020603050405020304" pitchFamily="18" charset="0"/>
              </a:rPr>
              <a:t>Слабкі сторони</a:t>
            </a:r>
            <a:endParaRPr lang="uk-UA"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800" dirty="0">
                <a:effectLst/>
                <a:latin typeface="Times New Roman" panose="02020603050405020304" pitchFamily="18" charset="0"/>
                <a:ea typeface="Times New Roman" panose="02020603050405020304" pitchFamily="18" charset="0"/>
                <a:cs typeface="Times New Roman" panose="02020603050405020304" pitchFamily="18" charset="0"/>
              </a:rPr>
              <a:t>Низька обізнаність населення про продукцію та її користь.</a:t>
            </a:r>
            <a:endParaRPr lang="uk-UA"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800" dirty="0">
                <a:effectLst/>
                <a:latin typeface="Times New Roman" panose="02020603050405020304" pitchFamily="18" charset="0"/>
                <a:ea typeface="Times New Roman" panose="02020603050405020304" pitchFamily="18" charset="0"/>
                <a:cs typeface="Times New Roman" panose="02020603050405020304" pitchFamily="18" charset="0"/>
              </a:rPr>
              <a:t>Високі початкові витрати на будівництво ферми та обладнання.</a:t>
            </a:r>
            <a:endParaRPr lang="uk-UA"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800" dirty="0">
                <a:effectLst/>
                <a:latin typeface="Times New Roman" panose="02020603050405020304" pitchFamily="18" charset="0"/>
                <a:ea typeface="Times New Roman" panose="02020603050405020304" pitchFamily="18" charset="0"/>
                <a:cs typeface="Times New Roman" panose="02020603050405020304" pitchFamily="18" charset="0"/>
              </a:rPr>
              <a:t>Обмежений внутрішній ринок споживання равликів в Україні.</a:t>
            </a:r>
            <a:endParaRPr lang="uk-UA"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uk-UA" sz="800" dirty="0">
                <a:effectLst/>
                <a:latin typeface="Times New Roman" panose="02020603050405020304" pitchFamily="18" charset="0"/>
                <a:ea typeface="Times New Roman" panose="02020603050405020304" pitchFamily="18" charset="0"/>
                <a:cs typeface="Times New Roman" panose="02020603050405020304" pitchFamily="18" charset="0"/>
              </a:rPr>
              <a:t>Вразливість молодого виробництва до помилок у технології вирощування.</a:t>
            </a:r>
            <a:endParaRPr lang="uk-UA" sz="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uk-UA" sz="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uk-UA" sz="100" dirty="0"/>
          </a:p>
        </p:txBody>
      </p:sp>
      <p:pic>
        <p:nvPicPr>
          <p:cNvPr id="10242" name="Picture 2" descr="Муцин улитки - в чем польза? Эффект от косметики с улиткой">
            <a:extLst>
              <a:ext uri="{FF2B5EF4-FFF2-40B4-BE49-F238E27FC236}">
                <a16:creationId xmlns:a16="http://schemas.microsoft.com/office/drawing/2014/main" id="{A10E6D8E-D124-4D4F-B93D-F2A6FC3E24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541" y="37414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Купить Улитки виноградные, 500 г упаковка Nordica Fish &amp; Seafood Киев -  Украина">
            <a:extLst>
              <a:ext uri="{FF2B5EF4-FFF2-40B4-BE49-F238E27FC236}">
                <a16:creationId xmlns:a16="http://schemas.microsoft.com/office/drawing/2014/main" id="{4386CCC2-3BB6-47B3-BA68-4A2C6DF51B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8372" y="437007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4218</Words>
  <Application>Microsoft Office PowerPoint</Application>
  <PresentationFormat>Широкий екран</PresentationFormat>
  <Paragraphs>207</Paragraphs>
  <Slides>20</Slides>
  <Notes>20</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20</vt:i4>
      </vt:variant>
    </vt:vector>
  </HeadingPairs>
  <TitlesOfParts>
    <vt:vector size="28" baseType="lpstr">
      <vt:lpstr>Arial</vt:lpstr>
      <vt:lpstr>Calibri</vt:lpstr>
      <vt:lpstr>Calibri Light</vt:lpstr>
      <vt:lpstr>Courier New</vt:lpstr>
      <vt:lpstr>Symbol</vt:lpstr>
      <vt:lpstr>Times New Roman</vt:lpstr>
      <vt:lpstr>Wingdings</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Asus</dc:creator>
  <cp:lastModifiedBy>ASUS</cp:lastModifiedBy>
  <cp:revision>14</cp:revision>
  <dcterms:created xsi:type="dcterms:W3CDTF">2023-10-12T02:23:59Z</dcterms:created>
  <dcterms:modified xsi:type="dcterms:W3CDTF">2025-12-04T23:51:20Z</dcterms:modified>
</cp:coreProperties>
</file>