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2" r:id="rId6"/>
    <p:sldId id="257" r:id="rId7"/>
    <p:sldId id="265" r:id="rId8"/>
    <p:sldId id="266" r:id="rId9"/>
    <p:sldId id="264" r:id="rId10"/>
    <p:sldId id="263" r:id="rId11"/>
    <p:sldId id="268" r:id="rId12"/>
    <p:sldId id="269" r:id="rId13"/>
    <p:sldId id="261" r:id="rId14"/>
    <p:sldId id="267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rimson Roman" panose="020B0604020202020204" charset="0"/>
      <p:regular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old" panose="02000000000000000000" charset="0"/>
      <p:regular r:id="rId26"/>
    </p:embeddedFont>
    <p:embeddedFont>
      <p:font typeface="Roboto Bold Italics" panose="020B0604020202020204" charset="0"/>
      <p:regular r:id="rId27"/>
    </p:embeddedFont>
    <p:embeddedFont>
      <p:font typeface="Roboto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Гришун" initials="АГ" lastIdx="1" clrIdx="0">
    <p:extLst>
      <p:ext uri="{19B8F6BF-5375-455C-9EA6-DF929625EA0E}">
        <p15:presenceInfo xmlns:p15="http://schemas.microsoft.com/office/powerpoint/2012/main" userId="7d2849c6d166c4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11" autoAdjust="0"/>
  </p:normalViewPr>
  <p:slideViewPr>
    <p:cSldViewPr>
      <p:cViewPr varScale="1">
        <p:scale>
          <a:sx n="53" d="100"/>
          <a:sy n="53" d="100"/>
        </p:scale>
        <p:origin x="39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9T14:58:19.762" idx="1">
    <p:pos x="9032" y="463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2A648-A1D4-4532-8265-F4864FDA3CE5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F27CA-93A8-4295-BF3F-FABF632F1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3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F27CA-93A8-4295-BF3F-FABF632F180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93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F27CA-93A8-4295-BF3F-FABF632F180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7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comments" Target="../comments/commen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1380" y="1593471"/>
            <a:ext cx="11905240" cy="7100057"/>
            <a:chOff x="0" y="0"/>
            <a:chExt cx="15873653" cy="9466743"/>
          </a:xfrm>
        </p:grpSpPr>
        <p:sp>
          <p:nvSpPr>
            <p:cNvPr id="3" name="TextBox 3"/>
            <p:cNvSpPr txBox="1"/>
            <p:nvPr/>
          </p:nvSpPr>
          <p:spPr>
            <a:xfrm>
              <a:off x="0" y="-72813"/>
              <a:ext cx="15873653" cy="8318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25"/>
                </a:lnSpc>
              </a:pPr>
              <a:r>
                <a:rPr lang="en-US" sz="13925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Відновлення</a:t>
              </a:r>
              <a:r>
                <a:rPr lang="en-US" sz="13925" b="1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13925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села</a:t>
              </a:r>
              <a:r>
                <a:rPr lang="en-US" sz="13925" b="1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13925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Ручаївка</a:t>
              </a:r>
              <a:endParaRPr lang="en-US" sz="13925" b="1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endParaRPr>
            </a:p>
            <a:p>
              <a:pPr algn="ctr">
                <a:lnSpc>
                  <a:spcPts val="6326"/>
                </a:lnSpc>
              </a:pPr>
              <a:r>
                <a:rPr lang="en-US" sz="6326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6326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Широківська</a:t>
              </a:r>
              <a:r>
                <a:rPr lang="en-US" sz="6326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6326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територіальна</a:t>
              </a:r>
              <a:r>
                <a:rPr lang="en-US" sz="6326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6326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громада</a:t>
              </a:r>
              <a:r>
                <a:rPr lang="en-US" sz="6326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, </a:t>
              </a:r>
              <a:r>
                <a:rPr lang="en-US" sz="6326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Запорізький</a:t>
              </a:r>
              <a:r>
                <a:rPr lang="en-US" sz="6326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6326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район</a:t>
              </a:r>
              <a:r>
                <a:rPr lang="en-US" sz="6326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, </a:t>
              </a:r>
              <a:r>
                <a:rPr lang="en-US" sz="6326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Запорізька</a:t>
              </a:r>
              <a:r>
                <a:rPr lang="en-US" sz="6326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6326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область</a:t>
              </a:r>
              <a:endParaRPr lang="en-US" sz="6326" dirty="0">
                <a:solidFill>
                  <a:srgbClr val="D49E26"/>
                </a:solidFill>
                <a:latin typeface="Crimson Roman"/>
                <a:ea typeface="Crimson Roman"/>
                <a:cs typeface="Crimson Roman"/>
                <a:sym typeface="Crimson Rom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838093"/>
              <a:ext cx="15873653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spc="89">
                  <a:solidFill>
                    <a:srgbClr val="665D5A"/>
                  </a:solidFill>
                  <a:latin typeface="Roboto"/>
                  <a:ea typeface="Roboto"/>
                  <a:cs typeface="Roboto"/>
                  <a:sym typeface="Roboto"/>
                </a:rPr>
                <a:t>Лущікова Марина 10-А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3337941" y="5086872"/>
            <a:ext cx="7284632" cy="5946909"/>
          </a:xfrm>
          <a:custGeom>
            <a:avLst/>
            <a:gdLst/>
            <a:ahLst/>
            <a:cxnLst/>
            <a:rect l="l" t="t" r="r" b="b"/>
            <a:pathLst>
              <a:path w="7284632" h="5946909">
                <a:moveTo>
                  <a:pt x="0" y="0"/>
                </a:moveTo>
                <a:lnTo>
                  <a:pt x="7284632" y="0"/>
                </a:lnTo>
                <a:lnTo>
                  <a:pt x="7284632" y="5946909"/>
                </a:lnTo>
                <a:lnTo>
                  <a:pt x="0" y="594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-2966719" y="-1029396"/>
            <a:ext cx="8536036" cy="6968510"/>
          </a:xfrm>
          <a:custGeom>
            <a:avLst/>
            <a:gdLst/>
            <a:ahLst/>
            <a:cxnLst/>
            <a:rect l="l" t="t" r="r" b="b"/>
            <a:pathLst>
              <a:path w="8536036" h="6968510">
                <a:moveTo>
                  <a:pt x="0" y="0"/>
                </a:moveTo>
                <a:lnTo>
                  <a:pt x="8536037" y="0"/>
                </a:lnTo>
                <a:lnTo>
                  <a:pt x="8536037" y="6968510"/>
                </a:lnTo>
                <a:lnTo>
                  <a:pt x="0" y="6968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495484">
            <a:off x="-1952676" y="5701556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8" y="0"/>
                </a:lnTo>
                <a:lnTo>
                  <a:pt x="7358178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700908">
            <a:off x="13301167" y="2610905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189404-45CF-E833-960B-DFA3418FF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199" y="8375459"/>
            <a:ext cx="13869602" cy="18777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984779" y="-228728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615" y="0"/>
            <a:ext cx="7689050" cy="5584063"/>
          </a:xfrm>
          <a:custGeom>
            <a:avLst/>
            <a:gdLst/>
            <a:ahLst/>
            <a:cxnLst/>
            <a:rect l="l" t="t" r="r" b="b"/>
            <a:pathLst>
              <a:path w="7689050" h="5584063">
                <a:moveTo>
                  <a:pt x="0" y="0"/>
                </a:moveTo>
                <a:lnTo>
                  <a:pt x="7689050" y="0"/>
                </a:lnTo>
                <a:lnTo>
                  <a:pt x="7689050" y="5584062"/>
                </a:lnTo>
                <a:lnTo>
                  <a:pt x="0" y="5584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77" y="5818983"/>
            <a:ext cx="7666638" cy="4468017"/>
          </a:xfrm>
          <a:custGeom>
            <a:avLst/>
            <a:gdLst/>
            <a:ahLst/>
            <a:cxnLst/>
            <a:rect l="l" t="t" r="r" b="b"/>
            <a:pathLst>
              <a:path w="6588554" h="4935056">
                <a:moveTo>
                  <a:pt x="0" y="0"/>
                </a:moveTo>
                <a:lnTo>
                  <a:pt x="6588555" y="0"/>
                </a:lnTo>
                <a:lnTo>
                  <a:pt x="6588555" y="4935057"/>
                </a:lnTo>
                <a:lnTo>
                  <a:pt x="0" y="4935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153400" y="454931"/>
            <a:ext cx="9677400" cy="9390854"/>
            <a:chOff x="-537976" y="-53825"/>
            <a:chExt cx="11387166" cy="12521138"/>
          </a:xfrm>
        </p:grpSpPr>
        <p:sp>
          <p:nvSpPr>
            <p:cNvPr id="7" name="TextBox 7"/>
            <p:cNvSpPr txBox="1"/>
            <p:nvPr/>
          </p:nvSpPr>
          <p:spPr>
            <a:xfrm>
              <a:off x="-537976" y="-53825"/>
              <a:ext cx="11387166" cy="23472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75"/>
                </a:lnSpc>
              </a:pPr>
              <a:r>
                <a:rPr lang="en-US" sz="6675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Конкретні</a:t>
              </a:r>
              <a:r>
                <a:rPr lang="en-US" sz="6675" b="1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6675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проєкти</a:t>
              </a:r>
              <a:r>
                <a:rPr lang="en-US" sz="6675" b="1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і </a:t>
              </a:r>
              <a:r>
                <a:rPr lang="en-US" sz="6675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ініціативи</a:t>
              </a:r>
              <a:endParaRPr lang="en-US" sz="6675" b="1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68988" y="2043788"/>
              <a:ext cx="10849190" cy="10423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467" lvl="1" indent="-356233" algn="just">
                <a:lnSpc>
                  <a:spcPts val="3959"/>
                </a:lnSpc>
                <a:buFont typeface="Arial"/>
                <a:buChar char="•"/>
              </a:pP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Розвиток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фермерства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—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підтримка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місцевих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господарств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,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створення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кооперативу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для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спільного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збуту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продукції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</a:t>
              </a:r>
            </a:p>
            <a:p>
              <a:pPr marL="712467" lvl="1" indent="-356233" algn="just">
                <a:lnSpc>
                  <a:spcPts val="3959"/>
                </a:lnSpc>
                <a:buFont typeface="Arial"/>
                <a:buChar char="•"/>
              </a:pP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Сільський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туризм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—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одноденні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екскурсії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,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свята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,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знайомство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з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природою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та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історією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колоністів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</a:t>
              </a:r>
            </a:p>
            <a:p>
              <a:pPr marL="712467" lvl="1" indent="-356233" algn="just">
                <a:lnSpc>
                  <a:spcPts val="3959"/>
                </a:lnSpc>
                <a:buFont typeface="Arial"/>
                <a:buChar char="•"/>
              </a:pP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Молодіжний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простір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—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облаштування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місця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для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навчання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,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роботи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й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дозвілля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</a:t>
              </a:r>
            </a:p>
            <a:p>
              <a:pPr marL="712467" lvl="1" indent="-356233" algn="just">
                <a:lnSpc>
                  <a:spcPts val="3959"/>
                </a:lnSpc>
                <a:buFont typeface="Arial"/>
                <a:buChar char="•"/>
              </a:pP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Інфраструктура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—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ремонт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доріг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,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освітлення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,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благоустрій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території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</a:t>
              </a:r>
            </a:p>
            <a:p>
              <a:pPr marL="712467" lvl="1" indent="-356233" algn="just">
                <a:lnSpc>
                  <a:spcPts val="3959"/>
                </a:lnSpc>
                <a:buFont typeface="Arial"/>
                <a:buChar char="•"/>
              </a:pP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Партнерства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—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участь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у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грантах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і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програмах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розвитку</a:t>
              </a:r>
              <a:r>
                <a:rPr lang="en-US" sz="3299" i="1" spc="98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299" i="1" spc="98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громад</a:t>
              </a:r>
              <a:r>
                <a:rPr lang="en-US" sz="3299" i="1" spc="98" dirty="0">
                  <a:solidFill>
                    <a:srgbClr val="DFB77A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</a:t>
              </a:r>
            </a:p>
            <a:p>
              <a:pPr algn="just">
                <a:lnSpc>
                  <a:spcPts val="6959"/>
                </a:lnSpc>
              </a:pPr>
              <a:endParaRPr lang="en-US" sz="3299" i="1" spc="98" dirty="0">
                <a:solidFill>
                  <a:srgbClr val="DFB77A"/>
                </a:solidFill>
                <a:latin typeface="Roboto Italics"/>
                <a:ea typeface="Roboto Italics"/>
                <a:cs typeface="Roboto Italics"/>
                <a:sym typeface="Roboto Italics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2F67CC-461C-CAA0-18E3-1D2A6E767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6625987"/>
            <a:ext cx="4279763" cy="96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CF6622-4A6E-99A6-9D79-879EB6202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1600" y="8335370"/>
            <a:ext cx="10211685" cy="15119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BAAC0-9202-038F-3B59-727C837AA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F4ACC7C-6BE9-5130-4E43-922D4FBAA9C7}"/>
              </a:ext>
            </a:extLst>
          </p:cNvPr>
          <p:cNvSpPr/>
          <p:nvPr/>
        </p:nvSpPr>
        <p:spPr>
          <a:xfrm>
            <a:off x="6019800" y="-619436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8D848E-C5BC-F5D4-583F-DD44BBCCADFD}"/>
              </a:ext>
            </a:extLst>
          </p:cNvPr>
          <p:cNvSpPr/>
          <p:nvPr/>
        </p:nvSpPr>
        <p:spPr>
          <a:xfrm>
            <a:off x="0" y="6724"/>
            <a:ext cx="7139481" cy="3688976"/>
          </a:xfrm>
          <a:custGeom>
            <a:avLst/>
            <a:gdLst/>
            <a:ahLst/>
            <a:cxnLst/>
            <a:rect l="l" t="t" r="r" b="b"/>
            <a:pathLst>
              <a:path w="6588554" h="4935056">
                <a:moveTo>
                  <a:pt x="0" y="0"/>
                </a:moveTo>
                <a:lnTo>
                  <a:pt x="6588555" y="0"/>
                </a:lnTo>
                <a:lnTo>
                  <a:pt x="6588555" y="4935057"/>
                </a:lnTo>
                <a:lnTo>
                  <a:pt x="0" y="4935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9C327-46C4-19EC-01E8-699657163B1E}"/>
              </a:ext>
            </a:extLst>
          </p:cNvPr>
          <p:cNvSpPr txBox="1"/>
          <p:nvPr/>
        </p:nvSpPr>
        <p:spPr>
          <a:xfrm>
            <a:off x="2188238" y="818954"/>
            <a:ext cx="4091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Село </a:t>
            </a:r>
            <a:r>
              <a:rPr lang="ru-RU" sz="3600" b="1" dirty="0" err="1">
                <a:solidFill>
                  <a:srgbClr val="FFFF00"/>
                </a:solidFill>
              </a:rPr>
              <a:t>Ручаївка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B2B48-AC8B-4FA2-C758-BE953B058DDE}"/>
              </a:ext>
            </a:extLst>
          </p:cNvPr>
          <p:cNvSpPr txBox="1"/>
          <p:nvPr/>
        </p:nvSpPr>
        <p:spPr>
          <a:xfrm>
            <a:off x="8065541" y="82198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</a:rPr>
              <a:t>Еко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-Хаб </a:t>
            </a: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–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 Точка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</a:rPr>
              <a:t>зростання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</a:rPr>
              <a:t>молоді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</a:rPr>
              <a:t>громади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63DD27-3C9D-9ECC-9EC9-E718E0FAF23A}"/>
              </a:ext>
            </a:extLst>
          </p:cNvPr>
          <p:cNvSpPr txBox="1"/>
          <p:nvPr/>
        </p:nvSpPr>
        <p:spPr>
          <a:xfrm>
            <a:off x="7640625" y="6037235"/>
            <a:ext cx="10293270" cy="403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ru-RU" sz="2400" b="1" i="0" cap="all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Місія</a:t>
            </a:r>
            <a:endParaRPr lang="ru-RU" sz="2400" b="1" i="0" cap="all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2100"/>
              </a:spcAft>
              <a:buNone/>
            </a:pP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стійку</a:t>
            </a:r>
            <a:r>
              <a:rPr lang="ru-RU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інноваційну</a:t>
            </a:r>
            <a:r>
              <a:rPr lang="ru-RU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</a:t>
            </a:r>
            <a:r>
              <a:rPr lang="ru-RU" sz="20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сільських</a:t>
            </a:r>
            <a:r>
              <a:rPr lang="ru-RU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через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екотуризм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забезпечить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підприємництва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комфортного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1500"/>
              </a:spcBef>
              <a:spcAft>
                <a:spcPts val="1500"/>
              </a:spcAft>
              <a:buNone/>
            </a:pP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Залучити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50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підприємців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до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10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екотуристичних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000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 </a:t>
            </a:r>
            <a:r>
              <a:rPr lang="ru-RU" sz="2000" b="1" i="0" dirty="0" err="1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endParaRPr lang="ru-RU" sz="2000" b="1" i="0" dirty="0">
              <a:solidFill>
                <a:srgbClr val="2C5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buNone/>
            </a:pPr>
            <a:r>
              <a:rPr lang="ru-RU" sz="2000" b="1" i="0" cap="all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</a:t>
            </a:r>
            <a:r>
              <a:rPr lang="ru-RU" sz="2000" b="1" i="0" cap="all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cap="all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endParaRPr lang="ru-RU" sz="2000" b="1" i="0" cap="all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2100"/>
              </a:spcAft>
              <a:buNone/>
            </a:pP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підприємці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(20-35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Віддалені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фрілансери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IT, 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дизайн, маркетинг)</a:t>
            </a:r>
            <a:b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Місцева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активна молодь (18-25 </a:t>
            </a:r>
            <a:r>
              <a:rPr lang="ru-R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8F9992-FC75-CA19-FB25-68844A672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" y="3695700"/>
            <a:ext cx="7139481" cy="64181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FAABB1-1D6A-21AB-A937-458100E6CD4D}"/>
              </a:ext>
            </a:extLst>
          </p:cNvPr>
          <p:cNvSpPr txBox="1"/>
          <p:nvPr/>
        </p:nvSpPr>
        <p:spPr>
          <a:xfrm>
            <a:off x="369340" y="3720353"/>
            <a:ext cx="6400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rgbClr val="FFFF00"/>
                </a:solidFill>
              </a:rPr>
              <a:t>Еко</a:t>
            </a:r>
            <a:r>
              <a:rPr lang="ru-RU" sz="4000" b="1" dirty="0">
                <a:solidFill>
                  <a:srgbClr val="FFFF00"/>
                </a:solidFill>
              </a:rPr>
              <a:t>-Хаб </a:t>
            </a: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–</a:t>
            </a:r>
            <a:r>
              <a:rPr lang="ru-RU" sz="4000" b="1" dirty="0">
                <a:solidFill>
                  <a:srgbClr val="FFFF00"/>
                </a:solidFill>
              </a:rPr>
              <a:t> Точка </a:t>
            </a:r>
            <a:r>
              <a:rPr lang="ru-RU" sz="4000" b="1" dirty="0" err="1">
                <a:solidFill>
                  <a:srgbClr val="FFFF00"/>
                </a:solidFill>
              </a:rPr>
              <a:t>зростання</a:t>
            </a:r>
            <a:r>
              <a:rPr lang="ru-RU" sz="4000" b="1" dirty="0">
                <a:solidFill>
                  <a:srgbClr val="FFFF00"/>
                </a:solidFill>
              </a:rPr>
              <a:t> для </a:t>
            </a:r>
            <a:r>
              <a:rPr lang="ru-RU" sz="4000" b="1" dirty="0" err="1">
                <a:solidFill>
                  <a:srgbClr val="FFFF00"/>
                </a:solidFill>
              </a:rPr>
              <a:t>молоді</a:t>
            </a:r>
            <a:r>
              <a:rPr lang="ru-RU" sz="4000" b="1" dirty="0">
                <a:solidFill>
                  <a:srgbClr val="FFFF00"/>
                </a:solidFill>
              </a:rPr>
              <a:t> та </a:t>
            </a:r>
            <a:r>
              <a:rPr lang="ru-RU" sz="4000" b="1" dirty="0" err="1">
                <a:solidFill>
                  <a:srgbClr val="FFFF00"/>
                </a:solidFill>
              </a:rPr>
              <a:t>громади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8024C-ABF5-6D08-35FE-F05147C97696}"/>
              </a:ext>
            </a:extLst>
          </p:cNvPr>
          <p:cNvSpPr txBox="1"/>
          <p:nvPr/>
        </p:nvSpPr>
        <p:spPr>
          <a:xfrm>
            <a:off x="7625390" y="1266698"/>
            <a:ext cx="1029327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представляємо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-Хаб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Ручаївка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стратегічною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відповіддю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Широківської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просто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бачення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зеленого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пліч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-о-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пліч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збереженням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мета –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перетворити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село на центр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екотуризму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залучаючи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найцінніший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 - молодь.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віримо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екотуризму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зможемо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модель, яка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забезпечить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процвітання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десятиліття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вперед. </a:t>
            </a:r>
          </a:p>
          <a:p>
            <a:r>
              <a:rPr lang="ru-RU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інвестицією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природу, а й у </a:t>
            </a:r>
            <a:r>
              <a:rPr lang="ru-RU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людський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запрошуємо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стати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Давайте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подивимося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зараз.</a:t>
            </a:r>
          </a:p>
        </p:txBody>
      </p:sp>
    </p:spTree>
    <p:extLst>
      <p:ext uri="{BB962C8B-B14F-4D97-AF65-F5344CB8AC3E}">
        <p14:creationId xmlns:p14="http://schemas.microsoft.com/office/powerpoint/2010/main" val="234091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349E9-98A9-516D-9EA2-7E6A5EA11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D41642A-B884-79C9-99BC-E3154FFB5C81}"/>
              </a:ext>
            </a:extLst>
          </p:cNvPr>
          <p:cNvSpPr/>
          <p:nvPr/>
        </p:nvSpPr>
        <p:spPr>
          <a:xfrm>
            <a:off x="5984779" y="-228728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EECC335-AA73-768D-AA9B-E7CB367ACF30}"/>
              </a:ext>
            </a:extLst>
          </p:cNvPr>
          <p:cNvSpPr/>
          <p:nvPr/>
        </p:nvSpPr>
        <p:spPr>
          <a:xfrm>
            <a:off x="0" y="0"/>
            <a:ext cx="7620000" cy="4342031"/>
          </a:xfrm>
          <a:custGeom>
            <a:avLst/>
            <a:gdLst/>
            <a:ahLst/>
            <a:cxnLst/>
            <a:rect l="l" t="t" r="r" b="b"/>
            <a:pathLst>
              <a:path w="6588554" h="4935056">
                <a:moveTo>
                  <a:pt x="0" y="0"/>
                </a:moveTo>
                <a:lnTo>
                  <a:pt x="6588555" y="0"/>
                </a:lnTo>
                <a:lnTo>
                  <a:pt x="6588555" y="4935057"/>
                </a:lnTo>
                <a:lnTo>
                  <a:pt x="0" y="4935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998EA-91D2-F75B-B914-CA5895C769D8}"/>
              </a:ext>
            </a:extLst>
          </p:cNvPr>
          <p:cNvSpPr txBox="1"/>
          <p:nvPr/>
        </p:nvSpPr>
        <p:spPr>
          <a:xfrm>
            <a:off x="2710908" y="898340"/>
            <a:ext cx="4091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Село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Ручаївка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63EA5-3109-8C6A-A449-D47CBF9A07DF}"/>
              </a:ext>
            </a:extLst>
          </p:cNvPr>
          <p:cNvSpPr txBox="1"/>
          <p:nvPr/>
        </p:nvSpPr>
        <p:spPr>
          <a:xfrm>
            <a:off x="7719868" y="24653"/>
            <a:ext cx="1013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Еко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-Хаб </a:t>
            </a: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–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Точка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зростання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молоді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та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громади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580DF-0383-D769-2570-184CC557C30B}"/>
              </a:ext>
            </a:extLst>
          </p:cNvPr>
          <p:cNvSpPr txBox="1"/>
          <p:nvPr/>
        </p:nvSpPr>
        <p:spPr>
          <a:xfrm>
            <a:off x="8215168" y="1937779"/>
            <a:ext cx="9144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Инкубатор Эко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B27D4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идей до бизнеса</a:t>
            </a:r>
          </a:p>
          <a:p>
            <a:pPr algn="ctr"/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3-месячная программа с наставничеством экспертов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туризму, маркетингу и финансам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життєздатных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бизнес-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Агротуризм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Гастротуризм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Ремесла и традиционные ремесла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туризм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міні-грантів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 $2000 )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финансирования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вдалих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20 -25новых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3 года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B6E36-C652-1B37-738B-A782B302B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7" y="6057900"/>
            <a:ext cx="7719868" cy="5638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3B892-9247-BC0F-7376-4A3A4404CFB8}"/>
              </a:ext>
            </a:extLst>
          </p:cNvPr>
          <p:cNvSpPr txBox="1"/>
          <p:nvPr/>
        </p:nvSpPr>
        <p:spPr>
          <a:xfrm>
            <a:off x="957401" y="8361590"/>
            <a:ext cx="586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Село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Ручаївка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ЕКО </a:t>
            </a: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–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ХАБ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00B216-D5FB-E094-AAAF-BACDBE674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943" y="8630161"/>
            <a:ext cx="1021168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5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2422" y="812898"/>
            <a:ext cx="8536036" cy="6968510"/>
          </a:xfrm>
          <a:custGeom>
            <a:avLst/>
            <a:gdLst/>
            <a:ahLst/>
            <a:cxnLst/>
            <a:rect l="l" t="t" r="r" b="b"/>
            <a:pathLst>
              <a:path w="8536036" h="6968510">
                <a:moveTo>
                  <a:pt x="0" y="0"/>
                </a:moveTo>
                <a:lnTo>
                  <a:pt x="8536036" y="0"/>
                </a:lnTo>
                <a:lnTo>
                  <a:pt x="8536036" y="6968509"/>
                </a:lnTo>
                <a:lnTo>
                  <a:pt x="0" y="696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78055">
            <a:off x="-2650389" y="6219141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8" y="0"/>
                </a:lnTo>
                <a:lnTo>
                  <a:pt x="7358178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6D913-D2A3-ED59-9DE0-E6AFFE3D8FDF}"/>
              </a:ext>
            </a:extLst>
          </p:cNvPr>
          <p:cNvSpPr txBox="1"/>
          <p:nvPr/>
        </p:nvSpPr>
        <p:spPr>
          <a:xfrm>
            <a:off x="8391947" y="1219349"/>
            <a:ext cx="9743653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B27D4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половина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Нам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перетворивши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Life-Style".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B27D4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молодь великих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шукають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запустити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цільову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цифрову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позиціонує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як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відсталість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як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Наше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баланс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природа, сильна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блоги та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співпрацювати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лідерами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думок,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B27D4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спільноту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залучити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забезпечить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потік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клієнтів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створених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як ми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втілювати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Нам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потрібен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чіткий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FD9B5-BBD0-FBF2-6985-7AF9DE39C6AA}"/>
              </a:ext>
            </a:extLst>
          </p:cNvPr>
          <p:cNvSpPr txBox="1"/>
          <p:nvPr/>
        </p:nvSpPr>
        <p:spPr>
          <a:xfrm>
            <a:off x="7969624" y="398273"/>
            <a:ext cx="10134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МАРКЕТИНГ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–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Сільський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Life-Style".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354C53-2712-0A0F-6476-F2DE9B094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182" y="8850031"/>
            <a:ext cx="12571042" cy="13106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682FB4-6E06-6AC6-9812-A2D606B8C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90" y="876300"/>
            <a:ext cx="6968510" cy="42672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0C507CC-5194-633D-6B2D-2167D164E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771" y="1369192"/>
            <a:ext cx="5547841" cy="9632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00E973-0EC3-E20E-1887-34778CB23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792" y="5143501"/>
            <a:ext cx="7122381" cy="37065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D47722-C898-75C1-878E-409DD9FF6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656297" y="7207195"/>
            <a:ext cx="5547841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12501D-822E-7B8F-82D5-00AC4999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8300"/>
            <a:ext cx="6236749" cy="55505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E2FAB2-5C23-00B8-BE07-F59FBEEB2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549" y="8572500"/>
            <a:ext cx="12571042" cy="1511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BD57D8-6E64-EEA4-A184-C6FF195135AB}"/>
              </a:ext>
            </a:extLst>
          </p:cNvPr>
          <p:cNvSpPr txBox="1"/>
          <p:nvPr/>
        </p:nvSpPr>
        <p:spPr>
          <a:xfrm>
            <a:off x="6860883" y="419100"/>
            <a:ext cx="9403976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трирічний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веде нас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пілоту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Фаза 1: Запуск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Пілотний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Хаб.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ремонтуємо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Хаб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Ручаївка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проводимо перший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Інкубатор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пілотні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функціонуючий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мікробізнесів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Фаза 2: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розширюємо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Хаб,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додаючи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хостел, проводимо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Інкубатор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очікуємо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5-10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Фаза 3: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Трансфер.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Ми, проводимо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Інкубатор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тиражуємо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модель.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 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матимемо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20-25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50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перетворяться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самодостатній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59B63D-72D2-4D07-AEAC-AE35F975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02" y="5676900"/>
            <a:ext cx="5486400" cy="59406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EB8678-760D-7B37-96AA-721692F85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0" y="8101923"/>
            <a:ext cx="6053853" cy="10729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DCE0DB-DFDB-B48D-826B-E80EB2FCA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727553" cy="56769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3B9A97-5D50-1CC4-13FB-CB809AC34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042" y="800100"/>
            <a:ext cx="554784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32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39DD79-E821-0A8E-4461-669442B2B150}"/>
              </a:ext>
            </a:extLst>
          </p:cNvPr>
          <p:cNvSpPr txBox="1"/>
          <p:nvPr/>
        </p:nvSpPr>
        <p:spPr>
          <a:xfrm>
            <a:off x="6477000" y="41910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Стійкий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Экономика, Демография,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AFFC9-6A53-BFAD-370C-72B76B0FD0FE}"/>
              </a:ext>
            </a:extLst>
          </p:cNvPr>
          <p:cNvSpPr txBox="1"/>
          <p:nvPr/>
        </p:nvSpPr>
        <p:spPr>
          <a:xfrm>
            <a:off x="6361721" y="1559383"/>
            <a:ext cx="525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b="1" i="0" dirty="0">
                <a:solidFill>
                  <a:srgbClr val="F8F4E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💼</a:t>
            </a:r>
          </a:p>
          <a:p>
            <a:pPr algn="l">
              <a:buNone/>
            </a:pPr>
            <a:r>
              <a:rPr lang="ru-RU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ЕКОНОМІКА:</a:t>
            </a:r>
          </a:p>
          <a:p>
            <a:pPr algn="l">
              <a:buNone/>
            </a:pPr>
            <a:endParaRPr lang="ru-RU" b="1" i="0" dirty="0">
              <a:solidFill>
                <a:srgbClr val="2C5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b="1" i="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20-25 </a:t>
            </a:r>
            <a:r>
              <a:rPr lang="ru-RU" b="1" cap="all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b="1" i="0" cap="all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cap="all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Мікробизнесів</a:t>
            </a:r>
            <a:endParaRPr lang="ru-RU" b="1" i="0" cap="all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b="0" i="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доходу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endParaRPr lang="ru-RU" b="0" i="0" dirty="0">
              <a:solidFill>
                <a:srgbClr val="3D3D3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b="0" i="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суміжних</a:t>
            </a:r>
            <a:r>
              <a:rPr lang="ru-RU" b="0" i="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галузей</a:t>
            </a:r>
            <a:r>
              <a:rPr lang="ru-RU" b="0" i="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(логистика, услуги)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00724-01B6-4FB1-7186-523E1874C0FD}"/>
              </a:ext>
            </a:extLst>
          </p:cNvPr>
          <p:cNvSpPr txBox="1"/>
          <p:nvPr/>
        </p:nvSpPr>
        <p:spPr>
          <a:xfrm>
            <a:off x="11887200" y="1429128"/>
            <a:ext cx="525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b="1" i="0" dirty="0">
                <a:solidFill>
                  <a:srgbClr val="F8F4E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💼</a:t>
            </a:r>
          </a:p>
          <a:p>
            <a:pPr algn="l">
              <a:buNone/>
            </a:pPr>
            <a:r>
              <a:rPr lang="ru-RU" b="1" dirty="0">
                <a:solidFill>
                  <a:srgbClr val="2C5F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ДЕМОГРАФІЯ</a:t>
            </a:r>
            <a:r>
              <a:rPr lang="ru-RU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None/>
            </a:pPr>
            <a:endParaRPr lang="ru-RU" b="1" i="0" dirty="0">
              <a:solidFill>
                <a:srgbClr val="2C5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b="1" i="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b="1" cap="all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 СПЕЦІАЛІСТІВ</a:t>
            </a:r>
            <a:endParaRPr lang="ru-RU" b="1" i="0" cap="all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заробітку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endParaRPr lang="ru-RU" dirty="0">
              <a:solidFill>
                <a:srgbClr val="3D3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b="0" i="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відтоку</a:t>
            </a:r>
            <a:r>
              <a:rPr lang="ru-RU" b="0" i="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b="0" i="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6614F-EABB-FC64-8F6D-FDDF4C950CBD}"/>
              </a:ext>
            </a:extLst>
          </p:cNvPr>
          <p:cNvSpPr txBox="1"/>
          <p:nvPr/>
        </p:nvSpPr>
        <p:spPr>
          <a:xfrm>
            <a:off x="6334827" y="3458973"/>
            <a:ext cx="57912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000" b="1" i="0" dirty="0">
                <a:solidFill>
                  <a:srgbClr val="F8F4E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💼</a:t>
            </a:r>
          </a:p>
          <a:p>
            <a:r>
              <a:rPr lang="ru-RU" sz="2000" b="1" cap="all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</a:t>
            </a:r>
            <a:r>
              <a:rPr lang="ru-RU" sz="2000" b="1" cap="all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b="1" cap="all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30%</a:t>
            </a:r>
          </a:p>
          <a:p>
            <a:r>
              <a:rPr lang="ru-RU" sz="20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Туристичного</a:t>
            </a:r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Потоку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8-10 маркированных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экомаршрутов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туристической инфраструктуры</a:t>
            </a:r>
          </a:p>
          <a:p>
            <a:pPr algn="l">
              <a:buNone/>
            </a:pPr>
            <a:endParaRPr lang="ru-RU" sz="2400" b="1" i="0" cap="all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F1D9C-F26E-9CB1-0FDC-1C4DC8997CB3}"/>
              </a:ext>
            </a:extLst>
          </p:cNvPr>
          <p:cNvSpPr txBox="1"/>
          <p:nvPr/>
        </p:nvSpPr>
        <p:spPr>
          <a:xfrm>
            <a:off x="12039600" y="3608707"/>
            <a:ext cx="5257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b="1" i="0" dirty="0">
                <a:solidFill>
                  <a:srgbClr val="F8F4E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💼</a:t>
            </a:r>
          </a:p>
          <a:p>
            <a:pPr algn="l">
              <a:buNone/>
            </a:pPr>
            <a:r>
              <a:rPr lang="ru-RU" b="1" dirty="0">
                <a:solidFill>
                  <a:srgbClr val="2C5F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ВПЛИВ</a:t>
            </a:r>
            <a:r>
              <a:rPr lang="ru-RU" b="1" i="0" dirty="0">
                <a:solidFill>
                  <a:srgbClr val="2C5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None/>
            </a:pPr>
            <a:endParaRPr lang="ru-RU" b="1" i="0" dirty="0">
              <a:solidFill>
                <a:srgbClr val="2C5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cap="all" dirty="0" err="1"/>
              <a:t>Покращення</a:t>
            </a:r>
            <a:r>
              <a:rPr lang="ru-RU" b="1" cap="all" dirty="0"/>
              <a:t> </a:t>
            </a:r>
            <a:r>
              <a:rPr lang="ru-RU" b="1" cap="all" dirty="0" err="1"/>
              <a:t>Якости</a:t>
            </a:r>
            <a:r>
              <a:rPr lang="ru-RU" b="1" cap="all" dirty="0"/>
              <a:t> </a:t>
            </a:r>
            <a:r>
              <a:rPr lang="ru-RU" b="1" cap="all" dirty="0" err="1"/>
              <a:t>Життя</a:t>
            </a:r>
            <a:endParaRPr lang="ru-RU" b="1" cap="all" dirty="0"/>
          </a:p>
          <a:p>
            <a:r>
              <a:rPr lang="ru-RU" dirty="0"/>
              <a:t>Доступ в Интернет и коворкингу</a:t>
            </a:r>
          </a:p>
          <a:p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підприємницькой</a:t>
            </a:r>
            <a:r>
              <a:rPr lang="ru-RU" dirty="0"/>
              <a:t> культуры</a:t>
            </a:r>
          </a:p>
          <a:p>
            <a:pPr algn="l">
              <a:buNone/>
            </a:pPr>
            <a:endParaRPr lang="ru-RU" sz="2400" b="1" i="0" dirty="0">
              <a:solidFill>
                <a:srgbClr val="2C5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37FE32-789A-D47D-41F4-F7D3986D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483376"/>
            <a:ext cx="12571042" cy="1511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49D9A-EE32-D57E-B406-AB1315F6151E}"/>
              </a:ext>
            </a:extLst>
          </p:cNvPr>
          <p:cNvSpPr txBox="1"/>
          <p:nvPr/>
        </p:nvSpPr>
        <p:spPr>
          <a:xfrm>
            <a:off x="689716" y="6480848"/>
            <a:ext cx="175220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20-25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мікробізнесів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доходи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садиб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суміжні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як-от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логістика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Наша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По-третє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Туризм.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8-10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маркованим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маршрутам 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очікуємо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потоку на 30%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нарешті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високошвидкісного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коворкінгу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підприємницьку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культуру.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просто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життєздатності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B36966-5E16-5CBF-3CF5-98FC6114A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38" y="419100"/>
            <a:ext cx="5613310" cy="5867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A9F9FC-3545-8D61-4EB8-64A060AF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4805556"/>
            <a:ext cx="554784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2AC967-B1C2-66AE-A96D-2FCBB27C522D}"/>
              </a:ext>
            </a:extLst>
          </p:cNvPr>
          <p:cNvSpPr txBox="1"/>
          <p:nvPr/>
        </p:nvSpPr>
        <p:spPr>
          <a:xfrm>
            <a:off x="1219200" y="3222939"/>
            <a:ext cx="138684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    Фаза 1 (USD)	      Фаза 2 (USD)    Фаза 3 (USD)     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(USD)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КАПИТАЛЬНИ ВИТРАТИ (ЕКО-ХАБ)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облагораживание помещения	    30,000		        10,000                    0	                   40,000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меблі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техника, интернет)	    15,000	                           5,000                    0                          20,000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ВИТРАТИ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ЗАРПЛАТА(3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                                          36,000     	      40,000	   42,000	                  118,000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6,000	       7,000                    8,000	                   21,000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ПРОГРАМНА ДІЯЛЬНІСТЬ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15,000	       20,000	      25,000	     60,000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Спец.програми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наставничества	      8,000 	         10,000                  12,000                    30,000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5,000	                        7,000                      3,000	     15,000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МАРКЕТИНГ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Life-Style"	     5,000		         8,000                   10,000	    23,000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ЗАГАЛЬНЫЙ ОРІЄНТОВНЫЙ БЮДЖЕТ	   100,000	        107,000	     100,000	    327,000</a:t>
            </a:r>
          </a:p>
          <a:p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60 000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доларів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</a:t>
            </a:r>
          </a:p>
          <a:p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Програмна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105 000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доларів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</a:t>
            </a:r>
          </a:p>
          <a:p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Операціоні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139 000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доларів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5AB69B-EB56-047B-5DDA-F69A4668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576525"/>
            <a:ext cx="14247442" cy="15119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AB6E5E-A479-B82C-ED9C-CD2D161E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359" y="199632"/>
            <a:ext cx="8610600" cy="2658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A11D6F-A61E-B6A1-57CC-6602B5009D0B}"/>
              </a:ext>
            </a:extLst>
          </p:cNvPr>
          <p:cNvSpPr txBox="1"/>
          <p:nvPr/>
        </p:nvSpPr>
        <p:spPr>
          <a:xfrm>
            <a:off x="4052954" y="1843879"/>
            <a:ext cx="5091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FF00"/>
                </a:solidFill>
                <a:latin typeface="Calibri"/>
              </a:rPr>
              <a:t>ЕКО-</a:t>
            </a:r>
            <a:r>
              <a:rPr lang="ru-RU" sz="3600" b="1" dirty="0" err="1">
                <a:solidFill>
                  <a:srgbClr val="FFFF00"/>
                </a:solidFill>
                <a:latin typeface="Calibri"/>
              </a:rPr>
              <a:t>ХАБу</a:t>
            </a:r>
            <a:r>
              <a:rPr lang="ru-RU" sz="36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Ручаїв</a:t>
            </a:r>
            <a:r>
              <a:rPr lang="ru-RU" sz="3600" b="1" dirty="0" err="1">
                <a:solidFill>
                  <a:srgbClr val="FFFF00"/>
                </a:solidFill>
                <a:latin typeface="Calibri"/>
              </a:rPr>
              <a:t>ці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FA32D8-A474-EF72-50F0-A92FE3E68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0" y="571500"/>
            <a:ext cx="5562599" cy="7391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356A8-D71A-AE5C-6279-173E33A65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7562" y="2503953"/>
            <a:ext cx="4438273" cy="14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98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330468-24F3-FC57-1F37-0E8CFD3B033E}"/>
              </a:ext>
            </a:extLst>
          </p:cNvPr>
          <p:cNvSpPr txBox="1"/>
          <p:nvPr/>
        </p:nvSpPr>
        <p:spPr>
          <a:xfrm>
            <a:off x="4267200" y="3142750"/>
            <a:ext cx="121158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амбітний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реалізований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командою, тому ключ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-Хабу"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B27D4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синергія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експертизи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партнерства.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буде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ролей: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адміністратора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громадою.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B27D4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заручитися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донорські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співфінансування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грантового фонду,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рушійною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силою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І,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покладаємося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садиб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Широківській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безпосередніми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-партнерами.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 стати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партнером,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Ваша участь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CEB3F5-B8E7-9A93-B2F2-EF2AB2EA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900"/>
            <a:ext cx="16078200" cy="2362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A89D0A-0FE8-FDD5-FD41-9B4C4F9F4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8" y="1333500"/>
            <a:ext cx="4279763" cy="96325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E10AC88-2113-CF25-7B84-31DB73F07A90}"/>
              </a:ext>
            </a:extLst>
          </p:cNvPr>
          <p:cNvSpPr txBox="1"/>
          <p:nvPr/>
        </p:nvSpPr>
        <p:spPr>
          <a:xfrm>
            <a:off x="7620000" y="404127"/>
            <a:ext cx="9706677" cy="1131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8400" dirty="0">
                <a:solidFill>
                  <a:srgbClr val="D49E2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uk-UA" sz="8400" b="1" dirty="0">
                <a:solidFill>
                  <a:srgbClr val="FFFF00"/>
                </a:solidFill>
                <a:latin typeface="Crimson Roman"/>
                <a:ea typeface="Crimson Roman"/>
                <a:cs typeface="Crimson Roman"/>
                <a:sym typeface="Crimson Roman"/>
              </a:rPr>
              <a:t>ВИСНОВКИ</a:t>
            </a:r>
            <a:endParaRPr lang="en-US" sz="8400" b="1" dirty="0">
              <a:solidFill>
                <a:srgbClr val="FFFF00"/>
              </a:solidFill>
              <a:latin typeface="Crimson Roman"/>
              <a:ea typeface="Crimson Roman"/>
              <a:cs typeface="Crimson Roman"/>
              <a:sym typeface="Crimson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6F1C1A-0AD3-8ED3-FC14-800ECF65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8775061"/>
            <a:ext cx="13106400" cy="15119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AD3FC9-534C-53A5-CBFF-A27E1B8A2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" y="3142750"/>
            <a:ext cx="397668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4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4CF1D-B8F6-F565-A416-57E4E821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54" y="0"/>
            <a:ext cx="16002000" cy="10096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F87E84-AFEC-BA57-2BF9-7F8ED069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19419"/>
            <a:ext cx="12211346" cy="48240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8EEF07-5D7D-76CC-3E1E-9FCE0A7EA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6" y="0"/>
            <a:ext cx="224730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5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01554" y="-3213685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4" y="0"/>
                </a:lnTo>
                <a:lnTo>
                  <a:pt x="6235304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495484">
            <a:off x="-1962992" y="-1880488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05285"/>
            <a:ext cx="7749600" cy="4245656"/>
          </a:xfrm>
          <a:custGeom>
            <a:avLst/>
            <a:gdLst/>
            <a:ahLst/>
            <a:cxnLst/>
            <a:rect l="l" t="t" r="r" b="b"/>
            <a:pathLst>
              <a:path w="7749600" h="4245656">
                <a:moveTo>
                  <a:pt x="0" y="0"/>
                </a:moveTo>
                <a:lnTo>
                  <a:pt x="7749600" y="0"/>
                </a:lnTo>
                <a:lnTo>
                  <a:pt x="7749600" y="4245655"/>
                </a:lnTo>
                <a:lnTo>
                  <a:pt x="0" y="4245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103897"/>
            <a:ext cx="6248533" cy="3960975"/>
          </a:xfrm>
          <a:custGeom>
            <a:avLst/>
            <a:gdLst/>
            <a:ahLst/>
            <a:cxnLst/>
            <a:rect l="l" t="t" r="r" b="b"/>
            <a:pathLst>
              <a:path w="5952285" h="3960975">
                <a:moveTo>
                  <a:pt x="0" y="0"/>
                </a:moveTo>
                <a:lnTo>
                  <a:pt x="5952285" y="0"/>
                </a:lnTo>
                <a:lnTo>
                  <a:pt x="5952285" y="3960975"/>
                </a:lnTo>
                <a:lnTo>
                  <a:pt x="0" y="39609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38692" y="3011639"/>
            <a:ext cx="6043510" cy="3491806"/>
          </a:xfrm>
          <a:custGeom>
            <a:avLst/>
            <a:gdLst/>
            <a:ahLst/>
            <a:cxnLst/>
            <a:rect l="l" t="t" r="r" b="b"/>
            <a:pathLst>
              <a:path w="6043510" h="3491806">
                <a:moveTo>
                  <a:pt x="0" y="0"/>
                </a:moveTo>
                <a:lnTo>
                  <a:pt x="6043511" y="0"/>
                </a:lnTo>
                <a:lnTo>
                  <a:pt x="6043511" y="3491806"/>
                </a:lnTo>
                <a:lnTo>
                  <a:pt x="0" y="3491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882203" y="560236"/>
            <a:ext cx="6754382" cy="111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5"/>
              </a:lnSpc>
            </a:pPr>
            <a:r>
              <a:rPr lang="en-US" sz="8325" dirty="0" err="1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Основні</a:t>
            </a:r>
            <a:r>
              <a:rPr lang="en-US" sz="8325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8325" dirty="0" err="1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дані</a:t>
            </a:r>
            <a:r>
              <a:rPr lang="en-US" sz="8325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882203" y="2266495"/>
            <a:ext cx="6128967" cy="7477580"/>
            <a:chOff x="0" y="0"/>
            <a:chExt cx="8171956" cy="9970107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8171956" cy="9369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4" lvl="1" indent="-388617" algn="l">
                <a:lnSpc>
                  <a:spcPts val="4319"/>
                </a:lnSpc>
                <a:buFont typeface="Arial"/>
                <a:buChar char="•"/>
              </a:pPr>
              <a:r>
                <a:rPr lang="en-US" sz="3599" b="1" spc="107">
                  <a:solidFill>
                    <a:srgbClr val="D49E26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Село:</a:t>
              </a:r>
              <a:r>
                <a:rPr lang="en-US" sz="3599" spc="107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Ручаївка.</a:t>
              </a:r>
            </a:p>
            <a:p>
              <a:pPr marL="777234" lvl="1" indent="-388617" algn="l">
                <a:lnSpc>
                  <a:spcPts val="4319"/>
                </a:lnSpc>
                <a:buFont typeface="Arial"/>
                <a:buChar char="•"/>
              </a:pPr>
              <a:r>
                <a:rPr lang="en-US" sz="3599" b="1" spc="107">
                  <a:solidFill>
                    <a:srgbClr val="D49E26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Територіальна громада:</a:t>
              </a:r>
              <a:r>
                <a:rPr lang="en-US" sz="3599" spc="107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Широківська. </a:t>
              </a:r>
            </a:p>
            <a:p>
              <a:pPr marL="777234" lvl="1" indent="-388617" algn="l">
                <a:lnSpc>
                  <a:spcPts val="4319"/>
                </a:lnSpc>
                <a:buFont typeface="Arial"/>
                <a:buChar char="•"/>
              </a:pPr>
              <a:r>
                <a:rPr lang="en-US" sz="3599" b="1" spc="107">
                  <a:solidFill>
                    <a:srgbClr val="D49E26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Район:</a:t>
              </a:r>
              <a:r>
                <a:rPr lang="en-US" sz="3599" spc="107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Запорізький. </a:t>
              </a:r>
              <a:r>
                <a:rPr lang="en-US" sz="3599" b="1" spc="107">
                  <a:solidFill>
                    <a:srgbClr val="D49E26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Область:</a:t>
              </a:r>
              <a:r>
                <a:rPr lang="en-US" sz="3599" spc="107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Запорізька. </a:t>
              </a:r>
            </a:p>
            <a:p>
              <a:pPr marL="777234" lvl="1" indent="-388617" algn="l">
                <a:lnSpc>
                  <a:spcPts val="4319"/>
                </a:lnSpc>
                <a:buFont typeface="Arial"/>
                <a:buChar char="•"/>
              </a:pPr>
              <a:r>
                <a:rPr lang="en-US" sz="3599" b="1" spc="107">
                  <a:solidFill>
                    <a:srgbClr val="D49E26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Населення:</a:t>
              </a:r>
              <a:r>
                <a:rPr lang="en-US" sz="3599" spc="107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близько 314 осіб.</a:t>
              </a:r>
            </a:p>
            <a:p>
              <a:pPr marL="798823" lvl="1" indent="-399411" algn="l">
                <a:lnSpc>
                  <a:spcPts val="4439"/>
                </a:lnSpc>
                <a:buFont typeface="Arial"/>
                <a:buChar char="•"/>
              </a:pPr>
              <a:r>
                <a:rPr lang="en-US" sz="3699" b="1" spc="110">
                  <a:solidFill>
                    <a:srgbClr val="D49E26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Площа:</a:t>
              </a:r>
              <a:r>
                <a:rPr lang="en-US" sz="3699" spc="11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приблизно 29,02 км².</a:t>
              </a:r>
            </a:p>
            <a:p>
              <a:pPr marL="777234" lvl="1" indent="-388617" algn="l">
                <a:lnSpc>
                  <a:spcPts val="4319"/>
                </a:lnSpc>
                <a:buFont typeface="Arial"/>
                <a:buChar char="•"/>
              </a:pPr>
              <a:r>
                <a:rPr lang="en-US" sz="3599" b="1" spc="107">
                  <a:solidFill>
                    <a:srgbClr val="D49E26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Географічні координати: </a:t>
              </a:r>
              <a:r>
                <a:rPr lang="en-US" sz="3599" spc="107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47°52′55″ пн.ш., 34°52′57″ сх.д. </a:t>
              </a:r>
            </a:p>
            <a:p>
              <a:pPr algn="l">
                <a:lnSpc>
                  <a:spcPts val="3719"/>
                </a:lnSpc>
              </a:pPr>
              <a:endParaRPr lang="en-US" sz="3599" spc="107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80640"/>
              <a:ext cx="8171956" cy="36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53956" y="6091738"/>
            <a:ext cx="6128967" cy="823415"/>
            <a:chOff x="0" y="0"/>
            <a:chExt cx="8171956" cy="109788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8171956" cy="492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08420"/>
              <a:ext cx="8171956" cy="36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75"/>
                </a:lnSpc>
              </a:pPr>
              <a:endParaRPr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353FA2-FEAD-338B-A4AA-3C3F5DCFDC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1823" y="8801100"/>
            <a:ext cx="10211401" cy="15114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422D1B-721C-40CF-3FED-E275D256F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3727" y="1119524"/>
            <a:ext cx="4279763" cy="9632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22A78D4-D3BC-BF33-16AD-28086B4484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2518" y="5747856"/>
            <a:ext cx="4279763" cy="9632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AB692C-80E3-3763-2AC1-BCD18F7CE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512011"/>
            <a:ext cx="4279763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773692">
            <a:off x="16473250" y="-59194"/>
            <a:ext cx="2656380" cy="3678693"/>
          </a:xfrm>
          <a:custGeom>
            <a:avLst/>
            <a:gdLst/>
            <a:ahLst/>
            <a:cxnLst/>
            <a:rect l="l" t="t" r="r" b="b"/>
            <a:pathLst>
              <a:path w="4408980" h="3599331">
                <a:moveTo>
                  <a:pt x="0" y="0"/>
                </a:moveTo>
                <a:lnTo>
                  <a:pt x="4408979" y="0"/>
                </a:lnTo>
                <a:lnTo>
                  <a:pt x="4408979" y="3599330"/>
                </a:lnTo>
                <a:lnTo>
                  <a:pt x="0" y="3599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87577" y="99662"/>
            <a:ext cx="8837224" cy="9537258"/>
            <a:chOff x="0" y="-57150"/>
            <a:chExt cx="11782965" cy="12716344"/>
          </a:xfrm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11562297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en-US" sz="72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Географія</a:t>
              </a:r>
              <a:r>
                <a:rPr lang="en-US" sz="72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72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та</a:t>
              </a:r>
              <a:r>
                <a:rPr lang="en-US" sz="72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72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історія</a:t>
              </a:r>
              <a:endParaRPr lang="en-US" sz="7200" dirty="0">
                <a:solidFill>
                  <a:srgbClr val="D49E26"/>
                </a:solidFill>
                <a:latin typeface="Crimson Roman"/>
                <a:ea typeface="Crimson Roman"/>
                <a:cs typeface="Crimson Roman"/>
                <a:sym typeface="Crimson Roma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20668" y="3010368"/>
              <a:ext cx="11562297" cy="9648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9"/>
                </a:lnSpc>
              </a:pPr>
              <a:r>
                <a:rPr lang="en-US" sz="3299" b="1" i="1" spc="98" dirty="0" err="1">
                  <a:solidFill>
                    <a:schemeClr val="accent5">
                      <a:lumMod val="50000"/>
                    </a:schemeClr>
                  </a:solidFill>
                  <a:latin typeface="Roboto Bold Italics"/>
                  <a:ea typeface="Roboto Bold Italics"/>
                  <a:cs typeface="Roboto Bold Italics"/>
                  <a:sym typeface="Roboto Bold Italics"/>
                </a:rPr>
                <a:t>Географія</a:t>
              </a:r>
              <a:r>
                <a:rPr lang="en-US" sz="3299" i="1" spc="98" dirty="0">
                  <a:solidFill>
                    <a:schemeClr val="accent5">
                      <a:lumMod val="50000"/>
                    </a:schemeClr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:</a:t>
              </a:r>
            </a:p>
            <a:p>
              <a:pPr marL="690877" lvl="1" indent="-345439" algn="l">
                <a:lnSpc>
                  <a:spcPts val="3839"/>
                </a:lnSpc>
                <a:buFont typeface="Arial"/>
                <a:buChar char="•"/>
              </a:pP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Розташоване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над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річкою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/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балкою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Балка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Широка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 </a:t>
              </a:r>
            </a:p>
            <a:p>
              <a:pPr marL="690877" lvl="1" indent="-345439" algn="l">
                <a:lnSpc>
                  <a:spcPts val="3839"/>
                </a:lnSpc>
                <a:buFont typeface="Arial"/>
                <a:buChar char="•"/>
              </a:pP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Близько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10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км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на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схід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від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міста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Запоріжжя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 </a:t>
              </a:r>
            </a:p>
            <a:p>
              <a:pPr marL="690877" lvl="1" indent="-345439" algn="l">
                <a:lnSpc>
                  <a:spcPts val="3839"/>
                </a:lnSpc>
                <a:buFont typeface="Arial"/>
                <a:buChar char="•"/>
              </a:pP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Карта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,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вулиці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: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доступні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в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онлайн-картах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 </a:t>
              </a:r>
            </a:p>
            <a:p>
              <a:pPr marL="690877" lvl="1" indent="-345439" algn="l">
                <a:lnSpc>
                  <a:spcPts val="3839"/>
                </a:lnSpc>
                <a:buFont typeface="Arial"/>
                <a:buChar char="•"/>
              </a:pPr>
              <a:r>
                <a:rPr lang="en-US" sz="3199" b="1" i="1" spc="95" dirty="0" err="1">
                  <a:solidFill>
                    <a:schemeClr val="accent5">
                      <a:lumMod val="50000"/>
                    </a:schemeClr>
                  </a:solidFill>
                  <a:latin typeface="Roboto Bold Italics"/>
                  <a:ea typeface="Roboto Bold Italics"/>
                  <a:cs typeface="Roboto Bold Italics"/>
                  <a:sym typeface="Roboto Bold Italics"/>
                </a:rPr>
                <a:t>Історія</a:t>
              </a:r>
              <a:r>
                <a:rPr lang="en-US" sz="3199" i="1" spc="95" dirty="0">
                  <a:solidFill>
                    <a:schemeClr val="accent5">
                      <a:lumMod val="50000"/>
                    </a:schemeClr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:</a:t>
              </a:r>
            </a:p>
            <a:p>
              <a:pPr marL="690877" lvl="1" indent="-345439" algn="l">
                <a:lnSpc>
                  <a:spcPts val="3839"/>
                </a:lnSpc>
                <a:buFont typeface="Arial"/>
                <a:buChar char="•"/>
              </a:pP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На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цьому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місці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існувала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німецька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колонія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«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Шенгорст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» (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або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«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Шенгорка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») у 1883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році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 </a:t>
              </a:r>
            </a:p>
            <a:p>
              <a:pPr marL="690877" lvl="1" indent="-345439" algn="l">
                <a:lnSpc>
                  <a:spcPts val="3839"/>
                </a:lnSpc>
                <a:buFont typeface="Arial"/>
                <a:buChar char="•"/>
              </a:pP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Згодом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перейменована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в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Ручаївку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. </a:t>
              </a:r>
            </a:p>
            <a:p>
              <a:pPr marL="690877" lvl="1" indent="-345439" algn="l">
                <a:lnSpc>
                  <a:spcPts val="3839"/>
                </a:lnSpc>
                <a:buFont typeface="Arial"/>
                <a:buChar char="•"/>
              </a:pP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Є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пам’ятка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: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ландшафтний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заказник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«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Балка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 </a:t>
              </a:r>
              <a:r>
                <a:rPr lang="en-US" sz="3199" i="1" spc="95" dirty="0" err="1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Ручаївська</a:t>
              </a:r>
              <a:r>
                <a:rPr lang="en-US" sz="3199" i="1" spc="95" dirty="0">
                  <a:solidFill>
                    <a:srgbClr val="D49E26"/>
                  </a:solidFill>
                  <a:latin typeface="Roboto Italics"/>
                  <a:ea typeface="Roboto Italics"/>
                  <a:cs typeface="Roboto Italics"/>
                  <a:sym typeface="Roboto Italics"/>
                </a:rPr>
                <a:t>»</a:t>
              </a:r>
            </a:p>
            <a:p>
              <a:pPr algn="l">
                <a:lnSpc>
                  <a:spcPts val="3360"/>
                </a:lnSpc>
              </a:pPr>
              <a:endParaRPr lang="en-US" sz="3199" i="1" spc="95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4700908">
            <a:off x="12732497" y="-624001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59193"/>
            <a:ext cx="8376439" cy="4188220"/>
          </a:xfrm>
          <a:custGeom>
            <a:avLst/>
            <a:gdLst/>
            <a:ahLst/>
            <a:cxnLst/>
            <a:rect l="l" t="t" r="r" b="b"/>
            <a:pathLst>
              <a:path w="8376439" h="4188220">
                <a:moveTo>
                  <a:pt x="0" y="0"/>
                </a:moveTo>
                <a:lnTo>
                  <a:pt x="8376439" y="0"/>
                </a:lnTo>
                <a:lnTo>
                  <a:pt x="8376439" y="4188220"/>
                </a:lnTo>
                <a:lnTo>
                  <a:pt x="0" y="4188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5859" y="4457700"/>
            <a:ext cx="8367474" cy="4935056"/>
          </a:xfrm>
          <a:custGeom>
            <a:avLst/>
            <a:gdLst/>
            <a:ahLst/>
            <a:cxnLst/>
            <a:rect l="l" t="t" r="r" b="b"/>
            <a:pathLst>
              <a:path w="6588554" h="4935056">
                <a:moveTo>
                  <a:pt x="0" y="0"/>
                </a:moveTo>
                <a:lnTo>
                  <a:pt x="6588555" y="0"/>
                </a:lnTo>
                <a:lnTo>
                  <a:pt x="6588555" y="4935056"/>
                </a:lnTo>
                <a:lnTo>
                  <a:pt x="0" y="4935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43892C-37CB-C6B6-51A7-DEEB5FF3D0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779" y="8804196"/>
            <a:ext cx="10211685" cy="15119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35756C-C008-5F54-BCF6-13B27271D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222" y="2571070"/>
            <a:ext cx="4279763" cy="9632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CE9B7B-867B-E16D-F354-42C985341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4237" y="8653734"/>
            <a:ext cx="4279763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872727" y="8013183"/>
            <a:ext cx="5570599" cy="4547634"/>
          </a:xfrm>
          <a:custGeom>
            <a:avLst/>
            <a:gdLst/>
            <a:ahLst/>
            <a:cxnLst/>
            <a:rect l="l" t="t" r="r" b="b"/>
            <a:pathLst>
              <a:path w="5570599" h="4547634">
                <a:moveTo>
                  <a:pt x="5570599" y="0"/>
                </a:moveTo>
                <a:lnTo>
                  <a:pt x="0" y="0"/>
                </a:lnTo>
                <a:lnTo>
                  <a:pt x="0" y="4547634"/>
                </a:lnTo>
                <a:lnTo>
                  <a:pt x="5570599" y="4547634"/>
                </a:lnTo>
                <a:lnTo>
                  <a:pt x="55705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00908">
            <a:off x="14460031" y="7285373"/>
            <a:ext cx="5598538" cy="1455620"/>
          </a:xfrm>
          <a:custGeom>
            <a:avLst/>
            <a:gdLst/>
            <a:ahLst/>
            <a:cxnLst/>
            <a:rect l="l" t="t" r="r" b="b"/>
            <a:pathLst>
              <a:path w="5598538" h="1455620">
                <a:moveTo>
                  <a:pt x="0" y="0"/>
                </a:moveTo>
                <a:lnTo>
                  <a:pt x="5598538" y="0"/>
                </a:lnTo>
                <a:lnTo>
                  <a:pt x="5598538" y="1455620"/>
                </a:lnTo>
                <a:lnTo>
                  <a:pt x="0" y="1455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98809" y="6197657"/>
            <a:ext cx="9589191" cy="3835676"/>
          </a:xfrm>
          <a:custGeom>
            <a:avLst/>
            <a:gdLst/>
            <a:ahLst/>
            <a:cxnLst/>
            <a:rect l="l" t="t" r="r" b="b"/>
            <a:pathLst>
              <a:path w="9589191" h="3835676">
                <a:moveTo>
                  <a:pt x="0" y="0"/>
                </a:moveTo>
                <a:lnTo>
                  <a:pt x="9589191" y="0"/>
                </a:lnTo>
                <a:lnTo>
                  <a:pt x="9589191" y="3835676"/>
                </a:lnTo>
                <a:lnTo>
                  <a:pt x="0" y="3835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372253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15567"/>
            <a:ext cx="7338923" cy="102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5"/>
              </a:lnSpc>
            </a:pPr>
            <a:r>
              <a:rPr lang="en-US" sz="7575" dirty="0" err="1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Стан</a:t>
            </a:r>
            <a:r>
              <a:rPr lang="en-US" sz="7575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7575" dirty="0" err="1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сьогодні</a:t>
            </a:r>
            <a:r>
              <a:rPr lang="en-US" sz="7575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664" y="1181100"/>
            <a:ext cx="7338923" cy="842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b="1" spc="89" dirty="0" err="1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Позитивні</a:t>
            </a:r>
            <a:r>
              <a:rPr lang="en-US" sz="2999" b="1" spc="89" dirty="0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999" b="1" spc="89" dirty="0" err="1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сторони</a:t>
            </a:r>
            <a:r>
              <a:rPr lang="en-US" sz="2999" b="1" spc="89" dirty="0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: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Село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з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історією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культурною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спадщиною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Поблизу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великого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міста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Запоріжжя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) —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потенціал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зв’язків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і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розвитку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b="1" spc="89" dirty="0" err="1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Проблеми</a:t>
            </a:r>
            <a:r>
              <a:rPr lang="en-US" sz="2999" b="1" spc="89" dirty="0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999" b="1" spc="89" dirty="0" err="1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та</a:t>
            </a:r>
            <a:r>
              <a:rPr lang="en-US" sz="2999" b="1" spc="89" dirty="0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999" b="1" spc="89" dirty="0" err="1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виклики</a:t>
            </a:r>
            <a:r>
              <a:rPr lang="en-US" sz="2999" b="1" spc="89" dirty="0">
                <a:solidFill>
                  <a:srgbClr val="D49E26"/>
                </a:solidFill>
                <a:latin typeface="Roboto Bold"/>
                <a:ea typeface="Roboto Bold"/>
                <a:cs typeface="Roboto Bold"/>
                <a:sym typeface="Roboto Bold"/>
              </a:rPr>
              <a:t>: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Дуже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невелике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населення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— 314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осіб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Значна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частина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мешканців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змушена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працювати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у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місті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бо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селі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немає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достатньо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робочих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місць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Інфраструктура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потребує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оновлення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дороги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комунікації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можливості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дозвілля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Молодь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часто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виїжджає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пошуках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кращих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spc="89" dirty="0" err="1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можливостей</a:t>
            </a:r>
            <a:r>
              <a:rPr lang="en-US" sz="2999" spc="89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2879"/>
              </a:lnSpc>
            </a:pPr>
            <a:endParaRPr lang="en-US" sz="2999" spc="89" dirty="0">
              <a:solidFill>
                <a:srgbClr val="D49E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E371D8-F381-5D4E-164E-C73F61189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530" y="8854755"/>
            <a:ext cx="8480280" cy="15119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60C8E3-3E3B-173C-8A08-B2439F64F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9518" y="5401085"/>
            <a:ext cx="4279763" cy="96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1780DB-06A7-2B36-DBF5-D4975DCEEC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08237" y="9086231"/>
            <a:ext cx="4279763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645684" y="5108438"/>
            <a:ext cx="7284632" cy="5946909"/>
          </a:xfrm>
          <a:custGeom>
            <a:avLst/>
            <a:gdLst/>
            <a:ahLst/>
            <a:cxnLst/>
            <a:rect l="l" t="t" r="r" b="b"/>
            <a:pathLst>
              <a:path w="7284632" h="5946909">
                <a:moveTo>
                  <a:pt x="0" y="0"/>
                </a:moveTo>
                <a:lnTo>
                  <a:pt x="7284632" y="0"/>
                </a:lnTo>
                <a:lnTo>
                  <a:pt x="7284632" y="5946909"/>
                </a:lnTo>
                <a:lnTo>
                  <a:pt x="0" y="594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00908">
            <a:off x="13301167" y="2610905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552279"/>
            <a:ext cx="7364683" cy="490086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28951" y="5389267"/>
            <a:ext cx="7427331" cy="4897733"/>
          </a:xfrm>
          <a:custGeom>
            <a:avLst/>
            <a:gdLst/>
            <a:ahLst/>
            <a:cxnLst/>
            <a:rect l="l" t="t" r="r" b="b"/>
            <a:pathLst>
              <a:path w="7427331" h="4897733">
                <a:moveTo>
                  <a:pt x="0" y="0"/>
                </a:moveTo>
                <a:lnTo>
                  <a:pt x="7427332" y="0"/>
                </a:lnTo>
                <a:lnTo>
                  <a:pt x="7427332" y="4897733"/>
                </a:lnTo>
                <a:lnTo>
                  <a:pt x="0" y="4897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32407" y="263115"/>
            <a:ext cx="7401363" cy="9203623"/>
            <a:chOff x="0" y="-38100"/>
            <a:chExt cx="9868484" cy="12271498"/>
          </a:xfrm>
        </p:grpSpPr>
        <p:sp>
          <p:nvSpPr>
            <p:cNvPr id="7" name="TextBox 7"/>
            <p:cNvSpPr txBox="1"/>
            <p:nvPr/>
          </p:nvSpPr>
          <p:spPr>
            <a:xfrm>
              <a:off x="0" y="-38100"/>
              <a:ext cx="9868484" cy="1184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99"/>
                </a:lnSpc>
              </a:pPr>
              <a:r>
                <a:rPr lang="en-US" sz="6599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Потенціал</a:t>
              </a:r>
              <a:r>
                <a:rPr lang="en-US" sz="6599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6599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розвитку</a:t>
              </a:r>
              <a:endParaRPr lang="en-US" sz="6599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30472"/>
              <a:ext cx="9868484" cy="10702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23261" lvl="1" indent="-361630" algn="l">
                <a:lnSpc>
                  <a:spcPts val="4019"/>
                </a:lnSpc>
                <a:buFont typeface="Arial"/>
                <a:buChar char="•"/>
              </a:pP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Сільське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господарство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можливо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розвинути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фермерські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господарства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органічне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виробництво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переробку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</a:p>
            <a:p>
              <a:pPr marL="723261" lvl="1" indent="-361630" algn="l">
                <a:lnSpc>
                  <a:spcPts val="4019"/>
                </a:lnSpc>
                <a:buFont typeface="Arial"/>
                <a:buChar char="•"/>
              </a:pP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Туризм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еко-туризм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історичний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туризм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(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спадщина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німецьких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колоністів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),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зелений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туризм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</a:p>
            <a:p>
              <a:pPr marL="723261" lvl="1" indent="-361630" algn="l">
                <a:lnSpc>
                  <a:spcPts val="4019"/>
                </a:lnSpc>
                <a:buFont typeface="Arial"/>
                <a:buChar char="•"/>
              </a:pP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Місце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для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життя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ближність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до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міста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+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спокій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села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=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можливість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залучити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молоді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сім’ї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</a:p>
            <a:p>
              <a:pPr marL="723261" lvl="1" indent="-361630" algn="l">
                <a:lnSpc>
                  <a:spcPts val="4019"/>
                </a:lnSpc>
                <a:buFont typeface="Arial"/>
                <a:buChar char="•"/>
              </a:pP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Інфраструктурні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модернізації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інтернет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транспорт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3349" spc="100" dirty="0" err="1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житло</a:t>
              </a:r>
              <a:r>
                <a:rPr lang="en-US" sz="3349" spc="100" dirty="0">
                  <a:solidFill>
                    <a:srgbClr val="D49E26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</a:p>
            <a:p>
              <a:pPr algn="l">
                <a:lnSpc>
                  <a:spcPts val="3539"/>
                </a:lnSpc>
              </a:pPr>
              <a:endParaRPr lang="en-US" sz="3349" spc="100" dirty="0">
                <a:solidFill>
                  <a:srgbClr val="D49E2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D4EE9-39C2-DE1A-5148-D35755A330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8866895"/>
            <a:ext cx="10211685" cy="15119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26C490-E727-8277-4001-A44941405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63400" y="6425194"/>
            <a:ext cx="4279763" cy="9632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EC56FE-6B60-775D-DCCB-C3A3349ED5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0867" y="1748267"/>
            <a:ext cx="4279763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7460" y="7741862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4" y="0"/>
                </a:lnTo>
                <a:lnTo>
                  <a:pt x="6235304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1187428"/>
            <a:ext cx="9716194" cy="7233699"/>
            <a:chOff x="0" y="-19050"/>
            <a:chExt cx="17299987" cy="5872950"/>
          </a:xfrm>
        </p:grpSpPr>
        <p:sp>
          <p:nvSpPr>
            <p:cNvPr id="4" name="TextBox 4"/>
            <p:cNvSpPr txBox="1"/>
            <p:nvPr/>
          </p:nvSpPr>
          <p:spPr>
            <a:xfrm>
              <a:off x="370726" y="1189474"/>
              <a:ext cx="16929261" cy="46644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400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Село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b="1" dirty="0" err="1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Ручаївка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kumimoji="0" lang="en-US" sz="2400" b="0" i="1" u="none" strike="noStrike" kern="1200" cap="none" spc="99" normalizeH="0" baseline="0" noProof="0" dirty="0">
                  <a:ln>
                    <a:noFill/>
                  </a:ln>
                  <a:solidFill>
                    <a:srgbClr val="D49E26"/>
                  </a:solidFill>
                  <a:effectLst/>
                  <a:uLnTx/>
                  <a:uFillTx/>
                  <a:latin typeface="Roboto Italics"/>
                  <a:ea typeface="Roboto Italics"/>
                  <a:cs typeface="Roboto Italics"/>
                  <a:sym typeface="Roboto Italics"/>
                </a:rPr>
                <a:t>—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дуже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маленьк</a:t>
              </a:r>
              <a:r>
                <a:rPr lang="uk-UA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ий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населений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пункт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,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який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uk-UA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на мою думку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має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значний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потенціал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для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uk-UA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повоєнного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відродження</a:t>
              </a:r>
              <a:r>
                <a:rPr lang="uk-UA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громади. 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Наша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мета</a:t>
              </a:r>
              <a:r>
                <a:rPr lang="uk-UA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-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створити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життєздатну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громаду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,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яка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зможе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утримати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мешканців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,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залучити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молодь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і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створити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нові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можливості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для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 </a:t>
              </a:r>
              <a:r>
                <a:rPr lang="en-US" sz="4400" dirty="0" err="1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розвитку</a:t>
              </a:r>
              <a:r>
                <a:rPr lang="en-US" sz="4400" dirty="0">
                  <a:solidFill>
                    <a:srgbClr val="D49E26"/>
                  </a:solidFill>
                  <a:latin typeface="Crimson Roman"/>
                  <a:ea typeface="Crimson Roman"/>
                  <a:cs typeface="Crimson Roman"/>
                  <a:sym typeface="Crimson Roman"/>
                </a:rPr>
                <a:t>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4972800" cy="577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3518549" y="-2545138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5" y="0"/>
                </a:lnTo>
                <a:lnTo>
                  <a:pt x="6235305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700908">
            <a:off x="13422610" y="-494605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95484">
            <a:off x="-2082073" y="8643738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67710" y="931604"/>
            <a:ext cx="8039290" cy="6810258"/>
          </a:xfrm>
          <a:custGeom>
            <a:avLst/>
            <a:gdLst/>
            <a:ahLst/>
            <a:cxnLst/>
            <a:rect l="l" t="t" r="r" b="b"/>
            <a:pathLst>
              <a:path w="5815312" h="5815312">
                <a:moveTo>
                  <a:pt x="0" y="0"/>
                </a:moveTo>
                <a:lnTo>
                  <a:pt x="5815312" y="0"/>
                </a:lnTo>
                <a:lnTo>
                  <a:pt x="5815312" y="5815312"/>
                </a:lnTo>
                <a:lnTo>
                  <a:pt x="0" y="5815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B911FE-3DB3-C966-5817-E988AD5D0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8600" y="8106312"/>
            <a:ext cx="13868400" cy="18795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85738" y="366862"/>
            <a:ext cx="7401363" cy="866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9"/>
              </a:lnSpc>
            </a:pP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Відновлення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села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Ручаївки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можливе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лише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спільними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зусиллями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громади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,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влади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та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активних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жителів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.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Реалізація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навіть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невеликих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проєктів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допоможе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створити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робочі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місця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,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покращити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умови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життя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й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повернути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людям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віру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в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розвиток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свого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села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.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Ручаївка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має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потенціал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стати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прикладом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сучасного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,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затишного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й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живого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українського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4099" i="1" spc="122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села</a:t>
            </a:r>
            <a:r>
              <a:rPr lang="en-US" sz="4099" i="1" spc="122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-1295400" y="6489474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4" y="0"/>
                </a:lnTo>
                <a:lnTo>
                  <a:pt x="6235304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495484">
            <a:off x="-1856838" y="10037892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241" y="114300"/>
            <a:ext cx="7839831" cy="5785169"/>
          </a:xfrm>
          <a:custGeom>
            <a:avLst/>
            <a:gdLst/>
            <a:ahLst/>
            <a:cxnLst/>
            <a:rect l="l" t="t" r="r" b="b"/>
            <a:pathLst>
              <a:path w="7839831" h="5217051">
                <a:moveTo>
                  <a:pt x="0" y="0"/>
                </a:moveTo>
                <a:lnTo>
                  <a:pt x="7839831" y="0"/>
                </a:lnTo>
                <a:lnTo>
                  <a:pt x="7839831" y="5217052"/>
                </a:lnTo>
                <a:lnTo>
                  <a:pt x="0" y="5217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DB5543-A092-70F7-FD15-040BEA76E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8848612"/>
            <a:ext cx="12573000" cy="15119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278074-99D4-0911-D7DC-D0154104D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25" y="4715977"/>
            <a:ext cx="4279763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2566082"/>
            <a:ext cx="139446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5">
                  <a:lumMod val="50000"/>
                </a:schemeClr>
              </a:solidFill>
              <a:latin typeface="Crimson Roman" panose="020B0604020202020204" charset="0"/>
            </a:endParaRPr>
          </a:p>
          <a:p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Молодіжна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організація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 «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Відродження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Ручаївки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rimson Roman" panose="020B0604020202020204" charset="0"/>
              </a:rPr>
              <a:t>»</a:t>
            </a:r>
          </a:p>
          <a:p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Щоб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підтримати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відновлення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села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Ручаєвка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та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залучити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до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цього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молодь і громаду,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пропонується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створити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молодіжну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організацію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“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Відродження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Ручаєвки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”.</a:t>
            </a:r>
          </a:p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Її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головна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мета —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об’єднати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активних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жителів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для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роботи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над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відновленням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місцевої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архітектури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, музею та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промислових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об’єктів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.</a:t>
            </a:r>
          </a:p>
          <a:p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Організація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буде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проводити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волонтерські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акції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,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прибирання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,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освітні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заходи та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проєкти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,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що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популяризують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історію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села. Вона стане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майданчиком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, де молодь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може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реалізовувати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ідеї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,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брати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участь у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розвитку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громади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та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мотивувати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інших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долучатися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.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Така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ініціатива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допоможе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зробити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процес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відновлення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постійним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і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більш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ефективним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boto Italics" panose="020B0604020202020204" charset="0"/>
                <a:ea typeface="Roboto Italics" panose="020B060402020202020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CED250-4700-E2DB-1D31-BA0DCA36A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8645318"/>
            <a:ext cx="10211685" cy="1511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0BAED4-E3B4-324C-EF48-B43E068CD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89" y="309290"/>
            <a:ext cx="12327009" cy="25903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725E5D-FFEA-E6E1-6985-8E402130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890116" y="4678879"/>
            <a:ext cx="6561965" cy="4148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6B08BB-52E8-4874-A70A-B2E498995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8447" y="103183"/>
            <a:ext cx="6236749" cy="31849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972D11-D8B9-6500-49C2-F552E0441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7498" y="2509000"/>
            <a:ext cx="579170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879019" y="6724"/>
            <a:ext cx="4408980" cy="3599331"/>
          </a:xfrm>
          <a:custGeom>
            <a:avLst/>
            <a:gdLst/>
            <a:ahLst/>
            <a:cxnLst/>
            <a:rect l="l" t="t" r="r" b="b"/>
            <a:pathLst>
              <a:path w="4408980" h="3599331">
                <a:moveTo>
                  <a:pt x="0" y="0"/>
                </a:moveTo>
                <a:lnTo>
                  <a:pt x="4408979" y="0"/>
                </a:lnTo>
                <a:lnTo>
                  <a:pt x="4408979" y="3599330"/>
                </a:lnTo>
                <a:lnTo>
                  <a:pt x="0" y="3599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15107">
            <a:off x="11628595" y="2234052"/>
            <a:ext cx="6917856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8" y="0"/>
                </a:lnTo>
                <a:lnTo>
                  <a:pt x="7358178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34800" y="1787937"/>
            <a:ext cx="6553199" cy="6022564"/>
          </a:xfrm>
          <a:custGeom>
            <a:avLst/>
            <a:gdLst/>
            <a:ahLst/>
            <a:cxnLst/>
            <a:rect l="l" t="t" r="r" b="b"/>
            <a:pathLst>
              <a:path w="8190766" h="4869424">
                <a:moveTo>
                  <a:pt x="0" y="0"/>
                </a:moveTo>
                <a:lnTo>
                  <a:pt x="8190766" y="0"/>
                </a:lnTo>
                <a:lnTo>
                  <a:pt x="8190766" y="4869425"/>
                </a:lnTo>
                <a:lnTo>
                  <a:pt x="0" y="4869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408569"/>
            <a:ext cx="9706677" cy="1131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8400" dirty="0">
                <a:solidFill>
                  <a:srgbClr val="D49E2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uk-UA" sz="8400" dirty="0">
                <a:solidFill>
                  <a:schemeClr val="accent5">
                    <a:lumMod val="50000"/>
                  </a:schemeClr>
                </a:solidFill>
                <a:latin typeface="Crimson Roman"/>
                <a:ea typeface="Crimson Roman"/>
                <a:cs typeface="Crimson Roman"/>
                <a:sym typeface="Crimson Roman"/>
              </a:rPr>
              <a:t>Завдання організації</a:t>
            </a:r>
            <a:endParaRPr lang="en-US" sz="8400" dirty="0">
              <a:solidFill>
                <a:schemeClr val="accent5">
                  <a:lumMod val="50000"/>
                </a:schemeClr>
              </a:solidFill>
              <a:latin typeface="Crimson Roman"/>
              <a:ea typeface="Crimson Roman"/>
              <a:cs typeface="Crimson Roman"/>
              <a:sym typeface="Crimson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3401" y="1555336"/>
            <a:ext cx="10878211" cy="7130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89"/>
              </a:lnSpc>
            </a:pP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Спочатку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потрібно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зібрати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інформацію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про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потреби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громади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та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створити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ініціативну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групу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.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Потім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варто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запустити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перші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проєкти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—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підтримку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фермерів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,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розвиток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туризму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й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облаштування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молодіжного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простору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. </a:t>
            </a:r>
            <a:endParaRPr lang="uk-UA" sz="2400" i="1" spc="99" dirty="0">
              <a:solidFill>
                <a:srgbClr val="D49E26"/>
              </a:solidFill>
              <a:latin typeface="Roboto Italics"/>
              <a:ea typeface="Roboto Italics"/>
              <a:cs typeface="Roboto Italics"/>
              <a:sym typeface="Roboto Italics"/>
            </a:endParaRPr>
          </a:p>
          <a:p>
            <a:pPr algn="l">
              <a:lnSpc>
                <a:spcPts val="3989"/>
              </a:lnSpc>
            </a:pP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лід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працювати над залученням інвестування для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віднов</a:t>
            </a:r>
            <a:r>
              <a:rPr lang="uk-UA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лення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інфраструктур</a:t>
            </a: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: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дорог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,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освітлення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,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благоустрі</a:t>
            </a: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ю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. </a:t>
            </a:r>
            <a:endParaRPr lang="uk-UA" sz="2400" i="1" spc="99" dirty="0">
              <a:solidFill>
                <a:srgbClr val="D49E26"/>
              </a:solidFill>
              <a:latin typeface="Roboto Italics"/>
              <a:ea typeface="Roboto Italics"/>
              <a:cs typeface="Roboto Italics"/>
              <a:sym typeface="Roboto Italics"/>
            </a:endParaRPr>
          </a:p>
          <a:p>
            <a:pPr algn="l">
              <a:lnSpc>
                <a:spcPts val="3989"/>
              </a:lnSpc>
            </a:pP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Необхідно розвити партнерство між місцевими громадами області, державними структурами, бізнесом та освітніми установами, для розвитку сталого аграрного </a:t>
            </a:r>
            <a:r>
              <a:rPr lang="uk-UA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сектору.Це</a:t>
            </a: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uk-UA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партнерстводозволить</a:t>
            </a: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залучити інвестиції, впровадити інноваційні рішення та покращити доступ до необхідних ресурсів для розвитку органічного </a:t>
            </a:r>
            <a:r>
              <a:rPr lang="uk-UA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виробництвата</a:t>
            </a:r>
            <a:r>
              <a:rPr lang="uk-UA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та екотуризму.</a:t>
            </a:r>
          </a:p>
          <a:p>
            <a:pPr algn="l">
              <a:lnSpc>
                <a:spcPts val="3989"/>
              </a:lnSpc>
            </a:pP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Наприкінці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—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оцінити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результати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й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продовжити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розвиток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успішних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 </a:t>
            </a:r>
            <a:r>
              <a:rPr lang="en-US" sz="2400" i="1" spc="99" dirty="0" err="1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ініціатив</a:t>
            </a:r>
            <a:r>
              <a:rPr lang="en-US" sz="2400" i="1" spc="99" dirty="0">
                <a:solidFill>
                  <a:srgbClr val="D49E26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50F3DC-57D3-36E4-51C3-A782EC027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8499064"/>
            <a:ext cx="10211685" cy="15853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55919B-52BE-A79A-ADB2-0BA31EEAB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8200" y="7981136"/>
            <a:ext cx="5791702" cy="11827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1750</Words>
  <Application>Microsoft Office PowerPoint</Application>
  <PresentationFormat>Произвольный</PresentationFormat>
  <Paragraphs>149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Calibri</vt:lpstr>
      <vt:lpstr>Arial</vt:lpstr>
      <vt:lpstr>Roboto Bold Italics</vt:lpstr>
      <vt:lpstr>Roboto</vt:lpstr>
      <vt:lpstr>Roboto Bold</vt:lpstr>
      <vt:lpstr>Crimson Roman</vt:lpstr>
      <vt:lpstr>Times New Roman</vt:lpstr>
      <vt:lpstr>Roboto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Золотой Желтый и Белый Утонченная Органическая Мода Маркетинговая Презентация</dc:title>
  <cp:lastModifiedBy>Александр Гришун</cp:lastModifiedBy>
  <cp:revision>6</cp:revision>
  <dcterms:created xsi:type="dcterms:W3CDTF">2006-08-16T00:00:00Z</dcterms:created>
  <dcterms:modified xsi:type="dcterms:W3CDTF">2025-11-29T13:18:16Z</dcterms:modified>
  <dc:identifier>DAG31k8g1HY</dc:identifier>
</cp:coreProperties>
</file>