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Aileron" panose="020B0604020202020204" charset="0"/>
      <p:regular r:id="rId24"/>
    </p:embeddedFont>
    <p:embeddedFont>
      <p:font typeface="Aileron Bold" panose="020B0604020202020204" charset="0"/>
      <p:regular r:id="rId25"/>
    </p:embeddedFont>
    <p:embeddedFont>
      <p:font typeface="Aileron Bold Italics" panose="020B0604020202020204" charset="0"/>
      <p:regular r:id="rId26"/>
    </p:embeddedFont>
    <p:embeddedFont>
      <p:font typeface="Aileron Italics" panose="020B0604020202020204" charset="0"/>
      <p:regular r:id="rId27"/>
    </p:embeddedFont>
    <p:embeddedFont>
      <p:font typeface="Anton" panose="020F0502020204030204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3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D1A4-DB0A-4419-9767-37A7A0F47EF7}" type="datetimeFigureOut">
              <a:rPr lang="ru-RU" smtClean="0"/>
              <a:t>27.11.2025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DC5A9-D2DD-4792-9E13-48505A7DF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6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DC5A9-D2DD-4792-9E13-48505A7DFE5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64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DC5A9-D2DD-4792-9E13-48505A7DFE5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55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53.png"/><Relationship Id="rId5" Type="http://schemas.openxmlformats.org/officeDocument/2006/relationships/image" Target="../media/image6.svg"/><Relationship Id="rId10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55.svg"/><Relationship Id="rId5" Type="http://schemas.openxmlformats.org/officeDocument/2006/relationships/image" Target="../media/image6.svg"/><Relationship Id="rId10" Type="http://schemas.openxmlformats.org/officeDocument/2006/relationships/image" Target="../media/image54.png"/><Relationship Id="rId4" Type="http://schemas.openxmlformats.org/officeDocument/2006/relationships/image" Target="../media/image5.png"/><Relationship Id="rId9" Type="http://schemas.openxmlformats.org/officeDocument/2006/relationships/image" Target="../media/image22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28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0" Type="http://schemas.openxmlformats.org/officeDocument/2006/relationships/image" Target="../media/image59.jpeg"/><Relationship Id="rId4" Type="http://schemas.openxmlformats.org/officeDocument/2006/relationships/image" Target="../media/image3.png"/><Relationship Id="rId9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6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1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65.sv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64.png"/><Relationship Id="rId2" Type="http://schemas.openxmlformats.org/officeDocument/2006/relationships/image" Target="../media/image63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5" Type="http://schemas.openxmlformats.org/officeDocument/2006/relationships/image" Target="../media/image67.svg"/><Relationship Id="rId10" Type="http://schemas.openxmlformats.org/officeDocument/2006/relationships/image" Target="../media/image22.svg"/><Relationship Id="rId4" Type="http://schemas.openxmlformats.org/officeDocument/2006/relationships/image" Target="../media/image4.svg"/><Relationship Id="rId9" Type="http://schemas.openxmlformats.org/officeDocument/2006/relationships/image" Target="../media/image21.pn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3.png"/><Relationship Id="rId5" Type="http://schemas.openxmlformats.org/officeDocument/2006/relationships/image" Target="../media/image4.svg"/><Relationship Id="rId10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5.png"/><Relationship Id="rId5" Type="http://schemas.openxmlformats.org/officeDocument/2006/relationships/image" Target="../media/image6.svg"/><Relationship Id="rId10" Type="http://schemas.openxmlformats.org/officeDocument/2006/relationships/image" Target="../media/image74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6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7.png"/><Relationship Id="rId5" Type="http://schemas.openxmlformats.org/officeDocument/2006/relationships/image" Target="../media/image6.svg"/><Relationship Id="rId10" Type="http://schemas.openxmlformats.org/officeDocument/2006/relationships/image" Target="../media/image74.png"/><Relationship Id="rId4" Type="http://schemas.openxmlformats.org/officeDocument/2006/relationships/image" Target="../media/image5.png"/><Relationship Id="rId9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image" Target="../media/image6.svg"/><Relationship Id="rId10" Type="http://schemas.openxmlformats.org/officeDocument/2006/relationships/image" Target="../media/image20.svg"/><Relationship Id="rId4" Type="http://schemas.openxmlformats.org/officeDocument/2006/relationships/image" Target="../media/image5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81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79.svg"/><Relationship Id="rId5" Type="http://schemas.openxmlformats.org/officeDocument/2006/relationships/image" Target="../media/image6.svg"/><Relationship Id="rId15" Type="http://schemas.openxmlformats.org/officeDocument/2006/relationships/image" Target="../media/image28.png"/><Relationship Id="rId10" Type="http://schemas.openxmlformats.org/officeDocument/2006/relationships/image" Target="../media/image78.png"/><Relationship Id="rId4" Type="http://schemas.openxmlformats.org/officeDocument/2006/relationships/image" Target="../media/image5.png"/><Relationship Id="rId9" Type="http://schemas.openxmlformats.org/officeDocument/2006/relationships/image" Target="../media/image22.sv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6.png"/><Relationship Id="rId1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85.sv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4.png"/><Relationship Id="rId5" Type="http://schemas.openxmlformats.org/officeDocument/2006/relationships/image" Target="../media/image4.svg"/><Relationship Id="rId15" Type="http://schemas.openxmlformats.org/officeDocument/2006/relationships/image" Target="../media/image88.png"/><Relationship Id="rId10" Type="http://schemas.openxmlformats.org/officeDocument/2006/relationships/image" Target="../media/image83.svg"/><Relationship Id="rId4" Type="http://schemas.openxmlformats.org/officeDocument/2006/relationships/image" Target="../media/image3.pn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2.sv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26.svg"/><Relationship Id="rId4" Type="http://schemas.openxmlformats.org/officeDocument/2006/relationships/image" Target="../media/image5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2.png"/><Relationship Id="rId5" Type="http://schemas.openxmlformats.org/officeDocument/2006/relationships/image" Target="../media/image4.svg"/><Relationship Id="rId1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3.png"/><Relationship Id="rId9" Type="http://schemas.openxmlformats.org/officeDocument/2006/relationships/image" Target="../media/image30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image" Target="../media/image4.svg"/><Relationship Id="rId9" Type="http://schemas.openxmlformats.org/officeDocument/2006/relationships/image" Target="../media/image33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7.jpeg"/><Relationship Id="rId5" Type="http://schemas.openxmlformats.org/officeDocument/2006/relationships/image" Target="../media/image5.png"/><Relationship Id="rId15" Type="http://schemas.openxmlformats.org/officeDocument/2006/relationships/image" Target="../media/image28.png"/><Relationship Id="rId10" Type="http://schemas.openxmlformats.org/officeDocument/2006/relationships/image" Target="../media/image36.jpeg"/><Relationship Id="rId4" Type="http://schemas.openxmlformats.org/officeDocument/2006/relationships/image" Target="../media/image4.svg"/><Relationship Id="rId9" Type="http://schemas.openxmlformats.org/officeDocument/2006/relationships/image" Target="../media/image12.png"/><Relationship Id="rId14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22.svg"/><Relationship Id="rId17" Type="http://schemas.openxmlformats.org/officeDocument/2006/relationships/image" Target="../media/image28.png"/><Relationship Id="rId2" Type="http://schemas.openxmlformats.org/officeDocument/2006/relationships/image" Target="../media/image3.png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image" Target="../media/image6.svg"/><Relationship Id="rId15" Type="http://schemas.openxmlformats.org/officeDocument/2006/relationships/image" Target="../media/image44.png"/><Relationship Id="rId10" Type="http://schemas.openxmlformats.org/officeDocument/2006/relationships/image" Target="../media/image41.sv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image" Target="../media/image6.svg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4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12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2.svg"/><Relationship Id="rId5" Type="http://schemas.openxmlformats.org/officeDocument/2006/relationships/image" Target="../media/image6.svg"/><Relationship Id="rId10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0"/>
                </a:moveTo>
                <a:lnTo>
                  <a:pt x="6219505" y="0"/>
                </a:lnTo>
                <a:lnTo>
                  <a:pt x="6219505" y="6219505"/>
                </a:lnTo>
                <a:lnTo>
                  <a:pt x="0" y="6219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85078" y="4081302"/>
            <a:ext cx="12317844" cy="199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235"/>
              </a:lnSpc>
              <a:spcBef>
                <a:spcPct val="0"/>
              </a:spcBef>
            </a:pPr>
            <a:r>
              <a:rPr lang="en-US" sz="19464" spc="-194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PETNOVA HUB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16862" y="6345144"/>
            <a:ext cx="9854276" cy="160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5"/>
              </a:lnSpc>
            </a:pPr>
            <a:r>
              <a:rPr lang="en-US" sz="3529" b="1" i="1" spc="-105" dirty="0" err="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Хвиля</a:t>
            </a:r>
            <a:r>
              <a:rPr lang="en-US" sz="3529" b="1" i="1" spc="-105" dirty="0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</a:t>
            </a:r>
            <a:r>
              <a:rPr lang="en-US" sz="3529" b="1" i="1" spc="-105" dirty="0" err="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турботи</a:t>
            </a:r>
            <a:r>
              <a:rPr lang="en-US" sz="3529" b="1" i="1" spc="-105" dirty="0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, </a:t>
            </a:r>
            <a:r>
              <a:rPr lang="en-US" sz="3529" b="1" i="1" spc="-105" dirty="0" err="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що</a:t>
            </a:r>
            <a:r>
              <a:rPr lang="en-US" sz="3529" b="1" i="1" spc="-105" dirty="0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</a:t>
            </a:r>
            <a:r>
              <a:rPr lang="en-US" sz="3529" b="1" i="1" spc="-105" dirty="0" err="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зігріває</a:t>
            </a:r>
            <a:r>
              <a:rPr lang="en-US" sz="3529" b="1" i="1" spc="-105" dirty="0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</a:t>
            </a:r>
            <a:r>
              <a:rPr lang="en-US" sz="3529" b="1" i="1" spc="-105" dirty="0" err="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кожну</a:t>
            </a:r>
            <a:r>
              <a:rPr lang="en-US" sz="3529" b="1" i="1" spc="-105" dirty="0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</a:t>
            </a:r>
            <a:r>
              <a:rPr lang="en-US" sz="3529" b="1" i="1" spc="-105" dirty="0" err="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лапку</a:t>
            </a:r>
            <a:r>
              <a:rPr lang="en-US" sz="3529" b="1" i="1" spc="-105" dirty="0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, </a:t>
            </a:r>
            <a:r>
              <a:rPr lang="en-US" sz="3529" b="1" i="1" spc="-105" dirty="0" err="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крила</a:t>
            </a:r>
            <a:r>
              <a:rPr lang="en-US" sz="3529" b="1" i="1" spc="-105" dirty="0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й </a:t>
            </a:r>
            <a:r>
              <a:rPr lang="en-US" sz="3529" b="1" i="1" spc="-105" dirty="0" err="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хвостик</a:t>
            </a:r>
            <a:r>
              <a:rPr lang="en-US" sz="3529" b="1" i="1" spc="-105" dirty="0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.</a:t>
            </a:r>
          </a:p>
          <a:p>
            <a:pPr algn="ctr">
              <a:lnSpc>
                <a:spcPts val="4235"/>
              </a:lnSpc>
            </a:pPr>
            <a:endParaRPr lang="en-US" sz="3529" b="1" i="1" spc="-105" dirty="0">
              <a:solidFill>
                <a:srgbClr val="2B2B2B"/>
              </a:solidFill>
              <a:latin typeface="Aileron Bold Italics"/>
              <a:ea typeface="Aileron Bold Italics"/>
              <a:cs typeface="Aileron Bold Italics"/>
              <a:sym typeface="Aileron Bold Italics"/>
            </a:endParaRPr>
          </a:p>
        </p:txBody>
      </p:sp>
      <p:sp>
        <p:nvSpPr>
          <p:cNvPr id="6" name="Freeform 6"/>
          <p:cNvSpPr/>
          <p:nvPr/>
        </p:nvSpPr>
        <p:spPr>
          <a:xfrm flipH="1" flipV="1">
            <a:off x="12068495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6219505"/>
                </a:moveTo>
                <a:lnTo>
                  <a:pt x="0" y="6219505"/>
                </a:lnTo>
                <a:lnTo>
                  <a:pt x="0" y="0"/>
                </a:lnTo>
                <a:lnTo>
                  <a:pt x="6219505" y="0"/>
                </a:lnTo>
                <a:lnTo>
                  <a:pt x="6219505" y="621950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2364" y="5631742"/>
            <a:ext cx="3685099" cy="4702563"/>
          </a:xfrm>
          <a:custGeom>
            <a:avLst/>
            <a:gdLst/>
            <a:ahLst/>
            <a:cxnLst/>
            <a:rect l="l" t="t" r="r" b="b"/>
            <a:pathLst>
              <a:path w="3685099" h="4702563">
                <a:moveTo>
                  <a:pt x="0" y="0"/>
                </a:moveTo>
                <a:lnTo>
                  <a:pt x="3685100" y="0"/>
                </a:lnTo>
                <a:lnTo>
                  <a:pt x="3685100" y="4702563"/>
                </a:lnTo>
                <a:lnTo>
                  <a:pt x="0" y="470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320536" y="-4730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1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1" y="0"/>
                </a:lnTo>
                <a:lnTo>
                  <a:pt x="3639881" y="464485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6757" flipH="1">
            <a:off x="15220580" y="38420"/>
            <a:ext cx="4002062" cy="4626662"/>
          </a:xfrm>
          <a:custGeom>
            <a:avLst/>
            <a:gdLst/>
            <a:ahLst/>
            <a:cxnLst/>
            <a:rect l="l" t="t" r="r" b="b"/>
            <a:pathLst>
              <a:path w="4002062" h="4626662">
                <a:moveTo>
                  <a:pt x="4002063" y="0"/>
                </a:moveTo>
                <a:lnTo>
                  <a:pt x="0" y="0"/>
                </a:lnTo>
                <a:lnTo>
                  <a:pt x="0" y="4626661"/>
                </a:lnTo>
                <a:lnTo>
                  <a:pt x="4002063" y="4626661"/>
                </a:lnTo>
                <a:lnTo>
                  <a:pt x="400206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16862" y="-85548"/>
            <a:ext cx="2388995" cy="3626558"/>
          </a:xfrm>
          <a:custGeom>
            <a:avLst/>
            <a:gdLst/>
            <a:ahLst/>
            <a:cxnLst/>
            <a:rect l="l" t="t" r="r" b="b"/>
            <a:pathLst>
              <a:path w="2388995" h="3626558">
                <a:moveTo>
                  <a:pt x="0" y="0"/>
                </a:moveTo>
                <a:lnTo>
                  <a:pt x="2388995" y="0"/>
                </a:lnTo>
                <a:lnTo>
                  <a:pt x="2388995" y="3626558"/>
                </a:lnTo>
                <a:lnTo>
                  <a:pt x="0" y="36265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356591" y="8320111"/>
            <a:ext cx="1977738" cy="1876379"/>
          </a:xfrm>
          <a:custGeom>
            <a:avLst/>
            <a:gdLst/>
            <a:ahLst/>
            <a:cxnLst/>
            <a:rect l="l" t="t" r="r" b="b"/>
            <a:pathLst>
              <a:path w="1977738" h="1876379">
                <a:moveTo>
                  <a:pt x="0" y="0"/>
                </a:moveTo>
                <a:lnTo>
                  <a:pt x="1977738" y="0"/>
                </a:lnTo>
                <a:lnTo>
                  <a:pt x="1977738" y="1876378"/>
                </a:lnTo>
                <a:lnTo>
                  <a:pt x="0" y="18763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68885" y="1234598"/>
            <a:ext cx="1943183" cy="2081052"/>
          </a:xfrm>
          <a:custGeom>
            <a:avLst/>
            <a:gdLst/>
            <a:ahLst/>
            <a:cxnLst/>
            <a:rect l="l" t="t" r="r" b="b"/>
            <a:pathLst>
              <a:path w="1943183" h="2081052">
                <a:moveTo>
                  <a:pt x="0" y="0"/>
                </a:moveTo>
                <a:lnTo>
                  <a:pt x="1943183" y="0"/>
                </a:lnTo>
                <a:lnTo>
                  <a:pt x="1943183" y="2081053"/>
                </a:lnTo>
                <a:lnTo>
                  <a:pt x="0" y="20810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78248" y="7365265"/>
            <a:ext cx="2115722" cy="1396377"/>
          </a:xfrm>
          <a:custGeom>
            <a:avLst/>
            <a:gdLst/>
            <a:ahLst/>
            <a:cxnLst/>
            <a:rect l="l" t="t" r="r" b="b"/>
            <a:pathLst>
              <a:path w="2115722" h="1396377">
                <a:moveTo>
                  <a:pt x="0" y="0"/>
                </a:moveTo>
                <a:lnTo>
                  <a:pt x="2115722" y="0"/>
                </a:lnTo>
                <a:lnTo>
                  <a:pt x="2115722" y="1396376"/>
                </a:lnTo>
                <a:lnTo>
                  <a:pt x="0" y="1396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869356" y="655582"/>
            <a:ext cx="2201782" cy="2201782"/>
          </a:xfrm>
          <a:custGeom>
            <a:avLst/>
            <a:gdLst/>
            <a:ahLst/>
            <a:cxnLst/>
            <a:rect l="l" t="t" r="r" b="b"/>
            <a:pathLst>
              <a:path w="2201782" h="2201782">
                <a:moveTo>
                  <a:pt x="0" y="0"/>
                </a:moveTo>
                <a:lnTo>
                  <a:pt x="2201782" y="0"/>
                </a:lnTo>
                <a:lnTo>
                  <a:pt x="2201782" y="2201782"/>
                </a:lnTo>
                <a:lnTo>
                  <a:pt x="0" y="22017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299268" y="8395762"/>
            <a:ext cx="1835187" cy="1725076"/>
          </a:xfrm>
          <a:custGeom>
            <a:avLst/>
            <a:gdLst/>
            <a:ahLst/>
            <a:cxnLst/>
            <a:rect l="l" t="t" r="r" b="b"/>
            <a:pathLst>
              <a:path w="1835187" h="1725076">
                <a:moveTo>
                  <a:pt x="0" y="0"/>
                </a:moveTo>
                <a:lnTo>
                  <a:pt x="1835188" y="0"/>
                </a:lnTo>
                <a:lnTo>
                  <a:pt x="1835188" y="1725076"/>
                </a:lnTo>
                <a:lnTo>
                  <a:pt x="0" y="172507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1818" y="6071555"/>
            <a:ext cx="2454634" cy="4114800"/>
          </a:xfrm>
          <a:custGeom>
            <a:avLst/>
            <a:gdLst/>
            <a:ahLst/>
            <a:cxnLst/>
            <a:rect l="l" t="t" r="r" b="b"/>
            <a:pathLst>
              <a:path w="2454634" h="4114800">
                <a:moveTo>
                  <a:pt x="0" y="0"/>
                </a:moveTo>
                <a:lnTo>
                  <a:pt x="2454635" y="0"/>
                </a:lnTo>
                <a:lnTo>
                  <a:pt x="2454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216862" y="1813623"/>
            <a:ext cx="9854276" cy="790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600" b="1" spc="722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ВІТАЄМО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42540" y="8518754"/>
            <a:ext cx="6402921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spc="-96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www.petnovahub.com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33F7EF-5106-F3B0-3BE5-E606747DCB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77845" y="8761642"/>
            <a:ext cx="8871812" cy="16008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5" y="6219505"/>
                </a:lnTo>
                <a:lnTo>
                  <a:pt x="6219505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467277" y="1028700"/>
            <a:ext cx="6626857" cy="662685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931" r="-24931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315133" y="1627503"/>
            <a:ext cx="9808743" cy="6734532"/>
            <a:chOff x="0" y="0"/>
            <a:chExt cx="1898492" cy="1303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98491" cy="1303475"/>
            </a:xfrm>
            <a:custGeom>
              <a:avLst/>
              <a:gdLst/>
              <a:ahLst/>
              <a:cxnLst/>
              <a:rect l="l" t="t" r="r" b="b"/>
              <a:pathLst>
                <a:path w="1898491" h="1303475">
                  <a:moveTo>
                    <a:pt x="1695291" y="0"/>
                  </a:moveTo>
                  <a:cubicBezTo>
                    <a:pt x="1807516" y="0"/>
                    <a:pt x="1898491" y="291793"/>
                    <a:pt x="1898491" y="651738"/>
                  </a:cubicBezTo>
                  <a:cubicBezTo>
                    <a:pt x="1898491" y="1011682"/>
                    <a:pt x="1807516" y="1303475"/>
                    <a:pt x="1695291" y="1303475"/>
                  </a:cubicBezTo>
                  <a:lnTo>
                    <a:pt x="203200" y="1303475"/>
                  </a:lnTo>
                  <a:cubicBezTo>
                    <a:pt x="90976" y="1303475"/>
                    <a:pt x="0" y="1011682"/>
                    <a:pt x="0" y="651738"/>
                  </a:cubicBezTo>
                  <a:cubicBezTo>
                    <a:pt x="0" y="29179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8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98492" cy="1341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965727">
            <a:off x="9435494" y="4276340"/>
            <a:ext cx="1717179" cy="1489262"/>
          </a:xfrm>
          <a:custGeom>
            <a:avLst/>
            <a:gdLst/>
            <a:ahLst/>
            <a:cxnLst/>
            <a:rect l="l" t="t" r="r" b="b"/>
            <a:pathLst>
              <a:path w="1717179" h="1489262">
                <a:moveTo>
                  <a:pt x="0" y="0"/>
                </a:moveTo>
                <a:lnTo>
                  <a:pt x="1717178" y="0"/>
                </a:lnTo>
                <a:lnTo>
                  <a:pt x="1717178" y="1489263"/>
                </a:lnTo>
                <a:lnTo>
                  <a:pt x="0" y="14892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88643" y="1028700"/>
            <a:ext cx="2667809" cy="3038795"/>
          </a:xfrm>
          <a:custGeom>
            <a:avLst/>
            <a:gdLst/>
            <a:ahLst/>
            <a:cxnLst/>
            <a:rect l="l" t="t" r="r" b="b"/>
            <a:pathLst>
              <a:path w="2667809" h="3038795">
                <a:moveTo>
                  <a:pt x="0" y="0"/>
                </a:moveTo>
                <a:lnTo>
                  <a:pt x="2667809" y="0"/>
                </a:lnTo>
                <a:lnTo>
                  <a:pt x="2667809" y="3038795"/>
                </a:lnTo>
                <a:lnTo>
                  <a:pt x="0" y="30387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865094" y="-72976"/>
            <a:ext cx="9650398" cy="1342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40"/>
              </a:lnSpc>
            </a:pPr>
            <a:r>
              <a:rPr lang="en-US" sz="5240" spc="-52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Організаційна структура і команда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87519" y="1859775"/>
            <a:ext cx="7865109" cy="6260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5"/>
              </a:lnSpc>
            </a:pPr>
            <a:endParaRPr/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Засновник(и) — молодіжний ініціатор + дорослі співзасновникиФОП.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Грумер(и) — 1 основний + 2 стажер.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Ветеринарний лікар — на повну ставку або часткову зайнятість.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Адміністратор/менеджер готелю.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Практиканти:</a:t>
            </a:r>
          </a:p>
          <a:p>
            <a:pPr marL="1193158" lvl="2" indent="-397719" algn="l">
              <a:lnSpc>
                <a:spcPts val="3315"/>
              </a:lnSpc>
              <a:buFont typeface="Arial"/>
              <a:buChar char="⚬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студенти ветколеджів — як асистенти ветлікаря;</a:t>
            </a:r>
          </a:p>
          <a:p>
            <a:pPr marL="1193158" lvl="2" indent="-397719" algn="l">
              <a:lnSpc>
                <a:spcPts val="3315"/>
              </a:lnSpc>
              <a:buFont typeface="Arial"/>
              <a:buChar char="⚬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учні/студенти — як SMM-помічники, помічники грумера.</a:t>
            </a:r>
          </a:p>
          <a:p>
            <a:pPr algn="l">
              <a:lnSpc>
                <a:spcPts val="3315"/>
              </a:lnSpc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Мотивація: офіційна практика, сертифікати, рекомендації, перший досвід роботи.</a:t>
            </a:r>
          </a:p>
          <a:p>
            <a:pPr algn="l">
              <a:lnSpc>
                <a:spcPts val="3315"/>
              </a:lnSpc>
            </a:pPr>
            <a:endParaRPr lang="en-US" sz="2763" spc="-82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34C374-D8A2-9E92-3353-C7FBB5DB8C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9200" y="8573655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5" y="6219505"/>
                </a:lnTo>
                <a:lnTo>
                  <a:pt x="6219505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15133" y="1627503"/>
            <a:ext cx="9808743" cy="6734532"/>
            <a:chOff x="0" y="0"/>
            <a:chExt cx="1898492" cy="13034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98491" cy="1303475"/>
            </a:xfrm>
            <a:custGeom>
              <a:avLst/>
              <a:gdLst/>
              <a:ahLst/>
              <a:cxnLst/>
              <a:rect l="l" t="t" r="r" b="b"/>
              <a:pathLst>
                <a:path w="1898491" h="1303475">
                  <a:moveTo>
                    <a:pt x="1695291" y="0"/>
                  </a:moveTo>
                  <a:cubicBezTo>
                    <a:pt x="1807516" y="0"/>
                    <a:pt x="1898491" y="291793"/>
                    <a:pt x="1898491" y="651738"/>
                  </a:cubicBezTo>
                  <a:cubicBezTo>
                    <a:pt x="1898491" y="1011682"/>
                    <a:pt x="1807516" y="1303475"/>
                    <a:pt x="1695291" y="1303475"/>
                  </a:cubicBezTo>
                  <a:lnTo>
                    <a:pt x="203200" y="1303475"/>
                  </a:lnTo>
                  <a:cubicBezTo>
                    <a:pt x="90976" y="1303475"/>
                    <a:pt x="0" y="1011682"/>
                    <a:pt x="0" y="651738"/>
                  </a:cubicBezTo>
                  <a:cubicBezTo>
                    <a:pt x="0" y="29179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89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98492" cy="1341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65727">
            <a:off x="9435494" y="4276340"/>
            <a:ext cx="1717179" cy="1489262"/>
          </a:xfrm>
          <a:custGeom>
            <a:avLst/>
            <a:gdLst/>
            <a:ahLst/>
            <a:cxnLst/>
            <a:rect l="l" t="t" r="r" b="b"/>
            <a:pathLst>
              <a:path w="1717179" h="1489262">
                <a:moveTo>
                  <a:pt x="0" y="0"/>
                </a:moveTo>
                <a:lnTo>
                  <a:pt x="1717178" y="0"/>
                </a:lnTo>
                <a:lnTo>
                  <a:pt x="1717178" y="1489263"/>
                </a:lnTo>
                <a:lnTo>
                  <a:pt x="0" y="14892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74291" y="0"/>
            <a:ext cx="4213709" cy="2214113"/>
          </a:xfrm>
          <a:custGeom>
            <a:avLst/>
            <a:gdLst/>
            <a:ahLst/>
            <a:cxnLst/>
            <a:rect l="l" t="t" r="r" b="b"/>
            <a:pathLst>
              <a:path w="4213709" h="2214113">
                <a:moveTo>
                  <a:pt x="0" y="0"/>
                </a:moveTo>
                <a:lnTo>
                  <a:pt x="4213709" y="0"/>
                </a:lnTo>
                <a:lnTo>
                  <a:pt x="4213709" y="2214113"/>
                </a:lnTo>
                <a:lnTo>
                  <a:pt x="0" y="22141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838194" y="7497794"/>
            <a:ext cx="2230301" cy="1728484"/>
          </a:xfrm>
          <a:custGeom>
            <a:avLst/>
            <a:gdLst/>
            <a:ahLst/>
            <a:cxnLst/>
            <a:rect l="l" t="t" r="r" b="b"/>
            <a:pathLst>
              <a:path w="2230301" h="1728484">
                <a:moveTo>
                  <a:pt x="0" y="0"/>
                </a:moveTo>
                <a:lnTo>
                  <a:pt x="2230301" y="0"/>
                </a:lnTo>
                <a:lnTo>
                  <a:pt x="2230301" y="1728483"/>
                </a:lnTo>
                <a:lnTo>
                  <a:pt x="0" y="1728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73883" y="2020563"/>
            <a:ext cx="6000816" cy="6000816"/>
          </a:xfrm>
          <a:custGeom>
            <a:avLst/>
            <a:gdLst/>
            <a:ahLst/>
            <a:cxnLst/>
            <a:rect l="l" t="t" r="r" b="b"/>
            <a:pathLst>
              <a:path w="6000816" h="6000816">
                <a:moveTo>
                  <a:pt x="0" y="0"/>
                </a:moveTo>
                <a:lnTo>
                  <a:pt x="6000816" y="0"/>
                </a:lnTo>
                <a:lnTo>
                  <a:pt x="6000816" y="6000817"/>
                </a:lnTo>
                <a:lnTo>
                  <a:pt x="0" y="600081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987519" y="1859775"/>
            <a:ext cx="7865109" cy="709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5"/>
              </a:lnSpc>
            </a:pPr>
            <a:endParaRPr/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Реєстрація ФОП або ТОВ (спрощена система оподаткування).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Вибір КВЕДів: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75.00 — ветеринарна діяльність (ліцензована);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96.09 — індивідуальні послуги (грумінг, готель);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47.76 — роздрібна торгівля кормами й зоотоварами.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Ліцензія на ветпрактику від Держпродспоживслужби (через Дію можна зараз).</a:t>
            </a:r>
          </a:p>
          <a:p>
            <a:pPr marL="596579" lvl="1" indent="-298289" algn="l">
              <a:lnSpc>
                <a:spcPts val="3315"/>
              </a:lnSpc>
              <a:buFont typeface="Arial"/>
              <a:buChar char="•"/>
            </a:pPr>
            <a:r>
              <a:rPr lang="en-US" sz="2763" spc="-82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Дотримання ветсанітарних та пожежних норм (відповідні акти).</a:t>
            </a:r>
          </a:p>
          <a:p>
            <a:pPr algn="l">
              <a:lnSpc>
                <a:spcPts val="3315"/>
              </a:lnSpc>
            </a:pPr>
            <a:endParaRPr lang="en-US" sz="2763" spc="-82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3315"/>
              </a:lnSpc>
            </a:pPr>
            <a:endParaRPr lang="en-US" sz="2763" spc="-82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106053" y="343153"/>
            <a:ext cx="9650398" cy="685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40"/>
              </a:lnSpc>
            </a:pPr>
            <a:r>
              <a:rPr lang="en-US" sz="5240" spc="-52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Юридичні аспекти та ліцензії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F03AF1-C138-D131-6186-407B9BE9B5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54323" y="8675825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9167136">
            <a:off x="-791240" y="648207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0"/>
                </a:moveTo>
                <a:lnTo>
                  <a:pt x="6219505" y="0"/>
                </a:lnTo>
                <a:lnTo>
                  <a:pt x="6219505" y="6219505"/>
                </a:lnTo>
                <a:lnTo>
                  <a:pt x="0" y="6219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167136" flipH="1" flipV="1">
            <a:off x="15755831" y="-754759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1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1" y="0"/>
                </a:lnTo>
                <a:lnTo>
                  <a:pt x="3639881" y="46448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12068495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6219505"/>
                </a:moveTo>
                <a:lnTo>
                  <a:pt x="0" y="6219505"/>
                </a:lnTo>
                <a:lnTo>
                  <a:pt x="0" y="0"/>
                </a:lnTo>
                <a:lnTo>
                  <a:pt x="6219505" y="0"/>
                </a:lnTo>
                <a:lnTo>
                  <a:pt x="6219505" y="621950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042311" y="1829004"/>
            <a:ext cx="3270182" cy="3270182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4931" b="-24931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grpSp>
        <p:nvGrpSpPr>
          <p:cNvPr id="9" name="Group 9"/>
          <p:cNvGrpSpPr/>
          <p:nvPr/>
        </p:nvGrpSpPr>
        <p:grpSpPr>
          <a:xfrm>
            <a:off x="7176496" y="5223715"/>
            <a:ext cx="3270182" cy="327018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5046" r="-25046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11403670" y="1998799"/>
            <a:ext cx="5216742" cy="579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 i="1" u="sng" spc="-8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Екологічна</a:t>
            </a:r>
          </a:p>
          <a:p>
            <a:pPr marL="582933" lvl="1" indent="-291467" algn="l">
              <a:lnSpc>
                <a:spcPts val="3240"/>
              </a:lnSpc>
              <a:buFont typeface="Arial"/>
              <a:buChar char="•"/>
            </a:pPr>
            <a:r>
              <a:rPr lang="en-US" sz="2700" b="1" spc="-8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Використання еко-косметики та багаторазових упаковок (там, де можливо).</a:t>
            </a:r>
          </a:p>
          <a:p>
            <a:pPr marL="582933" lvl="1" indent="-291467" algn="l">
              <a:lnSpc>
                <a:spcPts val="3240"/>
              </a:lnSpc>
              <a:buFont typeface="Arial"/>
              <a:buChar char="•"/>
            </a:pPr>
            <a:r>
              <a:rPr lang="en-US" sz="2700" b="1" spc="-8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Сортування відходів (упаковка, папір, органіка).</a:t>
            </a:r>
          </a:p>
          <a:p>
            <a:pPr marL="582933" lvl="1" indent="-291467" algn="l">
              <a:lnSpc>
                <a:spcPts val="3240"/>
              </a:lnSpc>
              <a:buFont typeface="Arial"/>
              <a:buChar char="•"/>
            </a:pPr>
            <a:r>
              <a:rPr lang="en-US" sz="2700" b="1" spc="-8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Енергоефективні прилади, можливість встановлення сонячних панелей.</a:t>
            </a:r>
          </a:p>
          <a:p>
            <a:pPr marL="582933" lvl="1" indent="-291467" algn="l">
              <a:lnSpc>
                <a:spcPts val="3240"/>
              </a:lnSpc>
              <a:buFont typeface="Arial"/>
              <a:buChar char="•"/>
            </a:pPr>
            <a:r>
              <a:rPr lang="en-US" sz="2700" b="1" spc="-8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Підтримка локальних виробників кормів та товарів.</a:t>
            </a:r>
          </a:p>
          <a:p>
            <a:pPr algn="l">
              <a:lnSpc>
                <a:spcPts val="3720"/>
              </a:lnSpc>
            </a:pPr>
            <a:endParaRPr lang="en-US" sz="2700" b="1" spc="-81">
              <a:solidFill>
                <a:srgbClr val="2B2B2B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4661068" y="6858806"/>
            <a:ext cx="3109752" cy="310975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4931" r="-24931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14" name="Freeform 14"/>
          <p:cNvSpPr/>
          <p:nvPr/>
        </p:nvSpPr>
        <p:spPr>
          <a:xfrm>
            <a:off x="342219" y="287046"/>
            <a:ext cx="1372961" cy="1372961"/>
          </a:xfrm>
          <a:custGeom>
            <a:avLst/>
            <a:gdLst/>
            <a:ahLst/>
            <a:cxnLst/>
            <a:rect l="l" t="t" r="r" b="b"/>
            <a:pathLst>
              <a:path w="1372961" h="1372961">
                <a:moveTo>
                  <a:pt x="0" y="0"/>
                </a:moveTo>
                <a:lnTo>
                  <a:pt x="1372962" y="0"/>
                </a:lnTo>
                <a:lnTo>
                  <a:pt x="1372962" y="1372961"/>
                </a:lnTo>
                <a:lnTo>
                  <a:pt x="0" y="13729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109752" y="401346"/>
            <a:ext cx="13106191" cy="813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140"/>
              </a:lnSpc>
            </a:pPr>
            <a:r>
              <a:rPr lang="en-US" sz="6140" spc="-61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Соціальна та екологічна складова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64996" y="1922599"/>
            <a:ext cx="4948594" cy="635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800" b="1" i="1" u="sng" spc="-84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Соціальна</a:t>
            </a:r>
          </a:p>
          <a:p>
            <a:pPr marL="604523" lvl="1" indent="-302261" algn="l">
              <a:lnSpc>
                <a:spcPts val="3360"/>
              </a:lnSpc>
              <a:buFont typeface="Arial"/>
              <a:buChar char="•"/>
            </a:pPr>
            <a:r>
              <a:rPr lang="en-US" sz="2800" b="1" spc="-84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Знижки на послуги для ВПО та військових.</a:t>
            </a:r>
          </a:p>
          <a:p>
            <a:pPr marL="604523" lvl="1" indent="-302261" algn="l">
              <a:lnSpc>
                <a:spcPts val="3360"/>
              </a:lnSpc>
              <a:buFont typeface="Arial"/>
              <a:buChar char="•"/>
            </a:pPr>
            <a:r>
              <a:rPr lang="en-US" sz="2800" b="1" spc="-84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Грумінг-дні для притулків і волонтерських організацій.</a:t>
            </a:r>
          </a:p>
          <a:p>
            <a:pPr marL="604523" lvl="1" indent="-302261" algn="l">
              <a:lnSpc>
                <a:spcPts val="3360"/>
              </a:lnSpc>
              <a:buFont typeface="Arial"/>
              <a:buChar char="•"/>
            </a:pPr>
            <a:r>
              <a:rPr lang="en-US" sz="2800" b="1" spc="-84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Освітні програми для дітей (“відповідальний власник тварини”).</a:t>
            </a:r>
          </a:p>
          <a:p>
            <a:pPr marL="604523" lvl="1" indent="-302261" algn="l">
              <a:lnSpc>
                <a:spcPts val="3360"/>
              </a:lnSpc>
              <a:buFont typeface="Arial"/>
              <a:buChar char="•"/>
            </a:pPr>
            <a:r>
              <a:rPr lang="en-US" sz="2800" b="1" spc="-84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База практики для молодих спеціалістів (ветлікарів, грумерів, адміністраторів).</a:t>
            </a:r>
          </a:p>
          <a:p>
            <a:pPr algn="l">
              <a:lnSpc>
                <a:spcPts val="3840"/>
              </a:lnSpc>
            </a:pPr>
            <a:endParaRPr lang="en-US" sz="2800" b="1" spc="-84">
              <a:solidFill>
                <a:srgbClr val="2B2B2B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719114" y="7789999"/>
            <a:ext cx="2640357" cy="264035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 l="-12747" r="-37345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BCADC8A-A0A8-386B-527B-712679D9E2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58206" y="8618426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5" y="6219505"/>
                </a:lnTo>
                <a:lnTo>
                  <a:pt x="6219505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4918" y="1339621"/>
            <a:ext cx="17300853" cy="7805044"/>
          </a:xfrm>
          <a:custGeom>
            <a:avLst/>
            <a:gdLst/>
            <a:ahLst/>
            <a:cxnLst/>
            <a:rect l="l" t="t" r="r" b="b"/>
            <a:pathLst>
              <a:path w="17300853" h="7805044">
                <a:moveTo>
                  <a:pt x="0" y="0"/>
                </a:moveTo>
                <a:lnTo>
                  <a:pt x="17300853" y="0"/>
                </a:lnTo>
                <a:lnTo>
                  <a:pt x="17300853" y="7805044"/>
                </a:lnTo>
                <a:lnTo>
                  <a:pt x="0" y="780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79385" y="1641834"/>
            <a:ext cx="7455131" cy="3426132"/>
            <a:chOff x="0" y="0"/>
            <a:chExt cx="1254587" cy="5765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54587" cy="576567"/>
            </a:xfrm>
            <a:custGeom>
              <a:avLst/>
              <a:gdLst/>
              <a:ahLst/>
              <a:cxnLst/>
              <a:rect l="l" t="t" r="r" b="b"/>
              <a:pathLst>
                <a:path w="1254587" h="576567">
                  <a:moveTo>
                    <a:pt x="1051387" y="0"/>
                  </a:moveTo>
                  <a:cubicBezTo>
                    <a:pt x="1163612" y="0"/>
                    <a:pt x="1254587" y="129069"/>
                    <a:pt x="1254587" y="288283"/>
                  </a:cubicBezTo>
                  <a:cubicBezTo>
                    <a:pt x="1254587" y="447498"/>
                    <a:pt x="1163612" y="576567"/>
                    <a:pt x="1051387" y="576567"/>
                  </a:cubicBezTo>
                  <a:lnTo>
                    <a:pt x="203200" y="576567"/>
                  </a:lnTo>
                  <a:cubicBezTo>
                    <a:pt x="90976" y="576567"/>
                    <a:pt x="0" y="447498"/>
                    <a:pt x="0" y="288283"/>
                  </a:cubicBezTo>
                  <a:cubicBezTo>
                    <a:pt x="0" y="12906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51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54587" cy="614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65727">
            <a:off x="-154919" y="8965793"/>
            <a:ext cx="1717179" cy="1489262"/>
          </a:xfrm>
          <a:custGeom>
            <a:avLst/>
            <a:gdLst/>
            <a:ahLst/>
            <a:cxnLst/>
            <a:rect l="l" t="t" r="r" b="b"/>
            <a:pathLst>
              <a:path w="1717179" h="1489262">
                <a:moveTo>
                  <a:pt x="0" y="0"/>
                </a:moveTo>
                <a:lnTo>
                  <a:pt x="1717178" y="0"/>
                </a:lnTo>
                <a:lnTo>
                  <a:pt x="1717178" y="1489262"/>
                </a:lnTo>
                <a:lnTo>
                  <a:pt x="0" y="14892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29323" y="344407"/>
            <a:ext cx="1372961" cy="1372961"/>
          </a:xfrm>
          <a:custGeom>
            <a:avLst/>
            <a:gdLst/>
            <a:ahLst/>
            <a:cxnLst/>
            <a:rect l="l" t="t" r="r" b="b"/>
            <a:pathLst>
              <a:path w="1372961" h="1372961">
                <a:moveTo>
                  <a:pt x="0" y="0"/>
                </a:moveTo>
                <a:lnTo>
                  <a:pt x="1372961" y="0"/>
                </a:lnTo>
                <a:lnTo>
                  <a:pt x="1372961" y="1372961"/>
                </a:lnTo>
                <a:lnTo>
                  <a:pt x="0" y="13729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734024" y="1632309"/>
            <a:ext cx="5794854" cy="3435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2057" b="1" spc="-61">
                <a:solidFill>
                  <a:srgbClr val="4373DB"/>
                </a:solidFill>
                <a:latin typeface="Aileron Bold"/>
                <a:ea typeface="Aileron Bold"/>
                <a:cs typeface="Aileron Bold"/>
                <a:sym typeface="Aileron Bold"/>
              </a:rPr>
              <a:t>S — Сильні сторони</a:t>
            </a:r>
          </a:p>
          <a:p>
            <a:pPr algn="ctr">
              <a:lnSpc>
                <a:spcPts val="2279"/>
              </a:lnSpc>
            </a:pPr>
            <a:endParaRPr lang="en-US" sz="2057" b="1" spc="-61">
              <a:solidFill>
                <a:srgbClr val="4373DB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ctr">
              <a:lnSpc>
                <a:spcPts val="2279"/>
              </a:lnSpc>
            </a:pPr>
            <a:r>
              <a:rPr lang="en-US" sz="1899" b="1" spc="-56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Комплексний сервіс (грумінг + готель + веткабінет + магазин).</a:t>
            </a:r>
          </a:p>
          <a:p>
            <a:pPr algn="ctr">
              <a:lnSpc>
                <a:spcPts val="2279"/>
              </a:lnSpc>
            </a:pPr>
            <a:r>
              <a:rPr lang="en-US" sz="1899" b="1" spc="-56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Локація біля траси (по-дорозі) + близькість до Запоріжжя.</a:t>
            </a:r>
          </a:p>
          <a:p>
            <a:pPr algn="ctr">
              <a:lnSpc>
                <a:spcPts val="2279"/>
              </a:lnSpc>
            </a:pPr>
            <a:endParaRPr lang="en-US" sz="1899" b="1" spc="-56">
              <a:solidFill>
                <a:srgbClr val="2B2B2B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ctr">
              <a:lnSpc>
                <a:spcPts val="2279"/>
              </a:lnSpc>
            </a:pPr>
            <a:r>
              <a:rPr lang="en-US" sz="1899" b="1" spc="-56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Молодіжний формат, база практики.</a:t>
            </a:r>
          </a:p>
          <a:p>
            <a:pPr algn="ctr">
              <a:lnSpc>
                <a:spcPts val="2279"/>
              </a:lnSpc>
            </a:pPr>
            <a:endParaRPr lang="en-US" sz="1899" b="1" spc="-56">
              <a:solidFill>
                <a:srgbClr val="2B2B2B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ctr">
              <a:lnSpc>
                <a:spcPts val="2279"/>
              </a:lnSpc>
            </a:pPr>
            <a:r>
              <a:rPr lang="en-US" sz="1899" b="1" spc="-56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Соціальний та екологічний імідж.</a:t>
            </a:r>
          </a:p>
          <a:p>
            <a:pPr algn="ctr">
              <a:lnSpc>
                <a:spcPts val="2279"/>
              </a:lnSpc>
            </a:pPr>
            <a:endParaRPr lang="en-US" sz="1899" b="1" spc="-56">
              <a:solidFill>
                <a:srgbClr val="2B2B2B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ctr">
              <a:lnSpc>
                <a:spcPts val="2279"/>
              </a:lnSpc>
            </a:pPr>
            <a:endParaRPr lang="en-US" sz="1899" b="1" spc="-56">
              <a:solidFill>
                <a:srgbClr val="2B2B2B"/>
              </a:solidFill>
              <a:latin typeface="Aileron Bold"/>
              <a:ea typeface="Aileron Bold"/>
              <a:cs typeface="Aileron Bold"/>
              <a:sym typeface="Aileron 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9144000" y="1649156"/>
            <a:ext cx="7385323" cy="3411488"/>
            <a:chOff x="0" y="0"/>
            <a:chExt cx="1340726" cy="61931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40726" cy="619319"/>
            </a:xfrm>
            <a:custGeom>
              <a:avLst/>
              <a:gdLst/>
              <a:ahLst/>
              <a:cxnLst/>
              <a:rect l="l" t="t" r="r" b="b"/>
              <a:pathLst>
                <a:path w="1340726" h="619319">
                  <a:moveTo>
                    <a:pt x="1137526" y="0"/>
                  </a:moveTo>
                  <a:cubicBezTo>
                    <a:pt x="1249750" y="0"/>
                    <a:pt x="1340726" y="138639"/>
                    <a:pt x="1340726" y="309659"/>
                  </a:cubicBezTo>
                  <a:cubicBezTo>
                    <a:pt x="1340726" y="480680"/>
                    <a:pt x="1249750" y="619319"/>
                    <a:pt x="1137526" y="619319"/>
                  </a:cubicBezTo>
                  <a:lnTo>
                    <a:pt x="203200" y="619319"/>
                  </a:lnTo>
                  <a:cubicBezTo>
                    <a:pt x="90976" y="619319"/>
                    <a:pt x="0" y="480680"/>
                    <a:pt x="0" y="309659"/>
                  </a:cubicBezTo>
                  <a:cubicBezTo>
                    <a:pt x="0" y="13863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4373D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40726" cy="6574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EBC5DF"/>
                  </a:solidFill>
                  <a:latin typeface="Aileron"/>
                  <a:ea typeface="Aileron"/>
                  <a:cs typeface="Aileron"/>
                  <a:sym typeface="Aileron"/>
                </a:rPr>
                <a:t>W — Слабкі сторони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EBC5DF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Нова марка, відсутність репутації на старті.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Обмежена кількість персоналу на початку.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Потреба в досвідченому ліцензованому ветлікарі.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Залежність від стабільності електро- та водопостачання</a:t>
              </a: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.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01565" y="5060643"/>
            <a:ext cx="7240933" cy="4076700"/>
            <a:chOff x="0" y="0"/>
            <a:chExt cx="1314513" cy="7400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14513" cy="740081"/>
            </a:xfrm>
            <a:custGeom>
              <a:avLst/>
              <a:gdLst/>
              <a:ahLst/>
              <a:cxnLst/>
              <a:rect l="l" t="t" r="r" b="b"/>
              <a:pathLst>
                <a:path w="1314513" h="740081">
                  <a:moveTo>
                    <a:pt x="1111313" y="0"/>
                  </a:moveTo>
                  <a:cubicBezTo>
                    <a:pt x="1223537" y="0"/>
                    <a:pt x="1314513" y="165673"/>
                    <a:pt x="1314513" y="370040"/>
                  </a:cubicBezTo>
                  <a:cubicBezTo>
                    <a:pt x="1314513" y="574408"/>
                    <a:pt x="1223537" y="740081"/>
                    <a:pt x="1111313" y="740081"/>
                  </a:cubicBezTo>
                  <a:lnTo>
                    <a:pt x="203200" y="740081"/>
                  </a:lnTo>
                  <a:cubicBezTo>
                    <a:pt x="90976" y="740081"/>
                    <a:pt x="0" y="574408"/>
                    <a:pt x="0" y="370040"/>
                  </a:cubicBezTo>
                  <a:cubicBezTo>
                    <a:pt x="0" y="16567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AAC24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14513" cy="7781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702C8D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O — Можливості</a:t>
              </a:r>
            </a:p>
            <a:p>
              <a:pPr algn="ctr">
                <a:lnSpc>
                  <a:spcPts val="2659"/>
                </a:lnSpc>
              </a:pPr>
              <a:endParaRPr lang="en-US" sz="1899" b="1">
                <a:solidFill>
                  <a:srgbClr val="702C8D"/>
                </a:solidFill>
                <a:latin typeface="Aileron Bold"/>
                <a:ea typeface="Aileron Bold"/>
                <a:cs typeface="Aileron Bold"/>
                <a:sym typeface="Aileron Bold"/>
              </a:endParaR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Зростання ринку pet care (+15–20% на рік)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ВПО та військові з тваринами — великий сегмент клієнтів.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Партнерства з притулками, ветклініками, освітніми закладами.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Гранти та програми підтримки соціального підприємництва.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381245" y="5067965"/>
            <a:ext cx="6910834" cy="3613447"/>
            <a:chOff x="0" y="0"/>
            <a:chExt cx="1254587" cy="65598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4587" cy="655982"/>
            </a:xfrm>
            <a:custGeom>
              <a:avLst/>
              <a:gdLst/>
              <a:ahLst/>
              <a:cxnLst/>
              <a:rect l="l" t="t" r="r" b="b"/>
              <a:pathLst>
                <a:path w="1254587" h="655982">
                  <a:moveTo>
                    <a:pt x="1051387" y="0"/>
                  </a:moveTo>
                  <a:cubicBezTo>
                    <a:pt x="1163612" y="0"/>
                    <a:pt x="1254587" y="146847"/>
                    <a:pt x="1254587" y="327991"/>
                  </a:cubicBezTo>
                  <a:cubicBezTo>
                    <a:pt x="1254587" y="509136"/>
                    <a:pt x="1163612" y="655982"/>
                    <a:pt x="1051387" y="655982"/>
                  </a:cubicBezTo>
                  <a:lnTo>
                    <a:pt x="203200" y="655982"/>
                  </a:lnTo>
                  <a:cubicBezTo>
                    <a:pt x="90976" y="655982"/>
                    <a:pt x="0" y="509136"/>
                    <a:pt x="0" y="327991"/>
                  </a:cubicBezTo>
                  <a:cubicBezTo>
                    <a:pt x="0" y="14684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4382B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254587" cy="694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FEF3ED"/>
                  </a:solidFill>
                  <a:latin typeface="Aileron"/>
                  <a:ea typeface="Aileron"/>
                  <a:cs typeface="Aileron"/>
                  <a:sym typeface="Aileron"/>
                </a:rPr>
                <a:t>T — Загрози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FEF3ED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Військовий стан, ризик обстрілів та евакуації.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Зниження платоспроможності населення.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Конкуренція з міськими салонами й готелями.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Зміни в законодавстві, що регулюють ветпрактику й утримання тварин.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6844061" y="3086100"/>
            <a:ext cx="4599878" cy="4114800"/>
          </a:xfrm>
          <a:custGeom>
            <a:avLst/>
            <a:gdLst/>
            <a:ahLst/>
            <a:cxnLst/>
            <a:rect l="l" t="t" r="r" b="b"/>
            <a:pathLst>
              <a:path w="4599878" h="4114800">
                <a:moveTo>
                  <a:pt x="0" y="0"/>
                </a:moveTo>
                <a:lnTo>
                  <a:pt x="4599878" y="0"/>
                </a:lnTo>
                <a:lnTo>
                  <a:pt x="45998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6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5216501" y="345693"/>
            <a:ext cx="6851994" cy="68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40"/>
              </a:lnSpc>
            </a:pPr>
            <a:r>
              <a:rPr lang="en-US" sz="5140" spc="-51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SWOT-аналіз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79DF49-BBD7-8F11-D10E-7685BA1F57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6178" y="8723849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5824" y="1028700"/>
            <a:ext cx="7396353" cy="8229600"/>
          </a:xfrm>
          <a:custGeom>
            <a:avLst/>
            <a:gdLst/>
            <a:ahLst/>
            <a:cxnLst/>
            <a:rect l="l" t="t" r="r" b="b"/>
            <a:pathLst>
              <a:path w="7396353" h="8229600">
                <a:moveTo>
                  <a:pt x="0" y="0"/>
                </a:moveTo>
                <a:lnTo>
                  <a:pt x="7396353" y="0"/>
                </a:lnTo>
                <a:lnTo>
                  <a:pt x="7396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5" y="6219505"/>
                </a:lnTo>
                <a:lnTo>
                  <a:pt x="6219505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1453256"/>
            <a:ext cx="17300853" cy="7805044"/>
          </a:xfrm>
          <a:custGeom>
            <a:avLst/>
            <a:gdLst/>
            <a:ahLst/>
            <a:cxnLst/>
            <a:rect l="l" t="t" r="r" b="b"/>
            <a:pathLst>
              <a:path w="17300853" h="7805044">
                <a:moveTo>
                  <a:pt x="0" y="0"/>
                </a:moveTo>
                <a:lnTo>
                  <a:pt x="17300853" y="0"/>
                </a:lnTo>
                <a:lnTo>
                  <a:pt x="17300853" y="7805044"/>
                </a:lnTo>
                <a:lnTo>
                  <a:pt x="0" y="78050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74186" y="1595124"/>
            <a:ext cx="8428534" cy="8115300"/>
            <a:chOff x="0" y="0"/>
            <a:chExt cx="693212" cy="6674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3212" cy="667449"/>
            </a:xfrm>
            <a:custGeom>
              <a:avLst/>
              <a:gdLst/>
              <a:ahLst/>
              <a:cxnLst/>
              <a:rect l="l" t="t" r="r" b="b"/>
              <a:pathLst>
                <a:path w="693212" h="667449">
                  <a:moveTo>
                    <a:pt x="490012" y="0"/>
                  </a:moveTo>
                  <a:cubicBezTo>
                    <a:pt x="602236" y="0"/>
                    <a:pt x="693212" y="149414"/>
                    <a:pt x="693212" y="333725"/>
                  </a:cubicBezTo>
                  <a:cubicBezTo>
                    <a:pt x="693212" y="518036"/>
                    <a:pt x="602236" y="667449"/>
                    <a:pt x="490012" y="667449"/>
                  </a:cubicBezTo>
                  <a:lnTo>
                    <a:pt x="203200" y="667449"/>
                  </a:lnTo>
                  <a:cubicBezTo>
                    <a:pt x="90976" y="667449"/>
                    <a:pt x="0" y="518036"/>
                    <a:pt x="0" y="333725"/>
                  </a:cubicBezTo>
                  <a:cubicBezTo>
                    <a:pt x="0" y="14941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B786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693212" cy="7150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r>
                <a:rPr lang="en-US" sz="2099" b="1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Стаття/Сума, грн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Модульне приміщення 60–80 м² (1 шт)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420 000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Ремонт, вентиляція, сантехніка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150 000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Обладнання грумінгу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95 000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Обладнання готелю (номери, камери)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82 000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Обладнання веткабінету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70 000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Перша закупівля товару для магазину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80 000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Техніка (ноутбук, ПРРО, роутер)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40 000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Транспортні витрати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15 000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Реєстрація, дозволи, ліцензія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8 000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Безпека (пожежні засоби, аптечки)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5 000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Разом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≈ 965 000 грн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65727">
            <a:off x="-154919" y="8965793"/>
            <a:ext cx="1717179" cy="1489262"/>
          </a:xfrm>
          <a:custGeom>
            <a:avLst/>
            <a:gdLst/>
            <a:ahLst/>
            <a:cxnLst/>
            <a:rect l="l" t="t" r="r" b="b"/>
            <a:pathLst>
              <a:path w="1717179" h="1489262">
                <a:moveTo>
                  <a:pt x="0" y="0"/>
                </a:moveTo>
                <a:lnTo>
                  <a:pt x="1717178" y="0"/>
                </a:lnTo>
                <a:lnTo>
                  <a:pt x="1717178" y="1489262"/>
                </a:lnTo>
                <a:lnTo>
                  <a:pt x="0" y="14892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127101" y="344407"/>
            <a:ext cx="1775183" cy="1775183"/>
          </a:xfrm>
          <a:custGeom>
            <a:avLst/>
            <a:gdLst/>
            <a:ahLst/>
            <a:cxnLst/>
            <a:rect l="l" t="t" r="r" b="b"/>
            <a:pathLst>
              <a:path w="1775183" h="1775183">
                <a:moveTo>
                  <a:pt x="0" y="0"/>
                </a:moveTo>
                <a:lnTo>
                  <a:pt x="1775183" y="0"/>
                </a:lnTo>
                <a:lnTo>
                  <a:pt x="1775183" y="1775183"/>
                </a:lnTo>
                <a:lnTo>
                  <a:pt x="0" y="1775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778792" y="336168"/>
            <a:ext cx="11483641" cy="1110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40"/>
              </a:lnSpc>
            </a:pPr>
            <a:r>
              <a:rPr lang="en-US" sz="4340" spc="-43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 Стартові інвестиції (приблизно), витрати/дохід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290263" y="1483865"/>
            <a:ext cx="7724430" cy="9220200"/>
            <a:chOff x="0" y="0"/>
            <a:chExt cx="684441" cy="8169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84441" cy="816977"/>
            </a:xfrm>
            <a:custGeom>
              <a:avLst/>
              <a:gdLst/>
              <a:ahLst/>
              <a:cxnLst/>
              <a:rect l="l" t="t" r="r" b="b"/>
              <a:pathLst>
                <a:path w="684441" h="816977">
                  <a:moveTo>
                    <a:pt x="481241" y="0"/>
                  </a:moveTo>
                  <a:cubicBezTo>
                    <a:pt x="593465" y="0"/>
                    <a:pt x="684441" y="182887"/>
                    <a:pt x="684441" y="408489"/>
                  </a:cubicBezTo>
                  <a:cubicBezTo>
                    <a:pt x="684441" y="634091"/>
                    <a:pt x="593465" y="816977"/>
                    <a:pt x="481241" y="816977"/>
                  </a:cubicBezTo>
                  <a:lnTo>
                    <a:pt x="203200" y="816977"/>
                  </a:lnTo>
                  <a:cubicBezTo>
                    <a:pt x="90976" y="816977"/>
                    <a:pt x="0" y="634091"/>
                    <a:pt x="0" y="408489"/>
                  </a:cubicBezTo>
                  <a:cubicBezTo>
                    <a:pt x="0" y="18288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B786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684441" cy="855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 b="1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Щомісячні витрати (орієнтовно)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 - зарплати з податками: ≈ 68 000 грн;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 - акупівля товару для магазину: ≈ 52 500 грн;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 - витратні матеріали, корми,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наповнювач для готелю й грумінгу: ≈ 14 000 грн;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 -  комунальні, маркетинг, прибирання: ≈ 7 500–10 000 грн;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Разом операційні витрати: ~142 000 грн/міс.</a:t>
              </a:r>
            </a:p>
            <a:p>
              <a:pPr algn="ctr">
                <a:lnSpc>
                  <a:spcPts val="3219"/>
                </a:lnSpc>
              </a:pPr>
              <a:r>
                <a:rPr lang="en-US" sz="22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 </a:t>
              </a:r>
              <a:r>
                <a:rPr lang="en-US" sz="2299" b="1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Дохід (базовий сценарій)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грумінг: ~55 000 грн/міс;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готель: ~28 800 грн/міс;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магазин (оборот 70 000 грн, маржа ~25% → 17 500 грн прибутку);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веткабінет: ~8 000 грн/міс.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Оборот: ≈ 161 800 грн/міс,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чистий прибуток: ≈ 19 000–20 000 грн/міс,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окупність: ~4,0–4,2 роки без грантів.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 b="1">
                  <a:solidFill>
                    <a:srgbClr val="000000"/>
                  </a:solidFill>
                  <a:latin typeface="Aileron Bold"/>
                  <a:ea typeface="Aileron Bold"/>
                  <a:cs typeface="Aileron Bold"/>
                  <a:sym typeface="Aileron Bold"/>
                </a:rPr>
                <a:t>Прискорений сценарій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Після впровадження стратегій (збільшення завантаження готелю, підвищення середнього чека, розвитку магазину, практикантів, партнерств):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чистий прибуток може зрости до 45–60 тис. грн/міс,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тоді окупність складає 1,5–2 роки,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з грантом/дотацією на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>
                  <a:solidFill>
                    <a:srgbClr val="000000"/>
                  </a:solidFill>
                  <a:latin typeface="Aileron"/>
                  <a:ea typeface="Aileron"/>
                  <a:cs typeface="Aileron"/>
                  <a:sym typeface="Aileron"/>
                </a:rPr>
                <a:t>частину інвестицій (наприклад, 300–400 тис. грн) — до 1–1,5 року.</a:t>
              </a: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endParaRPr>
            </a:p>
            <a:p>
              <a:pPr algn="ctr">
                <a:lnSpc>
                  <a:spcPts val="2659"/>
                </a:lnSpc>
              </a:pPr>
              <a:endParaRPr lang="en-US" sz="18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6973728" y="3595374"/>
            <a:ext cx="2827990" cy="4114800"/>
          </a:xfrm>
          <a:custGeom>
            <a:avLst/>
            <a:gdLst/>
            <a:ahLst/>
            <a:cxnLst/>
            <a:rect l="l" t="t" r="r" b="b"/>
            <a:pathLst>
              <a:path w="2827990" h="4114800">
                <a:moveTo>
                  <a:pt x="0" y="0"/>
                </a:moveTo>
                <a:lnTo>
                  <a:pt x="2827990" y="0"/>
                </a:lnTo>
                <a:lnTo>
                  <a:pt x="2827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996807" y="8411807"/>
            <a:ext cx="2293455" cy="1692987"/>
          </a:xfrm>
          <a:custGeom>
            <a:avLst/>
            <a:gdLst/>
            <a:ahLst/>
            <a:cxnLst/>
            <a:rect l="l" t="t" r="r" b="b"/>
            <a:pathLst>
              <a:path w="2293455" h="1692987">
                <a:moveTo>
                  <a:pt x="0" y="0"/>
                </a:moveTo>
                <a:lnTo>
                  <a:pt x="2293456" y="0"/>
                </a:lnTo>
                <a:lnTo>
                  <a:pt x="2293456" y="1692986"/>
                </a:lnTo>
                <a:lnTo>
                  <a:pt x="0" y="16929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74186" y="169345"/>
            <a:ext cx="1735044" cy="2200902"/>
          </a:xfrm>
          <a:custGeom>
            <a:avLst/>
            <a:gdLst/>
            <a:ahLst/>
            <a:cxnLst/>
            <a:rect l="l" t="t" r="r" b="b"/>
            <a:pathLst>
              <a:path w="1735044" h="2200902">
                <a:moveTo>
                  <a:pt x="0" y="0"/>
                </a:moveTo>
                <a:lnTo>
                  <a:pt x="1735044" y="0"/>
                </a:lnTo>
                <a:lnTo>
                  <a:pt x="1735044" y="2200901"/>
                </a:lnTo>
                <a:lnTo>
                  <a:pt x="0" y="22009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0"/>
                </a:moveTo>
                <a:lnTo>
                  <a:pt x="6219505" y="0"/>
                </a:lnTo>
                <a:lnTo>
                  <a:pt x="6219505" y="6219505"/>
                </a:lnTo>
                <a:lnTo>
                  <a:pt x="0" y="6219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2068495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6219505"/>
                </a:moveTo>
                <a:lnTo>
                  <a:pt x="0" y="6219505"/>
                </a:lnTo>
                <a:lnTo>
                  <a:pt x="0" y="0"/>
                </a:lnTo>
                <a:lnTo>
                  <a:pt x="6219505" y="0"/>
                </a:lnTo>
                <a:lnTo>
                  <a:pt x="6219505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167136" flipH="1" flipV="1">
            <a:off x="15755831" y="-754759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1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1" y="0"/>
                </a:lnTo>
                <a:lnTo>
                  <a:pt x="3639881" y="464485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167136">
            <a:off x="-791240" y="648207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29546" flipH="1">
            <a:off x="135780" y="-228249"/>
            <a:ext cx="3486176" cy="3384868"/>
          </a:xfrm>
          <a:custGeom>
            <a:avLst/>
            <a:gdLst/>
            <a:ahLst/>
            <a:cxnLst/>
            <a:rect l="l" t="t" r="r" b="b"/>
            <a:pathLst>
              <a:path w="3486176" h="3384868">
                <a:moveTo>
                  <a:pt x="3486176" y="0"/>
                </a:moveTo>
                <a:lnTo>
                  <a:pt x="0" y="0"/>
                </a:lnTo>
                <a:lnTo>
                  <a:pt x="0" y="3384868"/>
                </a:lnTo>
                <a:lnTo>
                  <a:pt x="3486176" y="3384868"/>
                </a:lnTo>
                <a:lnTo>
                  <a:pt x="348617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442714" y="302921"/>
            <a:ext cx="7548835" cy="716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40"/>
              </a:lnSpc>
            </a:pPr>
            <a:r>
              <a:rPr lang="en-US" sz="5340" spc="-53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АНАЛІЗ КОНКУРЕНТІВ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7CDBA4-B349-46F1-92BC-A018EAFACF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7400" y="2231760"/>
            <a:ext cx="15061199" cy="61883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E04C3C-A9E0-0302-7F58-7F4277C3B3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9325" y="8732369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9167136" flipH="1" flipV="1">
            <a:off x="15755831" y="-754759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1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1" y="0"/>
                </a:lnTo>
                <a:lnTo>
                  <a:pt x="3639881" y="46448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0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0"/>
                </a:moveTo>
                <a:lnTo>
                  <a:pt x="6219505" y="0"/>
                </a:lnTo>
                <a:lnTo>
                  <a:pt x="6219505" y="6219505"/>
                </a:lnTo>
                <a:lnTo>
                  <a:pt x="0" y="6219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2068495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6219505"/>
                </a:moveTo>
                <a:lnTo>
                  <a:pt x="0" y="6219505"/>
                </a:lnTo>
                <a:lnTo>
                  <a:pt x="0" y="0"/>
                </a:lnTo>
                <a:lnTo>
                  <a:pt x="6219505" y="0"/>
                </a:lnTo>
                <a:lnTo>
                  <a:pt x="6219505" y="621950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167136">
            <a:off x="-791240" y="648207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75886" y="1187628"/>
            <a:ext cx="2029941" cy="2615061"/>
          </a:xfrm>
          <a:custGeom>
            <a:avLst/>
            <a:gdLst/>
            <a:ahLst/>
            <a:cxnLst/>
            <a:rect l="l" t="t" r="r" b="b"/>
            <a:pathLst>
              <a:path w="2029941" h="2615061">
                <a:moveTo>
                  <a:pt x="0" y="0"/>
                </a:moveTo>
                <a:lnTo>
                  <a:pt x="2029940" y="0"/>
                </a:lnTo>
                <a:lnTo>
                  <a:pt x="2029940" y="2615061"/>
                </a:lnTo>
                <a:lnTo>
                  <a:pt x="0" y="26150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82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57649" y="881190"/>
            <a:ext cx="1688132" cy="1747710"/>
          </a:xfrm>
          <a:custGeom>
            <a:avLst/>
            <a:gdLst/>
            <a:ahLst/>
            <a:cxnLst/>
            <a:rect l="l" t="t" r="r" b="b"/>
            <a:pathLst>
              <a:path w="1372961" h="1372961">
                <a:moveTo>
                  <a:pt x="0" y="0"/>
                </a:moveTo>
                <a:lnTo>
                  <a:pt x="1372962" y="0"/>
                </a:lnTo>
                <a:lnTo>
                  <a:pt x="1372962" y="1372961"/>
                </a:lnTo>
                <a:lnTo>
                  <a:pt x="0" y="13729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302921"/>
            <a:ext cx="14912477" cy="139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40"/>
              </a:lnSpc>
            </a:pPr>
            <a:r>
              <a:rPr lang="en-US" sz="5340" spc="-53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АНАЛІЗ КОНКУРЕНТІВ у Запорізькому районі та Широківській ТГ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2304FDE-A5F9-4C33-BE98-79C1E8566E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4465" y="1874350"/>
            <a:ext cx="14888546" cy="6517876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5941177" y="7837488"/>
            <a:ext cx="2546631" cy="1803864"/>
          </a:xfrm>
          <a:custGeom>
            <a:avLst/>
            <a:gdLst/>
            <a:ahLst/>
            <a:cxnLst/>
            <a:rect l="l" t="t" r="r" b="b"/>
            <a:pathLst>
              <a:path w="2546631" h="1803864">
                <a:moveTo>
                  <a:pt x="0" y="0"/>
                </a:moveTo>
                <a:lnTo>
                  <a:pt x="2546631" y="0"/>
                </a:lnTo>
                <a:lnTo>
                  <a:pt x="2546631" y="1803864"/>
                </a:lnTo>
                <a:lnTo>
                  <a:pt x="0" y="18038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19C60F-9BF4-8643-F6C6-9B23299B38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5616" y="8687962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5" y="6219505"/>
                </a:lnTo>
                <a:lnTo>
                  <a:pt x="6219505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65727">
            <a:off x="-15402" y="3286743"/>
            <a:ext cx="1455262" cy="1262109"/>
          </a:xfrm>
          <a:custGeom>
            <a:avLst/>
            <a:gdLst/>
            <a:ahLst/>
            <a:cxnLst/>
            <a:rect l="l" t="t" r="r" b="b"/>
            <a:pathLst>
              <a:path w="1455262" h="1262109">
                <a:moveTo>
                  <a:pt x="0" y="0"/>
                </a:moveTo>
                <a:lnTo>
                  <a:pt x="1455261" y="0"/>
                </a:lnTo>
                <a:lnTo>
                  <a:pt x="1455261" y="1262109"/>
                </a:lnTo>
                <a:lnTo>
                  <a:pt x="0" y="1262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767282" y="7795222"/>
            <a:ext cx="3233195" cy="2372356"/>
          </a:xfrm>
          <a:custGeom>
            <a:avLst/>
            <a:gdLst/>
            <a:ahLst/>
            <a:cxnLst/>
            <a:rect l="l" t="t" r="r" b="b"/>
            <a:pathLst>
              <a:path w="3233195" h="2372356">
                <a:moveTo>
                  <a:pt x="3233195" y="0"/>
                </a:moveTo>
                <a:lnTo>
                  <a:pt x="0" y="0"/>
                </a:lnTo>
                <a:lnTo>
                  <a:pt x="0" y="2372357"/>
                </a:lnTo>
                <a:lnTo>
                  <a:pt x="3233195" y="2372357"/>
                </a:lnTo>
                <a:lnTo>
                  <a:pt x="323319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430720" y="133459"/>
            <a:ext cx="2857280" cy="2081052"/>
          </a:xfrm>
          <a:custGeom>
            <a:avLst/>
            <a:gdLst/>
            <a:ahLst/>
            <a:cxnLst/>
            <a:rect l="l" t="t" r="r" b="b"/>
            <a:pathLst>
              <a:path w="2857280" h="2081052">
                <a:moveTo>
                  <a:pt x="2857280" y="0"/>
                </a:moveTo>
                <a:lnTo>
                  <a:pt x="0" y="0"/>
                </a:lnTo>
                <a:lnTo>
                  <a:pt x="0" y="2081052"/>
                </a:lnTo>
                <a:lnTo>
                  <a:pt x="2857280" y="2081052"/>
                </a:lnTo>
                <a:lnTo>
                  <a:pt x="285728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123825"/>
            <a:ext cx="14266156" cy="165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40"/>
              </a:lnSpc>
            </a:pPr>
            <a:r>
              <a:rPr lang="en-US" sz="6440" spc="-64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Управління ризиками (зменшення загроз)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706626"/>
            <a:ext cx="16863543" cy="7190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 i="1" dirty="0" err="1">
                <a:solidFill>
                  <a:srgbClr val="702C8D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Основні</a:t>
            </a:r>
            <a:r>
              <a:rPr lang="en-US" sz="3399" b="1" i="1" dirty="0">
                <a:solidFill>
                  <a:srgbClr val="702C8D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</a:t>
            </a:r>
            <a:r>
              <a:rPr lang="en-US" sz="3399" b="1" i="1" dirty="0" err="1">
                <a:solidFill>
                  <a:srgbClr val="702C8D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заходи</a:t>
            </a:r>
            <a:r>
              <a:rPr lang="en-US" sz="3399" b="1" i="1" dirty="0">
                <a:solidFill>
                  <a:srgbClr val="702C8D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: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Мобільність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:</a:t>
            </a:r>
            <a:r>
              <a:rPr lang="en-US" sz="3399" b="1" dirty="0">
                <a:solidFill>
                  <a:srgbClr val="000000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модульні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конструкції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можливість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релокації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Автономність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: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генератор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/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акумулятор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запас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води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автономне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опалення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dirty="0" err="1">
                <a:solidFill>
                  <a:srgbClr val="5F2C17"/>
                </a:solidFill>
                <a:latin typeface="Aileron Bold"/>
                <a:ea typeface="Aileron Bold"/>
                <a:cs typeface="Aileron Bold"/>
                <a:sym typeface="Aileron Bold"/>
              </a:rPr>
              <a:t>Запасне</a:t>
            </a:r>
            <a:r>
              <a:rPr lang="en-US" sz="3399" b="1" dirty="0">
                <a:solidFill>
                  <a:srgbClr val="5F2C17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b="1" dirty="0" err="1">
                <a:solidFill>
                  <a:srgbClr val="5F2C17"/>
                </a:solidFill>
                <a:latin typeface="Aileron Bold"/>
                <a:ea typeface="Aileron Bold"/>
                <a:cs typeface="Aileron Bold"/>
                <a:sym typeface="Aileron Bold"/>
              </a:rPr>
              <a:t>приміщення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в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Запоріжжі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/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Дніпрі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для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часткового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перенесення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діяльності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у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разі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загрози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Партнерства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 з </a:t>
            </a: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волонтерськими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організаціями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притулками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→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стабільний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потік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клієнтів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Соціальні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та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річні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пакети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послуг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: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забезпечують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стабільний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дохід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навіть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економічної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турбулентності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Офіційна</a:t>
            </a:r>
            <a:r>
              <a:rPr lang="en-US" sz="3399" b="1" dirty="0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3399" b="1" dirty="0" err="1">
                <a:solidFill>
                  <a:srgbClr val="95471D"/>
                </a:solidFill>
                <a:latin typeface="Aileron Bold"/>
                <a:ea typeface="Aileron Bold"/>
                <a:cs typeface="Aileron Bold"/>
                <a:sym typeface="Aileron Bold"/>
              </a:rPr>
              <a:t>ліцензія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та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відповідність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вимогам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Держпродспоживслужби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—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захист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від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штрафів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і </a:t>
            </a:r>
            <a:r>
              <a:rPr lang="en-US" sz="3399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заборон</a:t>
            </a:r>
            <a:r>
              <a:rPr lang="en-US" sz="3399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D07BFB-0C9C-18BD-1372-13C8200651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21011" y="8683612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712229" y="435308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4" y="6219505"/>
                </a:lnTo>
                <a:lnTo>
                  <a:pt x="6219504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65727">
            <a:off x="-15402" y="3286743"/>
            <a:ext cx="1455262" cy="1262109"/>
          </a:xfrm>
          <a:custGeom>
            <a:avLst/>
            <a:gdLst/>
            <a:ahLst/>
            <a:cxnLst/>
            <a:rect l="l" t="t" r="r" b="b"/>
            <a:pathLst>
              <a:path w="1455262" h="1262109">
                <a:moveTo>
                  <a:pt x="0" y="0"/>
                </a:moveTo>
                <a:lnTo>
                  <a:pt x="1455261" y="0"/>
                </a:lnTo>
                <a:lnTo>
                  <a:pt x="1455261" y="1262109"/>
                </a:lnTo>
                <a:lnTo>
                  <a:pt x="0" y="1262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901556" y="-33340"/>
            <a:ext cx="1372961" cy="1372961"/>
          </a:xfrm>
          <a:custGeom>
            <a:avLst/>
            <a:gdLst/>
            <a:ahLst/>
            <a:cxnLst/>
            <a:rect l="l" t="t" r="r" b="b"/>
            <a:pathLst>
              <a:path w="1372961" h="1372961">
                <a:moveTo>
                  <a:pt x="0" y="0"/>
                </a:moveTo>
                <a:lnTo>
                  <a:pt x="1372961" y="0"/>
                </a:lnTo>
                <a:lnTo>
                  <a:pt x="1372961" y="1372961"/>
                </a:lnTo>
                <a:lnTo>
                  <a:pt x="0" y="13729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40048" y="133350"/>
            <a:ext cx="10661508" cy="930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7"/>
              </a:lnSpc>
            </a:pPr>
            <a:r>
              <a:rPr lang="en-US" sz="7007" spc="-70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Фінансування/інвестиції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2229" y="8918804"/>
            <a:ext cx="16863543" cy="497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3"/>
              </a:lnSpc>
              <a:spcBef>
                <a:spcPct val="0"/>
              </a:spcBef>
            </a:pPr>
            <a:r>
              <a:rPr lang="en-US" sz="310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Джерела інвестицій і грантів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ECA8A6-E924-4B13-A829-32B5DBFDCE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5400" y="1946484"/>
            <a:ext cx="15518435" cy="63212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ECA6DF-839D-0911-F6DF-84784FEEBE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063" y="8716952"/>
            <a:ext cx="6764672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712229" y="435308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4" y="6219505"/>
                </a:lnTo>
                <a:lnTo>
                  <a:pt x="6219504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65727">
            <a:off x="-15402" y="3286743"/>
            <a:ext cx="1455262" cy="1262109"/>
          </a:xfrm>
          <a:custGeom>
            <a:avLst/>
            <a:gdLst/>
            <a:ahLst/>
            <a:cxnLst/>
            <a:rect l="l" t="t" r="r" b="b"/>
            <a:pathLst>
              <a:path w="1455262" h="1262109">
                <a:moveTo>
                  <a:pt x="0" y="0"/>
                </a:moveTo>
                <a:lnTo>
                  <a:pt x="1455261" y="0"/>
                </a:lnTo>
                <a:lnTo>
                  <a:pt x="1455261" y="1262109"/>
                </a:lnTo>
                <a:lnTo>
                  <a:pt x="0" y="1262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767282" y="7795222"/>
            <a:ext cx="3233195" cy="2372356"/>
          </a:xfrm>
          <a:custGeom>
            <a:avLst/>
            <a:gdLst/>
            <a:ahLst/>
            <a:cxnLst/>
            <a:rect l="l" t="t" r="r" b="b"/>
            <a:pathLst>
              <a:path w="3233195" h="2372356">
                <a:moveTo>
                  <a:pt x="3233195" y="0"/>
                </a:moveTo>
                <a:lnTo>
                  <a:pt x="0" y="0"/>
                </a:lnTo>
                <a:lnTo>
                  <a:pt x="0" y="2372357"/>
                </a:lnTo>
                <a:lnTo>
                  <a:pt x="3233195" y="2372357"/>
                </a:lnTo>
                <a:lnTo>
                  <a:pt x="323319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0" y="85725"/>
            <a:ext cx="6396891" cy="11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4"/>
              </a:lnSpc>
            </a:pPr>
            <a:r>
              <a:rPr lang="en-US" sz="4564" spc="-45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Унікальність PetNova Hub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AB7A2A-8695-4FDE-B647-F77CF220BB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600" y="1616568"/>
            <a:ext cx="15468600" cy="709167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3250628">
            <a:off x="14957888" y="7129103"/>
            <a:ext cx="3169227" cy="4337635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621000" y="133458"/>
            <a:ext cx="2667000" cy="2114441"/>
          </a:xfrm>
          <a:custGeom>
            <a:avLst/>
            <a:gdLst/>
            <a:ahLst/>
            <a:cxnLst/>
            <a:rect l="l" t="t" r="r" b="b"/>
            <a:pathLst>
              <a:path w="2857280" h="2081052">
                <a:moveTo>
                  <a:pt x="2857280" y="0"/>
                </a:moveTo>
                <a:lnTo>
                  <a:pt x="0" y="0"/>
                </a:lnTo>
                <a:lnTo>
                  <a:pt x="0" y="2081052"/>
                </a:lnTo>
                <a:lnTo>
                  <a:pt x="2857280" y="2081052"/>
                </a:lnTo>
                <a:lnTo>
                  <a:pt x="285728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F2E30C-06D6-7DDB-8312-D6B3B6C758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49033" y="8612661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5" y="6219505"/>
                </a:lnTo>
                <a:lnTo>
                  <a:pt x="6219505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428066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7"/>
                </a:lnTo>
                <a:lnTo>
                  <a:pt x="0" y="7607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030306" y="1646187"/>
            <a:ext cx="6729483" cy="672948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931" r="-24931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2607570" y="5478933"/>
            <a:ext cx="13072860" cy="4808067"/>
            <a:chOff x="0" y="0"/>
            <a:chExt cx="2615659" cy="96201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15659" cy="962013"/>
            </a:xfrm>
            <a:custGeom>
              <a:avLst/>
              <a:gdLst/>
              <a:ahLst/>
              <a:cxnLst/>
              <a:rect l="l" t="t" r="r" b="b"/>
              <a:pathLst>
                <a:path w="2615659" h="962013">
                  <a:moveTo>
                    <a:pt x="2412459" y="0"/>
                  </a:moveTo>
                  <a:cubicBezTo>
                    <a:pt x="2524684" y="0"/>
                    <a:pt x="2615659" y="215354"/>
                    <a:pt x="2615659" y="481007"/>
                  </a:cubicBezTo>
                  <a:cubicBezTo>
                    <a:pt x="2615659" y="746659"/>
                    <a:pt x="2524684" y="962013"/>
                    <a:pt x="2412459" y="962013"/>
                  </a:cubicBezTo>
                  <a:lnTo>
                    <a:pt x="203200" y="962013"/>
                  </a:lnTo>
                  <a:cubicBezTo>
                    <a:pt x="90976" y="962013"/>
                    <a:pt x="0" y="746659"/>
                    <a:pt x="0" y="481007"/>
                  </a:cubicBezTo>
                  <a:cubicBezTo>
                    <a:pt x="0" y="21535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8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615659" cy="1000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3074174" y="-287940"/>
            <a:ext cx="9371231" cy="5861279"/>
          </a:xfrm>
          <a:custGeom>
            <a:avLst/>
            <a:gdLst/>
            <a:ahLst/>
            <a:cxnLst/>
            <a:rect l="l" t="t" r="r" b="b"/>
            <a:pathLst>
              <a:path w="9371231" h="5861279">
                <a:moveTo>
                  <a:pt x="9371230" y="0"/>
                </a:moveTo>
                <a:lnTo>
                  <a:pt x="0" y="0"/>
                </a:lnTo>
                <a:lnTo>
                  <a:pt x="0" y="5861279"/>
                </a:lnTo>
                <a:lnTo>
                  <a:pt x="9371230" y="5861279"/>
                </a:lnTo>
                <a:lnTo>
                  <a:pt x="937123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67765" y="1970037"/>
            <a:ext cx="8322790" cy="672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47"/>
              </a:lnSpc>
              <a:spcBef>
                <a:spcPct val="0"/>
              </a:spcBef>
            </a:pPr>
            <a:r>
              <a:rPr lang="en-US" sz="6540" spc="-65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Хто?Що? Для кого?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81872" y="5743978"/>
            <a:ext cx="11631375" cy="482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7"/>
              </a:lnSpc>
            </a:pPr>
            <a:r>
              <a:rPr lang="en-US" sz="2489" b="1" i="1" u="sng" spc="-74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PetNova Hub </a:t>
            </a:r>
            <a:r>
              <a:rPr lang="en-US" sz="2489" spc="-74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— це молодіжний інноваційний центр турботи про домашніх тварин), який поєднує:</a:t>
            </a:r>
          </a:p>
          <a:p>
            <a:pPr marL="537570" lvl="1" indent="-268785" algn="l">
              <a:lnSpc>
                <a:spcPts val="2987"/>
              </a:lnSpc>
              <a:buFont typeface="Arial"/>
              <a:buChar char="•"/>
            </a:pPr>
            <a:r>
              <a:rPr lang="en-US" sz="2489" b="1" i="1" spc="-74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грумінг-зону (догляд, стрижка, SPA для тварин);</a:t>
            </a:r>
          </a:p>
          <a:p>
            <a:pPr marL="537570" lvl="1" indent="-268785" algn="l">
              <a:lnSpc>
                <a:spcPts val="2987"/>
              </a:lnSpc>
              <a:buFont typeface="Arial"/>
              <a:buChar char="•"/>
            </a:pPr>
            <a:r>
              <a:rPr lang="en-US" sz="2489" b="1" i="1" spc="-74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готель / перетримку 24/7 з онлайн-камерами;</a:t>
            </a:r>
          </a:p>
          <a:p>
            <a:pPr marL="537570" lvl="1" indent="-268785" algn="l">
              <a:lnSpc>
                <a:spcPts val="2987"/>
              </a:lnSpc>
              <a:buFont typeface="Arial"/>
              <a:buChar char="•"/>
            </a:pPr>
            <a:r>
              <a:rPr lang="en-US" sz="2489" b="1" i="1" spc="-74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ветеринарний кабінет (профілактика, вакцинація, базова допомога);</a:t>
            </a:r>
          </a:p>
          <a:p>
            <a:pPr marL="537570" lvl="1" indent="-268785" algn="l">
              <a:lnSpc>
                <a:spcPts val="2987"/>
              </a:lnSpc>
              <a:buFont typeface="Arial"/>
              <a:buChar char="•"/>
            </a:pPr>
            <a:r>
              <a:rPr lang="en-US" sz="2489" b="1" i="1" spc="-74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магазин зоотоварів з акцентом на екотовари;</a:t>
            </a:r>
          </a:p>
          <a:p>
            <a:pPr marL="537570" lvl="1" indent="-268785" algn="l">
              <a:lnSpc>
                <a:spcPts val="2987"/>
              </a:lnSpc>
              <a:buFont typeface="Arial"/>
              <a:buChar char="•"/>
            </a:pPr>
            <a:r>
              <a:rPr lang="en-US" sz="2489" b="1" i="1" spc="-74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молодіжну освітню платформу та базу практики для студентів.</a:t>
            </a:r>
          </a:p>
          <a:p>
            <a:pPr algn="l">
              <a:lnSpc>
                <a:spcPts val="2987"/>
              </a:lnSpc>
            </a:pPr>
            <a:r>
              <a:rPr lang="en-US" sz="2489" b="1" i="1" spc="-74">
                <a:solidFill>
                  <a:srgbClr val="B02323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Це соціальне підприємство з фокусом на:</a:t>
            </a:r>
          </a:p>
          <a:p>
            <a:pPr marL="537570" lvl="1" indent="-268785" algn="l">
              <a:lnSpc>
                <a:spcPts val="2987"/>
              </a:lnSpc>
              <a:buFont typeface="Arial"/>
              <a:buChar char="•"/>
            </a:pPr>
            <a:r>
              <a:rPr lang="en-US" sz="2489" spc="-74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підтримку власників тварин у Запорізькому районі та м. Запоріжжі;</a:t>
            </a:r>
          </a:p>
          <a:p>
            <a:pPr marL="537570" lvl="1" indent="-268785" algn="l">
              <a:lnSpc>
                <a:spcPts val="2987"/>
              </a:lnSpc>
              <a:buFont typeface="Arial"/>
              <a:buChar char="•"/>
            </a:pPr>
            <a:r>
              <a:rPr lang="en-US" sz="2489" spc="-74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допомогу ВПО й військовим з тваринами;</a:t>
            </a:r>
          </a:p>
          <a:p>
            <a:pPr marL="537570" lvl="1" indent="-268785" algn="l">
              <a:lnSpc>
                <a:spcPts val="2987"/>
              </a:lnSpc>
              <a:buFont typeface="Arial"/>
              <a:buChar char="•"/>
            </a:pPr>
            <a:r>
              <a:rPr lang="en-US" sz="2489" spc="-74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створення робочих місць та можливостей практики для молоді громади.</a:t>
            </a:r>
          </a:p>
          <a:p>
            <a:pPr algn="l">
              <a:lnSpc>
                <a:spcPts val="2987"/>
              </a:lnSpc>
            </a:pPr>
            <a:endParaRPr lang="en-US" sz="2489" spc="-74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2987"/>
              </a:lnSpc>
            </a:pPr>
            <a:endParaRPr lang="en-US" sz="2489" spc="-74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4" name="Freeform 14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8757">
            <a:off x="9954046" y="1697028"/>
            <a:ext cx="1470858" cy="1275635"/>
          </a:xfrm>
          <a:custGeom>
            <a:avLst/>
            <a:gdLst/>
            <a:ahLst/>
            <a:cxnLst/>
            <a:rect l="l" t="t" r="r" b="b"/>
            <a:pathLst>
              <a:path w="1470858" h="1275635">
                <a:moveTo>
                  <a:pt x="0" y="0"/>
                </a:moveTo>
                <a:lnTo>
                  <a:pt x="1470859" y="0"/>
                </a:lnTo>
                <a:lnTo>
                  <a:pt x="1470859" y="1275635"/>
                </a:lnTo>
                <a:lnTo>
                  <a:pt x="0" y="12756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04797" y="2918924"/>
            <a:ext cx="8492762" cy="3081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 b="1" i="1" spc="-83" dirty="0" err="1">
                <a:solidFill>
                  <a:srgbClr val="702C8D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PetNova</a:t>
            </a:r>
            <a:r>
              <a:rPr lang="en-US" sz="2799" b="1" i="1" spc="-83" dirty="0">
                <a:solidFill>
                  <a:srgbClr val="702C8D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Hub 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—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Надійне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місце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для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проживання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домашніх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улюбленців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отримання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засобів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та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послуг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з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догляду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799" spc="-83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ними</a:t>
            </a:r>
            <a:r>
              <a:rPr lang="en-US" sz="2799" spc="-83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l">
              <a:lnSpc>
                <a:spcPts val="2879"/>
              </a:lnSpc>
            </a:pP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Формат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: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молодіжний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стартап</a:t>
            </a:r>
            <a:endParaRPr lang="en-US" sz="2399" spc="-71" dirty="0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2879"/>
              </a:lnSpc>
            </a:pP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Локація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: с.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Відрадне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Запорізький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район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Запорізька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область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/ м.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Запоріжжя</a:t>
            </a:r>
            <a:endParaRPr lang="en-US" sz="2399" spc="-71" dirty="0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2879"/>
              </a:lnSpc>
            </a:pP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Авторка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: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Лисенко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Анастасія</a:t>
            </a:r>
            <a:endParaRPr lang="en-US" sz="2399" spc="-71" dirty="0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l">
              <a:lnSpc>
                <a:spcPts val="2879"/>
              </a:lnSpc>
            </a:pP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Рік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: 2025</a:t>
            </a:r>
          </a:p>
          <a:p>
            <a:pPr algn="l">
              <a:lnSpc>
                <a:spcPts val="2879"/>
              </a:lnSpc>
            </a:pPr>
            <a:endParaRPr lang="en-US" sz="2399" spc="-71" dirty="0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5834" y="-17884"/>
            <a:ext cx="3027459" cy="1753029"/>
          </a:xfrm>
          <a:custGeom>
            <a:avLst/>
            <a:gdLst/>
            <a:ahLst/>
            <a:cxnLst/>
            <a:rect l="l" t="t" r="r" b="b"/>
            <a:pathLst>
              <a:path w="3758215" h="3758215">
                <a:moveTo>
                  <a:pt x="0" y="0"/>
                </a:moveTo>
                <a:lnTo>
                  <a:pt x="3758214" y="0"/>
                </a:lnTo>
                <a:lnTo>
                  <a:pt x="3758214" y="3758215"/>
                </a:lnTo>
                <a:lnTo>
                  <a:pt x="0" y="375821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F69C19-2776-CB96-EEBA-0534340BFB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25202" y="2671357"/>
            <a:ext cx="1237595" cy="49442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96E1F6C-C751-4B15-F6A0-E844591D56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378" y="5478933"/>
            <a:ext cx="1738963" cy="469729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712229" y="435308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4" y="6219505"/>
                </a:lnTo>
                <a:lnTo>
                  <a:pt x="6219504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965727">
            <a:off x="-15402" y="3286743"/>
            <a:ext cx="1455262" cy="1262109"/>
          </a:xfrm>
          <a:custGeom>
            <a:avLst/>
            <a:gdLst/>
            <a:ahLst/>
            <a:cxnLst/>
            <a:rect l="l" t="t" r="r" b="b"/>
            <a:pathLst>
              <a:path w="1455262" h="1262109">
                <a:moveTo>
                  <a:pt x="0" y="0"/>
                </a:moveTo>
                <a:lnTo>
                  <a:pt x="1455261" y="0"/>
                </a:lnTo>
                <a:lnTo>
                  <a:pt x="1455261" y="1262109"/>
                </a:lnTo>
                <a:lnTo>
                  <a:pt x="0" y="12621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21981" y="1843649"/>
            <a:ext cx="9394983" cy="4733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6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3815"/>
              </a:lnSpc>
              <a:spcBef>
                <a:spcPct val="0"/>
              </a:spcBef>
            </a:pPr>
            <a:r>
              <a:rPr lang="en-US" sz="2957" b="1" i="1" dirty="0" err="1">
                <a:solidFill>
                  <a:srgbClr val="000000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PetNova</a:t>
            </a:r>
            <a:r>
              <a:rPr lang="en-US" sz="2957" b="1" i="1" dirty="0">
                <a:solidFill>
                  <a:srgbClr val="000000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 Hub </a:t>
            </a:r>
            <a:r>
              <a:rPr lang="en-US" sz="295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— </a:t>
            </a:r>
            <a:r>
              <a:rPr lang="en-US" sz="295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молодіжний</a:t>
            </a:r>
            <a:r>
              <a:rPr lang="en-US" sz="295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 </a:t>
            </a:r>
            <a:r>
              <a:rPr lang="en-US" sz="295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стартап</a:t>
            </a:r>
            <a:r>
              <a:rPr lang="en-US" sz="295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957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який</a:t>
            </a:r>
            <a:r>
              <a:rPr lang="en-US" sz="2957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:</a:t>
            </a:r>
          </a:p>
          <a:p>
            <a:pPr marL="618628" lvl="1" indent="-309314" algn="ctr">
              <a:lnSpc>
                <a:spcPts val="3696"/>
              </a:lnSpc>
              <a:buFont typeface="Arial"/>
              <a:buChar char="•"/>
            </a:pP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базується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на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швидкозростаючому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ринку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pet care;</a:t>
            </a:r>
          </a:p>
          <a:p>
            <a:pPr marL="618628" lvl="1" indent="-309314" algn="ctr">
              <a:lnSpc>
                <a:spcPts val="3696"/>
              </a:lnSpc>
              <a:buFont typeface="Arial"/>
              <a:buChar char="•"/>
            </a:pP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вирішує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реальні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проблеми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громади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Запорізького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району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та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Запоріжжя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618628" lvl="1" indent="-309314" algn="ctr">
              <a:lnSpc>
                <a:spcPts val="3696"/>
              </a:lnSpc>
              <a:buFont typeface="Arial"/>
              <a:buChar char="•"/>
            </a:pP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створює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нові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робочі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місця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й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можливості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для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молоді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618628" lvl="1" indent="-309314" algn="ctr">
              <a:lnSpc>
                <a:spcPts val="3696"/>
              </a:lnSpc>
              <a:buFont typeface="Arial"/>
              <a:buChar char="•"/>
            </a:pP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має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чітку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фінансову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модель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з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потенціалом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окупності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1,5–3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роки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618628" lvl="1" indent="-309314" algn="ctr">
              <a:lnSpc>
                <a:spcPts val="3696"/>
              </a:lnSpc>
              <a:buFont typeface="Arial"/>
              <a:buChar char="•"/>
            </a:pP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працює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за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європейськими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стандартами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турботи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про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тварин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соціальної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відповідальності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та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865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екологічності</a:t>
            </a:r>
            <a:r>
              <a:rPr lang="en-US" sz="2865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528537" y="6484816"/>
            <a:ext cx="1674542" cy="2462562"/>
          </a:xfrm>
          <a:custGeom>
            <a:avLst/>
            <a:gdLst/>
            <a:ahLst/>
            <a:cxnLst/>
            <a:rect l="l" t="t" r="r" b="b"/>
            <a:pathLst>
              <a:path w="1674542" h="2462562">
                <a:moveTo>
                  <a:pt x="0" y="0"/>
                </a:moveTo>
                <a:lnTo>
                  <a:pt x="1674542" y="0"/>
                </a:lnTo>
                <a:lnTo>
                  <a:pt x="1674542" y="2462563"/>
                </a:lnTo>
                <a:lnTo>
                  <a:pt x="0" y="2462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16782" y="634695"/>
            <a:ext cx="3328317" cy="2475058"/>
          </a:xfrm>
          <a:custGeom>
            <a:avLst/>
            <a:gdLst/>
            <a:ahLst/>
            <a:cxnLst/>
            <a:rect l="l" t="t" r="r" b="b"/>
            <a:pathLst>
              <a:path w="3328317" h="2475058">
                <a:moveTo>
                  <a:pt x="0" y="0"/>
                </a:moveTo>
                <a:lnTo>
                  <a:pt x="3328317" y="0"/>
                </a:lnTo>
                <a:lnTo>
                  <a:pt x="3328317" y="2475057"/>
                </a:lnTo>
                <a:lnTo>
                  <a:pt x="0" y="24750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86339" y="7716098"/>
            <a:ext cx="1917762" cy="1917762"/>
          </a:xfrm>
          <a:custGeom>
            <a:avLst/>
            <a:gdLst/>
            <a:ahLst/>
            <a:cxnLst/>
            <a:rect l="l" t="t" r="r" b="b"/>
            <a:pathLst>
              <a:path w="1917762" h="1917762">
                <a:moveTo>
                  <a:pt x="0" y="0"/>
                </a:moveTo>
                <a:lnTo>
                  <a:pt x="1917762" y="0"/>
                </a:lnTo>
                <a:lnTo>
                  <a:pt x="1917762" y="1917761"/>
                </a:lnTo>
                <a:lnTo>
                  <a:pt x="0" y="19177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161925"/>
            <a:ext cx="11828447" cy="1119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439"/>
              </a:lnSpc>
            </a:pPr>
            <a:r>
              <a:rPr lang="en-US" sz="8439" spc="-84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Висновок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57AA81-6865-1306-7605-3E4772685A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44949" y="8674979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0"/>
                </a:moveTo>
                <a:lnTo>
                  <a:pt x="6219505" y="0"/>
                </a:lnTo>
                <a:lnTo>
                  <a:pt x="6219505" y="6219505"/>
                </a:lnTo>
                <a:lnTo>
                  <a:pt x="0" y="6219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09752" y="3773787"/>
            <a:ext cx="12068495" cy="231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367"/>
              </a:lnSpc>
              <a:spcBef>
                <a:spcPct val="0"/>
              </a:spcBef>
            </a:pPr>
            <a:r>
              <a:rPr lang="en-US" sz="22599" spc="-225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Дякую!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12068495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6219505"/>
                </a:moveTo>
                <a:lnTo>
                  <a:pt x="0" y="6219505"/>
                </a:lnTo>
                <a:lnTo>
                  <a:pt x="0" y="0"/>
                </a:lnTo>
                <a:lnTo>
                  <a:pt x="6219505" y="0"/>
                </a:lnTo>
                <a:lnTo>
                  <a:pt x="6219505" y="621950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899468" y="5631742"/>
            <a:ext cx="3685099" cy="4702563"/>
          </a:xfrm>
          <a:custGeom>
            <a:avLst/>
            <a:gdLst/>
            <a:ahLst/>
            <a:cxnLst/>
            <a:rect l="l" t="t" r="r" b="b"/>
            <a:pathLst>
              <a:path w="3685099" h="4702563">
                <a:moveTo>
                  <a:pt x="0" y="0"/>
                </a:moveTo>
                <a:lnTo>
                  <a:pt x="3685099" y="0"/>
                </a:lnTo>
                <a:lnTo>
                  <a:pt x="3685099" y="4702563"/>
                </a:lnTo>
                <a:lnTo>
                  <a:pt x="0" y="470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 flipV="1">
            <a:off x="-324869" y="-4730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757" flipH="1">
            <a:off x="14883569" y="212887"/>
            <a:ext cx="3716897" cy="4296990"/>
          </a:xfrm>
          <a:custGeom>
            <a:avLst/>
            <a:gdLst/>
            <a:ahLst/>
            <a:cxnLst/>
            <a:rect l="l" t="t" r="r" b="b"/>
            <a:pathLst>
              <a:path w="3716897" h="4296990">
                <a:moveTo>
                  <a:pt x="3716897" y="0"/>
                </a:moveTo>
                <a:lnTo>
                  <a:pt x="0" y="0"/>
                </a:lnTo>
                <a:lnTo>
                  <a:pt x="0" y="4296990"/>
                </a:lnTo>
                <a:lnTo>
                  <a:pt x="3716897" y="4296990"/>
                </a:lnTo>
                <a:lnTo>
                  <a:pt x="371689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62361" y="6415789"/>
            <a:ext cx="584893" cy="584893"/>
          </a:xfrm>
          <a:custGeom>
            <a:avLst/>
            <a:gdLst/>
            <a:ahLst/>
            <a:cxnLst/>
            <a:rect l="l" t="t" r="r" b="b"/>
            <a:pathLst>
              <a:path w="584893" h="584893">
                <a:moveTo>
                  <a:pt x="0" y="0"/>
                </a:moveTo>
                <a:lnTo>
                  <a:pt x="584893" y="0"/>
                </a:lnTo>
                <a:lnTo>
                  <a:pt x="584893" y="584893"/>
                </a:lnTo>
                <a:lnTo>
                  <a:pt x="0" y="5848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362361" y="7411819"/>
            <a:ext cx="584893" cy="584893"/>
          </a:xfrm>
          <a:custGeom>
            <a:avLst/>
            <a:gdLst/>
            <a:ahLst/>
            <a:cxnLst/>
            <a:rect l="l" t="t" r="r" b="b"/>
            <a:pathLst>
              <a:path w="584893" h="584893">
                <a:moveTo>
                  <a:pt x="0" y="0"/>
                </a:moveTo>
                <a:lnTo>
                  <a:pt x="584893" y="0"/>
                </a:lnTo>
                <a:lnTo>
                  <a:pt x="584893" y="584893"/>
                </a:lnTo>
                <a:lnTo>
                  <a:pt x="0" y="58489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34166" y="6415789"/>
            <a:ext cx="584893" cy="584893"/>
          </a:xfrm>
          <a:custGeom>
            <a:avLst/>
            <a:gdLst/>
            <a:ahLst/>
            <a:cxnLst/>
            <a:rect l="l" t="t" r="r" b="b"/>
            <a:pathLst>
              <a:path w="584893" h="584893">
                <a:moveTo>
                  <a:pt x="0" y="0"/>
                </a:moveTo>
                <a:lnTo>
                  <a:pt x="584893" y="0"/>
                </a:lnTo>
                <a:lnTo>
                  <a:pt x="584893" y="584893"/>
                </a:lnTo>
                <a:lnTo>
                  <a:pt x="0" y="5848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934166" y="7411819"/>
            <a:ext cx="584893" cy="584893"/>
          </a:xfrm>
          <a:custGeom>
            <a:avLst/>
            <a:gdLst/>
            <a:ahLst/>
            <a:cxnLst/>
            <a:rect l="l" t="t" r="r" b="b"/>
            <a:pathLst>
              <a:path w="584893" h="584893">
                <a:moveTo>
                  <a:pt x="0" y="0"/>
                </a:moveTo>
                <a:lnTo>
                  <a:pt x="584893" y="0"/>
                </a:lnTo>
                <a:lnTo>
                  <a:pt x="584893" y="584893"/>
                </a:lnTo>
                <a:lnTo>
                  <a:pt x="0" y="5848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110" y="7836677"/>
            <a:ext cx="2450323" cy="2450323"/>
          </a:xfrm>
          <a:custGeom>
            <a:avLst/>
            <a:gdLst/>
            <a:ahLst/>
            <a:cxnLst/>
            <a:rect l="l" t="t" r="r" b="b"/>
            <a:pathLst>
              <a:path w="2450323" h="2450323">
                <a:moveTo>
                  <a:pt x="0" y="0"/>
                </a:moveTo>
                <a:lnTo>
                  <a:pt x="2450323" y="0"/>
                </a:lnTo>
                <a:lnTo>
                  <a:pt x="2450323" y="2450323"/>
                </a:lnTo>
                <a:lnTo>
                  <a:pt x="0" y="24503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324780" y="6446776"/>
            <a:ext cx="3800550" cy="497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3"/>
              </a:lnSpc>
              <a:spcBef>
                <a:spcPct val="0"/>
              </a:spcBef>
            </a:pPr>
            <a:r>
              <a:rPr lang="en-US" sz="3103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+30505956885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24780" y="7442806"/>
            <a:ext cx="5029054" cy="497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3"/>
              </a:lnSpc>
              <a:spcBef>
                <a:spcPct val="0"/>
              </a:spcBef>
            </a:pPr>
            <a:r>
              <a:rPr lang="en-US" sz="3103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www.petnovahub.com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96585" y="6446776"/>
            <a:ext cx="5029054" cy="497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3"/>
              </a:lnSpc>
              <a:spcBef>
                <a:spcPct val="0"/>
              </a:spcBef>
            </a:pPr>
            <a:r>
              <a:rPr lang="en-US" sz="3103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petnovahub@gmail.com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96585" y="7442806"/>
            <a:ext cx="5908900" cy="1507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3"/>
              </a:lnSpc>
            </a:pPr>
            <a:r>
              <a:rPr lang="en-US" sz="3103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69000 м. Запоріжжя, вул. Розенталь, 7</a:t>
            </a:r>
          </a:p>
          <a:p>
            <a:pPr algn="l">
              <a:lnSpc>
                <a:spcPts val="4003"/>
              </a:lnSpc>
              <a:spcBef>
                <a:spcPct val="0"/>
              </a:spcBef>
            </a:pPr>
            <a:endParaRPr lang="en-US" sz="3103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804C62E-EB4C-3533-D1A6-E7F3A4674A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3532" y="8649007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0"/>
                </a:moveTo>
                <a:lnTo>
                  <a:pt x="6219505" y="0"/>
                </a:lnTo>
                <a:lnTo>
                  <a:pt x="6219505" y="6219505"/>
                </a:lnTo>
                <a:lnTo>
                  <a:pt x="0" y="6219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167136" flipH="1" flipV="1">
            <a:off x="15755831" y="-754759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1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1" y="0"/>
                </a:lnTo>
                <a:lnTo>
                  <a:pt x="3639881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068495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6219505"/>
                </a:moveTo>
                <a:lnTo>
                  <a:pt x="0" y="6219505"/>
                </a:lnTo>
                <a:lnTo>
                  <a:pt x="0" y="0"/>
                </a:lnTo>
                <a:lnTo>
                  <a:pt x="6219505" y="0"/>
                </a:lnTo>
                <a:lnTo>
                  <a:pt x="6219505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17469" y="1660700"/>
            <a:ext cx="6965601" cy="696560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3943" b="-45920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9167136">
            <a:off x="-791240" y="648207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247504" y="5906866"/>
            <a:ext cx="11709159" cy="2099706"/>
            <a:chOff x="0" y="0"/>
            <a:chExt cx="2266319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66319" cy="406400"/>
            </a:xfrm>
            <a:custGeom>
              <a:avLst/>
              <a:gdLst/>
              <a:ahLst/>
              <a:cxnLst/>
              <a:rect l="l" t="t" r="r" b="b"/>
              <a:pathLst>
                <a:path w="2266319" h="406400">
                  <a:moveTo>
                    <a:pt x="2063119" y="0"/>
                  </a:moveTo>
                  <a:cubicBezTo>
                    <a:pt x="2175343" y="0"/>
                    <a:pt x="2266319" y="90976"/>
                    <a:pt x="2266319" y="203200"/>
                  </a:cubicBezTo>
                  <a:cubicBezTo>
                    <a:pt x="2266319" y="315424"/>
                    <a:pt x="2175343" y="406400"/>
                    <a:pt x="206311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89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6631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46233" y="4746275"/>
            <a:ext cx="3823354" cy="5426346"/>
          </a:xfrm>
          <a:custGeom>
            <a:avLst/>
            <a:gdLst/>
            <a:ahLst/>
            <a:cxnLst/>
            <a:rect l="l" t="t" r="r" b="b"/>
            <a:pathLst>
              <a:path w="3823354" h="5426346">
                <a:moveTo>
                  <a:pt x="0" y="0"/>
                </a:moveTo>
                <a:lnTo>
                  <a:pt x="3823353" y="0"/>
                </a:lnTo>
                <a:lnTo>
                  <a:pt x="3823353" y="5426347"/>
                </a:lnTo>
                <a:lnTo>
                  <a:pt x="0" y="54263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804001" y="1967598"/>
            <a:ext cx="2902587" cy="1632705"/>
          </a:xfrm>
          <a:custGeom>
            <a:avLst/>
            <a:gdLst/>
            <a:ahLst/>
            <a:cxnLst/>
            <a:rect l="l" t="t" r="r" b="b"/>
            <a:pathLst>
              <a:path w="2902587" h="1632705">
                <a:moveTo>
                  <a:pt x="0" y="0"/>
                </a:moveTo>
                <a:lnTo>
                  <a:pt x="2902587" y="0"/>
                </a:lnTo>
                <a:lnTo>
                  <a:pt x="2902587" y="1632706"/>
                </a:lnTo>
                <a:lnTo>
                  <a:pt x="0" y="16327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269669" y="2536233"/>
            <a:ext cx="7686994" cy="13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855"/>
              </a:lnSpc>
              <a:spcBef>
                <a:spcPct val="0"/>
              </a:spcBef>
            </a:pPr>
            <a:r>
              <a:rPr lang="en-US" sz="7139" spc="-71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НАША МІСІЯ ТА ЦІЛЬ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636970" y="3732750"/>
            <a:ext cx="8769458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399" b="1" i="1" spc="-7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ЦІЛЬ:  </a:t>
            </a: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запустити повноцінний центр у Відрадному з орієнтацією на Запоріжжя, вийти на чистий прибуток ≈ 20 тис. грн/міс у базовому сценарії та 45–60 тис. грн/міс після масштабування, окупити стартові інвестиції за 1,5–3 роки (залежно від сценарію та грантової підтримки.</a:t>
            </a:r>
          </a:p>
        </p:txBody>
      </p:sp>
      <p:sp>
        <p:nvSpPr>
          <p:cNvPr id="16" name="Freeform 16"/>
          <p:cNvSpPr/>
          <p:nvPr/>
        </p:nvSpPr>
        <p:spPr>
          <a:xfrm rot="1038757">
            <a:off x="6375992" y="4441274"/>
            <a:ext cx="1470858" cy="1275635"/>
          </a:xfrm>
          <a:custGeom>
            <a:avLst/>
            <a:gdLst/>
            <a:ahLst/>
            <a:cxnLst/>
            <a:rect l="l" t="t" r="r" b="b"/>
            <a:pathLst>
              <a:path w="1470858" h="1275635">
                <a:moveTo>
                  <a:pt x="0" y="0"/>
                </a:moveTo>
                <a:lnTo>
                  <a:pt x="1470858" y="0"/>
                </a:lnTo>
                <a:lnTo>
                  <a:pt x="1470858" y="1275635"/>
                </a:lnTo>
                <a:lnTo>
                  <a:pt x="0" y="12756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514740" y="6232819"/>
            <a:ext cx="10891688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399" b="1" i="1" spc="-71">
                <a:solidFill>
                  <a:srgbClr val="2B2B2B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МІСІЯ: </a:t>
            </a: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створити безпечний, сучасний і дружній простір, де тварини отримують турботу нового покоління, а молодь громади — знання, практику та роботу.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6C5DDE2-A119-E122-72A1-EF90ABC28BF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6499" y="8634740"/>
            <a:ext cx="10990164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5" y="6219505"/>
                </a:lnTo>
                <a:lnTo>
                  <a:pt x="6219505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96171" y="1453626"/>
            <a:ext cx="16307678" cy="8144417"/>
          </a:xfrm>
          <a:custGeom>
            <a:avLst/>
            <a:gdLst/>
            <a:ahLst/>
            <a:cxnLst/>
            <a:rect l="l" t="t" r="r" b="b"/>
            <a:pathLst>
              <a:path w="18053116" h="8144417">
                <a:moveTo>
                  <a:pt x="0" y="0"/>
                </a:moveTo>
                <a:lnTo>
                  <a:pt x="18053116" y="0"/>
                </a:lnTo>
                <a:lnTo>
                  <a:pt x="18053116" y="8144417"/>
                </a:lnTo>
                <a:lnTo>
                  <a:pt x="0" y="8144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107584" y="2423942"/>
            <a:ext cx="2899684" cy="289968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t="-24931" b="-24931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9" name="Freeform 9"/>
          <p:cNvSpPr/>
          <p:nvPr/>
        </p:nvSpPr>
        <p:spPr>
          <a:xfrm>
            <a:off x="15530673" y="52665"/>
            <a:ext cx="2757327" cy="2036912"/>
          </a:xfrm>
          <a:custGeom>
            <a:avLst/>
            <a:gdLst/>
            <a:ahLst/>
            <a:cxnLst/>
            <a:rect l="l" t="t" r="r" b="b"/>
            <a:pathLst>
              <a:path w="2757327" h="2036912">
                <a:moveTo>
                  <a:pt x="0" y="0"/>
                </a:moveTo>
                <a:lnTo>
                  <a:pt x="2757327" y="0"/>
                </a:lnTo>
                <a:lnTo>
                  <a:pt x="2757327" y="2036912"/>
                </a:lnTo>
                <a:lnTo>
                  <a:pt x="0" y="20369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9076124"/>
            <a:ext cx="2575684" cy="1097387"/>
          </a:xfrm>
          <a:custGeom>
            <a:avLst/>
            <a:gdLst/>
            <a:ahLst/>
            <a:cxnLst/>
            <a:rect l="l" t="t" r="r" b="b"/>
            <a:pathLst>
              <a:path w="2575684" h="1097387">
                <a:moveTo>
                  <a:pt x="0" y="0"/>
                </a:moveTo>
                <a:lnTo>
                  <a:pt x="2575684" y="0"/>
                </a:lnTo>
                <a:lnTo>
                  <a:pt x="2575684" y="1097387"/>
                </a:lnTo>
                <a:lnTo>
                  <a:pt x="0" y="10973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39607" y="1846689"/>
            <a:ext cx="7096770" cy="3981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2879"/>
              </a:lnSpc>
              <a:buFont typeface="Arial"/>
              <a:buChar char="•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8–10 номерів для собак та котів, птахів, екзотичних тварин (зони для малих і великих);</a:t>
            </a:r>
          </a:p>
          <a:p>
            <a:pPr marL="518158" lvl="1" indent="-259079" algn="l">
              <a:lnSpc>
                <a:spcPts val="2879"/>
              </a:lnSpc>
              <a:buFont typeface="Arial"/>
              <a:buChar char="•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добове та довгострокове утримання;</a:t>
            </a:r>
          </a:p>
          <a:p>
            <a:pPr marL="518158" lvl="1" indent="-259079" algn="l">
              <a:lnSpc>
                <a:spcPts val="2879"/>
              </a:lnSpc>
              <a:buFont typeface="Arial"/>
              <a:buChar char="•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онлайн-спостереження (IP-камери, доступ через телефон);</a:t>
            </a:r>
          </a:p>
          <a:p>
            <a:pPr marL="518158" lvl="1" indent="-259079" algn="l">
              <a:lnSpc>
                <a:spcPts val="2879"/>
              </a:lnSpc>
              <a:buFont typeface="Arial"/>
              <a:buChar char="•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прогулянки, індивідуальний догляд, фото- та відеозвіти.</a:t>
            </a:r>
          </a:p>
          <a:p>
            <a:pPr algn="l">
              <a:lnSpc>
                <a:spcPts val="2879"/>
              </a:lnSpc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Ціни орієнтуються на ринок України (середній діапазон 200–1000 грн/доба залежно від класу номера й міста)</a:t>
            </a:r>
          </a:p>
          <a:p>
            <a:pPr algn="l">
              <a:lnSpc>
                <a:spcPts val="2879"/>
              </a:lnSpc>
            </a:pPr>
            <a:endParaRPr lang="en-US" sz="2399" spc="-71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2" name="Freeform 12"/>
          <p:cNvSpPr/>
          <p:nvPr/>
        </p:nvSpPr>
        <p:spPr>
          <a:xfrm rot="1038757">
            <a:off x="10441150" y="14808"/>
            <a:ext cx="1470858" cy="1275635"/>
          </a:xfrm>
          <a:custGeom>
            <a:avLst/>
            <a:gdLst/>
            <a:ahLst/>
            <a:cxnLst/>
            <a:rect l="l" t="t" r="r" b="b"/>
            <a:pathLst>
              <a:path w="1470858" h="1275635">
                <a:moveTo>
                  <a:pt x="0" y="0"/>
                </a:moveTo>
                <a:lnTo>
                  <a:pt x="1470858" y="0"/>
                </a:lnTo>
                <a:lnTo>
                  <a:pt x="1470858" y="1275636"/>
                </a:lnTo>
                <a:lnTo>
                  <a:pt x="0" y="12756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87327">
            <a:off x="16286863" y="3629625"/>
            <a:ext cx="1244947" cy="1079709"/>
          </a:xfrm>
          <a:custGeom>
            <a:avLst/>
            <a:gdLst/>
            <a:ahLst/>
            <a:cxnLst/>
            <a:rect l="l" t="t" r="r" b="b"/>
            <a:pathLst>
              <a:path w="1244947" h="1079709">
                <a:moveTo>
                  <a:pt x="0" y="0"/>
                </a:moveTo>
                <a:lnTo>
                  <a:pt x="1244947" y="0"/>
                </a:lnTo>
                <a:lnTo>
                  <a:pt x="1244947" y="1079709"/>
                </a:lnTo>
                <a:lnTo>
                  <a:pt x="0" y="10797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55451" y="-116282"/>
            <a:ext cx="2153786" cy="2406653"/>
          </a:xfrm>
          <a:custGeom>
            <a:avLst/>
            <a:gdLst/>
            <a:ahLst/>
            <a:cxnLst/>
            <a:rect l="l" t="t" r="r" b="b"/>
            <a:pathLst>
              <a:path w="1372961" h="1372961">
                <a:moveTo>
                  <a:pt x="0" y="0"/>
                </a:moveTo>
                <a:lnTo>
                  <a:pt x="1372961" y="0"/>
                </a:lnTo>
                <a:lnTo>
                  <a:pt x="1372961" y="1372961"/>
                </a:lnTo>
                <a:lnTo>
                  <a:pt x="0" y="13729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109752" y="145987"/>
            <a:ext cx="7186189" cy="1334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45"/>
              </a:lnSpc>
              <a:spcBef>
                <a:spcPct val="0"/>
              </a:spcBef>
            </a:pPr>
            <a:r>
              <a:rPr lang="en-US" sz="7125" spc="-71" dirty="0" err="1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Продукти</a:t>
            </a:r>
            <a:r>
              <a:rPr lang="en-US" sz="7125" spc="-71" dirty="0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7125" spc="-71" dirty="0" err="1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та</a:t>
            </a:r>
            <a:r>
              <a:rPr lang="en-US" sz="7125" spc="-71" dirty="0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7125" spc="-71" dirty="0" err="1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послуги</a:t>
            </a:r>
            <a:endParaRPr lang="en-US" sz="7125" spc="-71" dirty="0">
              <a:solidFill>
                <a:srgbClr val="DEAE5A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8700" y="1728245"/>
            <a:ext cx="5609586" cy="506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endParaRPr dirty="0"/>
          </a:p>
          <a:p>
            <a:pPr algn="l">
              <a:lnSpc>
                <a:spcPts val="2879"/>
              </a:lnSpc>
            </a:pP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        </a:t>
            </a:r>
          </a:p>
          <a:p>
            <a:pPr marL="518158" lvl="1" indent="-259079" algn="l">
              <a:lnSpc>
                <a:spcPts val="2879"/>
              </a:lnSpc>
              <a:buFont typeface="Arial"/>
              <a:buChar char="•"/>
            </a:pP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Гігієнічні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та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модельні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стрижки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собак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і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котів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518158" lvl="1" indent="-259079" algn="l">
              <a:lnSpc>
                <a:spcPts val="2879"/>
              </a:lnSpc>
              <a:buFont typeface="Arial"/>
              <a:buChar char="•"/>
            </a:pP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купання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сушка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чищення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вух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/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очей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кігтів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518158" lvl="1" indent="-259079" algn="l">
              <a:lnSpc>
                <a:spcPts val="2879"/>
              </a:lnSpc>
              <a:buFont typeface="Arial"/>
              <a:buChar char="•"/>
            </a:pP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SPA-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догляд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(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маски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кондиціонери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відбілюючі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шампуні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);</a:t>
            </a:r>
          </a:p>
          <a:p>
            <a:pPr marL="518158" lvl="1" indent="-259079" algn="l">
              <a:lnSpc>
                <a:spcPts val="2879"/>
              </a:lnSpc>
              <a:buFont typeface="Arial"/>
              <a:buChar char="•"/>
            </a:pP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чищення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зубів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ультразвуком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(</a:t>
            </a:r>
            <a:r>
              <a:rPr lang="en-US" sz="2399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опція</a:t>
            </a: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).</a:t>
            </a:r>
          </a:p>
          <a:p>
            <a:pPr algn="l">
              <a:lnSpc>
                <a:spcPts val="2879"/>
              </a:lnSpc>
            </a:pPr>
            <a:r>
              <a:rPr lang="en-US" sz="2399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К</a:t>
            </a:r>
            <a:r>
              <a:rPr lang="en-US" sz="2399" u="sng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ВЕД 96.09 — “</a:t>
            </a:r>
            <a:r>
              <a:rPr lang="en-US" sz="2399" u="sng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Надання</a:t>
            </a:r>
            <a:r>
              <a:rPr lang="en-US" sz="2399" u="sng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u="sng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інших</a:t>
            </a:r>
            <a:r>
              <a:rPr lang="en-US" sz="2399" u="sng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u="sng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індивідуальних</a:t>
            </a:r>
            <a:r>
              <a:rPr lang="en-US" sz="2399" u="sng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u="sng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послуг</a:t>
            </a:r>
            <a:r>
              <a:rPr lang="en-US" sz="2399" u="sng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…”, у т. ч. </a:t>
            </a:r>
            <a:r>
              <a:rPr lang="en-US" sz="2399" u="sng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догляд</a:t>
            </a:r>
            <a:r>
              <a:rPr lang="en-US" sz="2399" u="sng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u="sng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</a:t>
            </a:r>
            <a:r>
              <a:rPr lang="en-US" sz="2399" u="sng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u="sng" spc="-71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тваринами</a:t>
            </a:r>
            <a:r>
              <a:rPr lang="en-US" sz="2399" u="sng" spc="-71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l">
              <a:lnSpc>
                <a:spcPts val="2879"/>
              </a:lnSpc>
            </a:pPr>
            <a:endParaRPr lang="en-US" sz="2399" u="sng" spc="-71" dirty="0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43739" y="6628858"/>
            <a:ext cx="6755491" cy="3084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3"/>
              </a:lnSpc>
            </a:pPr>
            <a:endParaRPr dirty="0"/>
          </a:p>
          <a:p>
            <a:pPr marL="469276" lvl="1" indent="-234638" algn="l">
              <a:lnSpc>
                <a:spcPts val="3043"/>
              </a:lnSpc>
              <a:buFont typeface="Arial"/>
              <a:buChar char="•"/>
            </a:pP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первинний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огляд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консультації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469276" lvl="1" indent="-234638" algn="l">
              <a:lnSpc>
                <a:spcPts val="3043"/>
              </a:lnSpc>
              <a:buFont typeface="Arial"/>
              <a:buChar char="•"/>
            </a:pP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вакцинація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профілактичні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обробки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469276" lvl="1" indent="-234638" algn="l">
              <a:lnSpc>
                <a:spcPts val="3043"/>
              </a:lnSpc>
              <a:buFont typeface="Arial"/>
              <a:buChar char="•"/>
            </a:pP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оформлення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ветпаспортів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469276" lvl="1" indent="-234638" algn="l">
              <a:lnSpc>
                <a:spcPts val="3043"/>
              </a:lnSpc>
              <a:buFont typeface="Arial"/>
              <a:buChar char="•"/>
            </a:pP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програми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типу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“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Здоровий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собака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/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кіт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365”.</a:t>
            </a:r>
          </a:p>
          <a:p>
            <a:pPr algn="l">
              <a:lnSpc>
                <a:spcPts val="3043"/>
              </a:lnSpc>
            </a:pP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Діяльність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ліцензується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як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ветеринарна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практика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згідно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з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вимогами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173" dirty="0" err="1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Держпродспоживслужби</a:t>
            </a:r>
            <a:r>
              <a:rPr lang="en-US" sz="2173" dirty="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ctr">
              <a:lnSpc>
                <a:spcPts val="3423"/>
              </a:lnSpc>
            </a:pPr>
            <a:endParaRPr lang="en-US" sz="2173" dirty="0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949529" y="5276001"/>
            <a:ext cx="5338471" cy="398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endParaRPr/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корми (сухі, вологі, лікувальні);</a:t>
            </a: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наповнювачі, ветеринарна косметика;</a:t>
            </a: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амуніція, іграшки, екотовари;</a:t>
            </a:r>
          </a:p>
          <a:p>
            <a:pPr marL="496575" lvl="1" indent="-248288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“Коробка місяця” (абонпакети).</a:t>
            </a:r>
          </a:p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00" u="sng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КВЕД 47.76 — “Роздрібна торгівля домашніми тваринами та кормами для них”.</a:t>
            </a:r>
          </a:p>
          <a:p>
            <a:pPr algn="l">
              <a:lnSpc>
                <a:spcPts val="3220"/>
              </a:lnSpc>
            </a:pPr>
            <a:endParaRPr lang="en-US" sz="2300" u="sng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7709514" y="6134642"/>
            <a:ext cx="5150299" cy="3846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3"/>
              </a:lnSpc>
            </a:pPr>
            <a:endParaRPr/>
          </a:p>
          <a:p>
            <a:pPr marL="469276" lvl="1" indent="-234638" algn="l">
              <a:lnSpc>
                <a:spcPts val="3043"/>
              </a:lnSpc>
              <a:buFont typeface="Arial"/>
              <a:buChar char="•"/>
            </a:pPr>
            <a:r>
              <a:rPr lang="en-US" sz="217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база практики для студентів ветколеджів, аграрних ліцеїв;</a:t>
            </a:r>
          </a:p>
          <a:p>
            <a:pPr marL="469276" lvl="1" indent="-234638" algn="l">
              <a:lnSpc>
                <a:spcPts val="3043"/>
              </a:lnSpc>
              <a:buFont typeface="Arial"/>
              <a:buChar char="•"/>
            </a:pPr>
            <a:r>
              <a:rPr lang="en-US" sz="217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тренінги з грумінгу, догляду за тваринами;</a:t>
            </a:r>
          </a:p>
          <a:p>
            <a:pPr marL="469276" lvl="1" indent="-234638" algn="l">
              <a:lnSpc>
                <a:spcPts val="3043"/>
              </a:lnSpc>
              <a:buFont typeface="Arial"/>
              <a:buChar char="•"/>
            </a:pPr>
            <a:r>
              <a:rPr lang="en-US" sz="2173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лекції для школярів про гуманне ставлення та відповідальне утримання.</a:t>
            </a:r>
          </a:p>
          <a:p>
            <a:pPr algn="l">
              <a:lnSpc>
                <a:spcPts val="3043"/>
              </a:lnSpc>
            </a:pPr>
            <a:endParaRPr lang="en-US" sz="2173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ctr">
              <a:lnSpc>
                <a:spcPts val="3423"/>
              </a:lnSpc>
            </a:pPr>
            <a:endParaRPr lang="en-US" sz="2173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369088" y="1837164"/>
            <a:ext cx="4928810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000" b="1" spc="-90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Грумінг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75202" y="6038530"/>
            <a:ext cx="4928810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 b="1" spc="-72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Молодіжня освітня платформа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689955" y="1260270"/>
            <a:ext cx="4928810" cy="40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600" b="1" spc="-78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Готель/перетримка 24/7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67306" y="6576470"/>
            <a:ext cx="4928810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0"/>
              </a:lnSpc>
            </a:pPr>
            <a:r>
              <a:rPr lang="en-US" sz="2900" b="1" spc="-87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Ветеринарний кабінет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54360" y="5323626"/>
            <a:ext cx="4928810" cy="33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 b="1" spc="-66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Магазин зоотоварів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D297BE9-A2E7-7E83-49D4-1463830EDDF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8472" y="8791744"/>
            <a:ext cx="12124976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0"/>
                </a:moveTo>
                <a:lnTo>
                  <a:pt x="6219505" y="0"/>
                </a:lnTo>
                <a:lnTo>
                  <a:pt x="6219505" y="6219505"/>
                </a:lnTo>
                <a:lnTo>
                  <a:pt x="0" y="62195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167136" flipH="1" flipV="1">
            <a:off x="15755831" y="-754759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1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1" y="0"/>
                </a:lnTo>
                <a:lnTo>
                  <a:pt x="3639881" y="46448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068495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6219505"/>
                </a:moveTo>
                <a:lnTo>
                  <a:pt x="0" y="6219505"/>
                </a:lnTo>
                <a:lnTo>
                  <a:pt x="0" y="0"/>
                </a:lnTo>
                <a:lnTo>
                  <a:pt x="6219505" y="0"/>
                </a:lnTo>
                <a:lnTo>
                  <a:pt x="6219505" y="621950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5969" y="-248559"/>
            <a:ext cx="1277259" cy="127725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t="-16585" b="-16585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9167136">
            <a:off x="-1093916" y="6865201"/>
            <a:ext cx="2359770" cy="3011307"/>
          </a:xfrm>
          <a:custGeom>
            <a:avLst/>
            <a:gdLst/>
            <a:ahLst/>
            <a:cxnLst/>
            <a:rect l="l" t="t" r="r" b="b"/>
            <a:pathLst>
              <a:path w="2359770" h="3011307">
                <a:moveTo>
                  <a:pt x="0" y="0"/>
                </a:moveTo>
                <a:lnTo>
                  <a:pt x="2359770" y="0"/>
                </a:lnTo>
                <a:lnTo>
                  <a:pt x="2359770" y="3011307"/>
                </a:lnTo>
                <a:lnTo>
                  <a:pt x="0" y="30113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46251" y="172580"/>
            <a:ext cx="1336350" cy="747942"/>
          </a:xfrm>
          <a:custGeom>
            <a:avLst/>
            <a:gdLst/>
            <a:ahLst/>
            <a:cxnLst/>
            <a:rect l="l" t="t" r="r" b="b"/>
            <a:pathLst>
              <a:path w="1336350" h="747942">
                <a:moveTo>
                  <a:pt x="0" y="0"/>
                </a:moveTo>
                <a:lnTo>
                  <a:pt x="1336350" y="0"/>
                </a:lnTo>
                <a:lnTo>
                  <a:pt x="1336350" y="747941"/>
                </a:lnTo>
                <a:lnTo>
                  <a:pt x="0" y="7479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914"/>
            </a:stretch>
          </a:blipFill>
        </p:spPr>
      </p:sp>
      <p:sp>
        <p:nvSpPr>
          <p:cNvPr id="10" name="Freeform 10"/>
          <p:cNvSpPr/>
          <p:nvPr/>
        </p:nvSpPr>
        <p:spPr>
          <a:xfrm rot="-1094296">
            <a:off x="14597865" y="-134139"/>
            <a:ext cx="1470858" cy="1275635"/>
          </a:xfrm>
          <a:custGeom>
            <a:avLst/>
            <a:gdLst/>
            <a:ahLst/>
            <a:cxnLst/>
            <a:rect l="l" t="t" r="r" b="b"/>
            <a:pathLst>
              <a:path w="1470858" h="1275635">
                <a:moveTo>
                  <a:pt x="0" y="0"/>
                </a:moveTo>
                <a:lnTo>
                  <a:pt x="1470858" y="0"/>
                </a:lnTo>
                <a:lnTo>
                  <a:pt x="1470858" y="1275635"/>
                </a:lnTo>
                <a:lnTo>
                  <a:pt x="0" y="12756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26CFFC-F3B8-44F0-93B9-FBEC2D4440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6238" y="474546"/>
            <a:ext cx="15629372" cy="8375548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482290" y="7722141"/>
            <a:ext cx="1531412" cy="1531412"/>
          </a:xfrm>
          <a:custGeom>
            <a:avLst/>
            <a:gdLst/>
            <a:ahLst/>
            <a:cxnLst/>
            <a:rect l="l" t="t" r="r" b="b"/>
            <a:pathLst>
              <a:path w="1531412" h="1531412">
                <a:moveTo>
                  <a:pt x="0" y="0"/>
                </a:moveTo>
                <a:lnTo>
                  <a:pt x="1531412" y="0"/>
                </a:lnTo>
                <a:lnTo>
                  <a:pt x="1531412" y="1531412"/>
                </a:lnTo>
                <a:lnTo>
                  <a:pt x="0" y="153141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B21A42-8BA6-7430-8BA1-35E1E6EFB8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74" y="2622395"/>
            <a:ext cx="1237595" cy="49442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E9BAFD-E87B-503E-226B-E7B78CFD52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8151" y="8749343"/>
            <a:ext cx="13455630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4009459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5" y="6219505"/>
                </a:lnTo>
                <a:lnTo>
                  <a:pt x="6219505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8700" y="1269795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3" y="0"/>
                </a:lnTo>
                <a:lnTo>
                  <a:pt x="16863543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12229" y="686483"/>
            <a:ext cx="1920004" cy="192000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712229" y="2330746"/>
            <a:ext cx="18298287" cy="7414331"/>
            <a:chOff x="0" y="0"/>
            <a:chExt cx="2889316" cy="11707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89315" cy="1170729"/>
            </a:xfrm>
            <a:custGeom>
              <a:avLst/>
              <a:gdLst/>
              <a:ahLst/>
              <a:cxnLst/>
              <a:rect l="l" t="t" r="r" b="b"/>
              <a:pathLst>
                <a:path w="2889315" h="1170729">
                  <a:moveTo>
                    <a:pt x="2686115" y="0"/>
                  </a:moveTo>
                  <a:cubicBezTo>
                    <a:pt x="2798340" y="0"/>
                    <a:pt x="2889315" y="262077"/>
                    <a:pt x="2889315" y="585365"/>
                  </a:cubicBezTo>
                  <a:cubicBezTo>
                    <a:pt x="2889315" y="908653"/>
                    <a:pt x="2798340" y="1170729"/>
                    <a:pt x="2686115" y="1170729"/>
                  </a:cubicBezTo>
                  <a:lnTo>
                    <a:pt x="203200" y="1170729"/>
                  </a:lnTo>
                  <a:cubicBezTo>
                    <a:pt x="90976" y="1170729"/>
                    <a:pt x="0" y="908653"/>
                    <a:pt x="0" y="585365"/>
                  </a:cubicBezTo>
                  <a:cubicBezTo>
                    <a:pt x="0" y="26207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89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89316" cy="12088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5906162" y="686483"/>
            <a:ext cx="2484573" cy="248457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4931" r="-24931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16675899" y="4254659"/>
            <a:ext cx="3493541" cy="34935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24931" b="-24931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 flipH="1">
            <a:off x="11505013" y="570516"/>
            <a:ext cx="4152073" cy="1972235"/>
          </a:xfrm>
          <a:custGeom>
            <a:avLst/>
            <a:gdLst/>
            <a:ahLst/>
            <a:cxnLst/>
            <a:rect l="l" t="t" r="r" b="b"/>
            <a:pathLst>
              <a:path w="4152073" h="1972235">
                <a:moveTo>
                  <a:pt x="4152073" y="0"/>
                </a:moveTo>
                <a:lnTo>
                  <a:pt x="0" y="0"/>
                </a:lnTo>
                <a:lnTo>
                  <a:pt x="0" y="1972235"/>
                </a:lnTo>
                <a:lnTo>
                  <a:pt x="4152073" y="1972235"/>
                </a:lnTo>
                <a:lnTo>
                  <a:pt x="4152073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65727">
            <a:off x="16720950" y="3402676"/>
            <a:ext cx="1904440" cy="1651669"/>
          </a:xfrm>
          <a:custGeom>
            <a:avLst/>
            <a:gdLst/>
            <a:ahLst/>
            <a:cxnLst/>
            <a:rect l="l" t="t" r="r" b="b"/>
            <a:pathLst>
              <a:path w="1904440" h="1651669">
                <a:moveTo>
                  <a:pt x="0" y="0"/>
                </a:moveTo>
                <a:lnTo>
                  <a:pt x="1904440" y="0"/>
                </a:lnTo>
                <a:lnTo>
                  <a:pt x="1904440" y="1651668"/>
                </a:lnTo>
                <a:lnTo>
                  <a:pt x="0" y="16516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038757">
            <a:off x="293271" y="8893366"/>
            <a:ext cx="1470858" cy="1275635"/>
          </a:xfrm>
          <a:custGeom>
            <a:avLst/>
            <a:gdLst/>
            <a:ahLst/>
            <a:cxnLst/>
            <a:rect l="l" t="t" r="r" b="b"/>
            <a:pathLst>
              <a:path w="1470858" h="1275635">
                <a:moveTo>
                  <a:pt x="0" y="0"/>
                </a:moveTo>
                <a:lnTo>
                  <a:pt x="1470858" y="0"/>
                </a:lnTo>
                <a:lnTo>
                  <a:pt x="1470858" y="1275636"/>
                </a:lnTo>
                <a:lnTo>
                  <a:pt x="0" y="12756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672230" y="2444785"/>
            <a:ext cx="15168916" cy="733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93"/>
              </a:lnSpc>
            </a:pPr>
            <a:r>
              <a:rPr lang="en-US" sz="2244" b="1" u="sng" spc="-67" dirty="0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У м. </a:t>
            </a:r>
            <a:r>
              <a:rPr lang="en-US" sz="2244" b="1" u="sng" spc="-67" dirty="0" err="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Запоріжжя</a:t>
            </a:r>
            <a:endParaRPr lang="en-US" sz="2244" b="1" u="sng" spc="-67" dirty="0">
              <a:solidFill>
                <a:srgbClr val="2B2B2B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algn="l">
              <a:lnSpc>
                <a:spcPts val="2693"/>
              </a:lnSpc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Основні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типи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конкурентів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:</a:t>
            </a:r>
          </a:p>
          <a:p>
            <a:pPr marL="484580" lvl="1" indent="-242290" algn="l">
              <a:lnSpc>
                <a:spcPts val="2693"/>
              </a:lnSpc>
              <a:buAutoNum type="arabicPeriod"/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Готелі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для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тварин</a:t>
            </a:r>
            <a:endParaRPr lang="en-US" sz="2244" spc="-67" dirty="0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969160" lvl="2" indent="-323053" algn="l">
              <a:lnSpc>
                <a:spcPts val="2693"/>
              </a:lnSpc>
              <a:buFont typeface="Arial"/>
              <a:buChar char="⚬"/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приватні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готелі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/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перетримки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vet-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центри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з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готельними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послугами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;</a:t>
            </a:r>
          </a:p>
          <a:p>
            <a:pPr marL="969160" lvl="2" indent="-323053" algn="l">
              <a:lnSpc>
                <a:spcPts val="2693"/>
              </a:lnSpc>
              <a:buFont typeface="Arial"/>
              <a:buChar char="⚬"/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ціни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150–1000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грн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/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доба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залежно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від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класу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й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виду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тварини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484580" lvl="1" indent="-242290" algn="l">
              <a:lnSpc>
                <a:spcPts val="2693"/>
              </a:lnSpc>
              <a:buAutoNum type="arabicPeriod"/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Грумінг-салони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та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приватні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майстри</a:t>
            </a:r>
            <a:endParaRPr lang="en-US" sz="2244" spc="-67" dirty="0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969160" lvl="2" indent="-323053" algn="l">
              <a:lnSpc>
                <a:spcPts val="2693"/>
              </a:lnSpc>
              <a:buFont typeface="Arial"/>
              <a:buChar char="⚬"/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салони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з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повним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спектром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послуг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(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стрижка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купання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SPA);</a:t>
            </a:r>
          </a:p>
          <a:p>
            <a:pPr marL="969160" lvl="2" indent="-323053" algn="l">
              <a:lnSpc>
                <a:spcPts val="2693"/>
              </a:lnSpc>
              <a:buFont typeface="Arial"/>
              <a:buChar char="⚬"/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середня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ціна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комплексу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400–600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грн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marL="484580" lvl="1" indent="-242290" algn="l">
              <a:lnSpc>
                <a:spcPts val="2693"/>
              </a:lnSpc>
              <a:buAutoNum type="arabicPeriod"/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Зоомагазини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й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великі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зоомережі</a:t>
            </a:r>
            <a:endParaRPr lang="en-US" sz="2244" spc="-67" dirty="0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marL="969160" lvl="2" indent="-323053" algn="l">
              <a:lnSpc>
                <a:spcPts val="2693"/>
              </a:lnSpc>
              <a:buFont typeface="Arial"/>
              <a:buChar char="⚬"/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національні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та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регіональні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мережі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—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MasterZoo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інші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мережі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,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які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формують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основну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пропозицію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кормів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та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аксесуарів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l">
              <a:lnSpc>
                <a:spcPts val="2693"/>
              </a:lnSpc>
            </a:pP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b="1" u="sng" spc="-67" dirty="0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У </a:t>
            </a:r>
            <a:r>
              <a:rPr lang="en-US" sz="2244" b="1" u="sng" spc="-67" dirty="0" err="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Відрадному</a:t>
            </a:r>
            <a:r>
              <a:rPr lang="en-US" sz="2244" b="1" u="sng" spc="-67" dirty="0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2244" b="1" u="sng" spc="-67" dirty="0" err="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та</a:t>
            </a:r>
            <a:r>
              <a:rPr lang="en-US" sz="2244" b="1" u="sng" spc="-67" dirty="0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2244" b="1" u="sng" spc="-67" dirty="0" err="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Широківській</a:t>
            </a:r>
            <a:r>
              <a:rPr lang="en-US" sz="2244" b="1" u="sng" spc="-67" dirty="0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2244" b="1" u="sng" spc="-67" dirty="0" err="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громаді</a:t>
            </a:r>
            <a:endParaRPr lang="en-US" sz="2244" b="1" u="sng" spc="-67" dirty="0">
              <a:solidFill>
                <a:srgbClr val="2B2B2B"/>
              </a:solidFill>
              <a:latin typeface="Aileron Bold"/>
              <a:ea typeface="Aileron Bold"/>
              <a:cs typeface="Aileron Bold"/>
              <a:sym typeface="Aileron Bold"/>
            </a:endParaRPr>
          </a:p>
          <a:p>
            <a:pPr marL="484580" lvl="1" indent="-242290" algn="l">
              <a:lnSpc>
                <a:spcPts val="2693"/>
              </a:lnSpc>
              <a:buFont typeface="Arial"/>
              <a:buChar char="•"/>
            </a:pP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Спеціалізованих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центрів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формату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“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грумінг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+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готель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+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веткабінет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+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магазин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” в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одному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місці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в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межах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сіл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Широківської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ТГ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не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244" spc="-67" dirty="0" err="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зареєстровано</a:t>
            </a:r>
            <a:r>
              <a:rPr lang="en-US" sz="2244" spc="-67" dirty="0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l">
              <a:lnSpc>
                <a:spcPts val="2693"/>
              </a:lnSpc>
            </a:pPr>
            <a:r>
              <a:rPr lang="en-US" sz="2244" b="1" u="sng" spc="-67" dirty="0" err="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Конкурентні</a:t>
            </a:r>
            <a:r>
              <a:rPr lang="en-US" sz="2244" b="1" u="sng" spc="-67" dirty="0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2244" b="1" u="sng" spc="-67" dirty="0" err="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переваги</a:t>
            </a:r>
            <a:r>
              <a:rPr lang="en-US" sz="2244" b="1" u="sng" spc="-67" dirty="0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 </a:t>
            </a:r>
            <a:r>
              <a:rPr lang="en-US" sz="2244" b="1" u="sng" spc="-67" dirty="0" err="1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PetNova</a:t>
            </a:r>
            <a:r>
              <a:rPr lang="en-US" sz="2244" b="1" u="sng" spc="-67" dirty="0">
                <a:solidFill>
                  <a:srgbClr val="2B2B2B"/>
                </a:solidFill>
                <a:latin typeface="Aileron Bold"/>
                <a:ea typeface="Aileron Bold"/>
                <a:cs typeface="Aileron Bold"/>
                <a:sym typeface="Aileron Bold"/>
              </a:rPr>
              <a:t> Hub</a:t>
            </a:r>
          </a:p>
          <a:p>
            <a:pPr marL="484580" lvl="1" indent="-242290" algn="l">
              <a:lnSpc>
                <a:spcPts val="2693"/>
              </a:lnSpc>
              <a:buFont typeface="Arial"/>
              <a:buChar char="•"/>
            </a:pP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комплексність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: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усі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ключові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послуги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в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одному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хабі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;</a:t>
            </a:r>
          </a:p>
          <a:p>
            <a:pPr marL="484580" lvl="1" indent="-242290" algn="l">
              <a:lnSpc>
                <a:spcPts val="2693"/>
              </a:lnSpc>
              <a:buFont typeface="Arial"/>
              <a:buChar char="•"/>
            </a:pP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локація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поза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містом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→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нижча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собівартість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+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зручний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під’їзд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трасою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;</a:t>
            </a:r>
          </a:p>
          <a:p>
            <a:pPr marL="484580" lvl="1" indent="-242290" algn="l">
              <a:lnSpc>
                <a:spcPts val="2693"/>
              </a:lnSpc>
              <a:buFont typeface="Arial"/>
              <a:buChar char="•"/>
            </a:pP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онлайн-камери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в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готелі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;</a:t>
            </a:r>
          </a:p>
          <a:p>
            <a:pPr marL="484580" lvl="1" indent="-242290" algn="l">
              <a:lnSpc>
                <a:spcPts val="2693"/>
              </a:lnSpc>
              <a:buFont typeface="Arial"/>
              <a:buChar char="•"/>
            </a:pP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молодіжний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компонент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(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база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практики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стартап-формат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);</a:t>
            </a:r>
          </a:p>
          <a:p>
            <a:pPr marL="484580" lvl="1" indent="-242290" algn="l">
              <a:lnSpc>
                <a:spcPts val="2693"/>
              </a:lnSpc>
              <a:buFont typeface="Arial"/>
              <a:buChar char="•"/>
            </a:pP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соціальність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(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знижки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для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ВПО,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військових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волонтерами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);</a:t>
            </a:r>
          </a:p>
          <a:p>
            <a:pPr marL="484580" lvl="1" indent="-242290" algn="l">
              <a:lnSpc>
                <a:spcPts val="2693"/>
              </a:lnSpc>
              <a:buFont typeface="Arial"/>
              <a:buChar char="•"/>
            </a:pP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еко-орієнтація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 (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екотовари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сортування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</a:t>
            </a:r>
            <a:r>
              <a:rPr lang="en-US" sz="2244" i="1" spc="-67" dirty="0" err="1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енергоефективність</a:t>
            </a:r>
            <a:r>
              <a:rPr lang="en-US" sz="2244" i="1" spc="-67" dirty="0">
                <a:solidFill>
                  <a:srgbClr val="2B2B2B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).</a:t>
            </a:r>
          </a:p>
          <a:p>
            <a:pPr algn="l">
              <a:lnSpc>
                <a:spcPts val="2693"/>
              </a:lnSpc>
            </a:pPr>
            <a:endParaRPr lang="en-US" sz="2244" i="1" spc="-67" dirty="0">
              <a:solidFill>
                <a:srgbClr val="2B2B2B"/>
              </a:solidFill>
              <a:latin typeface="Aileron Italics"/>
              <a:ea typeface="Aileron Italics"/>
              <a:cs typeface="Aileron Italics"/>
              <a:sym typeface="Aileron Itali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450494" y="753158"/>
            <a:ext cx="5326062" cy="51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</a:pPr>
            <a:r>
              <a:rPr lang="en-US" sz="3840" spc="-38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Аналіз конкурентів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DE28ED4-7A99-C40A-9C55-8E5759C8301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65324" y="8831803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0"/>
                </a:moveTo>
                <a:lnTo>
                  <a:pt x="6219505" y="0"/>
                </a:lnTo>
                <a:lnTo>
                  <a:pt x="6219505" y="6219505"/>
                </a:lnTo>
                <a:lnTo>
                  <a:pt x="0" y="6219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167136" flipH="1" flipV="1">
            <a:off x="15755831" y="-754759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1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1" y="0"/>
                </a:lnTo>
                <a:lnTo>
                  <a:pt x="3639881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068495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6219505"/>
                </a:moveTo>
                <a:lnTo>
                  <a:pt x="0" y="6219505"/>
                </a:lnTo>
                <a:lnTo>
                  <a:pt x="0" y="0"/>
                </a:lnTo>
                <a:lnTo>
                  <a:pt x="6219505" y="0"/>
                </a:lnTo>
                <a:lnTo>
                  <a:pt x="6219505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67755" y="3007266"/>
            <a:ext cx="6251034" cy="625103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046" r="-25046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9167136">
            <a:off x="-791240" y="648207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518790" y="2494073"/>
            <a:ext cx="10437873" cy="6310431"/>
            <a:chOff x="0" y="0"/>
            <a:chExt cx="2020260" cy="12213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20260" cy="1221390"/>
            </a:xfrm>
            <a:custGeom>
              <a:avLst/>
              <a:gdLst/>
              <a:ahLst/>
              <a:cxnLst/>
              <a:rect l="l" t="t" r="r" b="b"/>
              <a:pathLst>
                <a:path w="2020260" h="1221390">
                  <a:moveTo>
                    <a:pt x="1817060" y="0"/>
                  </a:moveTo>
                  <a:cubicBezTo>
                    <a:pt x="1929285" y="0"/>
                    <a:pt x="2020260" y="273417"/>
                    <a:pt x="2020260" y="610695"/>
                  </a:cubicBezTo>
                  <a:cubicBezTo>
                    <a:pt x="2020260" y="947972"/>
                    <a:pt x="1929285" y="1221390"/>
                    <a:pt x="1817060" y="1221390"/>
                  </a:cubicBezTo>
                  <a:lnTo>
                    <a:pt x="203200" y="1221390"/>
                  </a:lnTo>
                  <a:cubicBezTo>
                    <a:pt x="90976" y="1221390"/>
                    <a:pt x="0" y="947972"/>
                    <a:pt x="0" y="610695"/>
                  </a:cubicBezTo>
                  <a:cubicBezTo>
                    <a:pt x="0" y="27341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89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020260" cy="1259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0" y="1339621"/>
            <a:ext cx="5642779" cy="4116086"/>
          </a:xfrm>
          <a:custGeom>
            <a:avLst/>
            <a:gdLst/>
            <a:ahLst/>
            <a:cxnLst/>
            <a:rect l="l" t="t" r="r" b="b"/>
            <a:pathLst>
              <a:path w="5642779" h="4116086">
                <a:moveTo>
                  <a:pt x="5642779" y="0"/>
                </a:moveTo>
                <a:lnTo>
                  <a:pt x="0" y="0"/>
                </a:lnTo>
                <a:lnTo>
                  <a:pt x="0" y="4116086"/>
                </a:lnTo>
                <a:lnTo>
                  <a:pt x="5642779" y="4116086"/>
                </a:lnTo>
                <a:lnTo>
                  <a:pt x="564277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186758">
            <a:off x="4311115" y="6318901"/>
            <a:ext cx="1470858" cy="1275635"/>
          </a:xfrm>
          <a:custGeom>
            <a:avLst/>
            <a:gdLst/>
            <a:ahLst/>
            <a:cxnLst/>
            <a:rect l="l" t="t" r="r" b="b"/>
            <a:pathLst>
              <a:path w="1470858" h="1275635">
                <a:moveTo>
                  <a:pt x="0" y="0"/>
                </a:moveTo>
                <a:lnTo>
                  <a:pt x="1470858" y="0"/>
                </a:lnTo>
                <a:lnTo>
                  <a:pt x="1470858" y="1275636"/>
                </a:lnTo>
                <a:lnTo>
                  <a:pt x="0" y="127563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47415" y="0"/>
            <a:ext cx="1816515" cy="1091876"/>
          </a:xfrm>
          <a:custGeom>
            <a:avLst/>
            <a:gdLst/>
            <a:ahLst/>
            <a:cxnLst/>
            <a:rect l="l" t="t" r="r" b="b"/>
            <a:pathLst>
              <a:path w="1816515" h="1091876">
                <a:moveTo>
                  <a:pt x="0" y="0"/>
                </a:moveTo>
                <a:lnTo>
                  <a:pt x="1816515" y="0"/>
                </a:lnTo>
                <a:lnTo>
                  <a:pt x="1816515" y="1091876"/>
                </a:lnTo>
                <a:lnTo>
                  <a:pt x="0" y="1091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178248" y="7805775"/>
            <a:ext cx="2782723" cy="1565281"/>
          </a:xfrm>
          <a:custGeom>
            <a:avLst/>
            <a:gdLst/>
            <a:ahLst/>
            <a:cxnLst/>
            <a:rect l="l" t="t" r="r" b="b"/>
            <a:pathLst>
              <a:path w="2782723" h="1565281">
                <a:moveTo>
                  <a:pt x="0" y="0"/>
                </a:moveTo>
                <a:lnTo>
                  <a:pt x="2782722" y="0"/>
                </a:lnTo>
                <a:lnTo>
                  <a:pt x="2782722" y="1565282"/>
                </a:lnTo>
                <a:lnTo>
                  <a:pt x="0" y="15652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35777" b="-35777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947415" y="2738475"/>
            <a:ext cx="9887638" cy="579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endParaRPr/>
          </a:p>
          <a:p>
            <a:pPr marL="518158" lvl="1" indent="-259079" algn="just">
              <a:lnSpc>
                <a:spcPts val="2879"/>
              </a:lnSpc>
              <a:buAutoNum type="arabicPeriod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Власники собак і котів, птиць, екзотичних тварин у м. Запоріжжя, які: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їдуть у відпустку/відрядження/лікування;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хочуть якісний грумінг і перетримку з онлайн-контролем.</a:t>
            </a:r>
          </a:p>
          <a:p>
            <a:pPr marL="518158" lvl="1" indent="-259079" algn="just">
              <a:lnSpc>
                <a:spcPts val="2879"/>
              </a:lnSpc>
              <a:buAutoNum type="arabicPeriod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Жителі Відрадного та сусідніх сіл, у перспективі частини Дніпропетровської області: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потребують доступної ветдопомоги,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хочуть купувати корми та засоби догляду недалеко від дому.</a:t>
            </a:r>
          </a:p>
          <a:p>
            <a:pPr marL="518158" lvl="1" indent="-259079" algn="just">
              <a:lnSpc>
                <a:spcPts val="2879"/>
              </a:lnSpc>
              <a:buAutoNum type="arabicPeriod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ВПО й військові: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власники тварин, яким потрібні знижки, довгострокова перетримка.</a:t>
            </a:r>
          </a:p>
          <a:p>
            <a:pPr marL="518158" lvl="1" indent="-259079" algn="just">
              <a:lnSpc>
                <a:spcPts val="2879"/>
              </a:lnSpc>
              <a:buAutoNum type="arabicPeriod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 Студенти: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ветфаків, коледжів, ліцеїв, які шукають практику й перший досвід роботи.</a:t>
            </a:r>
          </a:p>
          <a:p>
            <a:pPr algn="just">
              <a:lnSpc>
                <a:spcPts val="2879"/>
              </a:lnSpc>
            </a:pPr>
            <a:endParaRPr lang="en-US" sz="2399" spc="-71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572600" y="0"/>
            <a:ext cx="2537152" cy="2057400"/>
          </a:xfrm>
          <a:custGeom>
            <a:avLst/>
            <a:gdLst/>
            <a:ahLst/>
            <a:cxnLst/>
            <a:rect l="l" t="t" r="r" b="b"/>
            <a:pathLst>
              <a:path w="2537152" h="2057400">
                <a:moveTo>
                  <a:pt x="0" y="0"/>
                </a:moveTo>
                <a:lnTo>
                  <a:pt x="2537152" y="0"/>
                </a:lnTo>
                <a:lnTo>
                  <a:pt x="25371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247504" y="54106"/>
            <a:ext cx="11158924" cy="88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739"/>
              </a:lnSpc>
            </a:pPr>
            <a:r>
              <a:rPr lang="en-US" sz="6739" spc="-67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Цільова аудиторія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DEC39E-D3D6-FC05-CFCB-DAA258E9B67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0868" y="8629507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068495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0"/>
                </a:moveTo>
                <a:lnTo>
                  <a:pt x="0" y="0"/>
                </a:lnTo>
                <a:lnTo>
                  <a:pt x="0" y="6219505"/>
                </a:lnTo>
                <a:lnTo>
                  <a:pt x="6219505" y="6219505"/>
                </a:lnTo>
                <a:lnTo>
                  <a:pt x="621950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6219505"/>
                </a:moveTo>
                <a:lnTo>
                  <a:pt x="6219505" y="6219505"/>
                </a:lnTo>
                <a:lnTo>
                  <a:pt x="6219505" y="0"/>
                </a:lnTo>
                <a:lnTo>
                  <a:pt x="0" y="0"/>
                </a:lnTo>
                <a:lnTo>
                  <a:pt x="0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3250628" flipH="1" flipV="1">
            <a:off x="-61263" y="-105263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0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0" y="0"/>
                </a:lnTo>
                <a:lnTo>
                  <a:pt x="3639880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2229" y="1339621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2" y="0"/>
                </a:lnTo>
                <a:lnTo>
                  <a:pt x="16863542" y="7607758"/>
                </a:lnTo>
                <a:lnTo>
                  <a:pt x="0" y="7607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667765" y="2030626"/>
            <a:ext cx="13112940" cy="6291001"/>
            <a:chOff x="0" y="0"/>
            <a:chExt cx="2539915" cy="121853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9915" cy="1218537"/>
            </a:xfrm>
            <a:custGeom>
              <a:avLst/>
              <a:gdLst/>
              <a:ahLst/>
              <a:cxnLst/>
              <a:rect l="l" t="t" r="r" b="b"/>
              <a:pathLst>
                <a:path w="2539915" h="1218537">
                  <a:moveTo>
                    <a:pt x="2336715" y="0"/>
                  </a:moveTo>
                  <a:cubicBezTo>
                    <a:pt x="2448939" y="0"/>
                    <a:pt x="2539915" y="272779"/>
                    <a:pt x="2539915" y="609269"/>
                  </a:cubicBezTo>
                  <a:cubicBezTo>
                    <a:pt x="2539915" y="945758"/>
                    <a:pt x="2448939" y="1218537"/>
                    <a:pt x="2336715" y="1218537"/>
                  </a:cubicBezTo>
                  <a:lnTo>
                    <a:pt x="203200" y="1218537"/>
                  </a:lnTo>
                  <a:cubicBezTo>
                    <a:pt x="90976" y="1218537"/>
                    <a:pt x="0" y="945758"/>
                    <a:pt x="0" y="609269"/>
                  </a:cubicBezTo>
                  <a:cubicBezTo>
                    <a:pt x="0" y="27277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89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39915" cy="12566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3250628">
            <a:off x="14709383" y="6694775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53175" y="2604186"/>
            <a:ext cx="10748297" cy="501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endParaRPr/>
          </a:p>
          <a:p>
            <a:pPr marL="561337" lvl="1" indent="-280669" algn="l">
              <a:lnSpc>
                <a:spcPts val="3119"/>
              </a:lnSpc>
              <a:buFont typeface="Arial"/>
              <a:buChar char="•"/>
            </a:pPr>
            <a:r>
              <a:rPr lang="en-US" sz="2599" spc="-77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Онлайн-присутність: Instagram, TikTok, Telegram-канал, сайт-лендінг.</a:t>
            </a:r>
          </a:p>
          <a:p>
            <a:pPr marL="561337" lvl="1" indent="-280669" algn="l">
              <a:lnSpc>
                <a:spcPts val="3119"/>
              </a:lnSpc>
              <a:buFont typeface="Arial"/>
              <a:buChar char="•"/>
            </a:pPr>
            <a:r>
              <a:rPr lang="en-US" sz="2599" spc="-77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Реферальні програми: “приведи друга — отримай знижку”, кешбек.</a:t>
            </a:r>
          </a:p>
          <a:p>
            <a:pPr marL="561337" lvl="1" indent="-280669" algn="l">
              <a:lnSpc>
                <a:spcPts val="3119"/>
              </a:lnSpc>
              <a:buFont typeface="Arial"/>
              <a:buChar char="•"/>
            </a:pPr>
            <a:r>
              <a:rPr lang="en-US" sz="2599" spc="-77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Партнерства: ветклініки, зоомагазини, притулки, волонтерські ініціативи.</a:t>
            </a:r>
          </a:p>
          <a:p>
            <a:pPr marL="561337" lvl="1" indent="-280669" algn="l">
              <a:lnSpc>
                <a:spcPts val="3119"/>
              </a:lnSpc>
              <a:buFont typeface="Arial"/>
              <a:buChar char="•"/>
            </a:pPr>
            <a:r>
              <a:rPr lang="en-US" sz="2599" spc="-77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Офлайн: флаєри у ветклініках, оголошення в ОТГ, шкільні заходи.</a:t>
            </a:r>
          </a:p>
          <a:p>
            <a:pPr marL="561337" lvl="1" indent="-280669" algn="l">
              <a:lnSpc>
                <a:spcPts val="3119"/>
              </a:lnSpc>
              <a:buFont typeface="Arial"/>
              <a:buChar char="•"/>
            </a:pPr>
            <a:r>
              <a:rPr lang="en-US" sz="2599" spc="-77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Соціальні акції:</a:t>
            </a:r>
          </a:p>
          <a:p>
            <a:pPr marL="1122675" lvl="2" indent="-374225" algn="l">
              <a:lnSpc>
                <a:spcPts val="3119"/>
              </a:lnSpc>
              <a:buFont typeface="Arial"/>
              <a:buChar char="⚬"/>
            </a:pPr>
            <a:r>
              <a:rPr lang="en-US" sz="2599" spc="-77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грумінг для тварин притулків,</a:t>
            </a:r>
          </a:p>
          <a:p>
            <a:pPr marL="1122675" lvl="2" indent="-374225" algn="l">
              <a:lnSpc>
                <a:spcPts val="3119"/>
              </a:lnSpc>
              <a:buFont typeface="Arial"/>
              <a:buChar char="⚬"/>
            </a:pPr>
            <a:r>
              <a:rPr lang="en-US" sz="2599" spc="-77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День відкритих дверей,</a:t>
            </a:r>
          </a:p>
          <a:p>
            <a:pPr marL="1122675" lvl="2" indent="-374225" algn="l">
              <a:lnSpc>
                <a:spcPts val="3119"/>
              </a:lnSpc>
              <a:buFont typeface="Arial"/>
              <a:buChar char="⚬"/>
            </a:pPr>
            <a:r>
              <a:rPr lang="en-US" sz="2599" spc="-77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освітні заходи для дітей.</a:t>
            </a:r>
          </a:p>
          <a:p>
            <a:pPr algn="l">
              <a:lnSpc>
                <a:spcPts val="2879"/>
              </a:lnSpc>
            </a:pPr>
            <a:endParaRPr lang="en-US" sz="2599" spc="-77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12282367" y="4764442"/>
            <a:ext cx="5293404" cy="529340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342" r="-25342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3798740" y="453490"/>
            <a:ext cx="4301392" cy="430139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4931" r="-24931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15" name="Freeform 15"/>
          <p:cNvSpPr/>
          <p:nvPr/>
        </p:nvSpPr>
        <p:spPr>
          <a:xfrm>
            <a:off x="-189182" y="6109086"/>
            <a:ext cx="3713893" cy="5498670"/>
          </a:xfrm>
          <a:custGeom>
            <a:avLst/>
            <a:gdLst/>
            <a:ahLst/>
            <a:cxnLst/>
            <a:rect l="l" t="t" r="r" b="b"/>
            <a:pathLst>
              <a:path w="3713893" h="5498670">
                <a:moveTo>
                  <a:pt x="0" y="0"/>
                </a:moveTo>
                <a:lnTo>
                  <a:pt x="3713894" y="0"/>
                </a:lnTo>
                <a:lnTo>
                  <a:pt x="3713894" y="5498670"/>
                </a:lnTo>
                <a:lnTo>
                  <a:pt x="0" y="54986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038757">
            <a:off x="12171395" y="1138594"/>
            <a:ext cx="1470858" cy="1275635"/>
          </a:xfrm>
          <a:custGeom>
            <a:avLst/>
            <a:gdLst/>
            <a:ahLst/>
            <a:cxnLst/>
            <a:rect l="l" t="t" r="r" b="b"/>
            <a:pathLst>
              <a:path w="1470858" h="1275635">
                <a:moveTo>
                  <a:pt x="0" y="0"/>
                </a:moveTo>
                <a:lnTo>
                  <a:pt x="1470858" y="0"/>
                </a:lnTo>
                <a:lnTo>
                  <a:pt x="1470858" y="1275635"/>
                </a:lnTo>
                <a:lnTo>
                  <a:pt x="0" y="12756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001668" y="232911"/>
            <a:ext cx="8905156" cy="1106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47"/>
              </a:lnSpc>
            </a:pPr>
            <a:r>
              <a:rPr lang="en-US" sz="4247" spc="-42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Маркетингова та збутова стратегія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70A0DEF-B452-2796-DAED-BDE382A9E9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9021" y="8830269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0" y="0"/>
                </a:moveTo>
                <a:lnTo>
                  <a:pt x="6219505" y="0"/>
                </a:lnTo>
                <a:lnTo>
                  <a:pt x="6219505" y="6219505"/>
                </a:lnTo>
                <a:lnTo>
                  <a:pt x="0" y="62195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9167136" flipH="1" flipV="1">
            <a:off x="15755831" y="-754759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3639881" y="4644859"/>
                </a:moveTo>
                <a:lnTo>
                  <a:pt x="0" y="4644859"/>
                </a:lnTo>
                <a:lnTo>
                  <a:pt x="0" y="0"/>
                </a:lnTo>
                <a:lnTo>
                  <a:pt x="3639881" y="0"/>
                </a:lnTo>
                <a:lnTo>
                  <a:pt x="3639881" y="4644859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2068495" y="4067495"/>
            <a:ext cx="6219505" cy="6219505"/>
          </a:xfrm>
          <a:custGeom>
            <a:avLst/>
            <a:gdLst/>
            <a:ahLst/>
            <a:cxnLst/>
            <a:rect l="l" t="t" r="r" b="b"/>
            <a:pathLst>
              <a:path w="6219505" h="6219505">
                <a:moveTo>
                  <a:pt x="6219505" y="6219505"/>
                </a:moveTo>
                <a:lnTo>
                  <a:pt x="0" y="6219505"/>
                </a:lnTo>
                <a:lnTo>
                  <a:pt x="0" y="0"/>
                </a:lnTo>
                <a:lnTo>
                  <a:pt x="6219505" y="0"/>
                </a:lnTo>
                <a:lnTo>
                  <a:pt x="6219505" y="621950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9770" y="845038"/>
            <a:ext cx="16863543" cy="7607757"/>
          </a:xfrm>
          <a:custGeom>
            <a:avLst/>
            <a:gdLst/>
            <a:ahLst/>
            <a:cxnLst/>
            <a:rect l="l" t="t" r="r" b="b"/>
            <a:pathLst>
              <a:path w="16863543" h="7607757">
                <a:moveTo>
                  <a:pt x="0" y="0"/>
                </a:moveTo>
                <a:lnTo>
                  <a:pt x="16863543" y="0"/>
                </a:lnTo>
                <a:lnTo>
                  <a:pt x="16863543" y="7607757"/>
                </a:lnTo>
                <a:lnTo>
                  <a:pt x="0" y="7607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67755" y="3571634"/>
            <a:ext cx="5686666" cy="5686666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9880" r="-29983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 rot="9167136">
            <a:off x="-791240" y="6482074"/>
            <a:ext cx="3639880" cy="4644859"/>
          </a:xfrm>
          <a:custGeom>
            <a:avLst/>
            <a:gdLst/>
            <a:ahLst/>
            <a:cxnLst/>
            <a:rect l="l" t="t" r="r" b="b"/>
            <a:pathLst>
              <a:path w="3639880" h="4644859">
                <a:moveTo>
                  <a:pt x="0" y="0"/>
                </a:moveTo>
                <a:lnTo>
                  <a:pt x="3639880" y="0"/>
                </a:lnTo>
                <a:lnTo>
                  <a:pt x="3639880" y="4644859"/>
                </a:lnTo>
                <a:lnTo>
                  <a:pt x="0" y="4644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98545" y="2128417"/>
            <a:ext cx="6858118" cy="5878155"/>
            <a:chOff x="0" y="0"/>
            <a:chExt cx="1327395" cy="113772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27395" cy="1137722"/>
            </a:xfrm>
            <a:custGeom>
              <a:avLst/>
              <a:gdLst/>
              <a:ahLst/>
              <a:cxnLst/>
              <a:rect l="l" t="t" r="r" b="b"/>
              <a:pathLst>
                <a:path w="1327395" h="1137722">
                  <a:moveTo>
                    <a:pt x="1124195" y="0"/>
                  </a:moveTo>
                  <a:cubicBezTo>
                    <a:pt x="1236419" y="0"/>
                    <a:pt x="1327395" y="254688"/>
                    <a:pt x="1327395" y="568861"/>
                  </a:cubicBezTo>
                  <a:cubicBezTo>
                    <a:pt x="1327395" y="883035"/>
                    <a:pt x="1236419" y="1137722"/>
                    <a:pt x="1124195" y="1137722"/>
                  </a:cubicBezTo>
                  <a:lnTo>
                    <a:pt x="203200" y="1137722"/>
                  </a:lnTo>
                  <a:cubicBezTo>
                    <a:pt x="90976" y="1137722"/>
                    <a:pt x="0" y="883035"/>
                    <a:pt x="0" y="568861"/>
                  </a:cubicBezTo>
                  <a:cubicBezTo>
                    <a:pt x="0" y="25468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DB89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327395" cy="11758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510735" y="215511"/>
            <a:ext cx="8109508" cy="75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640"/>
              </a:lnSpc>
            </a:pPr>
            <a:r>
              <a:rPr lang="en-US" sz="5640" spc="-56">
                <a:solidFill>
                  <a:srgbClr val="DEAE5A"/>
                </a:solidFill>
                <a:latin typeface="Anton"/>
                <a:ea typeface="Anton"/>
                <a:cs typeface="Anton"/>
                <a:sym typeface="Anton"/>
              </a:rPr>
              <a:t>Операційний план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514740" y="845038"/>
            <a:ext cx="4839562" cy="483956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24931" r="-24931"/>
              </a:stretch>
            </a:blipFill>
            <a:ln w="95250" cap="sq">
              <a:solidFill>
                <a:srgbClr val="FDB899"/>
              </a:solidFill>
              <a:prstDash val="solid"/>
              <a:miter/>
            </a:ln>
          </p:spPr>
        </p:sp>
      </p:grpSp>
      <p:sp>
        <p:nvSpPr>
          <p:cNvPr id="15" name="Freeform 15"/>
          <p:cNvSpPr/>
          <p:nvPr/>
        </p:nvSpPr>
        <p:spPr>
          <a:xfrm rot="-1186758">
            <a:off x="5687188" y="4745945"/>
            <a:ext cx="1470858" cy="1275635"/>
          </a:xfrm>
          <a:custGeom>
            <a:avLst/>
            <a:gdLst/>
            <a:ahLst/>
            <a:cxnLst/>
            <a:rect l="l" t="t" r="r" b="b"/>
            <a:pathLst>
              <a:path w="1470858" h="1275635">
                <a:moveTo>
                  <a:pt x="0" y="0"/>
                </a:moveTo>
                <a:lnTo>
                  <a:pt x="1470859" y="0"/>
                </a:lnTo>
                <a:lnTo>
                  <a:pt x="1470859" y="1275635"/>
                </a:lnTo>
                <a:lnTo>
                  <a:pt x="0" y="12756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267755" y="539551"/>
            <a:ext cx="5680924" cy="3635791"/>
          </a:xfrm>
          <a:custGeom>
            <a:avLst/>
            <a:gdLst/>
            <a:ahLst/>
            <a:cxnLst/>
            <a:rect l="l" t="t" r="r" b="b"/>
            <a:pathLst>
              <a:path w="5680924" h="3635791">
                <a:moveTo>
                  <a:pt x="5680924" y="0"/>
                </a:moveTo>
                <a:lnTo>
                  <a:pt x="0" y="0"/>
                </a:lnTo>
                <a:lnTo>
                  <a:pt x="0" y="3635791"/>
                </a:lnTo>
                <a:lnTo>
                  <a:pt x="5680924" y="3635791"/>
                </a:lnTo>
                <a:lnTo>
                  <a:pt x="5680924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365025" y="2357447"/>
            <a:ext cx="6089400" cy="5067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79"/>
              </a:lnSpc>
            </a:pPr>
            <a:endParaRPr/>
          </a:p>
          <a:p>
            <a:pPr marL="518158" lvl="1" indent="-259079" algn="just">
              <a:lnSpc>
                <a:spcPts val="2879"/>
              </a:lnSpc>
              <a:buFont typeface="Arial"/>
              <a:buChar char="•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Локація: с. Відрадне (своя або орендована ділянка біля траси).</a:t>
            </a:r>
          </a:p>
          <a:p>
            <a:pPr marL="518158" lvl="1" indent="-259079" algn="just">
              <a:lnSpc>
                <a:spcPts val="2879"/>
              </a:lnSpc>
              <a:buFont typeface="Arial"/>
              <a:buChar char="•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Приміщення: 2-4 модульних будинка 60–80 м², розділені зони: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грумінг;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готель;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веткабінет;</a:t>
            </a:r>
          </a:p>
          <a:p>
            <a:pPr marL="1036317" lvl="2" indent="-345439" algn="just">
              <a:lnSpc>
                <a:spcPts val="2879"/>
              </a:lnSpc>
              <a:buFont typeface="Arial"/>
              <a:buChar char="⚬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ресепшн + міні-магазин.</a:t>
            </a:r>
          </a:p>
          <a:p>
            <a:pPr marL="518158" lvl="1" indent="-259079" algn="just">
              <a:lnSpc>
                <a:spcPts val="2879"/>
              </a:lnSpc>
              <a:buFont typeface="Arial"/>
              <a:buChar char="•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Графік роботи: 9:00–19:00 (грумінг/веткабінет), готель — 24/7.</a:t>
            </a:r>
          </a:p>
          <a:p>
            <a:pPr marL="518158" lvl="1" indent="-259079" algn="just">
              <a:lnSpc>
                <a:spcPts val="2879"/>
              </a:lnSpc>
              <a:buFont typeface="Arial"/>
              <a:buChar char="•"/>
            </a:pPr>
            <a:r>
              <a:rPr lang="en-US" sz="2399" spc="-71">
                <a:solidFill>
                  <a:srgbClr val="2B2B2B"/>
                </a:solidFill>
                <a:latin typeface="Aileron"/>
                <a:ea typeface="Aileron"/>
                <a:cs typeface="Aileron"/>
                <a:sym typeface="Aileron"/>
              </a:rPr>
              <a:t>Онлайн-запис: через сайт/Telegram-бота/Instagram DM.</a:t>
            </a:r>
          </a:p>
          <a:p>
            <a:pPr algn="just">
              <a:lnSpc>
                <a:spcPts val="2879"/>
              </a:lnSpc>
            </a:pPr>
            <a:endParaRPr lang="en-US" sz="2399" spc="-71">
              <a:solidFill>
                <a:srgbClr val="2B2B2B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08F4941-2464-617C-9BA2-21C2080546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00" y="8467740"/>
            <a:ext cx="8870449" cy="16033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1688</Words>
  <Application>Microsoft Office PowerPoint</Application>
  <PresentationFormat>Произвольный</PresentationFormat>
  <Paragraphs>245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Anton</vt:lpstr>
      <vt:lpstr>Aileron Italics</vt:lpstr>
      <vt:lpstr>Aileron Bold Italics</vt:lpstr>
      <vt:lpstr>Aileron</vt:lpstr>
      <vt:lpstr>Calibri</vt:lpstr>
      <vt:lpstr>Aileron Bold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PetNova Hub</dc:title>
  <cp:lastModifiedBy>Александр Гришун</cp:lastModifiedBy>
  <cp:revision>5</cp:revision>
  <dcterms:created xsi:type="dcterms:W3CDTF">2006-08-16T00:00:00Z</dcterms:created>
  <dcterms:modified xsi:type="dcterms:W3CDTF">2025-11-27T14:07:02Z</dcterms:modified>
  <dc:identifier>DAG5vjq-l5U</dc:identifier>
</cp:coreProperties>
</file>