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68580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r:id="rId33" roundtripDataSignature="AMtx7mi2GOf7ikbzVcehNyHjLfsZg2FGQQ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Александр Гришун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commentAuthors" Target="commentAuthor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customschemas.google.com/relationships/presentationmetadata" Target="meta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4-05-30T20:30:36.464">
    <p:pos x="2880" y="2833"/>
    <p:text/>
    <p:extLst>
      <p:ext uri="{C676402C-5697-4E1C-873F-D02D1690AC5C}">
        <p15:threadingInfo timeZoneBias="0"/>
      </p:ext>
      <p:ext uri="http://customooxmlschemas.google.com/">
        <go:slidesCustomData xmlns:go="http://customooxmlschemas.google.com/" commentPostId="AAABwciXA7Q"/>
      </p:ext>
    </p:extLs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14" name="Google Shape;214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0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31" name="Google Shape;231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266" name="Google Shape;26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3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6" name="Google Shape;296;p1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1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1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1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1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377" name="Google Shape;37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8" name="Google Shape;378;p1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0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1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14" name="Google Shape;414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1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2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8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p2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70" name="Google Shape;470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p24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2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79" name="Google Shape;47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25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6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488" name="Google Shape;488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6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3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4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5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6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7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8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9:notes"/>
          <p:cNvSpPr/>
          <p:nvPr>
            <p:ph idx="2" type="sldImg"/>
          </p:nvPr>
        </p:nvSpPr>
        <p:spPr>
          <a:xfrm>
            <a:off x="1371600" y="1143000"/>
            <a:ext cx="41148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miter lim="524288"/>
            <a:headEnd len="sm" w="sm" type="none"/>
            <a:tailEnd len="sm" w="sm" type="none"/>
          </a:ln>
        </p:spPr>
      </p:sp>
      <p:sp>
        <p:nvSpPr>
          <p:cNvPr id="196" name="Google Shape;19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9:notes"/>
          <p:cNvSpPr txBox="1"/>
          <p:nvPr/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apositive de titr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8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eux contenus" type="twoObj">
  <p:cSld name="TWO_OBJECTS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37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4" name="Google Shape;74;p37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75" name="Google Shape;75;p3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de section" type="secHead">
  <p:cSld name="SECTION_HEADER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4000" cap="none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81" name="Google Shape;81;p3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contenu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vertical et texte" type="vertTitleAndTx">
  <p:cSld name="VERTICAL_TITLE_AND_VERTICAL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0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0" name="Google Shape;30;p3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et texte vertical" type="vertTx">
  <p:cSld name="VERTICAL_TEX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 rot="5400000">
            <a:off x="2309019" y="-251619"/>
            <a:ext cx="4525962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Image avec légende" type="picTx">
  <p:cSld name="PICTURE_WITH_CAPTION_TEXT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2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2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42" name="Google Shape;42;p32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43" name="Google Shape;43;p3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3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u avec légende" type="objTx">
  <p:cSld name="OBJECT_WITH_CAPTION_TEXT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33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1" sz="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33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9" name="Google Shape;49;p33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0" name="Google Shape;50;p3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3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de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3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3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3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re seul" type="titleOnly">
  <p:cSld name="TITLE_ONLY"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35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3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aison" type="twoTxTwoObj">
  <p:cSld name="TWO_OBJECTS_WITH_TEX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6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6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5" name="Google Shape;65;p36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6" name="Google Shape;66;p36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67" name="Google Shape;67;p36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68" name="Google Shape;68;p3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7"/>
          <p:cNvSpPr txBox="1"/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27"/>
          <p:cNvSpPr txBox="1"/>
          <p:nvPr>
            <p:ph idx="1" type="body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" name="Google Shape;13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Google Shape;14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7.png"/><Relationship Id="rId11" Type="http://schemas.openxmlformats.org/officeDocument/2006/relationships/image" Target="../media/image14.png"/><Relationship Id="rId10" Type="http://schemas.openxmlformats.org/officeDocument/2006/relationships/image" Target="../media/image2.png"/><Relationship Id="rId9" Type="http://schemas.openxmlformats.org/officeDocument/2006/relationships/image" Target="../media/image20.png"/><Relationship Id="rId5" Type="http://schemas.openxmlformats.org/officeDocument/2006/relationships/image" Target="../media/image1.png"/><Relationship Id="rId6" Type="http://schemas.openxmlformats.org/officeDocument/2006/relationships/image" Target="../media/image4.png"/><Relationship Id="rId7" Type="http://schemas.openxmlformats.org/officeDocument/2006/relationships/image" Target="../media/image16.png"/><Relationship Id="rId8" Type="http://schemas.openxmlformats.org/officeDocument/2006/relationships/image" Target="../media/image3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jpg"/><Relationship Id="rId4" Type="http://schemas.openxmlformats.org/officeDocument/2006/relationships/image" Target="../media/image57.jpg"/><Relationship Id="rId10" Type="http://schemas.openxmlformats.org/officeDocument/2006/relationships/image" Target="../media/image54.png"/><Relationship Id="rId9" Type="http://schemas.openxmlformats.org/officeDocument/2006/relationships/image" Target="../media/image20.png"/><Relationship Id="rId5" Type="http://schemas.openxmlformats.org/officeDocument/2006/relationships/image" Target="../media/image76.png"/><Relationship Id="rId6" Type="http://schemas.openxmlformats.org/officeDocument/2006/relationships/image" Target="../media/image46.jpg"/><Relationship Id="rId7" Type="http://schemas.openxmlformats.org/officeDocument/2006/relationships/image" Target="../media/image48.jpg"/><Relationship Id="rId8" Type="http://schemas.openxmlformats.org/officeDocument/2006/relationships/image" Target="../media/image1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Relationship Id="rId4" Type="http://schemas.openxmlformats.org/officeDocument/2006/relationships/image" Target="../media/image47.jpg"/><Relationship Id="rId10" Type="http://schemas.openxmlformats.org/officeDocument/2006/relationships/image" Target="../media/image20.png"/><Relationship Id="rId9" Type="http://schemas.openxmlformats.org/officeDocument/2006/relationships/image" Target="../media/image58.png"/><Relationship Id="rId5" Type="http://schemas.openxmlformats.org/officeDocument/2006/relationships/image" Target="../media/image55.jpg"/><Relationship Id="rId6" Type="http://schemas.openxmlformats.org/officeDocument/2006/relationships/image" Target="../media/image49.jpg"/><Relationship Id="rId7" Type="http://schemas.openxmlformats.org/officeDocument/2006/relationships/image" Target="../media/image67.jpg"/><Relationship Id="rId8" Type="http://schemas.openxmlformats.org/officeDocument/2006/relationships/image" Target="../media/image6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1.jpg"/><Relationship Id="rId4" Type="http://schemas.openxmlformats.org/officeDocument/2006/relationships/image" Target="../media/image63.png"/><Relationship Id="rId9" Type="http://schemas.openxmlformats.org/officeDocument/2006/relationships/image" Target="../media/image56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Relationship Id="rId7" Type="http://schemas.openxmlformats.org/officeDocument/2006/relationships/image" Target="../media/image20.png"/><Relationship Id="rId8" Type="http://schemas.openxmlformats.org/officeDocument/2006/relationships/image" Target="../media/image2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jpg"/><Relationship Id="rId4" Type="http://schemas.openxmlformats.org/officeDocument/2006/relationships/image" Target="../media/image70.pn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81.png"/><Relationship Id="rId5" Type="http://schemas.openxmlformats.org/officeDocument/2006/relationships/image" Target="../media/image71.png"/><Relationship Id="rId6" Type="http://schemas.openxmlformats.org/officeDocument/2006/relationships/image" Target="../media/image75.jpg"/><Relationship Id="rId7" Type="http://schemas.openxmlformats.org/officeDocument/2006/relationships/image" Target="../media/image62.png"/><Relationship Id="rId8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1.jpg"/><Relationship Id="rId4" Type="http://schemas.openxmlformats.org/officeDocument/2006/relationships/image" Target="../media/image66.jpg"/><Relationship Id="rId5" Type="http://schemas.openxmlformats.org/officeDocument/2006/relationships/image" Target="../media/image65.jpg"/><Relationship Id="rId6" Type="http://schemas.openxmlformats.org/officeDocument/2006/relationships/image" Target="../media/image15.png"/><Relationship Id="rId7" Type="http://schemas.openxmlformats.org/officeDocument/2006/relationships/image" Target="../media/image77.png"/><Relationship Id="rId8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jpg"/><Relationship Id="rId4" Type="http://schemas.openxmlformats.org/officeDocument/2006/relationships/image" Target="../media/image78.jpg"/><Relationship Id="rId9" Type="http://schemas.openxmlformats.org/officeDocument/2006/relationships/image" Target="../media/image20.png"/><Relationship Id="rId5" Type="http://schemas.openxmlformats.org/officeDocument/2006/relationships/image" Target="../media/image68.jpg"/><Relationship Id="rId6" Type="http://schemas.openxmlformats.org/officeDocument/2006/relationships/image" Target="../media/image72.jpg"/><Relationship Id="rId7" Type="http://schemas.openxmlformats.org/officeDocument/2006/relationships/image" Target="../media/image15.png"/><Relationship Id="rId8" Type="http://schemas.openxmlformats.org/officeDocument/2006/relationships/image" Target="../media/image7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jpg"/><Relationship Id="rId4" Type="http://schemas.openxmlformats.org/officeDocument/2006/relationships/image" Target="../media/image69.png"/><Relationship Id="rId9" Type="http://schemas.openxmlformats.org/officeDocument/2006/relationships/image" Target="../media/image20.png"/><Relationship Id="rId5" Type="http://schemas.openxmlformats.org/officeDocument/2006/relationships/image" Target="../media/image94.png"/><Relationship Id="rId6" Type="http://schemas.openxmlformats.org/officeDocument/2006/relationships/image" Target="../media/image88.png"/><Relationship Id="rId7" Type="http://schemas.openxmlformats.org/officeDocument/2006/relationships/image" Target="../media/image15.png"/><Relationship Id="rId8" Type="http://schemas.openxmlformats.org/officeDocument/2006/relationships/image" Target="../media/image8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5.jpg"/><Relationship Id="rId4" Type="http://schemas.openxmlformats.org/officeDocument/2006/relationships/image" Target="../media/image91.pn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77.png"/><Relationship Id="rId5" Type="http://schemas.openxmlformats.org/officeDocument/2006/relationships/image" Target="../media/image80.jpg"/><Relationship Id="rId6" Type="http://schemas.openxmlformats.org/officeDocument/2006/relationships/image" Target="../media/image79.png"/><Relationship Id="rId7" Type="http://schemas.openxmlformats.org/officeDocument/2006/relationships/image" Target="../media/image92.png"/><Relationship Id="rId8" Type="http://schemas.openxmlformats.org/officeDocument/2006/relationships/image" Target="../media/image15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5.jpg"/><Relationship Id="rId4" Type="http://schemas.openxmlformats.org/officeDocument/2006/relationships/image" Target="../media/image89.png"/><Relationship Id="rId11" Type="http://schemas.openxmlformats.org/officeDocument/2006/relationships/image" Target="../media/image83.png"/><Relationship Id="rId10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84.png"/><Relationship Id="rId6" Type="http://schemas.openxmlformats.org/officeDocument/2006/relationships/image" Target="../media/image93.png"/><Relationship Id="rId7" Type="http://schemas.openxmlformats.org/officeDocument/2006/relationships/image" Target="../media/image95.png"/><Relationship Id="rId8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5.jpg"/><Relationship Id="rId4" Type="http://schemas.openxmlformats.org/officeDocument/2006/relationships/image" Target="../media/image85.pn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82.png"/><Relationship Id="rId6" Type="http://schemas.openxmlformats.org/officeDocument/2006/relationships/image" Target="../media/image90.png"/><Relationship Id="rId7" Type="http://schemas.openxmlformats.org/officeDocument/2006/relationships/image" Target="../media/image97.png"/><Relationship Id="rId8" Type="http://schemas.openxmlformats.org/officeDocument/2006/relationships/image" Target="../media/image2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g"/><Relationship Id="rId4" Type="http://schemas.openxmlformats.org/officeDocument/2006/relationships/image" Target="../media/image3.jpg"/><Relationship Id="rId5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5.jpg"/><Relationship Id="rId4" Type="http://schemas.openxmlformats.org/officeDocument/2006/relationships/image" Target="../media/image96.pn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105.png"/><Relationship Id="rId6" Type="http://schemas.openxmlformats.org/officeDocument/2006/relationships/image" Target="../media/image98.jpg"/><Relationship Id="rId7" Type="http://schemas.openxmlformats.org/officeDocument/2006/relationships/image" Target="../media/image102.jpg"/><Relationship Id="rId8" Type="http://schemas.openxmlformats.org/officeDocument/2006/relationships/image" Target="../media/image25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1.jpg"/><Relationship Id="rId4" Type="http://schemas.openxmlformats.org/officeDocument/2006/relationships/image" Target="../media/image110.pn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100.png"/><Relationship Id="rId6" Type="http://schemas.openxmlformats.org/officeDocument/2006/relationships/image" Target="../media/image109.png"/><Relationship Id="rId7" Type="http://schemas.openxmlformats.org/officeDocument/2006/relationships/image" Target="../media/image115.png"/><Relationship Id="rId8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7.jpg"/><Relationship Id="rId4" Type="http://schemas.openxmlformats.org/officeDocument/2006/relationships/image" Target="../media/image116.png"/><Relationship Id="rId9" Type="http://schemas.openxmlformats.org/officeDocument/2006/relationships/image" Target="../media/image29.png"/><Relationship Id="rId5" Type="http://schemas.openxmlformats.org/officeDocument/2006/relationships/image" Target="../media/image25.png"/><Relationship Id="rId6" Type="http://schemas.openxmlformats.org/officeDocument/2006/relationships/image" Target="../media/image34.png"/><Relationship Id="rId7" Type="http://schemas.openxmlformats.org/officeDocument/2006/relationships/image" Target="../media/image113.png"/><Relationship Id="rId8" Type="http://schemas.openxmlformats.org/officeDocument/2006/relationships/image" Target="../media/image20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04.png"/><Relationship Id="rId10" Type="http://schemas.openxmlformats.org/officeDocument/2006/relationships/image" Target="../media/image113.png"/><Relationship Id="rId13" Type="http://schemas.openxmlformats.org/officeDocument/2006/relationships/image" Target="../media/image29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5.jpg"/><Relationship Id="rId4" Type="http://schemas.openxmlformats.org/officeDocument/2006/relationships/image" Target="../media/image96.png"/><Relationship Id="rId9" Type="http://schemas.openxmlformats.org/officeDocument/2006/relationships/image" Target="../media/image34.png"/><Relationship Id="rId5" Type="http://schemas.openxmlformats.org/officeDocument/2006/relationships/image" Target="../media/image105.png"/><Relationship Id="rId6" Type="http://schemas.openxmlformats.org/officeDocument/2006/relationships/image" Target="../media/image98.jpg"/><Relationship Id="rId7" Type="http://schemas.openxmlformats.org/officeDocument/2006/relationships/image" Target="../media/image102.jpg"/><Relationship Id="rId8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1.jpg"/><Relationship Id="rId4" Type="http://schemas.openxmlformats.org/officeDocument/2006/relationships/image" Target="../media/image108.png"/><Relationship Id="rId5" Type="http://schemas.openxmlformats.org/officeDocument/2006/relationships/image" Target="../media/image20.png"/><Relationship Id="rId6" Type="http://schemas.openxmlformats.org/officeDocument/2006/relationships/image" Target="../media/image29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1.jpg"/><Relationship Id="rId4" Type="http://schemas.openxmlformats.org/officeDocument/2006/relationships/image" Target="../media/image111.png"/><Relationship Id="rId5" Type="http://schemas.openxmlformats.org/officeDocument/2006/relationships/image" Target="../media/image114.png"/><Relationship Id="rId6" Type="http://schemas.openxmlformats.org/officeDocument/2006/relationships/image" Target="../media/image20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1.jpg"/><Relationship Id="rId4" Type="http://schemas.openxmlformats.org/officeDocument/2006/relationships/image" Target="../media/image33.png"/><Relationship Id="rId5" Type="http://schemas.openxmlformats.org/officeDocument/2006/relationships/image" Target="../media/image20.png"/><Relationship Id="rId6" Type="http://schemas.openxmlformats.org/officeDocument/2006/relationships/image" Target="../media/image2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1.jpg"/><Relationship Id="rId4" Type="http://schemas.openxmlformats.org/officeDocument/2006/relationships/image" Target="../media/image23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jpg"/><Relationship Id="rId4" Type="http://schemas.openxmlformats.org/officeDocument/2006/relationships/image" Target="../media/image9.png"/><Relationship Id="rId11" Type="http://schemas.openxmlformats.org/officeDocument/2006/relationships/image" Target="../media/image14.png"/><Relationship Id="rId10" Type="http://schemas.openxmlformats.org/officeDocument/2006/relationships/image" Target="../media/image39.jpg"/><Relationship Id="rId9" Type="http://schemas.openxmlformats.org/officeDocument/2006/relationships/image" Target="../media/image20.png"/><Relationship Id="rId5" Type="http://schemas.openxmlformats.org/officeDocument/2006/relationships/image" Target="../media/image17.jpg"/><Relationship Id="rId6" Type="http://schemas.openxmlformats.org/officeDocument/2006/relationships/image" Target="../media/image22.png"/><Relationship Id="rId7" Type="http://schemas.openxmlformats.org/officeDocument/2006/relationships/image" Target="../media/image36.png"/><Relationship Id="rId8" Type="http://schemas.openxmlformats.org/officeDocument/2006/relationships/image" Target="../media/image1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jpg"/><Relationship Id="rId4" Type="http://schemas.openxmlformats.org/officeDocument/2006/relationships/image" Target="../media/image24.png"/><Relationship Id="rId9" Type="http://schemas.openxmlformats.org/officeDocument/2006/relationships/image" Target="../media/image14.png"/><Relationship Id="rId5" Type="http://schemas.openxmlformats.org/officeDocument/2006/relationships/image" Target="../media/image45.png"/><Relationship Id="rId6" Type="http://schemas.openxmlformats.org/officeDocument/2006/relationships/image" Target="../media/image59.png"/><Relationship Id="rId7" Type="http://schemas.openxmlformats.org/officeDocument/2006/relationships/image" Target="../media/image15.png"/><Relationship Id="rId8" Type="http://schemas.openxmlformats.org/officeDocument/2006/relationships/image" Target="../media/image2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42.png"/><Relationship Id="rId10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31.png"/><Relationship Id="rId6" Type="http://schemas.openxmlformats.org/officeDocument/2006/relationships/image" Target="../media/image52.png"/><Relationship Id="rId7" Type="http://schemas.openxmlformats.org/officeDocument/2006/relationships/image" Target="../media/image25.png"/><Relationship Id="rId8" Type="http://schemas.openxmlformats.org/officeDocument/2006/relationships/image" Target="../media/image3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comments" Target="../comments/comment1.xml"/><Relationship Id="rId4" Type="http://schemas.openxmlformats.org/officeDocument/2006/relationships/image" Target="../media/image27.jpg"/><Relationship Id="rId11" Type="http://schemas.openxmlformats.org/officeDocument/2006/relationships/image" Target="../media/image29.png"/><Relationship Id="rId10" Type="http://schemas.openxmlformats.org/officeDocument/2006/relationships/image" Target="../media/image20.png"/><Relationship Id="rId9" Type="http://schemas.openxmlformats.org/officeDocument/2006/relationships/image" Target="../media/image34.png"/><Relationship Id="rId5" Type="http://schemas.openxmlformats.org/officeDocument/2006/relationships/image" Target="../media/image40.png"/><Relationship Id="rId6" Type="http://schemas.openxmlformats.org/officeDocument/2006/relationships/image" Target="../media/image28.png"/><Relationship Id="rId7" Type="http://schemas.openxmlformats.org/officeDocument/2006/relationships/image" Target="../media/image30.png"/><Relationship Id="rId8" Type="http://schemas.openxmlformats.org/officeDocument/2006/relationships/image" Target="../media/image2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jpg"/><Relationship Id="rId4" Type="http://schemas.openxmlformats.org/officeDocument/2006/relationships/image" Target="../media/image33.png"/><Relationship Id="rId5" Type="http://schemas.openxmlformats.org/officeDocument/2006/relationships/image" Target="../media/image41.png"/><Relationship Id="rId6" Type="http://schemas.openxmlformats.org/officeDocument/2006/relationships/image" Target="../media/image4.png"/><Relationship Id="rId7" Type="http://schemas.openxmlformats.org/officeDocument/2006/relationships/image" Target="../media/image61.png"/><Relationship Id="rId8" Type="http://schemas.openxmlformats.org/officeDocument/2006/relationships/image" Target="../media/image2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1.jpg"/><Relationship Id="rId4" Type="http://schemas.openxmlformats.org/officeDocument/2006/relationships/image" Target="../media/image86.png"/><Relationship Id="rId11" Type="http://schemas.openxmlformats.org/officeDocument/2006/relationships/image" Target="../media/image60.png"/><Relationship Id="rId10" Type="http://schemas.openxmlformats.org/officeDocument/2006/relationships/image" Target="../media/image14.png"/><Relationship Id="rId9" Type="http://schemas.openxmlformats.org/officeDocument/2006/relationships/image" Target="../media/image20.png"/><Relationship Id="rId5" Type="http://schemas.openxmlformats.org/officeDocument/2006/relationships/image" Target="../media/image43.jpg"/><Relationship Id="rId6" Type="http://schemas.openxmlformats.org/officeDocument/2006/relationships/image" Target="../media/image53.jpg"/><Relationship Id="rId7" Type="http://schemas.openxmlformats.org/officeDocument/2006/relationships/image" Target="../media/image44.png"/><Relationship Id="rId8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511175" y="1812925"/>
            <a:ext cx="8178800" cy="16160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6600"/>
              <a:buFont typeface="Arial"/>
              <a:buNone/>
            </a:pPr>
            <a:r>
              <a:rPr b="0" i="0" lang="en-US" sz="6600" u="non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PARADISE HONEY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2268537" y="3711575"/>
            <a:ext cx="5249862" cy="40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500"/>
              <a:buNone/>
            </a:pPr>
            <a:r>
              <a:rPr b="0" i="0" lang="en-US" sz="2500" u="none">
                <a:solidFill>
                  <a:srgbClr val="4A452A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1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МАЛЕНЬКА ПАСІКА ІЗ ВЛАСНОЮ ІСТОРІЄЮ </a:t>
            </a:r>
            <a:endParaRPr b="1" i="0" sz="2500" u="none">
              <a:solidFill>
                <a:srgbClr val="4A45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</a:pPr>
            <a:r>
              <a:t/>
            </a:r>
            <a:endParaRPr b="0" i="0" sz="2500" u="none">
              <a:solidFill>
                <a:srgbClr val="4A452A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500"/>
              <a:buNone/>
            </a:pPr>
            <a:r>
              <a:t/>
            </a:r>
            <a:endParaRPr b="0" i="0" sz="2500" u="none">
              <a:solidFill>
                <a:srgbClr val="4A452A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48264" y="4956883"/>
            <a:ext cx="2195736" cy="19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0" y="-52353"/>
            <a:ext cx="1983863" cy="1974678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4956884"/>
            <a:ext cx="2267744" cy="190111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164289" y="0"/>
            <a:ext cx="1979712" cy="19223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video thumbnail" id="94" name="Google Shape;94;p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411412" y="5008562"/>
            <a:ext cx="4321175" cy="17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1800000">
            <a:off x="852487" y="3376612"/>
            <a:ext cx="1546225" cy="148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-1380000">
            <a:off x="4475162" y="157162"/>
            <a:ext cx="2401887" cy="1936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219950" y="2924175"/>
            <a:ext cx="1979612" cy="1793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0"/>
          <p:cNvSpPr txBox="1"/>
          <p:nvPr>
            <p:ph type="title"/>
          </p:nvPr>
        </p:nvSpPr>
        <p:spPr>
          <a:xfrm>
            <a:off x="466725" y="476250"/>
            <a:ext cx="8229600" cy="92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                                БДЖІЛЬНИЦТВА </a:t>
            </a:r>
            <a:endParaRPr/>
          </a:p>
        </p:txBody>
      </p:sp>
      <p:sp>
        <p:nvSpPr>
          <p:cNvPr id="218" name="Google Shape;218;p10"/>
          <p:cNvSpPr txBox="1"/>
          <p:nvPr>
            <p:ph idx="1" type="body"/>
          </p:nvPr>
        </p:nvSpPr>
        <p:spPr>
          <a:xfrm>
            <a:off x="466725" y="1484312"/>
            <a:ext cx="82296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Бджолиний віск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продукт користується популярністю у косметології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Перга або бджолиний хліб – пилок бджіл, що використовується в апітерапії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Квітковий пилок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збирається продукт пилковловлювачем, використовується у фармацевтиці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Бджолине обніжжя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пилок, який використовують у фармацевтиці та косметології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Натуральный пчелиный воск | Сравнить цены и купить на Prom.ua" id="219" name="Google Shape;219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725" y="4767312"/>
            <a:ext cx="1873028" cy="183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10434" y="4767310"/>
            <a:ext cx="2016223" cy="183351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илок квітковий — Все про бджільництво | Сильна пасіка" id="221" name="Google Shape;22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97338" y="4769568"/>
            <a:ext cx="2016223" cy="183125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Бджолине обніжжя — Вікіпедія" id="222" name="Google Shape;22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584242" y="4767310"/>
            <a:ext cx="2112083" cy="18335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1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125" y="476250"/>
            <a:ext cx="2135187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125" y="14843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125" y="2276475"/>
            <a:ext cx="585787" cy="44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2125" y="304323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1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500" y="38100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1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032625" y="388937"/>
            <a:ext cx="2111375" cy="92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1"/>
          <p:cNvSpPr txBox="1"/>
          <p:nvPr>
            <p:ph type="title"/>
          </p:nvPr>
        </p:nvSpPr>
        <p:spPr>
          <a:xfrm>
            <a:off x="87312" y="476250"/>
            <a:ext cx="8950325" cy="92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 БДЖІЛЬНИЦТВА </a:t>
            </a:r>
            <a:endParaRPr/>
          </a:p>
        </p:txBody>
      </p:sp>
      <p:sp>
        <p:nvSpPr>
          <p:cNvPr id="235" name="Google Shape;235;p11"/>
          <p:cNvSpPr txBox="1"/>
          <p:nvPr>
            <p:ph idx="1" type="body"/>
          </p:nvPr>
        </p:nvSpPr>
        <p:spPr>
          <a:xfrm>
            <a:off x="466725" y="1484312"/>
            <a:ext cx="8229600" cy="316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Трутневе молочко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в'язка рідина, отримана з сот, використовується в медицині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Бджолиний підмор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мертві тіла комах, які активно використовуються в медицині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Маточкине молоко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продукт, що нагадує білу пасту, використовується у виготовленні імуностимуляторів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Воскова міль або вогнівка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ще один корисний продукт бджіл, настойку якого використовують у медицині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Трутневе молочко в Івано-Франківську - Medok.if.ua" id="236" name="Google Shape;236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725" y="4869160"/>
            <a:ext cx="1873027" cy="1771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Бджолиний підмор корисні властивості - Медова Полтавщина" id="237" name="Google Shape;237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616932" y="4869160"/>
            <a:ext cx="1811053" cy="1771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Купити маточне молочко у шприці в Україні. 100% якість на 7sun.com.ua" id="238" name="Google Shape;238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5165" y="4869160"/>
            <a:ext cx="1893913" cy="17717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одаю Воскова міль з власної пасіки 100 грам: 380 грн. - Продукты питания  / напитки Ивано-Франковск на Olx" id="239" name="Google Shape;239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6258" y="4869161"/>
            <a:ext cx="1820067" cy="1770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1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6362" y="549275"/>
            <a:ext cx="1081087" cy="847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1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101012" y="549275"/>
            <a:ext cx="955675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6725" y="149383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7675" y="23368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6725" y="30527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6725" y="3852862"/>
            <a:ext cx="585787" cy="42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2"/>
          <p:cNvSpPr txBox="1"/>
          <p:nvPr>
            <p:ph type="title"/>
          </p:nvPr>
        </p:nvSpPr>
        <p:spPr>
          <a:xfrm>
            <a:off x="107950" y="333375"/>
            <a:ext cx="9036050" cy="92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800"/>
              <a:buFont typeface="Times New Roman"/>
              <a:buNone/>
            </a:pPr>
            <a:r>
              <a:rPr b="0" i="0" lang="en-US" sz="48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8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НАША ПРОДУКЦІЯ </a:t>
            </a:r>
            <a:endParaRPr/>
          </a:p>
        </p:txBody>
      </p:sp>
      <p:sp>
        <p:nvSpPr>
          <p:cNvPr id="251" name="Google Shape;251;p12"/>
          <p:cNvSpPr txBox="1"/>
          <p:nvPr>
            <p:ph idx="1" type="body"/>
          </p:nvPr>
        </p:nvSpPr>
        <p:spPr>
          <a:xfrm>
            <a:off x="5300662" y="2090737"/>
            <a:ext cx="3395662" cy="3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Рапсовий мед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Акацієвий мед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Липовий мед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Квітковий пилок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Прополіс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Віск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Забрус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4A452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4A452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2" name="Google Shape;252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5981" y="1457648"/>
            <a:ext cx="4682083" cy="4866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950" y="392112"/>
            <a:ext cx="9572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221662" y="392112"/>
            <a:ext cx="957262" cy="86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0662" y="2090737"/>
            <a:ext cx="585787" cy="4746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8762" y="2613025"/>
            <a:ext cx="584200" cy="4556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38762" y="3165475"/>
            <a:ext cx="584200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00662" y="36925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7337" y="41957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7337" y="46910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367337" y="519588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59675" y="5408612"/>
            <a:ext cx="1322387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1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146675" y="5786437"/>
            <a:ext cx="1322387" cy="10017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3"/>
          <p:cNvSpPr txBox="1"/>
          <p:nvPr>
            <p:ph type="title"/>
          </p:nvPr>
        </p:nvSpPr>
        <p:spPr>
          <a:xfrm>
            <a:off x="457200" y="368300"/>
            <a:ext cx="7715250" cy="654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200"/>
              <a:buFont typeface="Times New Roman"/>
              <a:buNone/>
            </a:pPr>
            <a:r>
              <a:rPr b="0" i="0" lang="en-US" sz="32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i="0" lang="en-US" sz="32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АНАЛІЗ КОНКУРЕНТІВ НА РИНКУ  </a:t>
            </a:r>
            <a:endParaRPr/>
          </a:p>
        </p:txBody>
      </p:sp>
      <p:pic>
        <p:nvPicPr>
          <p:cNvPr descr="Інтернет-магазин товарів для бджолярства" id="270" name="Google Shape;270;p13"/>
          <p:cNvPicPr preferRelativeResize="0"/>
          <p:nvPr>
            <p:ph idx="1" type="body"/>
          </p:nvPr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1228725"/>
            <a:ext cx="2314575" cy="70643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524288"/>
            <a:headEnd len="sm" w="sm" type="none"/>
            <a:tailEnd len="sm" w="sm" type="none"/>
          </a:ln>
        </p:spPr>
      </p:pic>
      <p:sp>
        <p:nvSpPr>
          <p:cNvPr id="271" name="Google Shape;271;p13"/>
          <p:cNvSpPr txBox="1"/>
          <p:nvPr/>
        </p:nvSpPr>
        <p:spPr>
          <a:xfrm>
            <a:off x="3276600" y="1227137"/>
            <a:ext cx="5410200" cy="1016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Мають подарункові набори, в нас поки таких поки немає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Продаються воскові свічки</a:t>
            </a:r>
            <a:endParaRPr/>
          </a:p>
        </p:txBody>
      </p:sp>
      <p:pic>
        <p:nvPicPr>
          <p:cNvPr descr="Мед з сімейної пасіки Яценко" id="272" name="Google Shape;27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2171700"/>
            <a:ext cx="2314575" cy="1016000"/>
          </a:xfrm>
          <a:prstGeom prst="rect">
            <a:avLst/>
          </a:prstGeom>
          <a:solidFill>
            <a:srgbClr val="D99593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73" name="Google Shape;273;p13"/>
          <p:cNvSpPr txBox="1"/>
          <p:nvPr/>
        </p:nvSpPr>
        <p:spPr>
          <a:xfrm>
            <a:off x="3276600" y="2171700"/>
            <a:ext cx="5410200" cy="10160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Досить дорогі ціни на продукцію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Доставка лише Новою Поштою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Є в продажу стільниковий мед</a:t>
            </a:r>
            <a:endParaRPr/>
          </a:p>
        </p:txBody>
      </p:sp>
      <p:pic>
        <p:nvPicPr>
          <p:cNvPr descr="ZERKALO.AZ Около 40% меда на отечественном рынке не отвечает стандартам  качества -" id="274" name="Google Shape;274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3424237"/>
            <a:ext cx="2314575" cy="13223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</p:pic>
      <p:sp>
        <p:nvSpPr>
          <p:cNvPr id="275" name="Google Shape;275;p13"/>
          <p:cNvSpPr txBox="1"/>
          <p:nvPr/>
        </p:nvSpPr>
        <p:spPr>
          <a:xfrm>
            <a:off x="3348037" y="3860800"/>
            <a:ext cx="5400675" cy="9985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13"/>
          <p:cNvSpPr txBox="1"/>
          <p:nvPr/>
        </p:nvSpPr>
        <p:spPr>
          <a:xfrm>
            <a:off x="3276600" y="3424237"/>
            <a:ext cx="5410200" cy="13223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Продають нижче собівартості, що сильно демпінгує ціни на мед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Невеликий вибір, 1-2 види продукції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Інколи продають неякісний мед</a:t>
            </a:r>
            <a:endParaRPr/>
          </a:p>
        </p:txBody>
      </p:sp>
      <p:pic>
        <p:nvPicPr>
          <p:cNvPr descr="Медовая Династия" id="277" name="Google Shape;277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57200" y="5013325"/>
            <a:ext cx="2314575" cy="979488"/>
          </a:xfrm>
          <a:prstGeom prst="rect">
            <a:avLst/>
          </a:prstGeom>
          <a:solidFill>
            <a:srgbClr val="FDE9D8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78" name="Google Shape;278;p13"/>
          <p:cNvSpPr txBox="1"/>
          <p:nvPr/>
        </p:nvSpPr>
        <p:spPr>
          <a:xfrm>
            <a:off x="3276600" y="4995862"/>
            <a:ext cx="5410200" cy="101441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Немає накладеного платежу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Сайт російською мовою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000"/>
              <a:buFont typeface="Times New Roman"/>
              <a:buNone/>
            </a:pPr>
            <a:r>
              <a:rPr b="0" i="0" lang="en-US" sz="2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Є в продажу мазі з бджолиного підмору</a:t>
            </a:r>
            <a:endParaRPr/>
          </a:p>
        </p:txBody>
      </p:sp>
      <p:pic>
        <p:nvPicPr>
          <p:cNvPr id="279" name="Google Shape;279;p1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358775"/>
            <a:ext cx="1069975" cy="654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1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66075" y="427037"/>
            <a:ext cx="1069975" cy="604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1246187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1895475"/>
            <a:ext cx="585787" cy="327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86125" y="2138362"/>
            <a:ext cx="584200" cy="407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94062" y="247173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86125" y="2801937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14687" y="34131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4078287"/>
            <a:ext cx="523875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22637" y="4478337"/>
            <a:ext cx="523875" cy="34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4937125"/>
            <a:ext cx="554037" cy="39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523875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1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276600" y="561975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966075" y="4918075"/>
            <a:ext cx="1033462" cy="641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rot="1500000">
            <a:off x="7669212" y="2316162"/>
            <a:ext cx="904875" cy="6937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4"/>
          <p:cNvSpPr txBox="1"/>
          <p:nvPr>
            <p:ph type="title"/>
          </p:nvPr>
        </p:nvSpPr>
        <p:spPr>
          <a:xfrm>
            <a:off x="457200" y="476250"/>
            <a:ext cx="8229600" cy="6540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000"/>
              <a:buFont typeface="Times New Roman"/>
              <a:buNone/>
            </a:pPr>
            <a:r>
              <a:rPr b="0" i="0" lang="en-US" sz="40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СЕГМЕНТИ СПОЖИВАЧІВ </a:t>
            </a:r>
            <a:endParaRPr/>
          </a:p>
        </p:txBody>
      </p:sp>
      <p:sp>
        <p:nvSpPr>
          <p:cNvPr id="299" name="Google Shape;299;p14"/>
          <p:cNvSpPr txBox="1"/>
          <p:nvPr>
            <p:ph idx="1" type="body"/>
          </p:nvPr>
        </p:nvSpPr>
        <p:spPr>
          <a:xfrm>
            <a:off x="457200" y="1371600"/>
            <a:ext cx="8229600" cy="31686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Покупці, які віддають перевагу натуральному меду без добавок і консервантів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Споживачі, які цікавляться екологічно чистими продуктами та вибирають мед від сертифікованих виробників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Люди, які стежать за своїм здоров'ям та обирають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 з додаванням лікарських трав</a:t>
            </a:r>
            <a:endParaRPr/>
          </a:p>
          <a:p>
            <a:pPr indent="-177800" lvl="0" marL="342900" marR="0" rtl="0" algn="l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Arial"/>
              <a:buNone/>
            </a:pPr>
            <a:r>
              <a:t/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descr="Найцікавіші факти про мед - Про цікаве" id="300" name="Google Shape;300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11561" y="4540250"/>
            <a:ext cx="3600399" cy="211912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Як правильно вибрати мед на ринку чи в магазині ➤ Інтернет-магазин  Vashapasika" id="301" name="Google Shape;301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389760" y="4426840"/>
            <a:ext cx="3346611" cy="211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025" y="452437"/>
            <a:ext cx="1403350" cy="6778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740650" y="428625"/>
            <a:ext cx="1403350" cy="7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28625" y="13938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600" y="227647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82600" y="3476625"/>
            <a:ext cx="585787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10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15"/>
          <p:cNvSpPr txBox="1"/>
          <p:nvPr>
            <p:ph type="title"/>
          </p:nvPr>
        </p:nvSpPr>
        <p:spPr>
          <a:xfrm>
            <a:off x="755650" y="331787"/>
            <a:ext cx="7931150" cy="7985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000"/>
              <a:buFont typeface="Times New Roman"/>
              <a:buNone/>
            </a:pPr>
            <a:r>
              <a:rPr b="0" i="0" lang="en-US" sz="40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СЕГМЕНТИ СПОЖИВАЧІВ 🐝</a:t>
            </a:r>
            <a:endParaRPr/>
          </a:p>
        </p:txBody>
      </p:sp>
      <p:sp>
        <p:nvSpPr>
          <p:cNvPr id="312" name="Google Shape;312;p15"/>
          <p:cNvSpPr txBox="1"/>
          <p:nvPr>
            <p:ph idx="1" type="body"/>
          </p:nvPr>
        </p:nvSpPr>
        <p:spPr>
          <a:xfrm>
            <a:off x="457200" y="1379537"/>
            <a:ext cx="8229600" cy="3024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Гурмани, що цінують унікальні сорти меду </a:t>
            </a:r>
            <a:b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Спортсмени та люди, які ведуть активний спосіб життя, які використовують мед як природне джерело енергії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Люди похилого віку, які довіряють тільки натуральним продуктам та використовують мед та продукти бджолиного виробництва як ліки</a:t>
            </a:r>
            <a:endParaRPr/>
          </a:p>
        </p:txBody>
      </p:sp>
      <p:pic>
        <p:nvPicPr>
          <p:cNvPr descr="Як зберігати мед вдома правильно - так він точно не зацукриться | РБК  Украина" id="313" name="Google Shape;31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581129"/>
            <a:ext cx="2458616" cy="182384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ивовижні властивості меду - BBC News Україна" id="314" name="Google Shape;31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59832" y="4581127"/>
            <a:ext cx="2808312" cy="182384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Домашні способи від кашлю. 5 сиропів на основі меду" id="315" name="Google Shape;315;p1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012160" y="4641313"/>
            <a:ext cx="2674640" cy="1703473"/>
          </a:xfrm>
          <a:prstGeom prst="rect">
            <a:avLst/>
          </a:prstGeom>
          <a:noFill/>
          <a:ln>
            <a:noFill/>
          </a:ln>
        </p:spPr>
      </p:pic>
      <p:pic>
        <p:nvPicPr>
          <p:cNvPr id="316" name="Google Shape;316;p1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950" y="431800"/>
            <a:ext cx="1079500" cy="7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p1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61250" y="403225"/>
            <a:ext cx="1225550" cy="725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8" name="Google Shape;318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3550" y="1379537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9" name="Google Shape;319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6250" y="184150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0" name="Google Shape;320;p1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76250" y="3109912"/>
            <a:ext cx="584200" cy="42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4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16"/>
          <p:cNvSpPr txBox="1"/>
          <p:nvPr>
            <p:ph type="title"/>
          </p:nvPr>
        </p:nvSpPr>
        <p:spPr>
          <a:xfrm>
            <a:off x="1908175" y="404812"/>
            <a:ext cx="5184775" cy="6429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КАНАЛИ ЗБУТУ </a:t>
            </a:r>
            <a:endParaRPr/>
          </a:p>
        </p:txBody>
      </p:sp>
      <p:sp>
        <p:nvSpPr>
          <p:cNvPr id="326" name="Google Shape;326;p16"/>
          <p:cNvSpPr txBox="1"/>
          <p:nvPr>
            <p:ph idx="1" type="body"/>
          </p:nvPr>
        </p:nvSpPr>
        <p:spPr>
          <a:xfrm>
            <a:off x="2771775" y="1328737"/>
            <a:ext cx="2879725" cy="369887"/>
          </a:xfrm>
          <a:prstGeom prst="rect">
            <a:avLst/>
          </a:prstGeom>
          <a:noFill/>
          <a:ln cap="flat" cmpd="sng" w="9525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Arial"/>
              <a:buNone/>
            </a:pPr>
            <a:r>
              <a:rPr b="1" i="0" lang="en-US" sz="22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TikTok</a:t>
            </a:r>
            <a:endParaRPr/>
          </a:p>
        </p:txBody>
      </p:sp>
      <p:pic>
        <p:nvPicPr>
          <p:cNvPr id="327" name="Google Shape;327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816" y="1916113"/>
            <a:ext cx="2735684" cy="3392487"/>
          </a:xfrm>
          <a:prstGeom prst="rect">
            <a:avLst/>
          </a:prstGeom>
          <a:noFill/>
          <a:ln cap="flat" cmpd="sng" w="9525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8" name="Google Shape;328;p1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47966" y="1916113"/>
            <a:ext cx="2735684" cy="3392487"/>
          </a:xfrm>
          <a:prstGeom prst="rect">
            <a:avLst/>
          </a:prstGeom>
          <a:noFill/>
          <a:ln cap="flat" cmpd="sng" w="9525">
            <a:solidFill>
              <a:srgbClr val="938953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9" name="Google Shape;329;p16"/>
          <p:cNvSpPr txBox="1"/>
          <p:nvPr/>
        </p:nvSpPr>
        <p:spPr>
          <a:xfrm>
            <a:off x="2916237" y="5589587"/>
            <a:ext cx="5967412" cy="646112"/>
          </a:xfrm>
          <a:prstGeom prst="rect">
            <a:avLst/>
          </a:prstGeom>
          <a:noFill/>
          <a:ln cap="flat" cmpd="sng" w="9525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1800"/>
              <a:buFont typeface="Times New Roman"/>
              <a:buNone/>
            </a:pPr>
            <a:r>
              <a:rPr b="1" i="0" lang="en-US" sz="1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Додатковим каналом збуту </a:t>
            </a:r>
            <a:r>
              <a:rPr b="0" i="0" lang="en-US" sz="18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є друзі та знайомі, а також продаж у магазинах в селах Запорізького району</a:t>
            </a:r>
            <a:endParaRPr/>
          </a:p>
        </p:txBody>
      </p:sp>
      <p:sp>
        <p:nvSpPr>
          <p:cNvPr id="330" name="Google Shape;330;p16"/>
          <p:cNvSpPr txBox="1"/>
          <p:nvPr/>
        </p:nvSpPr>
        <p:spPr>
          <a:xfrm>
            <a:off x="6003925" y="1328737"/>
            <a:ext cx="2879725" cy="369887"/>
          </a:xfrm>
          <a:prstGeom prst="rect">
            <a:avLst/>
          </a:prstGeom>
          <a:noFill/>
          <a:ln cap="flat" cmpd="sng" w="9525">
            <a:solidFill>
              <a:srgbClr val="948A54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200"/>
              <a:buFont typeface="Times New Roman"/>
              <a:buNone/>
            </a:pPr>
            <a:r>
              <a:rPr b="1" i="0" lang="en-US" sz="22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Instagram</a:t>
            </a:r>
            <a:endParaRPr/>
          </a:p>
        </p:txBody>
      </p:sp>
      <p:pic>
        <p:nvPicPr>
          <p:cNvPr id="331" name="Google Shape;331;p1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0" y="1916112"/>
            <a:ext cx="2879725" cy="3392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1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95287" y="404812"/>
            <a:ext cx="1512887" cy="7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1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35825" y="404812"/>
            <a:ext cx="1647825" cy="7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1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11187" y="5589587"/>
            <a:ext cx="1657350" cy="1152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17"/>
          <p:cNvSpPr txBox="1"/>
          <p:nvPr>
            <p:ph type="title"/>
          </p:nvPr>
        </p:nvSpPr>
        <p:spPr>
          <a:xfrm>
            <a:off x="457200" y="274637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РОЗРАХУНКИ ПОЧАТКОВИХ ВИТРАТ ДЛЯ БІЗНЕСУ</a:t>
            </a:r>
            <a:endParaRPr/>
          </a:p>
        </p:txBody>
      </p:sp>
      <p:sp>
        <p:nvSpPr>
          <p:cNvPr id="340" name="Google Shape;340;p17"/>
          <p:cNvSpPr txBox="1"/>
          <p:nvPr>
            <p:ph idx="1" type="body"/>
          </p:nvPr>
        </p:nvSpPr>
        <p:spPr>
          <a:xfrm>
            <a:off x="457200" y="1498600"/>
            <a:ext cx="8229600" cy="305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Вулики – 2710*10 (для початку)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27 100 грн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Нова стамеска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54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Одяг бджоляра для роботи з бджолами -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1200 грн + 1000 грн = 2200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Поїлки для бджіл – 25*3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75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Димар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231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Канді (підгодівля для бджіл) – 52,98 * 16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847, 68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90000"/>
              </a:lnSpc>
              <a:spcBef>
                <a:spcPts val="440"/>
              </a:spcBef>
              <a:spcAft>
                <a:spcPts val="0"/>
              </a:spcAft>
              <a:buClr>
                <a:srgbClr val="4A452A"/>
              </a:buClr>
              <a:buSzPts val="2200"/>
              <a:buFont typeface="Arial"/>
              <a:buNone/>
            </a:pPr>
            <a:r>
              <a:rPr b="0" i="0" lang="en-US" sz="22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Нуклеуси – 4 * 384 = </a:t>
            </a:r>
            <a:r>
              <a:rPr b="1" i="1" lang="en-US" sz="22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1536 грн</a:t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203200" lvl="0" marL="342900" marR="0" rtl="0" algn="l">
              <a:spcBef>
                <a:spcPts val="44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t/>
            </a:r>
            <a:endParaRPr b="0" i="0" sz="22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41" name="Google Shape;34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02532" y="4557328"/>
            <a:ext cx="2285492" cy="176379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Вулик ППУ BeeStar 10-ти рамковий 300 мм | BeeStar Technology — Sprzęt do  pszczelarstwa i pasiek" id="342" name="Google Shape;342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7200" y="4552020"/>
            <a:ext cx="2088232" cy="175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8024" y="4545309"/>
            <a:ext cx="2088232" cy="1764219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1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76256" y="4552020"/>
            <a:ext cx="2098576" cy="1756254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1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950" y="166687"/>
            <a:ext cx="1150937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1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27987" y="166687"/>
            <a:ext cx="1116012" cy="117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68312" y="1484312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9425" y="18542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22098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9425" y="28114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03237" y="3216275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3616325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40179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1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501775" y="522605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1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724525" y="2767012"/>
            <a:ext cx="3008312" cy="849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8"/>
          <p:cNvSpPr txBox="1"/>
          <p:nvPr>
            <p:ph type="title"/>
          </p:nvPr>
        </p:nvSpPr>
        <p:spPr>
          <a:xfrm>
            <a:off x="107950" y="274637"/>
            <a:ext cx="857885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РОЗРАХУНКИ ПОЧАТКОВИХ ВИТРАТ ДЛЯ БІЗНЕСУ </a:t>
            </a: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endParaRPr/>
          </a:p>
        </p:txBody>
      </p:sp>
      <p:sp>
        <p:nvSpPr>
          <p:cNvPr id="361" name="Google Shape;361;p18"/>
          <p:cNvSpPr txBox="1"/>
          <p:nvPr>
            <p:ph idx="1" type="body"/>
          </p:nvPr>
        </p:nvSpPr>
        <p:spPr>
          <a:xfrm>
            <a:off x="457200" y="1498600"/>
            <a:ext cx="8229600" cy="3052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Діркопробивач для проколювання отворів у рамках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498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Рукавички пасічника латексні – 55 * 2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110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Натягувач дроту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94, 50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Маткоуловлювач - метелик пласмасовий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33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Кліточка для матки пласмасова універсальна – 4, 86 * 3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14, 58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Трубка для мітки маток з поршнем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58, 98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62" name="Google Shape;362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545309"/>
            <a:ext cx="1738536" cy="170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3" name="Google Shape;363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94015" y="4552019"/>
            <a:ext cx="2126071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18366" y="4545309"/>
            <a:ext cx="1828800" cy="17017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1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45445" y="4552019"/>
            <a:ext cx="1941355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7950" y="342900"/>
            <a:ext cx="9572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1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6550" y="342900"/>
            <a:ext cx="1079500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9425" y="145573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207168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248285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1" name="Google Shape;371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19100" y="2841625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2" name="Google Shape;372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9425" y="321945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1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560387" y="385445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4" name="Google Shape;374;p1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471862" y="5183187"/>
            <a:ext cx="500062" cy="427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19"/>
          <p:cNvSpPr txBox="1"/>
          <p:nvPr>
            <p:ph type="title"/>
          </p:nvPr>
        </p:nvSpPr>
        <p:spPr>
          <a:xfrm>
            <a:off x="457200" y="274637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РОЗРАХУНКИ ПОЧАТКОВИХ ВИТРАТ ДЛЯ БІЗНЕСУ  </a:t>
            </a:r>
            <a:endParaRPr/>
          </a:p>
        </p:txBody>
      </p:sp>
      <p:sp>
        <p:nvSpPr>
          <p:cNvPr id="381" name="Google Shape;381;p19"/>
          <p:cNvSpPr txBox="1"/>
          <p:nvPr>
            <p:ph idx="1" type="body"/>
          </p:nvPr>
        </p:nvSpPr>
        <p:spPr>
          <a:xfrm>
            <a:off x="457200" y="1693862"/>
            <a:ext cx="8229600" cy="25066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Кобальт хлористий 10 гр (стимулятор для бджіл) – 9 * 3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27 грн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Номери для вуликів пластмасові – 18 * 4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72 грн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Маркер для мітки бджолиних маток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63 грн</a:t>
            </a:r>
            <a:b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Шпатель алюмінієвий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93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Рамки для вуликів «Рута»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13 * 70 ≈ </a:t>
            </a:r>
            <a:r>
              <a:rPr b="1" i="1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910 грн</a:t>
            </a:r>
            <a:endParaRPr b="1" i="1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1" i="1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382" name="Google Shape;382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1" y="4552020"/>
            <a:ext cx="1810544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3" name="Google Shape;383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90756" y="4552020"/>
            <a:ext cx="2009236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3003" y="4552020"/>
            <a:ext cx="2070487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016501" y="4552020"/>
            <a:ext cx="1670299" cy="169500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p1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0825" y="347662"/>
            <a:ext cx="9572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027987" y="347662"/>
            <a:ext cx="9572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169227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24558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38150" y="2828925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31845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1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4500" y="35909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3" name="Google Shape;393;p1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662862" y="2695575"/>
            <a:ext cx="1322387" cy="132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"/>
          <p:cNvSpPr txBox="1"/>
          <p:nvPr>
            <p:ph type="ctrTitle"/>
          </p:nvPr>
        </p:nvSpPr>
        <p:spPr>
          <a:xfrm>
            <a:off x="0" y="0"/>
            <a:ext cx="9144000" cy="14843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6600"/>
              <a:buFont typeface="Arial"/>
              <a:buNone/>
            </a:pPr>
            <a:r>
              <a:rPr b="1" i="0" lang="en-US" sz="6600" u="none">
                <a:solidFill>
                  <a:srgbClr val="948A54"/>
                </a:solidFill>
                <a:latin typeface="Arial"/>
                <a:ea typeface="Arial"/>
                <a:cs typeface="Arial"/>
                <a:sym typeface="Arial"/>
              </a:rPr>
              <a:t>PARADISE HONEY</a:t>
            </a:r>
            <a:endParaRPr/>
          </a:p>
        </p:txBody>
      </p:sp>
      <p:pic>
        <p:nvPicPr>
          <p:cNvPr descr="video thumbnail" id="103" name="Google Shape;103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1341437"/>
            <a:ext cx="8856662" cy="5445125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"/>
          <p:cNvSpPr txBox="1"/>
          <p:nvPr/>
        </p:nvSpPr>
        <p:spPr>
          <a:xfrm>
            <a:off x="3059832" y="4293096"/>
            <a:ext cx="5904656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38953"/>
              </a:buClr>
              <a:buSzPts val="3200"/>
              <a:buFont typeface="Arial"/>
              <a:buNone/>
            </a:pPr>
            <a:r>
              <a:rPr b="1" i="0" lang="en-US" sz="3200" u="none" cap="none" strike="noStrike">
                <a:solidFill>
                  <a:srgbClr val="938953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СОЛОДКИЙ СМАК ПРИРОДИ ВІД НАШОЇ ПАСІКИ ДО ВАШОГО СТОЛУ</a:t>
            </a:r>
            <a:endParaRPr b="1" i="0" sz="3200" u="none" cap="none" strike="noStrike">
              <a:solidFill>
                <a:srgbClr val="93895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5" name="Google Shape;105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420000">
            <a:off x="55562" y="182562"/>
            <a:ext cx="706437" cy="4714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/>
          <p:nvPr>
            <p:ph type="title"/>
          </p:nvPr>
        </p:nvSpPr>
        <p:spPr>
          <a:xfrm>
            <a:off x="457200" y="274637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РОЗРАХУНКИ ПОЧАТКОВИХ ВИТРАТ ДЛЯ БІЗНЕСУ  </a:t>
            </a:r>
            <a:endParaRPr/>
          </a:p>
        </p:txBody>
      </p:sp>
      <p:sp>
        <p:nvSpPr>
          <p:cNvPr id="399" name="Google Shape;399;p20"/>
          <p:cNvSpPr txBox="1"/>
          <p:nvPr>
            <p:ph idx="1" type="body"/>
          </p:nvPr>
        </p:nvSpPr>
        <p:spPr>
          <a:xfrm>
            <a:off x="442912" y="1693862"/>
            <a:ext cx="82296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Щітка дворядна з натуральним ворсом –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133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Пилкозбірник пластиковий – 99 * 75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7425 грн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Прополісосбірник гнучкий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89 * 75=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6675 грн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 для виготовлення воскових мисочок = </a:t>
            </a:r>
            <a:r>
              <a:rPr b="1" i="1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320 грн</a:t>
            </a:r>
            <a:endParaRPr/>
          </a:p>
          <a:p>
            <a:pPr indent="0" lvl="0" marL="0" marR="0" rtl="0" algn="l">
              <a:lnSpc>
                <a:spcPct val="8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Вощина ≈ </a:t>
            </a:r>
            <a:r>
              <a:rPr b="1" i="1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2000 грн</a:t>
            </a:r>
            <a:endParaRPr b="1" i="1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ctr">
              <a:lnSpc>
                <a:spcPct val="180000"/>
              </a:lnSpc>
              <a:spcBef>
                <a:spcPts val="540"/>
              </a:spcBef>
              <a:spcAft>
                <a:spcPts val="0"/>
              </a:spcAft>
              <a:buClr>
                <a:srgbClr val="00B050"/>
              </a:buClr>
              <a:buSzPts val="2700"/>
              <a:buFont typeface="Arial"/>
              <a:buNone/>
            </a:pPr>
            <a:r>
              <a:rPr b="1" i="0" lang="en-US" sz="2700" u="none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ВСЬОГО:</a:t>
            </a:r>
            <a:r>
              <a:rPr b="0" i="0" lang="en-US" sz="27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≈ 50 000 грн</a:t>
            </a:r>
            <a:endParaRPr/>
          </a:p>
        </p:txBody>
      </p:sp>
      <p:pic>
        <p:nvPicPr>
          <p:cNvPr id="400" name="Google Shape;400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318" y="4645155"/>
            <a:ext cx="1951698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0353" y="4645155"/>
            <a:ext cx="1971675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ополисосборник 490 на 410 мм (силиконовый) Турция купить в Украине по  цене производителя" id="402" name="Google Shape;402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817" y="4645156"/>
            <a:ext cx="1901415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амка ДАДАН с вощиной (сосна)" id="403" name="Google Shape;403;p2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0190" y="4645026"/>
            <a:ext cx="1846609" cy="1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4" name="Google Shape;404;p2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50825" y="274637"/>
            <a:ext cx="1081087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5" name="Google Shape;405;p2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956550" y="274637"/>
            <a:ext cx="1079500" cy="106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6" name="Google Shape;406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57200" y="16621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7" name="Google Shape;407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2912" y="1979612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71487" y="23717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2912" y="2714625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442912" y="3106737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11" name="Google Shape;411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17525" y="3806825"/>
            <a:ext cx="1323975" cy="9826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21"/>
          <p:cNvSpPr txBox="1"/>
          <p:nvPr>
            <p:ph type="title"/>
          </p:nvPr>
        </p:nvSpPr>
        <p:spPr>
          <a:xfrm>
            <a:off x="971550" y="274637"/>
            <a:ext cx="6877050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КУПІВЛЯ СІМЕЙ БДЖІЛ </a:t>
            </a:r>
            <a:endParaRPr/>
          </a:p>
        </p:txBody>
      </p:sp>
      <p:sp>
        <p:nvSpPr>
          <p:cNvPr id="418" name="Google Shape;418;p21"/>
          <p:cNvSpPr txBox="1"/>
          <p:nvPr>
            <p:ph idx="1" type="body"/>
          </p:nvPr>
        </p:nvSpPr>
        <p:spPr>
          <a:xfrm>
            <a:off x="457200" y="1484312"/>
            <a:ext cx="8229600" cy="3313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кожного регіону є породи бджіл, які краще приживаються у своїх кліматичних умовах. </a:t>
            </a:r>
            <a:r>
              <a:rPr b="1" i="1" lang="en-US" sz="2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 Запорізької області характерні:</a:t>
            </a:r>
            <a:endParaRPr/>
          </a:p>
          <a:p>
            <a:pPr indent="-15240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українська степова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1300/бджолопакет</a:t>
            </a:r>
            <a:endParaRPr/>
          </a:p>
          <a:p>
            <a:pPr indent="-15240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карпатська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1200/бджолопакет</a:t>
            </a:r>
            <a:endParaRPr/>
          </a:p>
          <a:p>
            <a:pPr indent="-15240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бакфаст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1400 /бджолопакет</a:t>
            </a:r>
            <a:endParaRPr/>
          </a:p>
          <a:p>
            <a:pPr indent="-15240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карніка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1500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/бджолопакет</a:t>
            </a:r>
            <a:endParaRPr/>
          </a:p>
          <a:p>
            <a:pPr indent="-15240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</a:pP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кардаван (італійська) </a:t>
            </a: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≈ 1600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/бджолопакет 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19" name="Google Shape;419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5002454"/>
            <a:ext cx="2023492" cy="173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80694" y="4949162"/>
            <a:ext cx="1912589" cy="17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0718" y="4941639"/>
            <a:ext cx="1909514" cy="17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292888" y="4919219"/>
            <a:ext cx="1847850" cy="1730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3" name="Google Shape;423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0" y="0"/>
            <a:ext cx="1295400" cy="12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848600" y="11112"/>
            <a:ext cx="1295400" cy="1268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5" name="Google Shape;425;p21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1620000">
            <a:off x="6826250" y="2235200"/>
            <a:ext cx="1568450" cy="2097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21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5337175" y="3284537"/>
            <a:ext cx="1322387" cy="981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22"/>
          <p:cNvSpPr txBox="1"/>
          <p:nvPr>
            <p:ph type="title"/>
          </p:nvPr>
        </p:nvSpPr>
        <p:spPr>
          <a:xfrm>
            <a:off x="1784350" y="280987"/>
            <a:ext cx="5408612" cy="92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300"/>
              <a:buFont typeface="Times New Roman"/>
              <a:buNone/>
            </a:pPr>
            <a:r>
              <a:rPr b="0" i="0" lang="en-US" sz="33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3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КУДИ ЗБУВАТИ ВЕЛИКІ ПАРТІЇ МЕДУ? </a:t>
            </a:r>
            <a:endParaRPr/>
          </a:p>
        </p:txBody>
      </p:sp>
      <p:sp>
        <p:nvSpPr>
          <p:cNvPr id="432" name="Google Shape;432;p22"/>
          <p:cNvSpPr txBox="1"/>
          <p:nvPr>
            <p:ph idx="1" type="body"/>
          </p:nvPr>
        </p:nvSpPr>
        <p:spPr>
          <a:xfrm>
            <a:off x="3276600" y="1557337"/>
            <a:ext cx="5407025" cy="4708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Сусідам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 ярмарках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Перекупникам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Соціальні мережі</a:t>
            </a:r>
            <a:b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Дошки оголошень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Продуктові магазини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Рознесення по торговим будинкам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Гіпермаркети та супермаркети</a:t>
            </a:r>
            <a:endParaRPr b="0" i="0" sz="2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520"/>
              </a:spcBef>
              <a:spcAft>
                <a:spcPts val="0"/>
              </a:spcAft>
              <a:buClr>
                <a:srgbClr val="4A452A"/>
              </a:buClr>
              <a:buSzPts val="2600"/>
              <a:buFont typeface="Arial"/>
              <a:buNone/>
            </a:pPr>
            <a:r>
              <a:rPr b="0" i="0" lang="en-US" sz="26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6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Реалізація через власний сайт та магазини</a:t>
            </a:r>
            <a:endParaRPr/>
          </a:p>
        </p:txBody>
      </p:sp>
      <p:pic>
        <p:nvPicPr>
          <p:cNvPr id="433" name="Google Shape;43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28775"/>
            <a:ext cx="3276600" cy="51133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600" y="285750"/>
            <a:ext cx="1350962" cy="919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24750" y="261937"/>
            <a:ext cx="1517650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4862" y="1538287"/>
            <a:ext cx="584200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4862" y="2055812"/>
            <a:ext cx="584200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4862" y="25511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Google Shape;439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4862" y="300196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4862" y="342900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4862" y="387985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44862" y="4376737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43" name="Google Shape;443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68675" y="5226050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4" name="Google Shape;444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68675" y="5710237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5" name="Google Shape;445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-420000">
            <a:off x="7680325" y="1854200"/>
            <a:ext cx="1103312" cy="1624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6" name="Google Shape;446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00787" y="1819275"/>
            <a:ext cx="871537" cy="962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580062" y="4708525"/>
            <a:ext cx="971550" cy="51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23"/>
          <p:cNvSpPr txBox="1"/>
          <p:nvPr>
            <p:ph type="title"/>
          </p:nvPr>
        </p:nvSpPr>
        <p:spPr>
          <a:xfrm>
            <a:off x="457200" y="274637"/>
            <a:ext cx="8229600" cy="1066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ПІДСУМОК  </a:t>
            </a:r>
            <a:endParaRPr/>
          </a:p>
        </p:txBody>
      </p:sp>
      <p:sp>
        <p:nvSpPr>
          <p:cNvPr id="453" name="Google Shape;453;p23"/>
          <p:cNvSpPr txBox="1"/>
          <p:nvPr>
            <p:ph idx="1" type="body"/>
          </p:nvPr>
        </p:nvSpPr>
        <p:spPr>
          <a:xfrm>
            <a:off x="427037" y="1614487"/>
            <a:ext cx="8229600" cy="29924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i="0" lang="en-US" sz="3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бджолосім'я</a:t>
            </a:r>
            <a:r>
              <a:rPr b="1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дає близько </a:t>
            </a:r>
            <a:r>
              <a:rPr b="1" i="1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60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кілограмів меду,   </a:t>
            </a:r>
            <a:r>
              <a:rPr b="1" i="1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200 г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прополісу, </a:t>
            </a:r>
            <a:r>
              <a:rPr b="1" i="1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20 кг 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пилку. </a:t>
            </a:r>
            <a:endParaRPr b="0" i="0" sz="3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Середня ціна за </a:t>
            </a:r>
            <a:r>
              <a:rPr b="1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кг меду - 60 грн, 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 </a:t>
            </a:r>
            <a:r>
              <a:rPr b="1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кг пилку - 180 грн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за </a:t>
            </a:r>
            <a:r>
              <a:rPr b="1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кг - прополісу - 1500 грн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якщо здавати оптом. </a:t>
            </a:r>
            <a:endParaRPr b="0" i="0" sz="3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just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rgbClr val="4A452A"/>
              </a:buClr>
              <a:buSzPts val="3000"/>
              <a:buFont typeface="Arial"/>
              <a:buNone/>
            </a:pPr>
            <a:r>
              <a:rPr b="0" i="0" lang="en-US" sz="30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Рентабельність пасіки 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як бізнес становить </a:t>
            </a:r>
            <a:r>
              <a:rPr b="0" i="0" lang="en-US" sz="3000" u="sng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70%.</a:t>
            </a:r>
            <a:r>
              <a:rPr b="0" i="0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Окупність справи = </a:t>
            </a:r>
            <a:r>
              <a:rPr b="1" i="1" lang="en-US" sz="30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1 - 2 роки.</a:t>
            </a:r>
            <a:endParaRPr/>
          </a:p>
          <a:p>
            <a:pPr indent="-152400" lvl="0" marL="342900" marR="0" rtl="0" algn="l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r>
              <a:t/>
            </a:r>
            <a:endParaRPr b="1" i="1" sz="30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454" name="Google Shape;454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318" y="4645155"/>
            <a:ext cx="1951698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5" name="Google Shape;455;p2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0353" y="4645155"/>
            <a:ext cx="1971675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ополисосборник 490 на 410 мм (силиконовый) Турция купить в Украине по  цене производителя" id="456" name="Google Shape;456;p2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58817" y="4645156"/>
            <a:ext cx="1901415" cy="160187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Рамка ДАДАН с вощиной (сосна)" id="457" name="Google Shape;457;p2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0190" y="4645026"/>
            <a:ext cx="1846609" cy="160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8" name="Google Shape;458;p2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1187" y="404812"/>
            <a:ext cx="1533525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2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40537" y="395287"/>
            <a:ext cx="1830387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2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0" y="1598612"/>
            <a:ext cx="584200" cy="477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-660000">
            <a:off x="57150" y="2251075"/>
            <a:ext cx="508000" cy="62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p2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 flipH="1" rot="-540000">
            <a:off x="0" y="3429000"/>
            <a:ext cx="584200" cy="620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3" name="Google Shape;463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541837" y="62849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96300" y="62849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2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1912" y="6370637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6" name="Google Shape;466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4140200" y="3284537"/>
            <a:ext cx="792162" cy="360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67" name="Google Shape;467;p23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55562" y="4737100"/>
            <a:ext cx="987425" cy="7794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24"/>
          <p:cNvSpPr txBox="1"/>
          <p:nvPr>
            <p:ph idx="1" type="body"/>
          </p:nvPr>
        </p:nvSpPr>
        <p:spPr>
          <a:xfrm>
            <a:off x="250825" y="115887"/>
            <a:ext cx="8229600" cy="7207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☺ Бджілок любить навіть ШІ!</a:t>
            </a:r>
            <a:endParaRPr b="1" i="0" sz="3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74" name="Google Shape;474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6012" y="765175"/>
            <a:ext cx="6696075" cy="6092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1380000">
            <a:off x="7812087" y="4581525"/>
            <a:ext cx="962025" cy="136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7950" y="2349500"/>
            <a:ext cx="935037" cy="13223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25"/>
          <p:cNvSpPr txBox="1"/>
          <p:nvPr>
            <p:ph idx="1" type="body"/>
          </p:nvPr>
        </p:nvSpPr>
        <p:spPr>
          <a:xfrm>
            <a:off x="403225" y="260350"/>
            <a:ext cx="8229600" cy="10810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☺ А ТАК ШІ БАЧИТЬ МЕНЕ☺!</a:t>
            </a:r>
            <a:endParaRPr b="1" i="0" sz="3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83" name="Google Shape;483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7950" y="1482725"/>
            <a:ext cx="4103687" cy="4683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16462" y="2781300"/>
            <a:ext cx="4427537" cy="407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500000">
            <a:off x="6148387" y="1211262"/>
            <a:ext cx="1312862" cy="938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6"/>
          <p:cNvSpPr txBox="1"/>
          <p:nvPr>
            <p:ph idx="1" type="body"/>
          </p:nvPr>
        </p:nvSpPr>
        <p:spPr>
          <a:xfrm>
            <a:off x="1804727" y="333375"/>
            <a:ext cx="7156800" cy="15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☺  ДЯКУЮ ЗА ВАШУ УВАГУ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72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Arial"/>
              <a:buNone/>
            </a:pP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ДО НАШИХ БДЖІЛОК ☺!</a:t>
            </a:r>
            <a:endParaRPr b="1" i="0" sz="36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139700" lvl="0" marL="3429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t/>
            </a:r>
            <a:endParaRPr b="0" i="0" sz="32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92" name="Google Shape;492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15616" y="2996952"/>
            <a:ext cx="6984776" cy="369837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2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rot="-360000">
            <a:off x="30162" y="536575"/>
            <a:ext cx="1617662" cy="120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910012" y="2060575"/>
            <a:ext cx="1323975" cy="863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260000">
            <a:off x="179387" y="1868487"/>
            <a:ext cx="1322387" cy="1055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6" name="Google Shape;496;p2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1740000">
            <a:off x="8105775" y="3179762"/>
            <a:ext cx="915987" cy="9159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3"/>
          <p:cNvSpPr txBox="1"/>
          <p:nvPr>
            <p:ph type="title"/>
          </p:nvPr>
        </p:nvSpPr>
        <p:spPr>
          <a:xfrm>
            <a:off x="457200" y="260350"/>
            <a:ext cx="82296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5400"/>
              <a:buFont typeface="Calibri"/>
              <a:buNone/>
            </a:pPr>
            <a:r>
              <a:rPr b="0" i="0" lang="en-US" sz="5400" u="none">
                <a:solidFill>
                  <a:srgbClr val="948A5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5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Мета бізнесу </a:t>
            </a:r>
            <a:endParaRPr/>
          </a:p>
        </p:txBody>
      </p:sp>
      <p:sp>
        <p:nvSpPr>
          <p:cNvPr id="111" name="Google Shape;111;p3"/>
          <p:cNvSpPr txBox="1"/>
          <p:nvPr>
            <p:ph idx="1" type="body"/>
          </p:nvPr>
        </p:nvSpPr>
        <p:spPr>
          <a:xfrm>
            <a:off x="457200" y="1231900"/>
            <a:ext cx="8291512" cy="345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2800"/>
              <a:buFont typeface="Arial"/>
              <a:buNone/>
            </a:pPr>
            <a:r>
              <a:rPr b="1" i="0" lang="en-US" sz="2800" u="none" cap="none" strike="noStrike">
                <a:solidFill>
                  <a:srgbClr val="948A54"/>
                </a:solidFill>
                <a:latin typeface="Calibri"/>
                <a:ea typeface="Calibri"/>
                <a:cs typeface="Calibri"/>
                <a:sym typeface="Calibri"/>
              </a:rPr>
              <a:t>Наша мета — </a:t>
            </a:r>
            <a:r>
              <a:rPr b="0" i="1" lang="en-US" sz="2800" u="none" cap="none" strike="noStrike">
                <a:solidFill>
                  <a:srgbClr val="948A54"/>
                </a:solidFill>
                <a:latin typeface="Calibri"/>
                <a:ea typeface="Calibri"/>
                <a:cs typeface="Calibri"/>
                <a:sym typeface="Calibri"/>
              </a:rPr>
              <a:t>виробляти натуральний, високоякісний мед та інші бджолині продукти, зберігаючи екологічну рівновагу і сприяючи збереженню бджолиних популяцій. Ми прагнемо надавати нашим клієнтам здорові та смачні продукти, підтримуючи сталий розвиток та благополуччя нашої громади</a:t>
            </a:r>
            <a:endParaRPr/>
          </a:p>
        </p:txBody>
      </p:sp>
      <p:pic>
        <p:nvPicPr>
          <p:cNvPr id="112" name="Google Shape;112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8037" y="4584700"/>
            <a:ext cx="3024187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3" name="Google Shape;113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88125" y="4584700"/>
            <a:ext cx="2555875" cy="22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4" name="Google Shape;114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7200" y="479425"/>
            <a:ext cx="2027237" cy="63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" name="Google Shape;115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59562" y="479425"/>
            <a:ext cx="2027237" cy="631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4"/>
          <p:cNvSpPr txBox="1"/>
          <p:nvPr>
            <p:ph type="title"/>
          </p:nvPr>
        </p:nvSpPr>
        <p:spPr>
          <a:xfrm>
            <a:off x="1214437" y="334962"/>
            <a:ext cx="7029450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5400"/>
              <a:buFont typeface="Calibri"/>
              <a:buNone/>
            </a:pPr>
            <a:r>
              <a:rPr b="0" i="0" lang="en-US" sz="5400" u="none">
                <a:solidFill>
                  <a:srgbClr val="948A54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0" i="0" lang="en-US" sz="5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Завдання бізнесу</a:t>
            </a:r>
            <a:endParaRPr/>
          </a:p>
        </p:txBody>
      </p:sp>
      <p:sp>
        <p:nvSpPr>
          <p:cNvPr id="121" name="Google Shape;121;p4"/>
          <p:cNvSpPr txBox="1"/>
          <p:nvPr>
            <p:ph idx="1" type="body"/>
          </p:nvPr>
        </p:nvSpPr>
        <p:spPr>
          <a:xfrm>
            <a:off x="457200" y="1231900"/>
            <a:ext cx="8291512" cy="34575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A452A"/>
                </a:solidFill>
                <a:latin typeface="Calibri"/>
                <a:ea typeface="Calibri"/>
                <a:cs typeface="Calibri"/>
                <a:sym typeface="Calibri"/>
              </a:rPr>
              <a:t>🌺</a:t>
            </a:r>
            <a:r>
              <a:rPr b="0" i="0" lang="en-US" sz="28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Догляд за медоносними бджолами для виробництва меду та інших продуктів бджільництва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A452A"/>
                </a:solidFill>
                <a:latin typeface="Calibri"/>
                <a:ea typeface="Calibri"/>
                <a:cs typeface="Calibri"/>
                <a:sym typeface="Calibri"/>
              </a:rPr>
              <a:t>🌺</a:t>
            </a:r>
            <a:r>
              <a:rPr b="0" i="0" lang="en-US" sz="28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Запилення багатьох культурних рослин, які є важливими для врожаю та продовольчої безпеки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4A452A"/>
              </a:buClr>
              <a:buSzPts val="2800"/>
              <a:buFont typeface="Arial"/>
              <a:buNone/>
            </a:pPr>
            <a:r>
              <a:rPr b="0" i="0" lang="en-US" sz="2800" u="none" cap="none" strike="noStrike">
                <a:solidFill>
                  <a:srgbClr val="4A452A"/>
                </a:solidFill>
                <a:latin typeface="Calibri"/>
                <a:ea typeface="Calibri"/>
                <a:cs typeface="Calibri"/>
                <a:sym typeface="Calibri"/>
              </a:rPr>
              <a:t>🌺   </a:t>
            </a:r>
            <a:r>
              <a:rPr b="0" i="0" lang="en-US" sz="28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Збереження та збільшення популяції бджіл для покращення екосистеми та забезпечення полінізації рослин</a:t>
            </a:r>
            <a:endParaRPr b="0" i="0" sz="2800" u="none" cap="none" strike="noStrike">
              <a:solidFill>
                <a:srgbClr val="4A452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65100" lvl="0" marL="3429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t/>
            </a:r>
            <a:endParaRPr b="0" i="0" sz="2800" u="none">
              <a:solidFill>
                <a:srgbClr val="4A452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22" name="Google Shape;122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1" y="4694274"/>
            <a:ext cx="1810543" cy="184633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Італійська бджола — Вікіпедія" id="123" name="Google Shape;123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447764" y="4689735"/>
            <a:ext cx="2016224" cy="1850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62754" y="4689734"/>
            <a:ext cx="2016224" cy="1850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82600" y="290512"/>
            <a:ext cx="1450975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518400" y="287337"/>
            <a:ext cx="1450975" cy="808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2600" y="1246187"/>
            <a:ext cx="585787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2600" y="2166937"/>
            <a:ext cx="585787" cy="49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588962" y="3089275"/>
            <a:ext cx="585787" cy="49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59587" y="4822825"/>
            <a:ext cx="2112962" cy="1712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86125" y="17462"/>
            <a:ext cx="2571750" cy="674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5"/>
          <p:cNvSpPr txBox="1"/>
          <p:nvPr>
            <p:ph type="ctrTitle"/>
          </p:nvPr>
        </p:nvSpPr>
        <p:spPr>
          <a:xfrm>
            <a:off x="684212" y="260350"/>
            <a:ext cx="7775575" cy="93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Переваги бджолиного бізнесу </a:t>
            </a:r>
            <a:endParaRPr/>
          </a:p>
        </p:txBody>
      </p:sp>
      <p:sp>
        <p:nvSpPr>
          <p:cNvPr id="137" name="Google Shape;137;p5"/>
          <p:cNvSpPr txBox="1"/>
          <p:nvPr/>
        </p:nvSpPr>
        <p:spPr>
          <a:xfrm>
            <a:off x="684212" y="1196975"/>
            <a:ext cx="7775575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Прибуткове хобі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Відмінний варіант для сільськогосподарського бізнесу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Бджолярі завжди можуть смакувати корисні продукти бджільництва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Допустимим є об’єднання з іншим бізнесом (наприклад – садівництвом)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Висока та швидка окупність бізнесу</a:t>
            </a:r>
            <a:endParaRPr/>
          </a:p>
        </p:txBody>
      </p:sp>
      <p:pic>
        <p:nvPicPr>
          <p:cNvPr id="138" name="Google Shape;138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47864" y="4077047"/>
            <a:ext cx="2449276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085172" y="4077047"/>
            <a:ext cx="3167348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212" y="4077047"/>
            <a:ext cx="2375620" cy="2448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5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4212" y="260350"/>
            <a:ext cx="1150937" cy="936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2312" y="1185862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212" y="15875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4212" y="19780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74687" y="265588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5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22312" y="3398837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5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164387" y="2405062"/>
            <a:ext cx="1871662" cy="1671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6"/>
          <p:cNvSpPr txBox="1"/>
          <p:nvPr>
            <p:ph type="ctrTitle"/>
          </p:nvPr>
        </p:nvSpPr>
        <p:spPr>
          <a:xfrm>
            <a:off x="107950" y="260350"/>
            <a:ext cx="8748712" cy="9366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b="1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Переваги бджолиного бізнесу </a:t>
            </a:r>
            <a:endParaRPr/>
          </a:p>
        </p:txBody>
      </p:sp>
      <p:sp>
        <p:nvSpPr>
          <p:cNvPr id="153" name="Google Shape;153;p6"/>
          <p:cNvSpPr txBox="1"/>
          <p:nvPr/>
        </p:nvSpPr>
        <p:spPr>
          <a:xfrm>
            <a:off x="684212" y="1196975"/>
            <a:ext cx="7775575" cy="26781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Мінімальний ризик обвалу попиту на мед, оскільки мало аналогів 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Завжди можна змінити напрямок пасіки, наприклад, на пакетне бджільництво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Невелика конкуренція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 потрібно багато співробітників</a:t>
            </a:r>
            <a:endParaRPr/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imes New Roman"/>
              <a:buNone/>
            </a:pPr>
            <a:r>
              <a:rPr b="0" i="0" lang="en-US" sz="24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зазвичай, вистачає 3 людини на 100 вуликів</a:t>
            </a:r>
            <a:endParaRPr/>
          </a:p>
        </p:txBody>
      </p:sp>
      <p:pic>
        <p:nvPicPr>
          <p:cNvPr id="154" name="Google Shape;154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72098" y="4077072"/>
            <a:ext cx="2487836" cy="253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300192" y="4077072"/>
            <a:ext cx="2159596" cy="253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84212" y="4075137"/>
            <a:ext cx="2447627" cy="253280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07950" y="276225"/>
            <a:ext cx="12239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740650" y="260350"/>
            <a:ext cx="1295400" cy="100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09612" y="1268412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84212" y="19796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58812" y="2689225"/>
            <a:ext cx="585787" cy="425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2" name="Google Shape;162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633412" y="311467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6877050" y="2406650"/>
            <a:ext cx="2159000" cy="14684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4">
            <a:alphaModFix/>
          </a:blip>
          <a:stretch>
            <a:fillRect/>
          </a:stretch>
        </a:blipFill>
      </p:bgPr>
    </p:bg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"/>
          <p:cNvSpPr txBox="1"/>
          <p:nvPr>
            <p:ph type="title"/>
          </p:nvPr>
        </p:nvSpPr>
        <p:spPr>
          <a:xfrm>
            <a:off x="201612" y="292100"/>
            <a:ext cx="8435975" cy="9937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400"/>
              <a:buFont typeface="Times New Roman"/>
              <a:buNone/>
            </a:pPr>
            <a:r>
              <a:rPr b="0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b="1" i="0" lang="en-US" sz="44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 НАС  </a:t>
            </a:r>
            <a:endParaRPr/>
          </a:p>
        </p:txBody>
      </p:sp>
      <p:sp>
        <p:nvSpPr>
          <p:cNvPr id="169" name="Google Shape;169;p7"/>
          <p:cNvSpPr txBox="1"/>
          <p:nvPr>
            <p:ph idx="1" type="body"/>
          </p:nvPr>
        </p:nvSpPr>
        <p:spPr>
          <a:xfrm>
            <a:off x="2571750" y="1196975"/>
            <a:ext cx="6115050" cy="33115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Маємо власну пасіку, яка налічує близько 50 вуликів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Наші бджоли мають різноманітні породи – це карпатські, українсько – степові, бакфаст, італійські та карніка</a:t>
            </a:r>
            <a:endParaRPr/>
          </a:p>
          <a:p>
            <a:pPr indent="0" lvl="0" marL="0" marR="0" rtl="0" algn="just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Постійно розвиваємось – за два роки до нашого асортименту додався липовий мед, прополіс, віск та квітковий пилок</a:t>
            </a:r>
            <a:endParaRPr/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rgbClr val="4A452A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70" name="Google Shape;170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1751" y="4497761"/>
            <a:ext cx="2000250" cy="19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22352" y="4497760"/>
            <a:ext cx="2075561" cy="195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948264" y="4497761"/>
            <a:ext cx="2054496" cy="19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1749" y="4576406"/>
            <a:ext cx="2000250" cy="1955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1612" y="333375"/>
            <a:ext cx="1633537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24750" y="255587"/>
            <a:ext cx="15033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84462" y="2044700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635250" y="3162300"/>
            <a:ext cx="584200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195262" y="2322512"/>
            <a:ext cx="1922462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flipH="1" rot="4680000">
            <a:off x="591343" y="4871243"/>
            <a:ext cx="1195387" cy="1501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8"/>
          <p:cNvSpPr txBox="1"/>
          <p:nvPr>
            <p:ph type="title"/>
          </p:nvPr>
        </p:nvSpPr>
        <p:spPr>
          <a:xfrm>
            <a:off x="457200" y="188912"/>
            <a:ext cx="8229600" cy="77787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4400"/>
              <a:buFont typeface="Calibri"/>
              <a:buNone/>
            </a:pPr>
            <a:r>
              <a:rPr b="0" i="0" lang="en-US" sz="4400" u="none">
                <a:solidFill>
                  <a:srgbClr val="948A54"/>
                </a:solidFill>
                <a:latin typeface="Calibri"/>
                <a:ea typeface="Calibri"/>
                <a:cs typeface="Calibri"/>
                <a:sym typeface="Calibri"/>
              </a:rPr>
              <a:t> НАШІ ПЕРЕВАГИ </a:t>
            </a:r>
            <a:endParaRPr/>
          </a:p>
        </p:txBody>
      </p:sp>
      <p:sp>
        <p:nvSpPr>
          <p:cNvPr id="185" name="Google Shape;185;p8"/>
          <p:cNvSpPr txBox="1"/>
          <p:nvPr>
            <p:ph idx="1" type="body"/>
          </p:nvPr>
        </p:nvSpPr>
        <p:spPr>
          <a:xfrm>
            <a:off x="457200" y="1085850"/>
            <a:ext cx="8194675" cy="374491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just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500"/>
              <a:buFont typeface="Arial"/>
              <a:buNone/>
            </a:pPr>
            <a:r>
              <a:rPr b="0" i="0" lang="en-US" sz="25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5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Оригінальний дизайн та упаковка для меду та інших продуктів бджільництва для продажу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4A452A"/>
              </a:buClr>
              <a:buSzPts val="2500"/>
              <a:buFont typeface="Arial"/>
              <a:buNone/>
            </a:pPr>
            <a:r>
              <a:rPr b="0" i="0" lang="en-US" sz="25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5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Переходимо максимально на сучасні технології (ППУ вулики, сучасні рамки, парова воскотопка, сучасні інструменти для збору прополісу та квіткового пилку)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4A452A"/>
              </a:buClr>
              <a:buSzPts val="2500"/>
              <a:buFont typeface="Arial"/>
              <a:buNone/>
            </a:pPr>
            <a:r>
              <a:rPr b="0" i="0" lang="en-US" sz="25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5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Відкачуємо тільки чистий мед (зазвичай, відкачують після 1-3 взятків, наприклад: рапс+акація. Через це мед вважається неякісним, ми качаємо кожен мед окремо)</a:t>
            </a:r>
            <a:endParaRPr/>
          </a:p>
          <a:p>
            <a:pPr indent="0" lvl="0" marL="0" marR="0" rtl="0" algn="just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Clr>
                <a:srgbClr val="4A452A"/>
              </a:buClr>
              <a:buSzPts val="2500"/>
              <a:buFont typeface="Arial"/>
              <a:buNone/>
            </a:pPr>
            <a:r>
              <a:rPr b="0" i="0" lang="en-US" sz="25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0" i="0" lang="en-US" sz="2500" u="none">
                <a:solidFill>
                  <a:srgbClr val="40404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Наша пасіка знаходиться в екологічно чистій зоні, а саме у 12 км від м. Запоріжжя. В окрузі біля пасіки 2-5 км лісової місцевості та ніякої інфраструктури</a:t>
            </a:r>
            <a:endParaRPr/>
          </a:p>
        </p:txBody>
      </p:sp>
      <p:pic>
        <p:nvPicPr>
          <p:cNvPr id="186" name="Google Shape;186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200" y="4949824"/>
            <a:ext cx="1882552" cy="180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16569" y="4949825"/>
            <a:ext cx="1941369" cy="181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755" y="4949824"/>
            <a:ext cx="1892058" cy="181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703630" y="4949824"/>
            <a:ext cx="1948244" cy="1816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125" y="10017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57200" y="17002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125" y="27019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92125" y="3705225"/>
            <a:ext cx="585787" cy="42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9"/>
          <p:cNvSpPr txBox="1"/>
          <p:nvPr>
            <p:ph type="title"/>
          </p:nvPr>
        </p:nvSpPr>
        <p:spPr>
          <a:xfrm>
            <a:off x="466725" y="476250"/>
            <a:ext cx="8229600" cy="92075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48A54"/>
              </a:buClr>
              <a:buSzPts val="3600"/>
              <a:buFont typeface="Times New Roman"/>
              <a:buNone/>
            </a:pPr>
            <a:r>
              <a:rPr b="0" i="0" lang="en-US" sz="3600" u="none">
                <a:solidFill>
                  <a:srgbClr val="948A54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 БДЖІЛЬНИЦТВА </a:t>
            </a:r>
            <a:endParaRPr/>
          </a:p>
        </p:txBody>
      </p:sp>
      <p:sp>
        <p:nvSpPr>
          <p:cNvPr id="200" name="Google Shape;200;p9"/>
          <p:cNvSpPr txBox="1"/>
          <p:nvPr>
            <p:ph idx="1" type="body"/>
          </p:nvPr>
        </p:nvSpPr>
        <p:spPr>
          <a:xfrm>
            <a:off x="466725" y="1471612"/>
            <a:ext cx="8229600" cy="307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Мед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основний продукт бджільництва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Бджолосім'ї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при активному розмноженні продають сім'ї бджіл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Апітоксин або бджолина отрута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продукт використовується в медицині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4A452A"/>
              </a:buClr>
              <a:buSzPts val="2400"/>
              <a:buFont typeface="Arial"/>
              <a:buNone/>
            </a:pPr>
            <a:r>
              <a:rPr b="0" i="0" lang="en-US" sz="2400" u="none">
                <a:solidFill>
                  <a:srgbClr val="4A452A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🌺 </a:t>
            </a:r>
            <a:r>
              <a:rPr b="1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Прополіс</a:t>
            </a:r>
            <a:r>
              <a:rPr b="0" i="0" lang="en-US" sz="2400" u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продукт бджіл, що використовується у фармацевтиці</a:t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190500" lvl="0" marL="3429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t/>
            </a:r>
            <a:endParaRPr b="0" i="0" sz="2400" u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1" name="Google Shape;201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6725" y="4618732"/>
            <a:ext cx="1873027" cy="196078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челосемья породы Карника с маткой из Германии – купить в интернет-магазине  Парк Плюс: цена, отзывы, фото, характеристики" id="202" name="Google Shape;202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570291" y="4618732"/>
            <a:ext cx="1944216" cy="196078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прополис — Викисловарь" id="203" name="Google Shape;203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09455" y="4717984"/>
            <a:ext cx="2049929" cy="1861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9387" y="476250"/>
            <a:ext cx="1223962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820025" y="476250"/>
            <a:ext cx="1322387" cy="920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6725" y="147002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4500" y="1971675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66725" y="2767012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98475" y="3513137"/>
            <a:ext cx="585787" cy="4270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7642225" y="2398712"/>
            <a:ext cx="1322387" cy="13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092950" y="4718050"/>
            <a:ext cx="2049462" cy="18430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122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2009-10-14T06:23:21Z</dcterms:created>
  <dc:creator>keke</dc:creator>
</cp:coreProperties>
</file>