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63" r:id="rId5"/>
    <p:sldId id="273" r:id="rId6"/>
    <p:sldId id="264" r:id="rId7"/>
    <p:sldId id="277" r:id="rId8"/>
    <p:sldId id="276" r:id="rId9"/>
    <p:sldId id="265" r:id="rId10"/>
    <p:sldId id="288" r:id="rId11"/>
    <p:sldId id="266" r:id="rId12"/>
    <p:sldId id="269" r:id="rId13"/>
    <p:sldId id="289" r:id="rId14"/>
    <p:sldId id="270" r:id="rId15"/>
    <p:sldId id="278" r:id="rId16"/>
    <p:sldId id="287" r:id="rId17"/>
    <p:sldId id="286" r:id="rId18"/>
    <p:sldId id="290" r:id="rId19"/>
    <p:sldId id="293" r:id="rId20"/>
    <p:sldId id="292" r:id="rId21"/>
    <p:sldId id="294" r:id="rId22"/>
    <p:sldId id="295" r:id="rId23"/>
    <p:sldId id="284" r:id="rId24"/>
    <p:sldId id="285"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793">
          <p15:clr>
            <a:srgbClr val="A4A3A4"/>
          </p15:clr>
        </p15:guide>
        <p15:guide id="2" pos="3795">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gMx1kdpv773U0BsdQy0KaMR/Fs8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69" autoAdjust="0"/>
  </p:normalViewPr>
  <p:slideViewPr>
    <p:cSldViewPr snapToGrid="0">
      <p:cViewPr varScale="1">
        <p:scale>
          <a:sx n="56" d="100"/>
          <a:sy n="56" d="100"/>
        </p:scale>
        <p:origin x="976" y="36"/>
      </p:cViewPr>
      <p:guideLst>
        <p:guide orient="horz" pos="379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958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c6f760fb83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2c6f760fb8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7372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678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545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9077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26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c6f760fb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2c6f760fb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2434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935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1833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116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518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212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c6f760fb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2c6f760fb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ccc423c94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2ccc423c9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jpe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jpeg"/><Relationship Id="rId11" Type="http://schemas.microsoft.com/office/2007/relationships/hdphoto" Target="../media/hdphoto1.wdp"/><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jpeg"/><Relationship Id="rId7" Type="http://schemas.openxmlformats.org/officeDocument/2006/relationships/hyperlink" Target="https://www.oporaua.org/samovriaduvannia/strategiia-rozvitku-ta-yiyi-realizatsiia-v-shirokivskii-otg-1973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dif.org.ua/article/prifrontova-shirokivska-gromada-na-zaporizhzhi-novi-meshkantsi-zamist-vpo-borotba-za-subventsii-noviy-vodogin-ta-kurs-na-zhittestiykist" TargetMode="External"/><Relationship Id="rId11" Type="http://schemas.openxmlformats.org/officeDocument/2006/relationships/image" Target="../media/image47.png"/><Relationship Id="rId5" Type="http://schemas.openxmlformats.org/officeDocument/2006/relationships/hyperlink" Target="https://invest.shtg.gov.ua/" TargetMode="External"/><Relationship Id="rId10" Type="http://schemas.openxmlformats.org/officeDocument/2006/relationships/image" Target="../media/image7.png"/><Relationship Id="rId4" Type="http://schemas.openxmlformats.org/officeDocument/2006/relationships/hyperlink" Target="https://kadastr.live/parcel/2322188800:07:001:0062" TargetMode="Externa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9.jpg"/><Relationship Id="rId5" Type="http://schemas.openxmlformats.org/officeDocument/2006/relationships/image" Target="../media/image24.jfif"/><Relationship Id="rId10" Type="http://schemas.openxmlformats.org/officeDocument/2006/relationships/image" Target="../media/image28.jpg"/><Relationship Id="rId4" Type="http://schemas.openxmlformats.org/officeDocument/2006/relationships/image" Target="../media/image23.jp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14858"/>
          <a:stretch/>
        </p:blipFill>
        <p:spPr>
          <a:xfrm flipH="1">
            <a:off x="0" y="-21022"/>
            <a:ext cx="12192000" cy="6926855"/>
          </a:xfrm>
          <a:prstGeom prst="rect">
            <a:avLst/>
          </a:prstGeom>
          <a:noFill/>
          <a:ln>
            <a:noFill/>
          </a:ln>
        </p:spPr>
      </p:pic>
      <p:pic>
        <p:nvPicPr>
          <p:cNvPr id="89" name="Google Shape;89;p1"/>
          <p:cNvPicPr preferRelativeResize="0"/>
          <p:nvPr/>
        </p:nvPicPr>
        <p:blipFill rotWithShape="1">
          <a:blip r:embed="rId4">
            <a:alphaModFix/>
          </a:blip>
          <a:srcRect/>
          <a:stretch/>
        </p:blipFill>
        <p:spPr>
          <a:xfrm>
            <a:off x="578655" y="-21022"/>
            <a:ext cx="7779377" cy="6916344"/>
          </a:xfrm>
          <a:prstGeom prst="rect">
            <a:avLst/>
          </a:prstGeom>
          <a:solidFill>
            <a:srgbClr val="002176"/>
          </a:solidFill>
          <a:ln>
            <a:noFill/>
          </a:ln>
        </p:spPr>
      </p:pic>
      <p:sp>
        <p:nvSpPr>
          <p:cNvPr id="90" name="Google Shape;90;p1"/>
          <p:cNvSpPr txBox="1"/>
          <p:nvPr/>
        </p:nvSpPr>
        <p:spPr>
          <a:xfrm>
            <a:off x="10119305" y="583328"/>
            <a:ext cx="355731"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chemeClr val="lt1"/>
                </a:solidFill>
                <a:latin typeface="Calibri"/>
                <a:ea typeface="Calibri"/>
                <a:cs typeface="Calibri"/>
                <a:sym typeface="Calibri"/>
              </a:rPr>
              <a:t>NEWAGRO</a:t>
            </a:r>
            <a:endParaRPr sz="1800" b="0" i="0" u="none" strike="noStrike" cap="none" dirty="0">
              <a:solidFill>
                <a:schemeClr val="lt1"/>
              </a:solidFill>
              <a:latin typeface="Calibri"/>
              <a:ea typeface="Calibri"/>
              <a:cs typeface="Calibri"/>
              <a:sym typeface="Calibri"/>
            </a:endParaRPr>
          </a:p>
        </p:txBody>
      </p:sp>
      <p:pic>
        <p:nvPicPr>
          <p:cNvPr id="91" name="Google Shape;91;p1"/>
          <p:cNvPicPr preferRelativeResize="0"/>
          <p:nvPr/>
        </p:nvPicPr>
        <p:blipFill rotWithShape="1">
          <a:blip r:embed="rId5">
            <a:alphaModFix/>
          </a:blip>
          <a:srcRect/>
          <a:stretch/>
        </p:blipFill>
        <p:spPr>
          <a:xfrm>
            <a:off x="10565154" y="206138"/>
            <a:ext cx="1180997" cy="2523314"/>
          </a:xfrm>
          <a:prstGeom prst="rect">
            <a:avLst/>
          </a:prstGeom>
          <a:noFill/>
          <a:ln>
            <a:noFill/>
          </a:ln>
        </p:spPr>
      </p:pic>
      <p:pic>
        <p:nvPicPr>
          <p:cNvPr id="92" name="Google Shape;92;p1"/>
          <p:cNvPicPr preferRelativeResize="0"/>
          <p:nvPr/>
        </p:nvPicPr>
        <p:blipFill rotWithShape="1">
          <a:blip r:embed="rId6">
            <a:alphaModFix/>
          </a:blip>
          <a:srcRect/>
          <a:stretch/>
        </p:blipFill>
        <p:spPr>
          <a:xfrm>
            <a:off x="1221796" y="0"/>
            <a:ext cx="3794574" cy="846617"/>
          </a:xfrm>
          <a:prstGeom prst="rect">
            <a:avLst/>
          </a:prstGeom>
          <a:noFill/>
          <a:ln>
            <a:noFill/>
          </a:ln>
        </p:spPr>
      </p:pic>
      <p:sp>
        <p:nvSpPr>
          <p:cNvPr id="93" name="Google Shape;93;p1"/>
          <p:cNvSpPr/>
          <p:nvPr/>
        </p:nvSpPr>
        <p:spPr>
          <a:xfrm>
            <a:off x="1030829" y="1772218"/>
            <a:ext cx="6875027" cy="4108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uk-UA" sz="4000" b="1" i="0" u="sng" strike="noStrike" cap="none" dirty="0">
                <a:solidFill>
                  <a:srgbClr val="002060"/>
                </a:solidFill>
                <a:latin typeface="Calibri"/>
                <a:ea typeface="Calibri"/>
                <a:cs typeface="Calibri"/>
                <a:sym typeface="Calibri"/>
              </a:rPr>
              <a:t>Аналіз повоєнного плану розвитку </a:t>
            </a:r>
            <a:r>
              <a:rPr lang="uk-UA" sz="4000" b="1" i="0" u="sng" strike="noStrike" cap="none" dirty="0" err="1">
                <a:solidFill>
                  <a:srgbClr val="002060"/>
                </a:solidFill>
                <a:latin typeface="Calibri"/>
                <a:ea typeface="Calibri"/>
                <a:cs typeface="Calibri"/>
                <a:sym typeface="Calibri"/>
              </a:rPr>
              <a:t>Широківської</a:t>
            </a:r>
            <a:r>
              <a:rPr lang="uk-UA" sz="4000" b="1" i="0" u="sng" strike="noStrike" cap="none" dirty="0">
                <a:solidFill>
                  <a:srgbClr val="002060"/>
                </a:solidFill>
                <a:latin typeface="Calibri"/>
                <a:ea typeface="Calibri"/>
                <a:cs typeface="Calibri"/>
                <a:sym typeface="Calibri"/>
              </a:rPr>
              <a:t> сільської територіальної громади</a:t>
            </a:r>
            <a:endParaRPr dirty="0"/>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uk-UA" sz="2800" b="1" i="0" u="none" strike="noStrike" cap="none" dirty="0">
                <a:solidFill>
                  <a:srgbClr val="002060"/>
                </a:solidFill>
                <a:latin typeface="Calibri"/>
                <a:ea typeface="Calibri"/>
                <a:cs typeface="Calibri"/>
                <a:sym typeface="Calibri"/>
              </a:rPr>
              <a:t>        Виконала: Варламова Аліна, студентка 4 курсу групи 6.0712-оа-с</a:t>
            </a:r>
            <a:endParaRPr dirty="0"/>
          </a:p>
          <a:p>
            <a:pPr marL="0" marR="0" lvl="0" indent="0" algn="l" rtl="0">
              <a:lnSpc>
                <a:spcPct val="100000"/>
              </a:lnSpc>
              <a:spcBef>
                <a:spcPts val="600"/>
              </a:spcBef>
              <a:spcAft>
                <a:spcPts val="0"/>
              </a:spcAft>
              <a:buClr>
                <a:srgbClr val="000000"/>
              </a:buClr>
              <a:buSzPts val="2000"/>
              <a:buFont typeface="Arial"/>
              <a:buNone/>
            </a:pPr>
            <a:endParaRPr sz="2000" b="1" i="0" u="none" strike="noStrike" cap="none" dirty="0">
              <a:solidFill>
                <a:srgbClr val="002060"/>
              </a:solidFill>
              <a:latin typeface="Times New Roman"/>
              <a:ea typeface="Times New Roman"/>
              <a:cs typeface="Times New Roman"/>
              <a:sym typeface="Times New Roman"/>
            </a:endParaRPr>
          </a:p>
        </p:txBody>
      </p:sp>
      <p:pic>
        <p:nvPicPr>
          <p:cNvPr id="94" name="Google Shape;94;p1"/>
          <p:cNvPicPr preferRelativeResize="0"/>
          <p:nvPr/>
        </p:nvPicPr>
        <p:blipFill rotWithShape="1">
          <a:blip r:embed="rId7">
            <a:alphaModFix/>
          </a:blip>
          <a:srcRect/>
          <a:stretch/>
        </p:blipFill>
        <p:spPr>
          <a:xfrm>
            <a:off x="1068116" y="5491243"/>
            <a:ext cx="514149" cy="1315353"/>
          </a:xfrm>
          <a:prstGeom prst="rect">
            <a:avLst/>
          </a:prstGeom>
          <a:noFill/>
          <a:ln>
            <a:noFill/>
          </a:ln>
        </p:spPr>
      </p:pic>
      <p:sp>
        <p:nvSpPr>
          <p:cNvPr id="95" name="Google Shape;95;p1"/>
          <p:cNvSpPr txBox="1"/>
          <p:nvPr/>
        </p:nvSpPr>
        <p:spPr>
          <a:xfrm>
            <a:off x="599633" y="5305396"/>
            <a:ext cx="382999" cy="16004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uk-UA" sz="1400" b="1" i="0" u="none" strike="noStrike" cap="none">
                <a:solidFill>
                  <a:srgbClr val="2F5496"/>
                </a:solidFill>
                <a:latin typeface="Calibri"/>
                <a:ea typeface="Calibri"/>
                <a:cs typeface="Calibri"/>
                <a:sym typeface="Calibri"/>
              </a:rPr>
              <a:t>O</a:t>
            </a:r>
            <a:endParaRPr sz="1400" b="1" i="0" u="none" strike="noStrike" cap="none">
              <a:solidFill>
                <a:srgbClr val="2F5496"/>
              </a:solidFill>
              <a:latin typeface="Calibri"/>
              <a:ea typeface="Calibri"/>
              <a:cs typeface="Calibri"/>
              <a:sym typeface="Calibri"/>
            </a:endParaRPr>
          </a:p>
        </p:txBody>
      </p:sp>
      <p:pic>
        <p:nvPicPr>
          <p:cNvPr id="96" name="Google Shape;96;p1"/>
          <p:cNvPicPr preferRelativeResize="0"/>
          <p:nvPr/>
        </p:nvPicPr>
        <p:blipFill rotWithShape="1">
          <a:blip r:embed="rId8">
            <a:alphaModFix/>
          </a:blip>
          <a:srcRect/>
          <a:stretch/>
        </p:blipFill>
        <p:spPr>
          <a:xfrm>
            <a:off x="7068296" y="5390133"/>
            <a:ext cx="1059463" cy="1056237"/>
          </a:xfrm>
          <a:prstGeom prst="rect">
            <a:avLst/>
          </a:prstGeom>
          <a:noFill/>
          <a:ln>
            <a:noFill/>
          </a:ln>
        </p:spPr>
      </p:pic>
      <p:pic>
        <p:nvPicPr>
          <p:cNvPr id="97" name="Google Shape;97;p1"/>
          <p:cNvPicPr preferRelativeResize="0"/>
          <p:nvPr/>
        </p:nvPicPr>
        <p:blipFill rotWithShape="1">
          <a:blip r:embed="rId9">
            <a:alphaModFix/>
          </a:blip>
          <a:srcRect/>
          <a:stretch/>
        </p:blipFill>
        <p:spPr>
          <a:xfrm>
            <a:off x="7032646" y="-514823"/>
            <a:ext cx="1130764" cy="22861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50"/>
          <p:cNvPicPr preferRelativeResize="0"/>
          <p:nvPr/>
        </p:nvPicPr>
        <p:blipFill rotWithShape="1">
          <a:blip r:embed="rId3">
            <a:alphaModFix/>
          </a:blip>
          <a:srcRect/>
          <a:stretch/>
        </p:blipFill>
        <p:spPr>
          <a:xfrm>
            <a:off x="-6797" y="-12234"/>
            <a:ext cx="7261163" cy="6937849"/>
          </a:xfrm>
          <a:prstGeom prst="rect">
            <a:avLst/>
          </a:prstGeom>
          <a:noFill/>
          <a:ln>
            <a:noFill/>
          </a:ln>
        </p:spPr>
      </p:pic>
      <p:sp>
        <p:nvSpPr>
          <p:cNvPr id="253" name="Google Shape;253;p50"/>
          <p:cNvSpPr/>
          <p:nvPr/>
        </p:nvSpPr>
        <p:spPr>
          <a:xfrm flipH="1">
            <a:off x="7147560" y="0"/>
            <a:ext cx="504444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7" name="Google Shape;257;p50"/>
          <p:cNvSpPr/>
          <p:nvPr/>
        </p:nvSpPr>
        <p:spPr>
          <a:xfrm>
            <a:off x="362295" y="236121"/>
            <a:ext cx="612535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3200" b="1" i="0" u="none" strike="noStrike" cap="none" dirty="0">
                <a:solidFill>
                  <a:srgbClr val="000000"/>
                </a:solidFill>
                <a:latin typeface="Calibri"/>
                <a:ea typeface="Calibri"/>
                <a:cs typeface="Calibri"/>
                <a:sym typeface="Calibri"/>
              </a:rPr>
              <a:t>Туристичний потенціал</a:t>
            </a:r>
          </a:p>
        </p:txBody>
      </p:sp>
      <p:pic>
        <p:nvPicPr>
          <p:cNvPr id="260" name="Google Shape;260;p50"/>
          <p:cNvPicPr preferRelativeResize="0"/>
          <p:nvPr/>
        </p:nvPicPr>
        <p:blipFill rotWithShape="1">
          <a:blip r:embed="rId4">
            <a:alphaModFix/>
          </a:blip>
          <a:srcRect/>
          <a:stretch/>
        </p:blipFill>
        <p:spPr>
          <a:xfrm>
            <a:off x="1636393" y="5987958"/>
            <a:ext cx="3139706" cy="639791"/>
          </a:xfrm>
          <a:prstGeom prst="rect">
            <a:avLst/>
          </a:prstGeom>
          <a:noFill/>
          <a:ln>
            <a:noFill/>
          </a:ln>
        </p:spPr>
      </p:pic>
      <p:pic>
        <p:nvPicPr>
          <p:cNvPr id="261" name="Google Shape;261;p50"/>
          <p:cNvPicPr preferRelativeResize="0"/>
          <p:nvPr/>
        </p:nvPicPr>
        <p:blipFill rotWithShape="1">
          <a:blip r:embed="rId5">
            <a:alphaModFix/>
          </a:blip>
          <a:srcRect l="36337" t="35163" r="36337" b="35163"/>
          <a:stretch/>
        </p:blipFill>
        <p:spPr>
          <a:xfrm>
            <a:off x="4757600" y="5902631"/>
            <a:ext cx="972339" cy="1039681"/>
          </a:xfrm>
          <a:prstGeom prst="rect">
            <a:avLst/>
          </a:prstGeom>
          <a:noFill/>
          <a:ln>
            <a:noFill/>
          </a:ln>
        </p:spPr>
      </p:pic>
      <p:pic>
        <p:nvPicPr>
          <p:cNvPr id="262" name="Google Shape;262;p50"/>
          <p:cNvPicPr preferRelativeResize="0"/>
          <p:nvPr/>
        </p:nvPicPr>
        <p:blipFill rotWithShape="1">
          <a:blip r:embed="rId6">
            <a:alphaModFix/>
          </a:blip>
          <a:srcRect/>
          <a:stretch/>
        </p:blipFill>
        <p:spPr>
          <a:xfrm>
            <a:off x="5838777" y="5952417"/>
            <a:ext cx="795141" cy="726222"/>
          </a:xfrm>
          <a:prstGeom prst="rect">
            <a:avLst/>
          </a:prstGeom>
          <a:noFill/>
          <a:ln>
            <a:noFill/>
          </a:ln>
        </p:spPr>
      </p:pic>
      <p:pic>
        <p:nvPicPr>
          <p:cNvPr id="263" name="Google Shape;263;p50"/>
          <p:cNvPicPr preferRelativeResize="0"/>
          <p:nvPr/>
        </p:nvPicPr>
        <p:blipFill rotWithShape="1">
          <a:blip r:embed="rId7">
            <a:alphaModFix/>
          </a:blip>
          <a:srcRect/>
          <a:stretch/>
        </p:blipFill>
        <p:spPr>
          <a:xfrm>
            <a:off x="124451" y="5398528"/>
            <a:ext cx="1235749" cy="1558352"/>
          </a:xfrm>
          <a:prstGeom prst="rect">
            <a:avLst/>
          </a:prstGeom>
          <a:noFill/>
          <a:ln>
            <a:noFill/>
          </a:ln>
        </p:spPr>
      </p:pic>
      <p:sp>
        <p:nvSpPr>
          <p:cNvPr id="14" name="Google Shape;161;p47">
            <a:extLst>
              <a:ext uri="{FF2B5EF4-FFF2-40B4-BE49-F238E27FC236}">
                <a16:creationId xmlns:a16="http://schemas.microsoft.com/office/drawing/2014/main" id="{D15C7F16-651D-43A2-AF1C-ACF4C9CE8452}"/>
              </a:ext>
            </a:extLst>
          </p:cNvPr>
          <p:cNvSpPr/>
          <p:nvPr/>
        </p:nvSpPr>
        <p:spPr>
          <a:xfrm>
            <a:off x="149917" y="1089873"/>
            <a:ext cx="6970565" cy="4154943"/>
          </a:xfrm>
          <a:prstGeom prst="rect">
            <a:avLst/>
          </a:prstGeom>
          <a:noFill/>
          <a:ln>
            <a:noFill/>
          </a:ln>
        </p:spPr>
        <p:txBody>
          <a:bodyPr spcFirstLastPara="1" wrap="square" lIns="91425" tIns="45700" rIns="91425" bIns="45700" anchor="t" anchorCtr="0">
            <a:spAutoFit/>
          </a:bodyPr>
          <a:lstStyle/>
          <a:p>
            <a:pPr algn="l" fontAlgn="base"/>
            <a:r>
              <a:rPr lang="ru-RU" sz="2400" b="0" i="0" dirty="0">
                <a:solidFill>
                  <a:srgbClr val="000000"/>
                </a:solidFill>
                <a:effectLst/>
                <a:latin typeface="var(--ui-text-font-family)"/>
              </a:rPr>
              <a:t>	</a:t>
            </a:r>
            <a:r>
              <a:rPr lang="ru-RU" sz="2400" b="0" i="0" dirty="0" err="1">
                <a:solidFill>
                  <a:srgbClr val="000000"/>
                </a:solidFill>
                <a:effectLst/>
                <a:latin typeface="var(--ui-text-font-family)"/>
              </a:rPr>
              <a:t>Природні</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ресурси</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переваги</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розташування</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транспортна</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доступність</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наявність</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місцевих</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історичних</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пам’яток</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роблять</a:t>
            </a:r>
            <a:r>
              <a:rPr lang="ru-RU" sz="2400" b="0" i="0" dirty="0">
                <a:solidFill>
                  <a:srgbClr val="000000"/>
                </a:solidFill>
                <a:effectLst/>
                <a:latin typeface="var(--ui-text-font-family)"/>
              </a:rPr>
              <a:t> громаду </a:t>
            </a:r>
            <a:r>
              <a:rPr lang="ru-RU" sz="2400" b="0" i="0" dirty="0" err="1">
                <a:solidFill>
                  <a:srgbClr val="000000"/>
                </a:solidFill>
                <a:effectLst/>
                <a:latin typeface="var(--ui-text-font-family)"/>
              </a:rPr>
              <a:t>потенційно</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привабливою</a:t>
            </a:r>
            <a:r>
              <a:rPr lang="ru-RU" sz="2400" b="0" i="0" dirty="0">
                <a:solidFill>
                  <a:srgbClr val="000000"/>
                </a:solidFill>
                <a:effectLst/>
                <a:latin typeface="var(--ui-text-font-family)"/>
              </a:rPr>
              <a:t> для </a:t>
            </a:r>
            <a:r>
              <a:rPr lang="ru-RU" sz="2400" b="0" i="0" dirty="0" err="1">
                <a:solidFill>
                  <a:srgbClr val="000000"/>
                </a:solidFill>
                <a:effectLst/>
                <a:latin typeface="var(--ui-text-font-family)"/>
              </a:rPr>
              <a:t>розвитку</a:t>
            </a:r>
            <a:r>
              <a:rPr lang="ru-RU" sz="2400" b="0" i="0" dirty="0">
                <a:solidFill>
                  <a:srgbClr val="000000"/>
                </a:solidFill>
                <a:effectLst/>
                <a:latin typeface="var(--ui-text-font-family)"/>
              </a:rPr>
              <a:t> туризму, </a:t>
            </a:r>
            <a:r>
              <a:rPr lang="ru-RU" sz="2400" b="0" i="0" dirty="0" err="1">
                <a:solidFill>
                  <a:srgbClr val="000000"/>
                </a:solidFill>
                <a:effectLst/>
                <a:latin typeface="var(--ui-text-font-family)"/>
              </a:rPr>
              <a:t>зокрема</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організації</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відпочинку</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вихідного</a:t>
            </a:r>
            <a:r>
              <a:rPr lang="ru-RU" sz="2400" b="0" i="0" dirty="0">
                <a:solidFill>
                  <a:srgbClr val="000000"/>
                </a:solidFill>
                <a:effectLst/>
                <a:latin typeface="var(--ui-text-font-family)"/>
              </a:rPr>
              <a:t> дня для </a:t>
            </a:r>
            <a:r>
              <a:rPr lang="ru-RU" sz="2400" b="0" i="0" dirty="0" err="1">
                <a:solidFill>
                  <a:srgbClr val="000000"/>
                </a:solidFill>
                <a:effectLst/>
                <a:latin typeface="var(--ui-text-font-family)"/>
              </a:rPr>
              <a:t>мешканців</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сусідніх</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міст</a:t>
            </a:r>
            <a:r>
              <a:rPr lang="ru-RU" sz="2400" b="0" i="0" dirty="0">
                <a:solidFill>
                  <a:srgbClr val="000000"/>
                </a:solidFill>
                <a:effectLst/>
                <a:latin typeface="var(--ui-text-font-family)"/>
              </a:rPr>
              <a:t>. </a:t>
            </a:r>
            <a:endParaRPr lang="ru-RU" sz="2400" dirty="0">
              <a:latin typeface="var(--ui-text-font-family)"/>
            </a:endParaRPr>
          </a:p>
          <a:p>
            <a:pPr marL="342900" indent="-342900" algn="l" fontAlgn="base">
              <a:buFontTx/>
              <a:buChar char="-"/>
            </a:pPr>
            <a:r>
              <a:rPr lang="ru-RU" sz="2400" b="0" i="0" dirty="0" err="1">
                <a:solidFill>
                  <a:srgbClr val="000000"/>
                </a:solidFill>
                <a:effectLst/>
                <a:latin typeface="var(--ui-text-font-family)"/>
              </a:rPr>
              <a:t>пам’ятки</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природи</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місцевого</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значення</a:t>
            </a:r>
            <a:r>
              <a:rPr lang="ru-RU" sz="2400" b="0" i="0" dirty="0">
                <a:solidFill>
                  <a:srgbClr val="000000"/>
                </a:solidFill>
                <a:effectLst/>
                <a:latin typeface="var(--ui-text-font-family)"/>
              </a:rPr>
              <a:t>: Балка Лукашева (46 га), </a:t>
            </a:r>
            <a:r>
              <a:rPr lang="ru-RU" sz="2400" b="0" i="0" dirty="0" err="1">
                <a:solidFill>
                  <a:srgbClr val="000000"/>
                </a:solidFill>
                <a:effectLst/>
                <a:latin typeface="var(--ui-text-font-family)"/>
              </a:rPr>
              <a:t>ботанічна</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пам’ятка</a:t>
            </a:r>
            <a:r>
              <a:rPr lang="ru-RU" sz="2400" b="0" i="0" dirty="0">
                <a:solidFill>
                  <a:srgbClr val="000000"/>
                </a:solidFill>
                <a:effectLst/>
                <a:latin typeface="var(--ui-text-font-family)"/>
              </a:rPr>
              <a:t> </a:t>
            </a:r>
            <a:r>
              <a:rPr lang="ru-RU" sz="2400" b="0" i="0" dirty="0" err="1">
                <a:solidFill>
                  <a:srgbClr val="000000"/>
                </a:solidFill>
                <a:effectLst/>
                <a:latin typeface="var(--ui-text-font-family)"/>
              </a:rPr>
              <a:t>природи</a:t>
            </a:r>
            <a:r>
              <a:rPr lang="ru-RU" sz="2400" b="0" i="0" dirty="0">
                <a:solidFill>
                  <a:srgbClr val="000000"/>
                </a:solidFill>
                <a:effectLst/>
                <a:latin typeface="var(--ui-text-font-family)"/>
              </a:rPr>
              <a:t> Балка </a:t>
            </a:r>
            <a:r>
              <a:rPr lang="ru-RU" sz="2400" b="0" i="0" dirty="0" err="1">
                <a:solidFill>
                  <a:srgbClr val="000000"/>
                </a:solidFill>
                <a:effectLst/>
                <a:latin typeface="var(--ui-text-font-family)"/>
              </a:rPr>
              <a:t>Крилівка</a:t>
            </a:r>
            <a:r>
              <a:rPr lang="ru-RU" sz="2400" b="0" i="0" dirty="0">
                <a:solidFill>
                  <a:srgbClr val="000000"/>
                </a:solidFill>
                <a:effectLst/>
                <a:latin typeface="var(--ui-text-font-family)"/>
              </a:rPr>
              <a:t> (5 га);	</a:t>
            </a:r>
          </a:p>
          <a:p>
            <a:pPr algn="l" fontAlgn="base"/>
            <a:r>
              <a:rPr lang="ru-RU" sz="2400" b="0" i="0" dirty="0">
                <a:solidFill>
                  <a:srgbClr val="000000"/>
                </a:solidFill>
                <a:effectLst/>
                <a:latin typeface="var(--ui-text-font-family)"/>
              </a:rPr>
              <a:t>-   </a:t>
            </a:r>
            <a:r>
              <a:rPr lang="ru-RU" sz="2400" b="0" i="0" dirty="0" err="1">
                <a:solidFill>
                  <a:srgbClr val="000000"/>
                </a:solidFill>
                <a:effectLst/>
                <a:latin typeface="var(--ui-text-font-family)"/>
              </a:rPr>
              <a:t>об’єкти</a:t>
            </a:r>
            <a:r>
              <a:rPr lang="ru-RU" sz="2400" b="0" i="0" dirty="0">
                <a:solidFill>
                  <a:srgbClr val="000000"/>
                </a:solidFill>
                <a:effectLst/>
                <a:latin typeface="var(--ui-text-font-family)"/>
              </a:rPr>
              <a:t> зеленого туризму – Центр «зеленого» туризму «AQUAZOO–Петрополь» і т. </a:t>
            </a:r>
            <a:r>
              <a:rPr lang="ru-RU" sz="2400" dirty="0">
                <a:latin typeface="var(--ui-text-font-family)"/>
              </a:rPr>
              <a:t>д</a:t>
            </a:r>
            <a:r>
              <a:rPr lang="ru-RU" sz="2400" b="0" i="0" dirty="0">
                <a:solidFill>
                  <a:srgbClr val="000000"/>
                </a:solidFill>
                <a:effectLst/>
                <a:latin typeface="var(--ui-text-font-family)"/>
              </a:rPr>
              <a:t>.</a:t>
            </a:r>
          </a:p>
        </p:txBody>
      </p:sp>
      <p:pic>
        <p:nvPicPr>
          <p:cNvPr id="2" name="Рисунок 1">
            <a:extLst>
              <a:ext uri="{FF2B5EF4-FFF2-40B4-BE49-F238E27FC236}">
                <a16:creationId xmlns:a16="http://schemas.microsoft.com/office/drawing/2014/main" id="{FEB59E6B-99D5-4B96-AC37-A80C5875C9F9}"/>
              </a:ext>
            </a:extLst>
          </p:cNvPr>
          <p:cNvPicPr>
            <a:picLocks noChangeAspect="1"/>
          </p:cNvPicPr>
          <p:nvPr/>
        </p:nvPicPr>
        <p:blipFill>
          <a:blip r:embed="rId8"/>
          <a:stretch>
            <a:fillRect/>
          </a:stretch>
        </p:blipFill>
        <p:spPr>
          <a:xfrm>
            <a:off x="7491198" y="521955"/>
            <a:ext cx="4357163" cy="2907045"/>
          </a:xfrm>
          <a:prstGeom prst="rect">
            <a:avLst/>
          </a:prstGeom>
          <a:solidFill>
            <a:srgbClr val="FFFFFF">
              <a:shade val="85000"/>
            </a:srgbClr>
          </a:solidFill>
          <a:ln w="190500" cap="rnd">
            <a:solidFill>
              <a:srgbClr val="0070C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Усадьба зеленого туризма AQUAZOO в Запорожской области.">
            <a:extLst>
              <a:ext uri="{FF2B5EF4-FFF2-40B4-BE49-F238E27FC236}">
                <a16:creationId xmlns:a16="http://schemas.microsoft.com/office/drawing/2014/main" id="{44629694-D177-4BE0-8E93-CEFC1B6079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750" y="3950955"/>
            <a:ext cx="4411972" cy="2492118"/>
          </a:xfrm>
          <a:prstGeom prst="rect">
            <a:avLst/>
          </a:prstGeom>
          <a:solidFill>
            <a:srgbClr val="FFFFFF">
              <a:shade val="85000"/>
            </a:srgbClr>
          </a:solidFill>
          <a:ln w="190500" cap="rnd">
            <a:solidFill>
              <a:srgbClr val="0070C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1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8" name="Google Shape;188;g2c6f760fb83_0_10" descr="горизонт син"/>
          <p:cNvPicPr preferRelativeResize="0"/>
          <p:nvPr/>
        </p:nvPicPr>
        <p:blipFill rotWithShape="1">
          <a:blip r:embed="rId3">
            <a:alphaModFix/>
          </a:blip>
          <a:srcRect/>
          <a:stretch/>
        </p:blipFill>
        <p:spPr>
          <a:xfrm>
            <a:off x="7141029" y="423162"/>
            <a:ext cx="4500510" cy="831655"/>
          </a:xfrm>
          <a:prstGeom prst="rect">
            <a:avLst/>
          </a:prstGeom>
          <a:noFill/>
          <a:ln>
            <a:noFill/>
          </a:ln>
        </p:spPr>
      </p:pic>
      <p:sp>
        <p:nvSpPr>
          <p:cNvPr id="191" name="Google Shape;191;g2c6f760fb83_0_10"/>
          <p:cNvSpPr/>
          <p:nvPr/>
        </p:nvSpPr>
        <p:spPr>
          <a:xfrm>
            <a:off x="1900291" y="557021"/>
            <a:ext cx="5240738" cy="5367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uk-UA" sz="3600" b="1" dirty="0">
                <a:solidFill>
                  <a:schemeClr val="dk1"/>
                </a:solidFill>
                <a:latin typeface="Calibri"/>
                <a:ea typeface="Calibri"/>
                <a:cs typeface="Calibri"/>
                <a:sym typeface="Calibri"/>
              </a:rPr>
              <a:t>Інвестиційні можливості</a:t>
            </a:r>
          </a:p>
        </p:txBody>
      </p:sp>
      <p:graphicFrame>
        <p:nvGraphicFramePr>
          <p:cNvPr id="2" name="Таблица 2">
            <a:extLst>
              <a:ext uri="{FF2B5EF4-FFF2-40B4-BE49-F238E27FC236}">
                <a16:creationId xmlns:a16="http://schemas.microsoft.com/office/drawing/2014/main" id="{5F346AFF-8C8C-4886-A573-5FDAC44B3435}"/>
              </a:ext>
            </a:extLst>
          </p:cNvPr>
          <p:cNvGraphicFramePr>
            <a:graphicFrameLocks noGrp="1"/>
          </p:cNvGraphicFramePr>
          <p:nvPr>
            <p:extLst>
              <p:ext uri="{D42A27DB-BD31-4B8C-83A1-F6EECF244321}">
                <p14:modId xmlns:p14="http://schemas.microsoft.com/office/powerpoint/2010/main" val="2887103259"/>
              </p:ext>
            </p:extLst>
          </p:nvPr>
        </p:nvGraphicFramePr>
        <p:xfrm>
          <a:off x="245710" y="1567771"/>
          <a:ext cx="11584515" cy="5154799"/>
        </p:xfrm>
        <a:graphic>
          <a:graphicData uri="http://schemas.openxmlformats.org/drawingml/2006/table">
            <a:tbl>
              <a:tblPr firstRow="1" bandRow="1">
                <a:tableStyleId>{BDBED569-4797-4DF1-A0F4-6AAB3CD982D8}</a:tableStyleId>
              </a:tblPr>
              <a:tblGrid>
                <a:gridCol w="3078404">
                  <a:extLst>
                    <a:ext uri="{9D8B030D-6E8A-4147-A177-3AD203B41FA5}">
                      <a16:colId xmlns:a16="http://schemas.microsoft.com/office/drawing/2014/main" val="3573034839"/>
                    </a:ext>
                  </a:extLst>
                </a:gridCol>
                <a:gridCol w="8506111">
                  <a:extLst>
                    <a:ext uri="{9D8B030D-6E8A-4147-A177-3AD203B41FA5}">
                      <a16:colId xmlns:a16="http://schemas.microsoft.com/office/drawing/2014/main" val="3501975544"/>
                    </a:ext>
                  </a:extLst>
                </a:gridCol>
              </a:tblGrid>
              <a:tr h="989625">
                <a:tc>
                  <a:txBody>
                    <a:bodyPr/>
                    <a:lstStyle/>
                    <a:p>
                      <a:r>
                        <a:rPr lang="uk-UA" dirty="0"/>
                        <a:t>1. </a:t>
                      </a:r>
                      <a:r>
                        <a:rPr lang="az-Cyrl-AZ" sz="1400" b="0" i="0" u="none" strike="noStrike" cap="all" dirty="0">
                          <a:solidFill>
                            <a:schemeClr val="tx1"/>
                          </a:solidFill>
                          <a:effectLst/>
                          <a:latin typeface="+mn-lt"/>
                          <a:ea typeface="+mn-ea"/>
                          <a:cs typeface="+mn-cs"/>
                          <a:sym typeface="Arial"/>
                        </a:rPr>
                        <a:t>СОНЯЧНІ ПАНЕЛІ</a:t>
                      </a:r>
                    </a:p>
                    <a:p>
                      <a:r>
                        <a:rPr lang="az-Cyrl-AZ" sz="1400" b="0" i="0" u="none" strike="noStrike" cap="none" dirty="0">
                          <a:solidFill>
                            <a:schemeClr val="tx1"/>
                          </a:solidFill>
                          <a:effectLst/>
                          <a:latin typeface="+mn-lt"/>
                          <a:ea typeface="+mn-ea"/>
                          <a:cs typeface="+mn-cs"/>
                          <a:sym typeface="Arial"/>
                        </a:rPr>
                        <a:t/>
                      </a:r>
                      <a:br>
                        <a:rPr lang="az-Cyrl-AZ" sz="1400" b="0" i="0" u="none" strike="noStrike" cap="none" dirty="0">
                          <a:solidFill>
                            <a:schemeClr val="tx1"/>
                          </a:solidFill>
                          <a:effectLst/>
                          <a:latin typeface="+mn-lt"/>
                          <a:ea typeface="+mn-ea"/>
                          <a:cs typeface="+mn-cs"/>
                          <a:sym typeface="Arial"/>
                        </a:rPr>
                      </a:br>
                      <a:endParaRPr lang="ru-UA" dirty="0"/>
                    </a:p>
                  </a:txBody>
                  <a:tcPr/>
                </a:tc>
                <a:tc>
                  <a:txBody>
                    <a:bodyPr/>
                    <a:lstStyle/>
                    <a:p>
                      <a:r>
                        <a:rPr lang="az-Cyrl-AZ" sz="1400" b="0" i="0" u="none" strike="noStrike" cap="none" dirty="0">
                          <a:solidFill>
                            <a:schemeClr val="tx1"/>
                          </a:solidFill>
                          <a:effectLst/>
                          <a:latin typeface="+mn-lt"/>
                          <a:ea typeface="+mn-ea"/>
                          <a:cs typeface="+mn-cs"/>
                          <a:sym typeface="Arial"/>
                        </a:rPr>
                        <a:t>Можливість будівництва станції сонячних панелей в є привабливим бізнес-планом, заснованим на вигідних факторах клімату та потенціалу сонячної енергії в південній частині України. Широківська громада знаходиться в регіоні з високим рівнем сонячної активності, що забезпечує високу кількість сонячних днів протягом усього року, які є ідеальними умовами для використання сонячної енергії.</a:t>
                      </a:r>
                      <a:endParaRPr lang="ru-UA" dirty="0"/>
                    </a:p>
                  </a:txBody>
                  <a:tcPr/>
                </a:tc>
                <a:extLst>
                  <a:ext uri="{0D108BD9-81ED-4DB2-BD59-A6C34878D82A}">
                    <a16:rowId xmlns:a16="http://schemas.microsoft.com/office/drawing/2014/main" val="818960821"/>
                  </a:ext>
                </a:extLst>
              </a:tr>
              <a:tr h="1037771">
                <a:tc>
                  <a:txBody>
                    <a:bodyPr/>
                    <a:lstStyle/>
                    <a:p>
                      <a:r>
                        <a:rPr lang="uk-UA" dirty="0"/>
                        <a:t>2. </a:t>
                      </a:r>
                      <a:r>
                        <a:rPr lang="az-Cyrl-AZ" sz="1400" b="0" i="0" u="none" strike="noStrike" cap="all" dirty="0">
                          <a:solidFill>
                            <a:schemeClr val="tx1"/>
                          </a:solidFill>
                          <a:effectLst/>
                          <a:latin typeface="+mn-lt"/>
                          <a:ea typeface="+mn-ea"/>
                          <a:cs typeface="+mn-cs"/>
                          <a:sym typeface="Arial"/>
                        </a:rPr>
                        <a:t>ЛОГІСТИЧНІ ЦЕНТРИ</a:t>
                      </a:r>
                    </a:p>
                    <a:p>
                      <a:r>
                        <a:rPr lang="az-Cyrl-AZ" sz="1400" b="0" i="0" u="none" strike="noStrike" cap="none" dirty="0">
                          <a:solidFill>
                            <a:schemeClr val="tx1"/>
                          </a:solidFill>
                          <a:effectLst/>
                          <a:latin typeface="+mn-lt"/>
                          <a:ea typeface="+mn-ea"/>
                          <a:cs typeface="+mn-cs"/>
                          <a:sym typeface="Arial"/>
                        </a:rPr>
                        <a:t/>
                      </a:r>
                      <a:br>
                        <a:rPr lang="az-Cyrl-AZ" sz="1400" b="0" i="0" u="none" strike="noStrike" cap="none" dirty="0">
                          <a:solidFill>
                            <a:schemeClr val="tx1"/>
                          </a:solidFill>
                          <a:effectLst/>
                          <a:latin typeface="+mn-lt"/>
                          <a:ea typeface="+mn-ea"/>
                          <a:cs typeface="+mn-cs"/>
                          <a:sym typeface="Arial"/>
                        </a:rPr>
                      </a:br>
                      <a:endParaRPr lang="ru-UA" dirty="0"/>
                    </a:p>
                  </a:txBody>
                  <a:tcPr/>
                </a:tc>
                <a:tc>
                  <a:txBody>
                    <a:bodyPr/>
                    <a:lstStyle/>
                    <a:p>
                      <a:r>
                        <a:rPr lang="az-Cyrl-AZ" sz="1400" b="0" i="0" u="none" strike="noStrike" cap="none" dirty="0">
                          <a:solidFill>
                            <a:schemeClr val="tx1"/>
                          </a:solidFill>
                          <a:effectLst/>
                          <a:latin typeface="+mn-lt"/>
                          <a:ea typeface="+mn-ea"/>
                          <a:cs typeface="+mn-cs"/>
                          <a:sym typeface="Arial"/>
                        </a:rPr>
                        <a:t>Враховуючи нинішню необхідність в гуманітарній та технічній допомозі для прифронтових і деокупованих територій Запорізької області та потреби післявоєнного відновлення, наявність складських приміщень є важливим фактором для великих організацій, фондів, приватних підприємств та рітейлерів, які потребують надійного місця для зберігання товарів та організації логістичних операцій.</a:t>
                      </a:r>
                    </a:p>
                  </a:txBody>
                  <a:tcPr/>
                </a:tc>
                <a:extLst>
                  <a:ext uri="{0D108BD9-81ED-4DB2-BD59-A6C34878D82A}">
                    <a16:rowId xmlns:a16="http://schemas.microsoft.com/office/drawing/2014/main" val="2493409910"/>
                  </a:ext>
                </a:extLst>
              </a:tr>
              <a:tr h="714103">
                <a:tc>
                  <a:txBody>
                    <a:bodyPr/>
                    <a:lstStyle/>
                    <a:p>
                      <a:r>
                        <a:rPr lang="az-Cyrl-AZ" sz="1400" b="0" i="0" u="none" strike="noStrike" cap="all" dirty="0">
                          <a:solidFill>
                            <a:schemeClr val="tx1"/>
                          </a:solidFill>
                          <a:effectLst/>
                          <a:latin typeface="+mn-lt"/>
                          <a:ea typeface="+mn-ea"/>
                          <a:cs typeface="+mn-cs"/>
                          <a:sym typeface="Arial"/>
                        </a:rPr>
                        <a:t>3. ЖИТЛОВЕ БУДІВНИЦТВО</a:t>
                      </a:r>
                    </a:p>
                    <a:p>
                      <a:r>
                        <a:rPr lang="az-Cyrl-AZ" sz="1400" b="0" i="0" u="none" strike="noStrike" cap="none" dirty="0">
                          <a:solidFill>
                            <a:schemeClr val="tx1"/>
                          </a:solidFill>
                          <a:effectLst/>
                          <a:latin typeface="+mn-lt"/>
                          <a:ea typeface="+mn-ea"/>
                          <a:cs typeface="+mn-cs"/>
                          <a:sym typeface="Arial"/>
                        </a:rPr>
                        <a:t/>
                      </a:r>
                      <a:br>
                        <a:rPr lang="az-Cyrl-AZ" sz="1400" b="0" i="0" u="none" strike="noStrike" cap="none" dirty="0">
                          <a:solidFill>
                            <a:schemeClr val="tx1"/>
                          </a:solidFill>
                          <a:effectLst/>
                          <a:latin typeface="+mn-lt"/>
                          <a:ea typeface="+mn-ea"/>
                          <a:cs typeface="+mn-cs"/>
                          <a:sym typeface="Arial"/>
                        </a:rPr>
                      </a:br>
                      <a:endParaRPr lang="ru-UA" dirty="0"/>
                    </a:p>
                  </a:txBody>
                  <a:tcPr/>
                </a:tc>
                <a:tc>
                  <a:txBody>
                    <a:bodyPr/>
                    <a:lstStyle/>
                    <a:p>
                      <a:r>
                        <a:rPr lang="az-Cyrl-AZ" sz="1400" b="0" i="0" u="none" strike="noStrike" cap="none" dirty="0">
                          <a:solidFill>
                            <a:schemeClr val="tx1"/>
                          </a:solidFill>
                          <a:effectLst/>
                          <a:latin typeface="+mn-lt"/>
                          <a:ea typeface="+mn-ea"/>
                          <a:cs typeface="+mn-cs"/>
                          <a:sym typeface="Arial"/>
                        </a:rPr>
                        <a:t>Будівництво житлових багатоквартирних будинків та житлових комплексів з таунхаусами в Широківській громаді є вигідним та актуальним проєктом станом на 2023-2028 роки. Головна перевага - близькість до міста та екологічне середовище.</a:t>
                      </a:r>
                      <a:endParaRPr lang="ru-UA" dirty="0"/>
                    </a:p>
                  </a:txBody>
                  <a:tcPr/>
                </a:tc>
                <a:extLst>
                  <a:ext uri="{0D108BD9-81ED-4DB2-BD59-A6C34878D82A}">
                    <a16:rowId xmlns:a16="http://schemas.microsoft.com/office/drawing/2014/main" val="3675981959"/>
                  </a:ext>
                </a:extLst>
              </a:tr>
              <a:tr h="9840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uk-UA" dirty="0"/>
                        <a:t>4. </a:t>
                      </a:r>
                      <a:r>
                        <a:rPr lang="az-Cyrl-AZ" sz="1400" b="0" i="0" u="none" strike="noStrike" cap="all" dirty="0">
                          <a:solidFill>
                            <a:schemeClr val="tx1"/>
                          </a:solidFill>
                          <a:effectLst/>
                          <a:latin typeface="+mn-lt"/>
                          <a:ea typeface="+mn-ea"/>
                          <a:cs typeface="+mn-cs"/>
                          <a:sym typeface="Arial"/>
                        </a:rPr>
                        <a:t>ГІПЕРМАРКЕТ</a:t>
                      </a:r>
                    </a:p>
                    <a:p>
                      <a:endParaRPr lang="ru-UA" dirty="0"/>
                    </a:p>
                  </a:txBody>
                  <a:tcPr/>
                </a:tc>
                <a:tc>
                  <a:txBody>
                    <a:bodyPr/>
                    <a:lstStyle/>
                    <a:p>
                      <a:r>
                        <a:rPr lang="az-Cyrl-AZ" sz="1400" b="0" i="0" u="none" strike="noStrike" cap="none" dirty="0">
                          <a:solidFill>
                            <a:schemeClr val="tx1"/>
                          </a:solidFill>
                          <a:effectLst/>
                          <a:latin typeface="+mn-lt"/>
                          <a:ea typeface="+mn-ea"/>
                          <a:cs typeface="+mn-cs"/>
                          <a:sym typeface="Arial"/>
                        </a:rPr>
                        <a:t>Будівництво гіпермаркетів будівельних товарів та продуктових супермаркетів, шопінг центрів відкриває широкі можливості для розвитку комерційного сектору в регіоні. Збільшення кількості населення міста та навколишніх громад за рахунок переселенців, створює попит серед мешканців на торгівельні центри, які забезпечують різноманіття товарів та послуг у локаціях на околиці міста.</a:t>
                      </a:r>
                      <a:endParaRPr lang="ru-UA" dirty="0"/>
                    </a:p>
                  </a:txBody>
                  <a:tcPr/>
                </a:tc>
                <a:extLst>
                  <a:ext uri="{0D108BD9-81ED-4DB2-BD59-A6C34878D82A}">
                    <a16:rowId xmlns:a16="http://schemas.microsoft.com/office/drawing/2014/main" val="2741311711"/>
                  </a:ext>
                </a:extLst>
              </a:tr>
              <a:tr h="1291345">
                <a:tc>
                  <a:txBody>
                    <a:bodyPr/>
                    <a:lstStyle/>
                    <a:p>
                      <a:r>
                        <a:rPr lang="uk-UA" dirty="0"/>
                        <a:t>5. </a:t>
                      </a:r>
                      <a:r>
                        <a:rPr lang="az-Cyrl-AZ" sz="1400" b="0" i="0" u="none" strike="noStrike" cap="all" dirty="0">
                          <a:solidFill>
                            <a:schemeClr val="tx1"/>
                          </a:solidFill>
                          <a:effectLst/>
                          <a:latin typeface="+mn-lt"/>
                          <a:ea typeface="+mn-ea"/>
                          <a:cs typeface="+mn-cs"/>
                          <a:sym typeface="Arial"/>
                        </a:rPr>
                        <a:t>АГРОСФЕРА, КРАФТОВЕ ВИРОБНИЦТВО</a:t>
                      </a:r>
                    </a:p>
                    <a:p>
                      <a:r>
                        <a:rPr lang="az-Cyrl-AZ" dirty="0"/>
                        <a:t/>
                      </a:r>
                      <a:br>
                        <a:rPr lang="az-Cyrl-AZ" dirty="0"/>
                      </a:br>
                      <a:endParaRPr lang="ru-UA" dirty="0"/>
                    </a:p>
                  </a:txBody>
                  <a:tcPr/>
                </a:tc>
                <a:tc>
                  <a:txBody>
                    <a:bodyPr/>
                    <a:lstStyle/>
                    <a:p>
                      <a:r>
                        <a:rPr lang="az-Cyrl-AZ" sz="1400" b="0" i="0" u="none" strike="noStrike" cap="none" dirty="0">
                          <a:solidFill>
                            <a:schemeClr val="tx1"/>
                          </a:solidFill>
                          <a:effectLst/>
                          <a:latin typeface="+mn-lt"/>
                          <a:ea typeface="+mn-ea"/>
                          <a:cs typeface="+mn-cs"/>
                          <a:sym typeface="Arial"/>
                        </a:rPr>
                        <a:t>Зараз актуальним стає розвиток натуральних галузей: скотарства, садівництва, крафтового виробництва, пасік. Збільшення населення і підтримка від держави та міжнародних фондів створюють можливості для розвитку цих галузей. Також, на нашій території є вільні земельні ділянки, які можуть бути використані для створення малих сімейних бізнесів у сфері сільського господарства та крафтового виробництва.</a:t>
                      </a:r>
                      <a:endParaRPr lang="ru-UA" dirty="0"/>
                    </a:p>
                  </a:txBody>
                  <a:tcPr/>
                </a:tc>
                <a:extLst>
                  <a:ext uri="{0D108BD9-81ED-4DB2-BD59-A6C34878D82A}">
                    <a16:rowId xmlns:a16="http://schemas.microsoft.com/office/drawing/2014/main" val="848079041"/>
                  </a:ext>
                </a:extLst>
              </a:tr>
            </a:tbl>
          </a:graphicData>
        </a:graphic>
      </p:graphicFrame>
      <p:pic>
        <p:nvPicPr>
          <p:cNvPr id="4" name="Рисунок 3">
            <a:extLst>
              <a:ext uri="{FF2B5EF4-FFF2-40B4-BE49-F238E27FC236}">
                <a16:creationId xmlns:a16="http://schemas.microsoft.com/office/drawing/2014/main" id="{9A4F32F5-B5E7-40B9-BB1B-DE0B7D5EE84A}"/>
              </a:ext>
            </a:extLst>
          </p:cNvPr>
          <p:cNvPicPr>
            <a:picLocks noChangeAspect="1"/>
          </p:cNvPicPr>
          <p:nvPr/>
        </p:nvPicPr>
        <p:blipFill>
          <a:blip r:embed="rId4"/>
          <a:stretch>
            <a:fillRect/>
          </a:stretch>
        </p:blipFill>
        <p:spPr>
          <a:xfrm>
            <a:off x="509287" y="423162"/>
            <a:ext cx="1400175" cy="7334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10" name="Google Shape;224;p6">
            <a:extLst>
              <a:ext uri="{FF2B5EF4-FFF2-40B4-BE49-F238E27FC236}">
                <a16:creationId xmlns:a16="http://schemas.microsoft.com/office/drawing/2014/main" id="{B173A12E-36D2-479A-9332-C89DA3A3BF37}"/>
              </a:ext>
            </a:extLst>
          </p:cNvPr>
          <p:cNvSpPr/>
          <p:nvPr/>
        </p:nvSpPr>
        <p:spPr>
          <a:xfrm>
            <a:off x="7093598" y="0"/>
            <a:ext cx="5129838"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3"/>
          <p:cNvSpPr txBox="1"/>
          <p:nvPr/>
        </p:nvSpPr>
        <p:spPr>
          <a:xfrm>
            <a:off x="438552" y="140388"/>
            <a:ext cx="665504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ru-RU" sz="3600" b="1" i="0" u="none" strike="noStrike" cap="none" dirty="0">
                <a:solidFill>
                  <a:schemeClr val="dk1"/>
                </a:solidFill>
                <a:latin typeface="Calibri"/>
                <a:ea typeface="Calibri"/>
                <a:cs typeface="Calibri"/>
                <a:sym typeface="Calibri"/>
              </a:rPr>
              <a:t>В</a:t>
            </a:r>
            <a:r>
              <a:rPr lang="uk-UA" sz="3600" b="1" dirty="0" err="1">
                <a:solidFill>
                  <a:schemeClr val="dk1"/>
                </a:solidFill>
                <a:latin typeface="Calibri"/>
                <a:ea typeface="Calibri"/>
                <a:cs typeface="Calibri"/>
                <a:sym typeface="Calibri"/>
              </a:rPr>
              <a:t>ільні</a:t>
            </a:r>
            <a:r>
              <a:rPr lang="uk-UA" sz="3600" b="1" dirty="0">
                <a:solidFill>
                  <a:schemeClr val="dk1"/>
                </a:solidFill>
                <a:latin typeface="Calibri"/>
                <a:ea typeface="Calibri"/>
                <a:cs typeface="Calibri"/>
                <a:sym typeface="Calibri"/>
              </a:rPr>
              <a:t> земельні ділянки</a:t>
            </a:r>
            <a:endParaRPr sz="3600" b="0" i="0" u="none" strike="noStrike" cap="none" dirty="0">
              <a:solidFill>
                <a:schemeClr val="dk1"/>
              </a:solidFill>
              <a:latin typeface="Calibri"/>
              <a:ea typeface="Calibri"/>
              <a:cs typeface="Calibri"/>
              <a:sym typeface="Calibri"/>
            </a:endParaRPr>
          </a:p>
        </p:txBody>
      </p:sp>
      <p:sp>
        <p:nvSpPr>
          <p:cNvPr id="217" name="Google Shape;217;p3"/>
          <p:cNvSpPr/>
          <p:nvPr/>
        </p:nvSpPr>
        <p:spPr>
          <a:xfrm flipH="1">
            <a:off x="7178996" y="260102"/>
            <a:ext cx="4771697" cy="5433848"/>
          </a:xfrm>
          <a:prstGeom prst="rect">
            <a:avLst/>
          </a:prstGeom>
          <a:blipFill rotWithShape="1">
            <a:blip r:embed="rId4">
              <a:alphaModFix/>
            </a:blip>
            <a:stretch>
              <a:fillRect l="-40993" r="-84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19" name="Google Shape;219;p3" descr="горизонт син"/>
          <p:cNvPicPr preferRelativeResize="0"/>
          <p:nvPr/>
        </p:nvPicPr>
        <p:blipFill rotWithShape="1">
          <a:blip r:embed="rId5">
            <a:alphaModFix/>
          </a:blip>
          <a:srcRect/>
          <a:stretch/>
        </p:blipFill>
        <p:spPr>
          <a:xfrm>
            <a:off x="7568460" y="5930372"/>
            <a:ext cx="4180114" cy="748091"/>
          </a:xfrm>
          <a:prstGeom prst="rect">
            <a:avLst/>
          </a:prstGeom>
          <a:noFill/>
          <a:ln>
            <a:noFill/>
          </a:ln>
        </p:spPr>
      </p:pic>
      <p:graphicFrame>
        <p:nvGraphicFramePr>
          <p:cNvPr id="3" name="Таблица 3">
            <a:extLst>
              <a:ext uri="{FF2B5EF4-FFF2-40B4-BE49-F238E27FC236}">
                <a16:creationId xmlns:a16="http://schemas.microsoft.com/office/drawing/2014/main" id="{75530E4D-F35B-4694-B9B4-41CD72C684A7}"/>
              </a:ext>
            </a:extLst>
          </p:cNvPr>
          <p:cNvGraphicFramePr>
            <a:graphicFrameLocks noGrp="1"/>
          </p:cNvGraphicFramePr>
          <p:nvPr>
            <p:extLst>
              <p:ext uri="{D42A27DB-BD31-4B8C-83A1-F6EECF244321}">
                <p14:modId xmlns:p14="http://schemas.microsoft.com/office/powerpoint/2010/main" val="1648772120"/>
              </p:ext>
            </p:extLst>
          </p:nvPr>
        </p:nvGraphicFramePr>
        <p:xfrm>
          <a:off x="93946" y="786678"/>
          <a:ext cx="6847619" cy="5774184"/>
        </p:xfrm>
        <a:graphic>
          <a:graphicData uri="http://schemas.openxmlformats.org/drawingml/2006/table">
            <a:tbl>
              <a:tblPr firstRow="1" bandRow="1">
                <a:tableStyleId>{08FB837D-C827-4EFA-A057-4D05807E0F7C}</a:tableStyleId>
              </a:tblPr>
              <a:tblGrid>
                <a:gridCol w="1282138">
                  <a:extLst>
                    <a:ext uri="{9D8B030D-6E8A-4147-A177-3AD203B41FA5}">
                      <a16:colId xmlns:a16="http://schemas.microsoft.com/office/drawing/2014/main" val="3958971390"/>
                    </a:ext>
                  </a:extLst>
                </a:gridCol>
                <a:gridCol w="5565481">
                  <a:extLst>
                    <a:ext uri="{9D8B030D-6E8A-4147-A177-3AD203B41FA5}">
                      <a16:colId xmlns:a16="http://schemas.microsoft.com/office/drawing/2014/main" val="2608791913"/>
                    </a:ext>
                  </a:extLst>
                </a:gridCol>
              </a:tblGrid>
              <a:tr h="403981">
                <a:tc>
                  <a:txBody>
                    <a:bodyPr/>
                    <a:lstStyle/>
                    <a:p>
                      <a:pPr algn="ctr"/>
                      <a:r>
                        <a:rPr lang="uk-UA" dirty="0"/>
                        <a:t>Ділянка</a:t>
                      </a:r>
                      <a:endParaRPr lang="ru-UA" dirty="0"/>
                    </a:p>
                  </a:txBody>
                  <a:tcPr/>
                </a:tc>
                <a:tc>
                  <a:txBody>
                    <a:bodyPr/>
                    <a:lstStyle/>
                    <a:p>
                      <a:pPr algn="ctr"/>
                      <a:r>
                        <a:rPr lang="uk-UA" dirty="0"/>
                        <a:t>Призначення</a:t>
                      </a:r>
                      <a:endParaRPr lang="ru-UA" dirty="0"/>
                    </a:p>
                  </a:txBody>
                  <a:tcPr/>
                </a:tc>
                <a:extLst>
                  <a:ext uri="{0D108BD9-81ED-4DB2-BD59-A6C34878D82A}">
                    <a16:rowId xmlns:a16="http://schemas.microsoft.com/office/drawing/2014/main" val="256066338"/>
                  </a:ext>
                </a:extLst>
              </a:tr>
              <a:tr h="599957">
                <a:tc>
                  <a:txBody>
                    <a:bodyPr/>
                    <a:lstStyle/>
                    <a:p>
                      <a:r>
                        <a:rPr lang="az-Cyrl-AZ" dirty="0"/>
                        <a:t>2.5 га</a:t>
                      </a:r>
                    </a:p>
                  </a:txBody>
                  <a:tcPr/>
                </a:tc>
                <a:tc>
                  <a:txBody>
                    <a:bodyPr/>
                    <a:lstStyle/>
                    <a:p>
                      <a:r>
                        <a:rPr lang="ru-RU" dirty="0"/>
                        <a:t>для </a:t>
                      </a:r>
                      <a:r>
                        <a:rPr lang="ru-RU" dirty="0" err="1"/>
                        <a:t>розташування</a:t>
                      </a:r>
                      <a:r>
                        <a:rPr lang="ru-RU" dirty="0"/>
                        <a:t> та </a:t>
                      </a:r>
                      <a:r>
                        <a:rPr lang="ru-RU" dirty="0" err="1"/>
                        <a:t>функціонування</a:t>
                      </a:r>
                      <a:r>
                        <a:rPr lang="ru-RU" dirty="0"/>
                        <a:t> ремонтно-</a:t>
                      </a:r>
                      <a:r>
                        <a:rPr lang="ru-RU" dirty="0" err="1"/>
                        <a:t>будівельної</a:t>
                      </a:r>
                      <a:r>
                        <a:rPr lang="ru-RU" dirty="0"/>
                        <a:t> </a:t>
                      </a:r>
                      <a:r>
                        <a:rPr lang="ru-RU" dirty="0" err="1"/>
                        <a:t>бази</a:t>
                      </a:r>
                      <a:r>
                        <a:rPr lang="ru-RU" dirty="0"/>
                        <a:t> з </a:t>
                      </a:r>
                      <a:r>
                        <a:rPr lang="ru-RU" dirty="0" err="1"/>
                        <a:t>будівництва</a:t>
                      </a:r>
                      <a:r>
                        <a:rPr lang="ru-RU" dirty="0"/>
                        <a:t> </a:t>
                      </a:r>
                      <a:r>
                        <a:rPr lang="ru-RU" dirty="0" err="1"/>
                        <a:t>об'єктів</a:t>
                      </a:r>
                      <a:r>
                        <a:rPr lang="ru-RU" dirty="0"/>
                        <a:t> для </a:t>
                      </a:r>
                      <a:r>
                        <a:rPr lang="ru-RU" dirty="0" err="1"/>
                        <a:t>сільського</a:t>
                      </a:r>
                      <a:r>
                        <a:rPr lang="ru-RU" dirty="0"/>
                        <a:t> </a:t>
                      </a:r>
                      <a:r>
                        <a:rPr lang="ru-RU" dirty="0" err="1"/>
                        <a:t>господарства</a:t>
                      </a:r>
                      <a:endParaRPr lang="ru-RU" dirty="0"/>
                    </a:p>
                  </a:txBody>
                  <a:tcPr/>
                </a:tc>
                <a:extLst>
                  <a:ext uri="{0D108BD9-81ED-4DB2-BD59-A6C34878D82A}">
                    <a16:rowId xmlns:a16="http://schemas.microsoft.com/office/drawing/2014/main" val="1997089238"/>
                  </a:ext>
                </a:extLst>
              </a:tr>
              <a:tr h="599957">
                <a:tc>
                  <a:txBody>
                    <a:bodyPr/>
                    <a:lstStyle/>
                    <a:p>
                      <a:r>
                        <a:rPr lang="az-Cyrl-AZ" sz="1400" b="0" u="none" strike="noStrike" cap="none" dirty="0">
                          <a:solidFill>
                            <a:schemeClr val="tx1"/>
                          </a:solidFill>
                          <a:effectLst/>
                          <a:sym typeface="Arial"/>
                        </a:rPr>
                        <a:t>2.4 га</a:t>
                      </a:r>
                      <a:endParaRPr lang="ru-UA" dirty="0"/>
                    </a:p>
                  </a:txBody>
                  <a:tcPr/>
                </a:tc>
                <a:tc>
                  <a:txBody>
                    <a:bodyPr/>
                    <a:lstStyle/>
                    <a:p>
                      <a:r>
                        <a:rPr lang="ru-RU" dirty="0">
                          <a:effectLst/>
                        </a:rPr>
                        <a:t>для </a:t>
                      </a:r>
                      <a:r>
                        <a:rPr lang="ru-RU" dirty="0" err="1">
                          <a:effectLst/>
                        </a:rPr>
                        <a:t>будівництва</a:t>
                      </a:r>
                      <a:r>
                        <a:rPr lang="ru-RU" dirty="0">
                          <a:effectLst/>
                        </a:rPr>
                        <a:t> та </a:t>
                      </a:r>
                      <a:r>
                        <a:rPr lang="ru-RU" dirty="0" err="1">
                          <a:effectLst/>
                        </a:rPr>
                        <a:t>обслуговування</a:t>
                      </a:r>
                      <a:r>
                        <a:rPr lang="ru-RU" dirty="0">
                          <a:effectLst/>
                        </a:rPr>
                        <a:t> </a:t>
                      </a:r>
                      <a:r>
                        <a:rPr lang="ru-RU" dirty="0" err="1">
                          <a:effectLst/>
                        </a:rPr>
                        <a:t>торговельно-складського</a:t>
                      </a:r>
                      <a:r>
                        <a:rPr lang="ru-RU" dirty="0">
                          <a:effectLst/>
                        </a:rPr>
                        <a:t> комплексу</a:t>
                      </a:r>
                    </a:p>
                  </a:txBody>
                  <a:tcPr/>
                </a:tc>
                <a:extLst>
                  <a:ext uri="{0D108BD9-81ED-4DB2-BD59-A6C34878D82A}">
                    <a16:rowId xmlns:a16="http://schemas.microsoft.com/office/drawing/2014/main" val="4291211261"/>
                  </a:ext>
                </a:extLst>
              </a:tr>
              <a:tr h="599957">
                <a:tc>
                  <a:txBody>
                    <a:bodyPr/>
                    <a:lstStyle/>
                    <a:p>
                      <a:r>
                        <a:rPr lang="az-Cyrl-AZ" dirty="0">
                          <a:effectLst/>
                        </a:rPr>
                        <a:t>4.5 га</a:t>
                      </a:r>
                    </a:p>
                  </a:txBody>
                  <a:tcPr/>
                </a:tc>
                <a:tc>
                  <a:txBody>
                    <a:bodyPr/>
                    <a:lstStyle/>
                    <a:p>
                      <a:r>
                        <a:rPr lang="ru-RU" dirty="0">
                          <a:effectLst/>
                        </a:rPr>
                        <a:t>для </a:t>
                      </a:r>
                      <a:r>
                        <a:rPr lang="ru-RU" dirty="0" err="1">
                          <a:effectLst/>
                        </a:rPr>
                        <a:t>будівництва</a:t>
                      </a:r>
                      <a:r>
                        <a:rPr lang="ru-RU" dirty="0">
                          <a:effectLst/>
                        </a:rPr>
                        <a:t> та </a:t>
                      </a:r>
                      <a:r>
                        <a:rPr lang="ru-RU" dirty="0" err="1">
                          <a:effectLst/>
                        </a:rPr>
                        <a:t>функціонування</a:t>
                      </a:r>
                      <a:r>
                        <a:rPr lang="ru-RU" dirty="0">
                          <a:effectLst/>
                        </a:rPr>
                        <a:t> салону по продажу </a:t>
                      </a:r>
                      <a:r>
                        <a:rPr lang="ru-RU" dirty="0" err="1">
                          <a:effectLst/>
                        </a:rPr>
                        <a:t>автомобілів</a:t>
                      </a:r>
                      <a:endParaRPr lang="ru-RU" dirty="0">
                        <a:effectLst/>
                      </a:endParaRPr>
                    </a:p>
                  </a:txBody>
                  <a:tcPr/>
                </a:tc>
                <a:extLst>
                  <a:ext uri="{0D108BD9-81ED-4DB2-BD59-A6C34878D82A}">
                    <a16:rowId xmlns:a16="http://schemas.microsoft.com/office/drawing/2014/main" val="1693697334"/>
                  </a:ext>
                </a:extLst>
              </a:tr>
              <a:tr h="599957">
                <a:tc>
                  <a:txBody>
                    <a:bodyPr/>
                    <a:lstStyle/>
                    <a:p>
                      <a:r>
                        <a:rPr lang="az-Cyrl-AZ" dirty="0">
                          <a:effectLst/>
                        </a:rPr>
                        <a:t>1 га</a:t>
                      </a:r>
                    </a:p>
                  </a:txBody>
                  <a:tcPr/>
                </a:tc>
                <a:tc>
                  <a:txBody>
                    <a:bodyPr/>
                    <a:lstStyle/>
                    <a:p>
                      <a:r>
                        <a:rPr lang="ru-RU" dirty="0">
                          <a:effectLst/>
                        </a:rPr>
                        <a:t>для </a:t>
                      </a:r>
                      <a:r>
                        <a:rPr lang="ru-RU" dirty="0" err="1">
                          <a:effectLst/>
                        </a:rPr>
                        <a:t>будівництва</a:t>
                      </a:r>
                      <a:r>
                        <a:rPr lang="ru-RU" dirty="0">
                          <a:effectLst/>
                        </a:rPr>
                        <a:t> та </a:t>
                      </a:r>
                      <a:r>
                        <a:rPr lang="ru-RU" dirty="0" err="1">
                          <a:effectLst/>
                        </a:rPr>
                        <a:t>функціонування</a:t>
                      </a:r>
                      <a:r>
                        <a:rPr lang="ru-RU" dirty="0">
                          <a:effectLst/>
                        </a:rPr>
                        <a:t> </a:t>
                      </a:r>
                      <a:r>
                        <a:rPr lang="ru-RU" dirty="0" err="1">
                          <a:effectLst/>
                        </a:rPr>
                        <a:t>промислово-торгівельного</a:t>
                      </a:r>
                      <a:r>
                        <a:rPr lang="ru-RU" dirty="0">
                          <a:effectLst/>
                        </a:rPr>
                        <a:t> центру</a:t>
                      </a:r>
                    </a:p>
                  </a:txBody>
                  <a:tcPr/>
                </a:tc>
                <a:extLst>
                  <a:ext uri="{0D108BD9-81ED-4DB2-BD59-A6C34878D82A}">
                    <a16:rowId xmlns:a16="http://schemas.microsoft.com/office/drawing/2014/main" val="3104829340"/>
                  </a:ext>
                </a:extLst>
              </a:tr>
              <a:tr h="1094039">
                <a:tc>
                  <a:txBody>
                    <a:bodyPr/>
                    <a:lstStyle/>
                    <a:p>
                      <a:r>
                        <a:rPr lang="az-Cyrl-AZ" dirty="0">
                          <a:effectLst/>
                        </a:rPr>
                        <a:t>0.98 га</a:t>
                      </a:r>
                    </a:p>
                  </a:txBody>
                  <a:tcPr/>
                </a:tc>
                <a:tc>
                  <a:txBody>
                    <a:bodyPr/>
                    <a:lstStyle/>
                    <a:p>
                      <a:r>
                        <a:rPr lang="az-Cyrl-AZ" dirty="0">
                          <a:effectLst/>
                        </a:rPr>
                        <a:t>для будівництва та експлуатації багатофункціонального торгівельно-виставочного та логістичного комплексу (об'єкту пов'язаного з обслуговуванням жителів територіальної громади району)</a:t>
                      </a:r>
                    </a:p>
                  </a:txBody>
                  <a:tcPr/>
                </a:tc>
                <a:extLst>
                  <a:ext uri="{0D108BD9-81ED-4DB2-BD59-A6C34878D82A}">
                    <a16:rowId xmlns:a16="http://schemas.microsoft.com/office/drawing/2014/main" val="504921852"/>
                  </a:ext>
                </a:extLst>
              </a:tr>
              <a:tr h="429381">
                <a:tc>
                  <a:txBody>
                    <a:bodyPr/>
                    <a:lstStyle/>
                    <a:p>
                      <a:r>
                        <a:rPr lang="az-Cyrl-AZ" dirty="0">
                          <a:effectLst/>
                        </a:rPr>
                        <a:t>0.9 га</a:t>
                      </a:r>
                    </a:p>
                  </a:txBody>
                  <a:tcPr/>
                </a:tc>
                <a:tc>
                  <a:txBody>
                    <a:bodyPr/>
                    <a:lstStyle/>
                    <a:p>
                      <a:r>
                        <a:rPr lang="ru-RU" dirty="0">
                          <a:effectLst/>
                        </a:rPr>
                        <a:t>для </a:t>
                      </a:r>
                      <a:r>
                        <a:rPr lang="ru-RU" dirty="0" err="1">
                          <a:effectLst/>
                        </a:rPr>
                        <a:t>розміщення</a:t>
                      </a:r>
                      <a:r>
                        <a:rPr lang="ru-RU" dirty="0">
                          <a:effectLst/>
                        </a:rPr>
                        <a:t> </a:t>
                      </a:r>
                      <a:r>
                        <a:rPr lang="ru-RU" dirty="0" err="1">
                          <a:effectLst/>
                        </a:rPr>
                        <a:t>станції</a:t>
                      </a:r>
                      <a:r>
                        <a:rPr lang="ru-RU" dirty="0">
                          <a:effectLst/>
                        </a:rPr>
                        <a:t> </a:t>
                      </a:r>
                      <a:r>
                        <a:rPr lang="ru-RU" dirty="0" err="1">
                          <a:effectLst/>
                        </a:rPr>
                        <a:t>технічного</a:t>
                      </a:r>
                      <a:r>
                        <a:rPr lang="ru-RU" dirty="0">
                          <a:effectLst/>
                        </a:rPr>
                        <a:t> </a:t>
                      </a:r>
                      <a:r>
                        <a:rPr lang="ru-RU" dirty="0" err="1">
                          <a:effectLst/>
                        </a:rPr>
                        <a:t>обслуговування</a:t>
                      </a:r>
                      <a:endParaRPr lang="ru-RU" dirty="0">
                        <a:effectLst/>
                      </a:endParaRPr>
                    </a:p>
                  </a:txBody>
                  <a:tcPr/>
                </a:tc>
                <a:extLst>
                  <a:ext uri="{0D108BD9-81ED-4DB2-BD59-A6C34878D82A}">
                    <a16:rowId xmlns:a16="http://schemas.microsoft.com/office/drawing/2014/main" val="3549310994"/>
                  </a:ext>
                </a:extLst>
              </a:tr>
              <a:tr h="599957">
                <a:tc>
                  <a:txBody>
                    <a:bodyPr/>
                    <a:lstStyle/>
                    <a:p>
                      <a:r>
                        <a:rPr lang="az-Cyrl-AZ" dirty="0">
                          <a:effectLst/>
                        </a:rPr>
                        <a:t>0.14 га</a:t>
                      </a:r>
                    </a:p>
                  </a:txBody>
                  <a:tcPr/>
                </a:tc>
                <a:tc>
                  <a:txBody>
                    <a:bodyPr/>
                    <a:lstStyle/>
                    <a:p>
                      <a:r>
                        <a:rPr lang="ru-RU" dirty="0">
                          <a:effectLst/>
                        </a:rPr>
                        <a:t>для </a:t>
                      </a:r>
                      <a:r>
                        <a:rPr lang="ru-RU" dirty="0" err="1">
                          <a:effectLst/>
                        </a:rPr>
                        <a:t>будівництва</a:t>
                      </a:r>
                      <a:r>
                        <a:rPr lang="ru-RU" dirty="0">
                          <a:effectLst/>
                        </a:rPr>
                        <a:t> і </a:t>
                      </a:r>
                      <a:r>
                        <a:rPr lang="ru-RU" dirty="0" err="1">
                          <a:effectLst/>
                        </a:rPr>
                        <a:t>обслуговування</a:t>
                      </a:r>
                      <a:r>
                        <a:rPr lang="ru-RU" dirty="0">
                          <a:effectLst/>
                        </a:rPr>
                        <a:t> </a:t>
                      </a:r>
                      <a:r>
                        <a:rPr lang="ru-RU" dirty="0" err="1">
                          <a:effectLst/>
                        </a:rPr>
                        <a:t>житлового</a:t>
                      </a:r>
                      <a:r>
                        <a:rPr lang="ru-RU" dirty="0">
                          <a:effectLst/>
                        </a:rPr>
                        <a:t> </a:t>
                      </a:r>
                      <a:r>
                        <a:rPr lang="ru-RU" dirty="0" err="1">
                          <a:effectLst/>
                        </a:rPr>
                        <a:t>будинку</a:t>
                      </a:r>
                      <a:r>
                        <a:rPr lang="ru-RU" dirty="0">
                          <a:effectLst/>
                        </a:rPr>
                        <a:t>, </a:t>
                      </a:r>
                      <a:r>
                        <a:rPr lang="ru-RU" dirty="0" err="1">
                          <a:effectLst/>
                        </a:rPr>
                        <a:t>господарських</a:t>
                      </a:r>
                      <a:r>
                        <a:rPr lang="ru-RU" dirty="0">
                          <a:effectLst/>
                        </a:rPr>
                        <a:t> </a:t>
                      </a:r>
                      <a:r>
                        <a:rPr lang="ru-RU" dirty="0" err="1">
                          <a:effectLst/>
                        </a:rPr>
                        <a:t>бівель</a:t>
                      </a:r>
                      <a:r>
                        <a:rPr lang="ru-RU" dirty="0">
                          <a:effectLst/>
                        </a:rPr>
                        <a:t> і </a:t>
                      </a:r>
                      <a:r>
                        <a:rPr lang="ru-RU" dirty="0" err="1">
                          <a:effectLst/>
                        </a:rPr>
                        <a:t>споруд</a:t>
                      </a:r>
                      <a:r>
                        <a:rPr lang="ru-RU" dirty="0">
                          <a:effectLst/>
                        </a:rPr>
                        <a:t> (</a:t>
                      </a:r>
                      <a:r>
                        <a:rPr lang="ru-RU" dirty="0" err="1">
                          <a:effectLst/>
                        </a:rPr>
                        <a:t>присадибна</a:t>
                      </a:r>
                      <a:r>
                        <a:rPr lang="ru-RU" dirty="0">
                          <a:effectLst/>
                        </a:rPr>
                        <a:t> </a:t>
                      </a:r>
                      <a:r>
                        <a:rPr lang="ru-RU" dirty="0" err="1">
                          <a:effectLst/>
                        </a:rPr>
                        <a:t>ділянка</a:t>
                      </a:r>
                      <a:r>
                        <a:rPr lang="ru-RU" dirty="0">
                          <a:effectLst/>
                        </a:rPr>
                        <a:t>)</a:t>
                      </a:r>
                    </a:p>
                  </a:txBody>
                  <a:tcPr/>
                </a:tc>
                <a:extLst>
                  <a:ext uri="{0D108BD9-81ED-4DB2-BD59-A6C34878D82A}">
                    <a16:rowId xmlns:a16="http://schemas.microsoft.com/office/drawing/2014/main" val="1735578328"/>
                  </a:ext>
                </a:extLst>
              </a:tr>
              <a:tr h="846998">
                <a:tc>
                  <a:txBody>
                    <a:bodyPr/>
                    <a:lstStyle/>
                    <a:p>
                      <a:r>
                        <a:rPr lang="az-Cyrl-AZ" dirty="0">
                          <a:effectLst/>
                        </a:rPr>
                        <a:t>1.9 га</a:t>
                      </a:r>
                    </a:p>
                  </a:txBody>
                  <a:tcPr/>
                </a:tc>
                <a:tc>
                  <a:txBody>
                    <a:bodyPr/>
                    <a:lstStyle/>
                    <a:p>
                      <a:r>
                        <a:rPr lang="ru-RU" dirty="0">
                          <a:effectLst/>
                        </a:rPr>
                        <a:t>для </a:t>
                      </a:r>
                      <a:r>
                        <a:rPr lang="ru-RU" dirty="0" err="1">
                          <a:effectLst/>
                        </a:rPr>
                        <a:t>розташування</a:t>
                      </a:r>
                      <a:r>
                        <a:rPr lang="ru-RU" dirty="0">
                          <a:effectLst/>
                        </a:rPr>
                        <a:t> комплексу з </a:t>
                      </a:r>
                      <a:r>
                        <a:rPr lang="ru-RU" dirty="0" err="1">
                          <a:effectLst/>
                        </a:rPr>
                        <a:t>надання</a:t>
                      </a:r>
                      <a:r>
                        <a:rPr lang="ru-RU" dirty="0">
                          <a:effectLst/>
                        </a:rPr>
                        <a:t> </a:t>
                      </a:r>
                      <a:r>
                        <a:rPr lang="ru-RU" dirty="0" err="1">
                          <a:effectLst/>
                        </a:rPr>
                        <a:t>послуг</a:t>
                      </a:r>
                      <a:r>
                        <a:rPr lang="ru-RU" dirty="0">
                          <a:effectLst/>
                        </a:rPr>
                        <a:t> </a:t>
                      </a:r>
                      <a:r>
                        <a:rPr lang="ru-RU" dirty="0" err="1">
                          <a:effectLst/>
                        </a:rPr>
                        <a:t>населенню</a:t>
                      </a:r>
                      <a:r>
                        <a:rPr lang="ru-RU" dirty="0">
                          <a:effectLst/>
                        </a:rPr>
                        <a:t> </a:t>
                      </a:r>
                      <a:r>
                        <a:rPr lang="ru-RU" dirty="0" err="1">
                          <a:effectLst/>
                        </a:rPr>
                        <a:t>територіальної</a:t>
                      </a:r>
                      <a:r>
                        <a:rPr lang="ru-RU" dirty="0">
                          <a:effectLst/>
                        </a:rPr>
                        <a:t> </a:t>
                      </a:r>
                      <a:r>
                        <a:rPr lang="ru-RU" dirty="0" err="1">
                          <a:effectLst/>
                        </a:rPr>
                        <a:t>громади</a:t>
                      </a:r>
                      <a:r>
                        <a:rPr lang="ru-RU" dirty="0">
                          <a:effectLst/>
                        </a:rPr>
                        <a:t> по </a:t>
                      </a:r>
                      <a:r>
                        <a:rPr lang="ru-RU" dirty="0" err="1">
                          <a:effectLst/>
                        </a:rPr>
                        <a:t>переробці</a:t>
                      </a:r>
                      <a:r>
                        <a:rPr lang="ru-RU" dirty="0">
                          <a:effectLst/>
                        </a:rPr>
                        <a:t> </a:t>
                      </a:r>
                      <a:r>
                        <a:rPr lang="ru-RU" dirty="0" err="1">
                          <a:effectLst/>
                        </a:rPr>
                        <a:t>сільськогосподарської</a:t>
                      </a:r>
                      <a:r>
                        <a:rPr lang="ru-RU" dirty="0">
                          <a:effectLst/>
                        </a:rPr>
                        <a:t> </a:t>
                      </a:r>
                      <a:r>
                        <a:rPr lang="ru-RU" dirty="0" err="1">
                          <a:effectLst/>
                        </a:rPr>
                        <a:t>продукції</a:t>
                      </a:r>
                      <a:endParaRPr lang="ru-RU" dirty="0">
                        <a:effectLst/>
                      </a:endParaRPr>
                    </a:p>
                  </a:txBody>
                  <a:tcPr/>
                </a:tc>
                <a:extLst>
                  <a:ext uri="{0D108BD9-81ED-4DB2-BD59-A6C34878D82A}">
                    <a16:rowId xmlns:a16="http://schemas.microsoft.com/office/drawing/2014/main" val="310854045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16" name="Google Shape;252;p50">
            <a:extLst>
              <a:ext uri="{FF2B5EF4-FFF2-40B4-BE49-F238E27FC236}">
                <a16:creationId xmlns:a16="http://schemas.microsoft.com/office/drawing/2014/main" id="{98EAFC58-EF54-444A-BA63-F854583D20B7}"/>
              </a:ext>
            </a:extLst>
          </p:cNvPr>
          <p:cNvPicPr preferRelativeResize="0"/>
          <p:nvPr/>
        </p:nvPicPr>
        <p:blipFill rotWithShape="1">
          <a:blip r:embed="rId3">
            <a:alphaModFix/>
          </a:blip>
          <a:srcRect/>
          <a:stretch/>
        </p:blipFill>
        <p:spPr>
          <a:xfrm>
            <a:off x="6043909" y="1994788"/>
            <a:ext cx="2385016" cy="2123618"/>
          </a:xfrm>
          <a:prstGeom prst="rect">
            <a:avLst/>
          </a:prstGeom>
          <a:noFill/>
          <a:ln>
            <a:noFill/>
          </a:ln>
        </p:spPr>
      </p:pic>
      <p:pic>
        <p:nvPicPr>
          <p:cNvPr id="15" name="Google Shape;252;p50">
            <a:extLst>
              <a:ext uri="{FF2B5EF4-FFF2-40B4-BE49-F238E27FC236}">
                <a16:creationId xmlns:a16="http://schemas.microsoft.com/office/drawing/2014/main" id="{11EBCDA1-1C1F-4523-8B03-A108F5DA356F}"/>
              </a:ext>
            </a:extLst>
          </p:cNvPr>
          <p:cNvPicPr preferRelativeResize="0"/>
          <p:nvPr/>
        </p:nvPicPr>
        <p:blipFill rotWithShape="1">
          <a:blip r:embed="rId3">
            <a:alphaModFix/>
          </a:blip>
          <a:srcRect/>
          <a:stretch/>
        </p:blipFill>
        <p:spPr>
          <a:xfrm>
            <a:off x="3381513" y="1997703"/>
            <a:ext cx="2385016" cy="2123618"/>
          </a:xfrm>
          <a:prstGeom prst="rect">
            <a:avLst/>
          </a:prstGeom>
          <a:noFill/>
          <a:ln>
            <a:noFill/>
          </a:ln>
        </p:spPr>
      </p:pic>
      <p:pic>
        <p:nvPicPr>
          <p:cNvPr id="252" name="Google Shape;252;p50"/>
          <p:cNvPicPr preferRelativeResize="0"/>
          <p:nvPr/>
        </p:nvPicPr>
        <p:blipFill rotWithShape="1">
          <a:blip r:embed="rId3">
            <a:alphaModFix/>
          </a:blip>
          <a:srcRect/>
          <a:stretch/>
        </p:blipFill>
        <p:spPr>
          <a:xfrm>
            <a:off x="696145" y="2033869"/>
            <a:ext cx="2385016" cy="2123618"/>
          </a:xfrm>
          <a:prstGeom prst="rect">
            <a:avLst/>
          </a:prstGeom>
          <a:noFill/>
          <a:ln>
            <a:noFill/>
          </a:ln>
        </p:spPr>
      </p:pic>
      <p:sp>
        <p:nvSpPr>
          <p:cNvPr id="257" name="Google Shape;257;p50"/>
          <p:cNvSpPr/>
          <p:nvPr/>
        </p:nvSpPr>
        <p:spPr>
          <a:xfrm>
            <a:off x="169390" y="264174"/>
            <a:ext cx="4627711"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4400" b="1" i="0" u="none" strike="noStrike" cap="none" dirty="0">
                <a:solidFill>
                  <a:srgbClr val="000000"/>
                </a:solidFill>
                <a:latin typeface="Calibri"/>
                <a:ea typeface="Calibri"/>
                <a:cs typeface="Calibri"/>
                <a:sym typeface="Calibri"/>
              </a:rPr>
              <a:t>СТРАТЕГІЧНІ ЦІЛІ ГРОМАДИ</a:t>
            </a:r>
          </a:p>
          <a:p>
            <a:pPr marL="0" marR="0" lvl="0" indent="0" algn="ctr" rtl="0">
              <a:lnSpc>
                <a:spcPct val="100000"/>
              </a:lnSpc>
              <a:spcBef>
                <a:spcPts val="0"/>
              </a:spcBef>
              <a:spcAft>
                <a:spcPts val="0"/>
              </a:spcAft>
              <a:buClr>
                <a:srgbClr val="000000"/>
              </a:buClr>
              <a:buSzPts val="3200"/>
              <a:buFont typeface="Calibri"/>
              <a:buNone/>
            </a:pPr>
            <a:endParaRPr lang="uk-UA" sz="4400" b="1" i="0" u="none" strike="noStrike" cap="none" dirty="0">
              <a:solidFill>
                <a:srgbClr val="000000"/>
              </a:solidFill>
              <a:latin typeface="Calibri"/>
              <a:ea typeface="Calibri"/>
              <a:cs typeface="Calibri"/>
              <a:sym typeface="Calibri"/>
            </a:endParaRPr>
          </a:p>
        </p:txBody>
      </p:sp>
      <p:pic>
        <p:nvPicPr>
          <p:cNvPr id="260" name="Google Shape;260;p50"/>
          <p:cNvPicPr preferRelativeResize="0"/>
          <p:nvPr/>
        </p:nvPicPr>
        <p:blipFill rotWithShape="1">
          <a:blip r:embed="rId4">
            <a:alphaModFix/>
          </a:blip>
          <a:srcRect/>
          <a:stretch/>
        </p:blipFill>
        <p:spPr>
          <a:xfrm>
            <a:off x="5991030" y="929746"/>
            <a:ext cx="3376741" cy="753393"/>
          </a:xfrm>
          <a:prstGeom prst="rect">
            <a:avLst/>
          </a:prstGeom>
          <a:noFill/>
          <a:ln>
            <a:noFill/>
          </a:ln>
        </p:spPr>
      </p:pic>
      <p:pic>
        <p:nvPicPr>
          <p:cNvPr id="261" name="Google Shape;261;p50"/>
          <p:cNvPicPr preferRelativeResize="0"/>
          <p:nvPr/>
        </p:nvPicPr>
        <p:blipFill rotWithShape="1">
          <a:blip r:embed="rId5">
            <a:alphaModFix/>
          </a:blip>
          <a:srcRect l="36337" t="35163" r="36337" b="35163"/>
          <a:stretch/>
        </p:blipFill>
        <p:spPr>
          <a:xfrm>
            <a:off x="9275864" y="773415"/>
            <a:ext cx="1045747" cy="1224288"/>
          </a:xfrm>
          <a:prstGeom prst="rect">
            <a:avLst/>
          </a:prstGeom>
          <a:noFill/>
          <a:ln>
            <a:noFill/>
          </a:ln>
        </p:spPr>
      </p:pic>
      <p:pic>
        <p:nvPicPr>
          <p:cNvPr id="262" name="Google Shape;262;p50"/>
          <p:cNvPicPr preferRelativeResize="0"/>
          <p:nvPr/>
        </p:nvPicPr>
        <p:blipFill rotWithShape="1">
          <a:blip r:embed="rId6">
            <a:alphaModFix/>
          </a:blip>
          <a:srcRect/>
          <a:stretch/>
        </p:blipFill>
        <p:spPr>
          <a:xfrm>
            <a:off x="10370419" y="878858"/>
            <a:ext cx="855171" cy="855171"/>
          </a:xfrm>
          <a:prstGeom prst="rect">
            <a:avLst/>
          </a:prstGeom>
          <a:noFill/>
          <a:ln>
            <a:noFill/>
          </a:ln>
        </p:spPr>
      </p:pic>
      <p:pic>
        <p:nvPicPr>
          <p:cNvPr id="263" name="Google Shape;263;p50"/>
          <p:cNvPicPr preferRelativeResize="0"/>
          <p:nvPr/>
        </p:nvPicPr>
        <p:blipFill rotWithShape="1">
          <a:blip r:embed="rId7">
            <a:alphaModFix/>
          </a:blip>
          <a:srcRect/>
          <a:stretch/>
        </p:blipFill>
        <p:spPr>
          <a:xfrm>
            <a:off x="4622829" y="177215"/>
            <a:ext cx="1329043" cy="1835055"/>
          </a:xfrm>
          <a:prstGeom prst="rect">
            <a:avLst/>
          </a:prstGeom>
          <a:noFill/>
          <a:ln>
            <a:noFill/>
          </a:ln>
        </p:spPr>
      </p:pic>
      <p:sp>
        <p:nvSpPr>
          <p:cNvPr id="14" name="Google Shape;161;p47">
            <a:extLst>
              <a:ext uri="{FF2B5EF4-FFF2-40B4-BE49-F238E27FC236}">
                <a16:creationId xmlns:a16="http://schemas.microsoft.com/office/drawing/2014/main" id="{D15C7F16-651D-43A2-AF1C-ACF4C9CE8452}"/>
              </a:ext>
            </a:extLst>
          </p:cNvPr>
          <p:cNvSpPr/>
          <p:nvPr/>
        </p:nvSpPr>
        <p:spPr>
          <a:xfrm>
            <a:off x="696144" y="2187757"/>
            <a:ext cx="2385017" cy="1815841"/>
          </a:xfrm>
          <a:prstGeom prst="rect">
            <a:avLst/>
          </a:prstGeom>
          <a:noFill/>
          <a:ln>
            <a:noFill/>
          </a:ln>
        </p:spPr>
        <p:txBody>
          <a:bodyPr spcFirstLastPara="1" wrap="square" lIns="91425" tIns="45700" rIns="91425" bIns="45700" anchor="t" anchorCtr="0">
            <a:spAutoFit/>
          </a:bodyPr>
          <a:lstStyle/>
          <a:p>
            <a:pPr algn="ctr" fontAlgn="base"/>
            <a:r>
              <a:rPr lang="ru-RU" sz="1600" b="1" i="0" dirty="0" err="1">
                <a:solidFill>
                  <a:srgbClr val="000000"/>
                </a:solidFill>
                <a:effectLst/>
                <a:latin typeface="var(--ui-text-font-family)"/>
              </a:rPr>
              <a:t>Висока</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якість</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публічних</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послуг</a:t>
            </a:r>
            <a:endParaRPr lang="ru-RU" sz="1600" b="1" i="0" dirty="0">
              <a:solidFill>
                <a:srgbClr val="000000"/>
              </a:solidFill>
              <a:effectLst/>
              <a:latin typeface="var(--ui-text-font-family)"/>
            </a:endParaRPr>
          </a:p>
          <a:p>
            <a:pPr algn="ctr" fontAlgn="base"/>
            <a:r>
              <a:rPr lang="ru-RU" sz="1600" b="0" i="0" dirty="0" err="1">
                <a:solidFill>
                  <a:srgbClr val="000000"/>
                </a:solidFill>
                <a:effectLst/>
                <a:latin typeface="var(--ui-text-font-family)"/>
              </a:rPr>
              <a:t>адаптована</a:t>
            </a:r>
            <a:r>
              <a:rPr lang="ru-RU" sz="1600" b="0" i="0" dirty="0">
                <a:solidFill>
                  <a:srgbClr val="000000"/>
                </a:solidFill>
                <a:effectLst/>
                <a:latin typeface="var(--ui-text-font-family)"/>
              </a:rPr>
              <a:t> до </a:t>
            </a:r>
            <a:r>
              <a:rPr lang="ru-RU" sz="1600" b="0" i="0" dirty="0" err="1">
                <a:solidFill>
                  <a:srgbClr val="000000"/>
                </a:solidFill>
                <a:effectLst/>
                <a:latin typeface="var(--ui-text-font-family)"/>
              </a:rPr>
              <a:t>зростаючих</a:t>
            </a:r>
            <a:r>
              <a:rPr lang="ru-RU" sz="1600" b="0" i="0" dirty="0">
                <a:solidFill>
                  <a:srgbClr val="000000"/>
                </a:solidFill>
                <a:effectLst/>
                <a:latin typeface="var(--ui-text-font-family)"/>
              </a:rPr>
              <a:t> потреб </a:t>
            </a:r>
            <a:r>
              <a:rPr lang="ru-RU" sz="1600" b="0" i="0" dirty="0" err="1">
                <a:solidFill>
                  <a:srgbClr val="000000"/>
                </a:solidFill>
                <a:effectLst/>
                <a:latin typeface="var(--ui-text-font-family)"/>
              </a:rPr>
              <a:t>різних</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зокрема</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вразливих</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груп</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мешканців</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громади</a:t>
            </a:r>
            <a:r>
              <a:rPr lang="ru-RU" sz="1600" b="0" i="0" dirty="0">
                <a:solidFill>
                  <a:srgbClr val="000000"/>
                </a:solidFill>
                <a:effectLst/>
                <a:latin typeface="var(--ui-text-font-family)"/>
              </a:rPr>
              <a:t>. </a:t>
            </a:r>
          </a:p>
        </p:txBody>
      </p:sp>
      <p:pic>
        <p:nvPicPr>
          <p:cNvPr id="17" name="Google Shape;252;p50">
            <a:extLst>
              <a:ext uri="{FF2B5EF4-FFF2-40B4-BE49-F238E27FC236}">
                <a16:creationId xmlns:a16="http://schemas.microsoft.com/office/drawing/2014/main" id="{58750BCB-D353-404E-B062-47C212FC4059}"/>
              </a:ext>
            </a:extLst>
          </p:cNvPr>
          <p:cNvPicPr preferRelativeResize="0"/>
          <p:nvPr/>
        </p:nvPicPr>
        <p:blipFill rotWithShape="1">
          <a:blip r:embed="rId3">
            <a:alphaModFix/>
          </a:blip>
          <a:srcRect/>
          <a:stretch/>
        </p:blipFill>
        <p:spPr>
          <a:xfrm>
            <a:off x="2839638" y="4404666"/>
            <a:ext cx="3566382" cy="2123618"/>
          </a:xfrm>
          <a:prstGeom prst="rect">
            <a:avLst/>
          </a:prstGeom>
          <a:noFill/>
          <a:ln>
            <a:noFill/>
          </a:ln>
        </p:spPr>
      </p:pic>
      <p:sp>
        <p:nvSpPr>
          <p:cNvPr id="19" name="Google Shape;161;p47">
            <a:extLst>
              <a:ext uri="{FF2B5EF4-FFF2-40B4-BE49-F238E27FC236}">
                <a16:creationId xmlns:a16="http://schemas.microsoft.com/office/drawing/2014/main" id="{3E81FC3F-A253-4DD4-BF0A-896DB85D8B90}"/>
              </a:ext>
            </a:extLst>
          </p:cNvPr>
          <p:cNvSpPr/>
          <p:nvPr/>
        </p:nvSpPr>
        <p:spPr>
          <a:xfrm>
            <a:off x="3381512" y="2033869"/>
            <a:ext cx="2385017" cy="2062063"/>
          </a:xfrm>
          <a:prstGeom prst="rect">
            <a:avLst/>
          </a:prstGeom>
          <a:noFill/>
          <a:ln>
            <a:noFill/>
          </a:ln>
        </p:spPr>
        <p:txBody>
          <a:bodyPr spcFirstLastPara="1" wrap="square" lIns="91425" tIns="45700" rIns="91425" bIns="45700" anchor="t" anchorCtr="0">
            <a:spAutoFit/>
          </a:bodyPr>
          <a:lstStyle/>
          <a:p>
            <a:pPr algn="ctr" fontAlgn="base"/>
            <a:r>
              <a:rPr lang="ru-RU" sz="1600" b="1" i="0" dirty="0" err="1">
                <a:solidFill>
                  <a:srgbClr val="000000"/>
                </a:solidFill>
                <a:effectLst/>
                <a:latin typeface="var(--ui-text-font-family)"/>
              </a:rPr>
              <a:t>Конкурентоспроможна</a:t>
            </a:r>
            <a:r>
              <a:rPr lang="ru-RU" sz="1600" b="1" i="0" dirty="0">
                <a:solidFill>
                  <a:srgbClr val="000000"/>
                </a:solidFill>
                <a:effectLst/>
                <a:latin typeface="var(--ui-text-font-family)"/>
              </a:rPr>
              <a:t> та </a:t>
            </a:r>
            <a:r>
              <a:rPr lang="ru-RU" sz="1600" b="1" i="0" dirty="0" err="1">
                <a:solidFill>
                  <a:srgbClr val="000000"/>
                </a:solidFill>
                <a:effectLst/>
                <a:latin typeface="var(--ui-text-font-family)"/>
              </a:rPr>
              <a:t>інноваційна</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місцева</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економіка</a:t>
            </a:r>
            <a:r>
              <a:rPr lang="ru-RU" sz="1600" b="1" i="0" dirty="0">
                <a:solidFill>
                  <a:srgbClr val="000000"/>
                </a:solidFill>
                <a:effectLst/>
                <a:latin typeface="var(--ui-text-font-family)"/>
              </a:rPr>
              <a:t> </a:t>
            </a:r>
          </a:p>
          <a:p>
            <a:pPr algn="ctr" fontAlgn="base"/>
            <a:r>
              <a:rPr lang="ru-RU" sz="1600" b="0" i="0" dirty="0">
                <a:solidFill>
                  <a:srgbClr val="000000"/>
                </a:solidFill>
                <a:effectLst/>
                <a:latin typeface="var(--ui-text-font-family)"/>
              </a:rPr>
              <a:t>на </a:t>
            </a:r>
            <a:r>
              <a:rPr lang="ru-RU" sz="1600" b="0" i="0" dirty="0" err="1">
                <a:solidFill>
                  <a:srgbClr val="000000"/>
                </a:solidFill>
                <a:effectLst/>
                <a:latin typeface="var(--ui-text-font-family)"/>
              </a:rPr>
              <a:t>основі</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місцевих</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ресурсів</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традицій</a:t>
            </a:r>
            <a:r>
              <a:rPr lang="ru-RU" sz="1600" b="0" i="0" dirty="0">
                <a:solidFill>
                  <a:srgbClr val="000000"/>
                </a:solidFill>
                <a:effectLst/>
                <a:latin typeface="var(--ui-text-font-family)"/>
              </a:rPr>
              <a:t> та </a:t>
            </a:r>
            <a:r>
              <a:rPr lang="ru-RU" sz="1600" b="0" i="0" dirty="0" err="1">
                <a:solidFill>
                  <a:srgbClr val="000000"/>
                </a:solidFill>
                <a:effectLst/>
                <a:latin typeface="var(--ui-text-font-family)"/>
              </a:rPr>
              <a:t>спеціалізацій</a:t>
            </a:r>
            <a:r>
              <a:rPr lang="ru-RU" sz="1600" b="0" i="0" dirty="0">
                <a:solidFill>
                  <a:srgbClr val="000000"/>
                </a:solidFill>
                <a:effectLst/>
                <a:latin typeface="var(--ui-text-font-family)"/>
              </a:rPr>
              <a:t> і </a:t>
            </a:r>
            <a:r>
              <a:rPr lang="ru-RU" sz="1600" b="0" i="0" dirty="0" err="1">
                <a:solidFill>
                  <a:srgbClr val="000000"/>
                </a:solidFill>
                <a:effectLst/>
                <a:latin typeface="var(--ui-text-font-family)"/>
              </a:rPr>
              <a:t>підприємницьких</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ініціатив</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мешканців</a:t>
            </a:r>
            <a:r>
              <a:rPr lang="ru-RU" sz="1600" b="0" i="0" dirty="0">
                <a:solidFill>
                  <a:srgbClr val="000000"/>
                </a:solidFill>
                <a:effectLst/>
                <a:latin typeface="var(--ui-text-font-family)"/>
              </a:rPr>
              <a:t>. </a:t>
            </a:r>
          </a:p>
        </p:txBody>
      </p:sp>
      <p:sp>
        <p:nvSpPr>
          <p:cNvPr id="20" name="Google Shape;161;p47">
            <a:extLst>
              <a:ext uri="{FF2B5EF4-FFF2-40B4-BE49-F238E27FC236}">
                <a16:creationId xmlns:a16="http://schemas.microsoft.com/office/drawing/2014/main" id="{D7743503-3022-4F17-A6A9-8B5D506315D4}"/>
              </a:ext>
            </a:extLst>
          </p:cNvPr>
          <p:cNvSpPr/>
          <p:nvPr/>
        </p:nvSpPr>
        <p:spPr>
          <a:xfrm>
            <a:off x="6030145" y="2145818"/>
            <a:ext cx="2385017" cy="1815841"/>
          </a:xfrm>
          <a:prstGeom prst="rect">
            <a:avLst/>
          </a:prstGeom>
          <a:noFill/>
          <a:ln>
            <a:noFill/>
          </a:ln>
        </p:spPr>
        <p:txBody>
          <a:bodyPr spcFirstLastPara="1" wrap="square" lIns="91425" tIns="45700" rIns="91425" bIns="45700" anchor="t" anchorCtr="0">
            <a:spAutoFit/>
          </a:bodyPr>
          <a:lstStyle/>
          <a:p>
            <a:pPr algn="ctr" fontAlgn="base"/>
            <a:r>
              <a:rPr lang="ru-RU" sz="1600" b="1" i="0" dirty="0" err="1">
                <a:solidFill>
                  <a:srgbClr val="000000"/>
                </a:solidFill>
                <a:effectLst/>
                <a:latin typeface="var(--ui-text-font-family)"/>
              </a:rPr>
              <a:t>Високоякісний</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спеціалізований</a:t>
            </a:r>
            <a:r>
              <a:rPr lang="ru-RU" sz="1600" b="1" i="0" dirty="0">
                <a:solidFill>
                  <a:srgbClr val="000000"/>
                </a:solidFill>
                <a:effectLst/>
                <a:latin typeface="var(--ui-text-font-family)"/>
              </a:rPr>
              <a:t> туризм </a:t>
            </a:r>
          </a:p>
          <a:p>
            <a:pPr algn="ctr" fontAlgn="base"/>
            <a:r>
              <a:rPr lang="ru-RU" sz="1600" b="0" i="0" dirty="0" err="1">
                <a:solidFill>
                  <a:srgbClr val="000000"/>
                </a:solidFill>
                <a:effectLst/>
                <a:latin typeface="var(--ui-text-font-family)"/>
              </a:rPr>
              <a:t>регіонального</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значення</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який</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розвивається</a:t>
            </a:r>
            <a:r>
              <a:rPr lang="ru-RU" sz="1600" b="0" i="0" dirty="0">
                <a:solidFill>
                  <a:srgbClr val="000000"/>
                </a:solidFill>
                <a:effectLst/>
                <a:latin typeface="var(--ui-text-font-family)"/>
              </a:rPr>
              <a:t> на </a:t>
            </a:r>
            <a:r>
              <a:rPr lang="ru-RU" sz="1600" b="0" i="0" dirty="0" err="1">
                <a:solidFill>
                  <a:srgbClr val="000000"/>
                </a:solidFill>
                <a:effectLst/>
                <a:latin typeface="var(--ui-text-font-family)"/>
              </a:rPr>
              <a:t>основі</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місцевих</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ресурсів</a:t>
            </a:r>
            <a:r>
              <a:rPr lang="ru-RU" sz="1600" b="0" i="0" dirty="0">
                <a:solidFill>
                  <a:srgbClr val="000000"/>
                </a:solidFill>
                <a:effectLst/>
                <a:latin typeface="var(--ui-text-font-family)"/>
              </a:rPr>
              <a:t> та </a:t>
            </a:r>
            <a:r>
              <a:rPr lang="ru-RU" sz="1600" b="0" i="0" dirty="0" err="1">
                <a:solidFill>
                  <a:srgbClr val="000000"/>
                </a:solidFill>
                <a:effectLst/>
                <a:latin typeface="var(--ui-text-font-family)"/>
              </a:rPr>
              <a:t>традицій</a:t>
            </a:r>
            <a:r>
              <a:rPr lang="ru-RU" sz="1600" b="0" i="0" dirty="0">
                <a:solidFill>
                  <a:srgbClr val="000000"/>
                </a:solidFill>
                <a:effectLst/>
                <a:latin typeface="var(--ui-text-font-family)"/>
              </a:rPr>
              <a:t>, з </a:t>
            </a:r>
            <a:r>
              <a:rPr lang="ru-RU" sz="1600" b="0" i="0" dirty="0" err="1">
                <a:solidFill>
                  <a:srgbClr val="000000"/>
                </a:solidFill>
                <a:effectLst/>
                <a:latin typeface="var(--ui-text-font-family)"/>
              </a:rPr>
              <a:t>бережним</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ставленням</a:t>
            </a:r>
            <a:r>
              <a:rPr lang="ru-RU" sz="1600" b="0" i="0" dirty="0">
                <a:solidFill>
                  <a:srgbClr val="000000"/>
                </a:solidFill>
                <a:effectLst/>
                <a:latin typeface="var(--ui-text-font-family)"/>
              </a:rPr>
              <a:t> до </a:t>
            </a:r>
            <a:r>
              <a:rPr lang="ru-RU" sz="1600" b="0" i="0" dirty="0" err="1">
                <a:solidFill>
                  <a:srgbClr val="000000"/>
                </a:solidFill>
                <a:effectLst/>
                <a:latin typeface="var(--ui-text-font-family)"/>
              </a:rPr>
              <a:t>природи</a:t>
            </a:r>
            <a:r>
              <a:rPr lang="ru-RU" sz="1600" b="0" i="0" dirty="0">
                <a:solidFill>
                  <a:srgbClr val="000000"/>
                </a:solidFill>
                <a:effectLst/>
                <a:latin typeface="var(--ui-text-font-family)"/>
              </a:rPr>
              <a:t>. </a:t>
            </a:r>
          </a:p>
        </p:txBody>
      </p:sp>
      <p:sp>
        <p:nvSpPr>
          <p:cNvPr id="21" name="Google Shape;161;p47">
            <a:extLst>
              <a:ext uri="{FF2B5EF4-FFF2-40B4-BE49-F238E27FC236}">
                <a16:creationId xmlns:a16="http://schemas.microsoft.com/office/drawing/2014/main" id="{524F6BF6-1494-4AEB-845F-990BC67EBA3F}"/>
              </a:ext>
            </a:extLst>
          </p:cNvPr>
          <p:cNvSpPr/>
          <p:nvPr/>
        </p:nvSpPr>
        <p:spPr>
          <a:xfrm>
            <a:off x="3113636" y="4547295"/>
            <a:ext cx="2916509" cy="1815841"/>
          </a:xfrm>
          <a:prstGeom prst="rect">
            <a:avLst/>
          </a:prstGeom>
          <a:noFill/>
          <a:ln>
            <a:noFill/>
          </a:ln>
        </p:spPr>
        <p:txBody>
          <a:bodyPr spcFirstLastPara="1" wrap="square" lIns="91425" tIns="45700" rIns="91425" bIns="45700" anchor="t" anchorCtr="0">
            <a:spAutoFit/>
          </a:bodyPr>
          <a:lstStyle/>
          <a:p>
            <a:pPr algn="ctr" fontAlgn="base"/>
            <a:r>
              <a:rPr lang="ru-RU" sz="1600" b="1" i="0" dirty="0" err="1">
                <a:solidFill>
                  <a:srgbClr val="000000"/>
                </a:solidFill>
                <a:effectLst/>
                <a:latin typeface="var(--ui-text-font-family)"/>
              </a:rPr>
              <a:t>Розширення</a:t>
            </a:r>
            <a:r>
              <a:rPr lang="ru-RU" sz="1600" b="1" i="0" dirty="0">
                <a:solidFill>
                  <a:srgbClr val="000000"/>
                </a:solidFill>
                <a:effectLst/>
                <a:latin typeface="var(--ui-text-font-family)"/>
              </a:rPr>
              <a:t> і </a:t>
            </a:r>
            <a:r>
              <a:rPr lang="ru-RU" sz="1600" b="1" i="0" dirty="0" err="1">
                <a:solidFill>
                  <a:srgbClr val="000000"/>
                </a:solidFill>
                <a:effectLst/>
                <a:latin typeface="var(--ui-text-font-family)"/>
              </a:rPr>
              <a:t>покращення</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якості</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комунальної</a:t>
            </a:r>
            <a:r>
              <a:rPr lang="ru-RU" sz="1600" b="1" i="0" dirty="0">
                <a:solidFill>
                  <a:srgbClr val="000000"/>
                </a:solidFill>
                <a:effectLst/>
                <a:latin typeface="var(--ui-text-font-family)"/>
              </a:rPr>
              <a:t> </a:t>
            </a:r>
            <a:r>
              <a:rPr lang="ru-RU" sz="1600" b="1" i="0" dirty="0" err="1">
                <a:solidFill>
                  <a:srgbClr val="000000"/>
                </a:solidFill>
                <a:effectLst/>
                <a:latin typeface="var(--ui-text-font-family)"/>
              </a:rPr>
              <a:t>інфраструктури</a:t>
            </a:r>
            <a:r>
              <a:rPr lang="ru-RU" sz="1600" b="1" i="0" dirty="0">
                <a:solidFill>
                  <a:srgbClr val="000000"/>
                </a:solidFill>
                <a:effectLst/>
                <a:latin typeface="var(--ui-text-font-family)"/>
              </a:rPr>
              <a:t>,</a:t>
            </a:r>
          </a:p>
          <a:p>
            <a:pPr algn="ctr" fontAlgn="base"/>
            <a:r>
              <a:rPr lang="ru-RU" sz="1600" b="0" i="0" dirty="0">
                <a:solidFill>
                  <a:srgbClr val="000000"/>
                </a:solidFill>
                <a:effectLst/>
                <a:latin typeface="var(--ui-text-font-family)"/>
              </a:rPr>
              <a:t>яка </a:t>
            </a:r>
            <a:r>
              <a:rPr lang="ru-RU" sz="1600" b="0" i="0" dirty="0" err="1">
                <a:solidFill>
                  <a:srgbClr val="000000"/>
                </a:solidFill>
                <a:effectLst/>
                <a:latin typeface="var(--ui-text-font-family)"/>
              </a:rPr>
              <a:t>забезпечує</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підвищення</a:t>
            </a:r>
            <a:r>
              <a:rPr lang="ru-RU" sz="1600" b="0" i="0" dirty="0">
                <a:solidFill>
                  <a:srgbClr val="000000"/>
                </a:solidFill>
                <a:effectLst/>
                <a:latin typeface="var(--ui-text-font-family)"/>
              </a:rPr>
              <a:t> комфорту </a:t>
            </a:r>
            <a:r>
              <a:rPr lang="ru-RU" sz="1600" b="0" i="0" dirty="0" err="1">
                <a:solidFill>
                  <a:srgbClr val="000000"/>
                </a:solidFill>
                <a:effectLst/>
                <a:latin typeface="var(--ui-text-font-family)"/>
              </a:rPr>
              <a:t>проживання</a:t>
            </a:r>
            <a:r>
              <a:rPr lang="ru-RU" sz="1600" b="0" i="0" dirty="0">
                <a:solidFill>
                  <a:srgbClr val="000000"/>
                </a:solidFill>
                <a:effectLst/>
                <a:latin typeface="var(--ui-text-font-family)"/>
              </a:rPr>
              <a:t> та </a:t>
            </a:r>
            <a:r>
              <a:rPr lang="ru-RU" sz="1600" b="0" i="0" dirty="0" err="1">
                <a:solidFill>
                  <a:srgbClr val="000000"/>
                </a:solidFill>
                <a:effectLst/>
                <a:latin typeface="var(--ui-text-font-family)"/>
              </a:rPr>
              <a:t>посилення</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охорони</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життя</a:t>
            </a:r>
            <a:r>
              <a:rPr lang="ru-RU" sz="1600" b="0" i="0" dirty="0">
                <a:solidFill>
                  <a:srgbClr val="000000"/>
                </a:solidFill>
                <a:effectLst/>
                <a:latin typeface="var(--ui-text-font-family)"/>
              </a:rPr>
              <a:t> і </a:t>
            </a:r>
            <a:r>
              <a:rPr lang="ru-RU" sz="1600" b="0" i="0" dirty="0" err="1">
                <a:solidFill>
                  <a:srgbClr val="000000"/>
                </a:solidFill>
                <a:effectLst/>
                <a:latin typeface="var(--ui-text-font-family)"/>
              </a:rPr>
              <a:t>здоров’я</a:t>
            </a:r>
            <a:r>
              <a:rPr lang="ru-RU" sz="1600" b="0" i="0" dirty="0">
                <a:solidFill>
                  <a:srgbClr val="000000"/>
                </a:solidFill>
                <a:effectLst/>
                <a:latin typeface="var(--ui-text-font-family)"/>
              </a:rPr>
              <a:t> </a:t>
            </a:r>
            <a:r>
              <a:rPr lang="ru-RU" sz="1600" b="0" i="0" dirty="0" err="1">
                <a:solidFill>
                  <a:srgbClr val="000000"/>
                </a:solidFill>
                <a:effectLst/>
                <a:latin typeface="var(--ui-text-font-family)"/>
              </a:rPr>
              <a:t>мешканців</a:t>
            </a:r>
            <a:r>
              <a:rPr lang="ru-RU" sz="1600" b="0" i="0" dirty="0">
                <a:solidFill>
                  <a:srgbClr val="000000"/>
                </a:solidFill>
                <a:effectLst/>
                <a:latin typeface="var(--ui-text-font-family)"/>
              </a:rPr>
              <a:t>. </a:t>
            </a:r>
          </a:p>
        </p:txBody>
      </p:sp>
      <p:grpSp>
        <p:nvGrpSpPr>
          <p:cNvPr id="22" name="Google Shape;254;p50">
            <a:extLst>
              <a:ext uri="{FF2B5EF4-FFF2-40B4-BE49-F238E27FC236}">
                <a16:creationId xmlns:a16="http://schemas.microsoft.com/office/drawing/2014/main" id="{DA636732-DE18-4F3B-B19E-40DE1F8DE97B}"/>
              </a:ext>
            </a:extLst>
          </p:cNvPr>
          <p:cNvGrpSpPr/>
          <p:nvPr/>
        </p:nvGrpSpPr>
        <p:grpSpPr>
          <a:xfrm>
            <a:off x="8897418" y="2687025"/>
            <a:ext cx="2563141" cy="3435281"/>
            <a:chOff x="839146" y="172284"/>
            <a:chExt cx="4337473" cy="5580279"/>
          </a:xfrm>
        </p:grpSpPr>
        <p:sp>
          <p:nvSpPr>
            <p:cNvPr id="23" name="Google Shape;255;p50">
              <a:extLst>
                <a:ext uri="{FF2B5EF4-FFF2-40B4-BE49-F238E27FC236}">
                  <a16:creationId xmlns:a16="http://schemas.microsoft.com/office/drawing/2014/main" id="{B8E97AC9-1792-4C9C-B784-55FB50771349}"/>
                </a:ext>
              </a:extLst>
            </p:cNvPr>
            <p:cNvSpPr/>
            <p:nvPr/>
          </p:nvSpPr>
          <p:spPr>
            <a:xfrm>
              <a:off x="1505303" y="172284"/>
              <a:ext cx="3671316" cy="3671316"/>
            </a:xfrm>
            <a:custGeom>
              <a:avLst/>
              <a:gdLst/>
              <a:ahLst/>
              <a:cxnLst/>
              <a:rect l="l" t="t" r="r" b="b"/>
              <a:pathLst>
                <a:path w="3671315" h="3671315" extrusionOk="0">
                  <a:moveTo>
                    <a:pt x="0" y="0"/>
                  </a:moveTo>
                  <a:lnTo>
                    <a:pt x="3671315" y="0"/>
                  </a:lnTo>
                  <a:lnTo>
                    <a:pt x="3671315" y="3671315"/>
                  </a:lnTo>
                  <a:close/>
                </a:path>
              </a:pathLst>
            </a:custGeom>
            <a:blipFill rotWithShape="1">
              <a:blip r:embed="rId8">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 name="Google Shape;256;p50">
              <a:extLst>
                <a:ext uri="{FF2B5EF4-FFF2-40B4-BE49-F238E27FC236}">
                  <a16:creationId xmlns:a16="http://schemas.microsoft.com/office/drawing/2014/main" id="{1DF1DBFC-0BA7-4082-9628-8FB6A1A1B332}"/>
                </a:ext>
              </a:extLst>
            </p:cNvPr>
            <p:cNvSpPr/>
            <p:nvPr/>
          </p:nvSpPr>
          <p:spPr>
            <a:xfrm rot="10800000">
              <a:off x="839146" y="2081248"/>
              <a:ext cx="3671316" cy="3671315"/>
            </a:xfrm>
            <a:custGeom>
              <a:avLst/>
              <a:gdLst/>
              <a:ahLst/>
              <a:cxnLst/>
              <a:rect l="l" t="t" r="r" b="b"/>
              <a:pathLst>
                <a:path w="3671315" h="3671315" extrusionOk="0">
                  <a:moveTo>
                    <a:pt x="0" y="0"/>
                  </a:moveTo>
                  <a:lnTo>
                    <a:pt x="3671315" y="0"/>
                  </a:lnTo>
                  <a:lnTo>
                    <a:pt x="3671315" y="3671315"/>
                  </a:lnTo>
                  <a:close/>
                </a:path>
              </a:pathLst>
            </a:custGeom>
            <a:blipFill rotWithShape="1">
              <a:blip r:embed="rId8">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5" name="Google Shape;259;p50">
            <a:extLst>
              <a:ext uri="{FF2B5EF4-FFF2-40B4-BE49-F238E27FC236}">
                <a16:creationId xmlns:a16="http://schemas.microsoft.com/office/drawing/2014/main" id="{749908A9-8251-4995-902D-9B3F5373BBC3}"/>
              </a:ext>
            </a:extLst>
          </p:cNvPr>
          <p:cNvSpPr/>
          <p:nvPr/>
        </p:nvSpPr>
        <p:spPr>
          <a:xfrm rot="10800000">
            <a:off x="8737287" y="3633994"/>
            <a:ext cx="2745313" cy="2626266"/>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258;p50">
            <a:extLst>
              <a:ext uri="{FF2B5EF4-FFF2-40B4-BE49-F238E27FC236}">
                <a16:creationId xmlns:a16="http://schemas.microsoft.com/office/drawing/2014/main" id="{0F963D6F-58B8-47B6-BA4A-F5E06246AC5E}"/>
              </a:ext>
            </a:extLst>
          </p:cNvPr>
          <p:cNvSpPr/>
          <p:nvPr/>
        </p:nvSpPr>
        <p:spPr>
          <a:xfrm>
            <a:off x="9082685" y="2630108"/>
            <a:ext cx="2477851" cy="2626267"/>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3464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p:nvPr/>
        </p:nvSpPr>
        <p:spPr>
          <a:xfrm>
            <a:off x="7089912" y="0"/>
            <a:ext cx="5102087"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6"/>
          <p:cNvSpPr/>
          <p:nvPr/>
        </p:nvSpPr>
        <p:spPr>
          <a:xfrm>
            <a:off x="7180786" y="1342491"/>
            <a:ext cx="4862694"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uk-UA" sz="3600" b="1" i="0" strike="noStrike" cap="none" dirty="0">
                <a:solidFill>
                  <a:schemeClr val="dk1"/>
                </a:solidFill>
                <a:latin typeface="Calibri"/>
                <a:ea typeface="Calibri"/>
                <a:cs typeface="Calibri"/>
                <a:sym typeface="Calibri"/>
              </a:rPr>
              <a:t>SWOT аналіз </a:t>
            </a:r>
            <a:endParaRPr dirty="0"/>
          </a:p>
          <a:p>
            <a:pPr marL="0" marR="0" lvl="0" indent="0" algn="ctr" rtl="0">
              <a:lnSpc>
                <a:spcPct val="100000"/>
              </a:lnSpc>
              <a:spcBef>
                <a:spcPts val="0"/>
              </a:spcBef>
              <a:spcAft>
                <a:spcPts val="0"/>
              </a:spcAft>
              <a:buClr>
                <a:srgbClr val="000000"/>
              </a:buClr>
              <a:buSzPts val="4000"/>
              <a:buFont typeface="Arial"/>
              <a:buNone/>
            </a:pPr>
            <a:r>
              <a:rPr lang="uk-UA" sz="2400" b="1" i="0" strike="noStrike" cap="none" dirty="0" err="1">
                <a:solidFill>
                  <a:schemeClr val="tx1"/>
                </a:solidFill>
                <a:latin typeface="Calibri"/>
                <a:ea typeface="Calibri"/>
                <a:cs typeface="Calibri"/>
                <a:sym typeface="Calibri"/>
              </a:rPr>
              <a:t>Широківської</a:t>
            </a:r>
            <a:r>
              <a:rPr lang="uk-UA" sz="2400" b="1" i="0" strike="noStrike" cap="none" dirty="0">
                <a:solidFill>
                  <a:schemeClr val="tx1"/>
                </a:solidFill>
                <a:latin typeface="Calibri"/>
                <a:ea typeface="Calibri"/>
                <a:cs typeface="Calibri"/>
                <a:sym typeface="Calibri"/>
              </a:rPr>
              <a:t> сільської територіальної громади</a:t>
            </a:r>
            <a:endParaRPr lang="uk-UA" sz="2400" dirty="0">
              <a:solidFill>
                <a:schemeClr val="tx1"/>
              </a:solidFill>
            </a:endParaRPr>
          </a:p>
        </p:txBody>
      </p:sp>
      <p:pic>
        <p:nvPicPr>
          <p:cNvPr id="227" name="Google Shape;227;p6" descr="горизонт син"/>
          <p:cNvPicPr preferRelativeResize="0"/>
          <p:nvPr/>
        </p:nvPicPr>
        <p:blipFill rotWithShape="1">
          <a:blip r:embed="rId4">
            <a:alphaModFix/>
          </a:blip>
          <a:srcRect/>
          <a:stretch/>
        </p:blipFill>
        <p:spPr>
          <a:xfrm>
            <a:off x="180981" y="5474456"/>
            <a:ext cx="5218333" cy="1122287"/>
          </a:xfrm>
          <a:prstGeom prst="rect">
            <a:avLst/>
          </a:prstGeom>
          <a:noFill/>
          <a:ln>
            <a:noFill/>
          </a:ln>
        </p:spPr>
      </p:pic>
      <p:pic>
        <p:nvPicPr>
          <p:cNvPr id="229" name="Google Shape;229;p6" descr="Чотири компоненти SWOT-аналізу у вигляді 2 × 2 матриці"/>
          <p:cNvPicPr preferRelativeResize="0"/>
          <p:nvPr/>
        </p:nvPicPr>
        <p:blipFill rotWithShape="1">
          <a:blip r:embed="rId5">
            <a:alphaModFix/>
          </a:blip>
          <a:srcRect/>
          <a:stretch/>
        </p:blipFill>
        <p:spPr>
          <a:xfrm>
            <a:off x="673471" y="261257"/>
            <a:ext cx="5450193" cy="5376223"/>
          </a:xfrm>
          <a:prstGeom prst="rect">
            <a:avLst/>
          </a:prstGeom>
          <a:noFill/>
          <a:ln>
            <a:noFill/>
          </a:ln>
        </p:spPr>
      </p:pic>
      <p:pic>
        <p:nvPicPr>
          <p:cNvPr id="8" name="Рисунок 7">
            <a:extLst>
              <a:ext uri="{FF2B5EF4-FFF2-40B4-BE49-F238E27FC236}">
                <a16:creationId xmlns:a16="http://schemas.microsoft.com/office/drawing/2014/main" id="{3EC3C978-7407-42CA-A7C2-703A5172365E}"/>
              </a:ext>
            </a:extLst>
          </p:cNvPr>
          <p:cNvPicPr>
            <a:picLocks noChangeAspect="1"/>
          </p:cNvPicPr>
          <p:nvPr/>
        </p:nvPicPr>
        <p:blipFill>
          <a:blip r:embed="rId6"/>
          <a:stretch>
            <a:fillRect/>
          </a:stretch>
        </p:blipFill>
        <p:spPr>
          <a:xfrm>
            <a:off x="8163970" y="3104847"/>
            <a:ext cx="3222307" cy="16878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p:nvPr/>
        </p:nvSpPr>
        <p:spPr>
          <a:xfrm>
            <a:off x="3031129" y="784156"/>
            <a:ext cx="7930976" cy="554937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54"/>
          <p:cNvSpPr/>
          <p:nvPr/>
        </p:nvSpPr>
        <p:spPr>
          <a:xfrm>
            <a:off x="2694550" y="525936"/>
            <a:ext cx="8035289" cy="560656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54"/>
          <p:cNvSpPr/>
          <p:nvPr/>
        </p:nvSpPr>
        <p:spPr>
          <a:xfrm rot="-5400000">
            <a:off x="-518160" y="51816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54"/>
          <p:cNvSpPr/>
          <p:nvPr/>
        </p:nvSpPr>
        <p:spPr>
          <a:xfrm>
            <a:off x="207828" y="122456"/>
            <a:ext cx="2022742" cy="132339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uk-UA" sz="4000" b="0" i="0" u="none" strike="noStrike" cap="none" dirty="0">
                <a:solidFill>
                  <a:schemeClr val="lt1"/>
                </a:solidFill>
                <a:effectLst>
                  <a:glow rad="63500">
                    <a:schemeClr val="accent6">
                      <a:satMod val="175000"/>
                      <a:alpha val="40000"/>
                    </a:schemeClr>
                  </a:glow>
                </a:effectLst>
                <a:latin typeface="Calibri"/>
                <a:ea typeface="Calibri"/>
                <a:cs typeface="Calibri"/>
                <a:sym typeface="Calibri"/>
              </a:rPr>
              <a:t>Сильні сторони</a:t>
            </a:r>
            <a:endParaRPr sz="4000" b="0" i="0" u="none" strike="noStrike" cap="none" dirty="0">
              <a:solidFill>
                <a:schemeClr val="lt1"/>
              </a:solidFill>
              <a:effectLst>
                <a:glow rad="63500">
                  <a:schemeClr val="accent6">
                    <a:satMod val="175000"/>
                    <a:alpha val="40000"/>
                  </a:schemeClr>
                </a:glow>
              </a:effectLst>
              <a:latin typeface="Calibri"/>
              <a:ea typeface="Calibri"/>
              <a:cs typeface="Calibri"/>
              <a:sym typeface="Calibri"/>
            </a:endParaRPr>
          </a:p>
        </p:txBody>
      </p:sp>
      <p:grpSp>
        <p:nvGrpSpPr>
          <p:cNvPr id="317" name="Google Shape;317;p54"/>
          <p:cNvGrpSpPr/>
          <p:nvPr/>
        </p:nvGrpSpPr>
        <p:grpSpPr>
          <a:xfrm>
            <a:off x="0" y="1945930"/>
            <a:ext cx="2438400" cy="4912070"/>
            <a:chOff x="0" y="1945930"/>
            <a:chExt cx="2438400" cy="4912070"/>
          </a:xfrm>
        </p:grpSpPr>
        <p:sp>
          <p:nvSpPr>
            <p:cNvPr id="318" name="Google Shape;318;p54"/>
            <p:cNvSpPr/>
            <p:nvPr/>
          </p:nvSpPr>
          <p:spPr>
            <a:xfrm rot="5400000">
              <a:off x="-518160" y="246409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54"/>
            <p:cNvSpPr/>
            <p:nvPr/>
          </p:nvSpPr>
          <p:spPr>
            <a:xfrm>
              <a:off x="0" y="5420650"/>
              <a:ext cx="2438400" cy="1437350"/>
            </a:xfrm>
            <a:prstGeom prst="rect">
              <a:avLst/>
            </a:pr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0" name="Google Shape;320;p54" descr="вертикаль син"/>
          <p:cNvPicPr preferRelativeResize="0"/>
          <p:nvPr/>
        </p:nvPicPr>
        <p:blipFill rotWithShape="1">
          <a:blip r:embed="rId5">
            <a:alphaModFix/>
          </a:blip>
          <a:srcRect/>
          <a:stretch/>
        </p:blipFill>
        <p:spPr>
          <a:xfrm>
            <a:off x="10962105" y="899544"/>
            <a:ext cx="1238250" cy="4946650"/>
          </a:xfrm>
          <a:prstGeom prst="rect">
            <a:avLst/>
          </a:prstGeom>
          <a:noFill/>
          <a:ln>
            <a:noFill/>
          </a:ln>
        </p:spPr>
      </p:pic>
      <p:sp>
        <p:nvSpPr>
          <p:cNvPr id="10" name="Google Shape;161;p47">
            <a:extLst>
              <a:ext uri="{FF2B5EF4-FFF2-40B4-BE49-F238E27FC236}">
                <a16:creationId xmlns:a16="http://schemas.microsoft.com/office/drawing/2014/main" id="{77BE4A86-1417-4BD0-8E46-7D292D7C8134}"/>
              </a:ext>
            </a:extLst>
          </p:cNvPr>
          <p:cNvSpPr/>
          <p:nvPr/>
        </p:nvSpPr>
        <p:spPr>
          <a:xfrm>
            <a:off x="3031129" y="735975"/>
            <a:ext cx="6970565" cy="5386049"/>
          </a:xfrm>
          <a:prstGeom prst="rect">
            <a:avLst/>
          </a:prstGeom>
          <a:noFill/>
          <a:ln>
            <a:noFill/>
          </a:ln>
        </p:spPr>
        <p:txBody>
          <a:bodyPr spcFirstLastPara="1" wrap="square" lIns="91425" tIns="45700" rIns="91425" bIns="45700" anchor="t" anchorCtr="0">
            <a:spAutoFit/>
          </a:bodyPr>
          <a:lstStyle/>
          <a:p>
            <a:pPr algn="l" fontAlgn="base"/>
            <a:r>
              <a:rPr lang="uk-UA" sz="3200" b="0" i="0" dirty="0">
                <a:solidFill>
                  <a:schemeClr val="bg1"/>
                </a:solidFill>
                <a:effectLst/>
                <a:latin typeface="var(--ui-text-font-family)"/>
              </a:rPr>
              <a:t>1) Вдале географічне розташування</a:t>
            </a:r>
          </a:p>
          <a:p>
            <a:pPr algn="l" fontAlgn="base"/>
            <a:r>
              <a:rPr lang="uk-UA" sz="3200" dirty="0">
                <a:solidFill>
                  <a:schemeClr val="bg1"/>
                </a:solidFill>
                <a:latin typeface="var(--ui-text-font-family)"/>
              </a:rPr>
              <a:t>2) Гарні кліматичні та природні (екологічні) умови для сільського господарства</a:t>
            </a:r>
          </a:p>
          <a:p>
            <a:pPr algn="l" fontAlgn="base"/>
            <a:r>
              <a:rPr lang="uk-UA" sz="3200" dirty="0">
                <a:solidFill>
                  <a:schemeClr val="bg1"/>
                </a:solidFill>
                <a:latin typeface="var(--ui-text-font-family)"/>
              </a:rPr>
              <a:t>3) Підтримка зі сторони місцевої влади малого та середнього бізнесів</a:t>
            </a:r>
          </a:p>
          <a:p>
            <a:pPr algn="l" fontAlgn="base"/>
            <a:r>
              <a:rPr lang="uk-UA" sz="3200" dirty="0">
                <a:solidFill>
                  <a:schemeClr val="bg1"/>
                </a:solidFill>
                <a:latin typeface="var(--ui-text-font-family)"/>
              </a:rPr>
              <a:t>4) Впровадження стратегічних </a:t>
            </a:r>
            <a:r>
              <a:rPr lang="uk-UA" sz="3200" dirty="0" err="1">
                <a:solidFill>
                  <a:schemeClr val="bg1"/>
                </a:solidFill>
                <a:latin typeface="var(--ui-text-font-family)"/>
              </a:rPr>
              <a:t>проєктів</a:t>
            </a:r>
            <a:endParaRPr lang="uk-UA" sz="3200" dirty="0">
              <a:solidFill>
                <a:schemeClr val="bg1"/>
              </a:solidFill>
              <a:latin typeface="var(--ui-text-font-family)"/>
            </a:endParaRPr>
          </a:p>
          <a:p>
            <a:pPr algn="l" fontAlgn="base"/>
            <a:r>
              <a:rPr lang="uk-UA" sz="3200" dirty="0">
                <a:solidFill>
                  <a:schemeClr val="bg1"/>
                </a:solidFill>
                <a:latin typeface="var(--ui-text-font-family)"/>
              </a:rPr>
              <a:t>5) Людський ресурс (за рахунок інтеграції ВПО)</a:t>
            </a:r>
          </a:p>
          <a:p>
            <a:pPr algn="l" fontAlgn="base"/>
            <a:r>
              <a:rPr lang="uk-UA" sz="3200" dirty="0">
                <a:solidFill>
                  <a:schemeClr val="bg1"/>
                </a:solidFill>
                <a:latin typeface="var(--ui-text-font-family)"/>
              </a:rPr>
              <a:t>6) Підтримка іноземних партнерів</a:t>
            </a:r>
          </a:p>
          <a:p>
            <a:pPr algn="l" fontAlgn="base"/>
            <a:endParaRPr lang="ru-RU" sz="2400" dirty="0">
              <a:solidFill>
                <a:schemeClr val="bg1"/>
              </a:solidFill>
              <a:latin typeface="var(--ui-text-font-famil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p:nvPr/>
        </p:nvSpPr>
        <p:spPr>
          <a:xfrm>
            <a:off x="2021445" y="1103470"/>
            <a:ext cx="7930976" cy="554937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54"/>
          <p:cNvSpPr/>
          <p:nvPr/>
        </p:nvSpPr>
        <p:spPr>
          <a:xfrm>
            <a:off x="1684866" y="845250"/>
            <a:ext cx="8035289" cy="5606566"/>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54"/>
          <p:cNvSpPr/>
          <p:nvPr/>
        </p:nvSpPr>
        <p:spPr>
          <a:xfrm rot="-5400000" flipV="1">
            <a:off x="9659257" y="442686"/>
            <a:ext cx="2975429" cy="2090057"/>
          </a:xfrm>
          <a:custGeom>
            <a:avLst/>
            <a:gdLst/>
            <a:ahLst/>
            <a:cxnLst/>
            <a:rect l="l" t="t" r="r" b="b"/>
            <a:pathLst>
              <a:path w="4369360" h="2753626" extrusionOk="0">
                <a:moveTo>
                  <a:pt x="4369360" y="0"/>
                </a:moveTo>
                <a:lnTo>
                  <a:pt x="4369360" y="2753626"/>
                </a:lnTo>
                <a:lnTo>
                  <a:pt x="0" y="2753626"/>
                </a:lnTo>
                <a:lnTo>
                  <a:pt x="2327567" y="0"/>
                </a:lnTo>
                <a:close/>
              </a:path>
            </a:pathLst>
          </a:cu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54"/>
          <p:cNvSpPr/>
          <p:nvPr/>
        </p:nvSpPr>
        <p:spPr>
          <a:xfrm>
            <a:off x="-310056" y="65024"/>
            <a:ext cx="305851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Calibri"/>
                <a:ea typeface="Calibri"/>
                <a:cs typeface="Calibri"/>
                <a:sym typeface="Calibri"/>
              </a:rPr>
              <a:t>…..</a:t>
            </a:r>
            <a:endParaRPr sz="2800" b="0" i="0" u="none" strike="noStrike" cap="none">
              <a:solidFill>
                <a:schemeClr val="lt1"/>
              </a:solidFill>
              <a:latin typeface="Calibri"/>
              <a:ea typeface="Calibri"/>
              <a:cs typeface="Calibri"/>
              <a:sym typeface="Calibri"/>
            </a:endParaRPr>
          </a:p>
        </p:txBody>
      </p:sp>
      <p:pic>
        <p:nvPicPr>
          <p:cNvPr id="320" name="Google Shape;320;p54" descr="вертикаль син"/>
          <p:cNvPicPr preferRelativeResize="0"/>
          <p:nvPr/>
        </p:nvPicPr>
        <p:blipFill rotWithShape="1">
          <a:blip r:embed="rId3">
            <a:alphaModFix/>
          </a:blip>
          <a:srcRect/>
          <a:stretch/>
        </p:blipFill>
        <p:spPr>
          <a:xfrm>
            <a:off x="156330" y="1268623"/>
            <a:ext cx="1238250" cy="4946650"/>
          </a:xfrm>
          <a:prstGeom prst="rect">
            <a:avLst/>
          </a:prstGeom>
          <a:noFill/>
          <a:ln>
            <a:noFill/>
          </a:ln>
        </p:spPr>
      </p:pic>
      <p:sp>
        <p:nvSpPr>
          <p:cNvPr id="10" name="Google Shape;316;p54">
            <a:extLst>
              <a:ext uri="{FF2B5EF4-FFF2-40B4-BE49-F238E27FC236}">
                <a16:creationId xmlns:a16="http://schemas.microsoft.com/office/drawing/2014/main" id="{25622918-D6CE-4022-9B98-85BC25C3A128}"/>
              </a:ext>
            </a:extLst>
          </p:cNvPr>
          <p:cNvSpPr/>
          <p:nvPr/>
        </p:nvSpPr>
        <p:spPr>
          <a:xfrm>
            <a:off x="10135600" y="113225"/>
            <a:ext cx="2022742" cy="132339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uk-UA" sz="4000" b="0" i="0" u="none" strike="noStrike" cap="none" dirty="0">
                <a:solidFill>
                  <a:schemeClr val="lt1"/>
                </a:solidFill>
                <a:latin typeface="Calibri"/>
                <a:ea typeface="Calibri"/>
                <a:cs typeface="Calibri"/>
                <a:sym typeface="Calibri"/>
              </a:rPr>
              <a:t>Слабкі сторони</a:t>
            </a:r>
            <a:endParaRPr sz="4000" b="0" i="0" u="none" strike="noStrike" cap="none" dirty="0">
              <a:solidFill>
                <a:schemeClr val="lt1"/>
              </a:solidFill>
              <a:latin typeface="Calibri"/>
              <a:ea typeface="Calibri"/>
              <a:cs typeface="Calibri"/>
              <a:sym typeface="Calibri"/>
            </a:endParaRPr>
          </a:p>
        </p:txBody>
      </p:sp>
      <p:sp>
        <p:nvSpPr>
          <p:cNvPr id="11" name="Google Shape;161;p47">
            <a:extLst>
              <a:ext uri="{FF2B5EF4-FFF2-40B4-BE49-F238E27FC236}">
                <a16:creationId xmlns:a16="http://schemas.microsoft.com/office/drawing/2014/main" id="{C692A0ED-1AE3-41E0-9500-F858D3858C24}"/>
              </a:ext>
            </a:extLst>
          </p:cNvPr>
          <p:cNvSpPr/>
          <p:nvPr/>
        </p:nvSpPr>
        <p:spPr>
          <a:xfrm>
            <a:off x="1871923" y="1250432"/>
            <a:ext cx="7732368" cy="5201384"/>
          </a:xfrm>
          <a:prstGeom prst="rect">
            <a:avLst/>
          </a:prstGeom>
          <a:noFill/>
          <a:ln>
            <a:noFill/>
          </a:ln>
        </p:spPr>
        <p:txBody>
          <a:bodyPr spcFirstLastPara="1" wrap="square" lIns="91425" tIns="45700" rIns="91425" bIns="45700" anchor="t" anchorCtr="0">
            <a:spAutoFit/>
          </a:bodyPr>
          <a:lstStyle/>
          <a:p>
            <a:pPr algn="l" fontAlgn="base"/>
            <a:r>
              <a:rPr lang="uk-UA" sz="2800" b="0" i="0" dirty="0">
                <a:solidFill>
                  <a:schemeClr val="bg1"/>
                </a:solidFill>
                <a:effectLst/>
                <a:latin typeface="var(--ui-text-font-family)"/>
              </a:rPr>
              <a:t>1) </a:t>
            </a:r>
            <a:r>
              <a:rPr lang="uk-UA" sz="2800" dirty="0">
                <a:solidFill>
                  <a:schemeClr val="bg1"/>
                </a:solidFill>
                <a:latin typeface="var(--ui-text-font-family)"/>
              </a:rPr>
              <a:t>місцеві екологічні проблеми: несанкціоноване розміщення твердих побутових відходів, недостатні обсяги утилізації відходів, утворення стихійних сміттєзвалищ; відсутність мереж водовідведення на території громади; забруднення місцевих водних ресурсів.</a:t>
            </a:r>
          </a:p>
          <a:p>
            <a:pPr algn="l" fontAlgn="base"/>
            <a:r>
              <a:rPr lang="uk-UA" sz="2800" dirty="0">
                <a:solidFill>
                  <a:schemeClr val="bg1"/>
                </a:solidFill>
                <a:latin typeface="var(--ui-text-font-family)"/>
              </a:rPr>
              <a:t>2) Не бажання влади міста </a:t>
            </a:r>
            <a:r>
              <a:rPr lang="uk-UA" sz="2800" dirty="0" err="1">
                <a:solidFill>
                  <a:schemeClr val="bg1"/>
                </a:solidFill>
                <a:latin typeface="var(--ui-text-font-family)"/>
              </a:rPr>
              <a:t>допомогати</a:t>
            </a:r>
            <a:r>
              <a:rPr lang="uk-UA" sz="2800" dirty="0">
                <a:solidFill>
                  <a:schemeClr val="bg1"/>
                </a:solidFill>
                <a:latin typeface="var(--ui-text-font-family)"/>
              </a:rPr>
              <a:t> розвитку громади.</a:t>
            </a:r>
          </a:p>
          <a:p>
            <a:pPr algn="l" fontAlgn="base"/>
            <a:r>
              <a:rPr lang="uk-UA" sz="2800" dirty="0">
                <a:solidFill>
                  <a:schemeClr val="bg1"/>
                </a:solidFill>
                <a:latin typeface="var(--ui-text-font-family)"/>
              </a:rPr>
              <a:t>3) Відсутність грантів для започаткування власного бізнесу.</a:t>
            </a:r>
          </a:p>
          <a:p>
            <a:pPr algn="l" fontAlgn="base"/>
            <a:r>
              <a:rPr lang="uk-UA" sz="2800" dirty="0">
                <a:solidFill>
                  <a:schemeClr val="bg1"/>
                </a:solidFill>
                <a:latin typeface="var(--ui-text-font-family)"/>
              </a:rPr>
              <a:t>4) Наближеність до зони </a:t>
            </a:r>
            <a:r>
              <a:rPr lang="uk-UA" sz="2800" dirty="0" err="1">
                <a:solidFill>
                  <a:schemeClr val="bg1"/>
                </a:solidFill>
                <a:latin typeface="var(--ui-text-font-family)"/>
              </a:rPr>
              <a:t>боєвих</a:t>
            </a:r>
            <a:r>
              <a:rPr lang="uk-UA" sz="2800" dirty="0">
                <a:solidFill>
                  <a:schemeClr val="bg1"/>
                </a:solidFill>
                <a:latin typeface="var(--ui-text-font-family)"/>
              </a:rPr>
              <a:t> дій</a:t>
            </a:r>
          </a:p>
          <a:p>
            <a:pPr algn="l" fontAlgn="base"/>
            <a:endParaRPr lang="ru-RU" sz="2400" dirty="0">
              <a:solidFill>
                <a:schemeClr val="bg1"/>
              </a:solidFill>
              <a:latin typeface="var(--ui-text-font-family)"/>
            </a:endParaRPr>
          </a:p>
        </p:txBody>
      </p:sp>
    </p:spTree>
    <p:extLst>
      <p:ext uri="{BB962C8B-B14F-4D97-AF65-F5344CB8AC3E}">
        <p14:creationId xmlns:p14="http://schemas.microsoft.com/office/powerpoint/2010/main" val="2841546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p:nvPr/>
        </p:nvSpPr>
        <p:spPr>
          <a:xfrm>
            <a:off x="3031129" y="784156"/>
            <a:ext cx="7930976" cy="554937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54"/>
          <p:cNvSpPr/>
          <p:nvPr/>
        </p:nvSpPr>
        <p:spPr>
          <a:xfrm>
            <a:off x="2694550" y="525936"/>
            <a:ext cx="8035289" cy="560656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15" name="Google Shape;315;p54"/>
          <p:cNvSpPr/>
          <p:nvPr/>
        </p:nvSpPr>
        <p:spPr>
          <a:xfrm rot="-5400000">
            <a:off x="-518160" y="51816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54"/>
          <p:cNvSpPr/>
          <p:nvPr/>
        </p:nvSpPr>
        <p:spPr>
          <a:xfrm>
            <a:off x="-323745" y="449785"/>
            <a:ext cx="305851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3200" b="1" i="0" u="none" strike="noStrike" cap="none" dirty="0">
                <a:solidFill>
                  <a:schemeClr val="lt1"/>
                </a:solidFill>
                <a:latin typeface="Calibri"/>
                <a:ea typeface="Calibri"/>
                <a:cs typeface="Calibri"/>
                <a:sym typeface="Calibri"/>
              </a:rPr>
              <a:t>Можливості</a:t>
            </a:r>
            <a:endParaRPr sz="3200" b="1" i="0" u="none" strike="noStrike" cap="none" dirty="0">
              <a:solidFill>
                <a:schemeClr val="lt1"/>
              </a:solidFill>
              <a:latin typeface="Calibri"/>
              <a:ea typeface="Calibri"/>
              <a:cs typeface="Calibri"/>
              <a:sym typeface="Calibri"/>
            </a:endParaRPr>
          </a:p>
        </p:txBody>
      </p:sp>
      <p:grpSp>
        <p:nvGrpSpPr>
          <p:cNvPr id="317" name="Google Shape;317;p54"/>
          <p:cNvGrpSpPr/>
          <p:nvPr/>
        </p:nvGrpSpPr>
        <p:grpSpPr>
          <a:xfrm>
            <a:off x="0" y="1945930"/>
            <a:ext cx="2438400" cy="4912070"/>
            <a:chOff x="0" y="1945930"/>
            <a:chExt cx="2438400" cy="4912070"/>
          </a:xfrm>
        </p:grpSpPr>
        <p:sp>
          <p:nvSpPr>
            <p:cNvPr id="318" name="Google Shape;318;p54"/>
            <p:cNvSpPr/>
            <p:nvPr/>
          </p:nvSpPr>
          <p:spPr>
            <a:xfrm rot="5400000">
              <a:off x="-518160" y="246409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54"/>
            <p:cNvSpPr/>
            <p:nvPr/>
          </p:nvSpPr>
          <p:spPr>
            <a:xfrm>
              <a:off x="0" y="5420650"/>
              <a:ext cx="2438400" cy="1437350"/>
            </a:xfrm>
            <a:prstGeom prst="rect">
              <a:avLst/>
            </a:pr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0" name="Google Shape;320;p54" descr="вертикаль син"/>
          <p:cNvPicPr preferRelativeResize="0"/>
          <p:nvPr/>
        </p:nvPicPr>
        <p:blipFill rotWithShape="1">
          <a:blip r:embed="rId5">
            <a:alphaModFix/>
          </a:blip>
          <a:srcRect/>
          <a:stretch/>
        </p:blipFill>
        <p:spPr>
          <a:xfrm>
            <a:off x="10962105" y="899544"/>
            <a:ext cx="1238250" cy="4946650"/>
          </a:xfrm>
          <a:prstGeom prst="rect">
            <a:avLst/>
          </a:prstGeom>
          <a:noFill/>
          <a:ln>
            <a:noFill/>
          </a:ln>
        </p:spPr>
      </p:pic>
      <p:sp>
        <p:nvSpPr>
          <p:cNvPr id="10" name="Google Shape;161;p47">
            <a:extLst>
              <a:ext uri="{FF2B5EF4-FFF2-40B4-BE49-F238E27FC236}">
                <a16:creationId xmlns:a16="http://schemas.microsoft.com/office/drawing/2014/main" id="{74FF2739-1B23-4840-AA03-D8359E40EED6}"/>
              </a:ext>
            </a:extLst>
          </p:cNvPr>
          <p:cNvSpPr/>
          <p:nvPr/>
        </p:nvSpPr>
        <p:spPr>
          <a:xfrm>
            <a:off x="3058509" y="899544"/>
            <a:ext cx="6970565" cy="4893607"/>
          </a:xfrm>
          <a:prstGeom prst="rect">
            <a:avLst/>
          </a:prstGeom>
          <a:noFill/>
          <a:ln>
            <a:noFill/>
          </a:ln>
        </p:spPr>
        <p:txBody>
          <a:bodyPr spcFirstLastPara="1" wrap="square" lIns="91425" tIns="45700" rIns="91425" bIns="45700" anchor="t" anchorCtr="0">
            <a:spAutoFit/>
          </a:bodyPr>
          <a:lstStyle/>
          <a:p>
            <a:pPr algn="l" fontAlgn="base"/>
            <a:r>
              <a:rPr lang="az-Cyrl-AZ" sz="3200" dirty="0">
                <a:solidFill>
                  <a:schemeClr val="bg1"/>
                </a:solidFill>
                <a:latin typeface="+mn-lt"/>
                <a:ea typeface="+mn-ea"/>
                <a:cs typeface="+mn-cs"/>
              </a:rPr>
              <a:t>1) Д</a:t>
            </a:r>
            <a:r>
              <a:rPr lang="az-Cyrl-AZ" sz="3200" b="0" i="0" u="none" strike="noStrike" cap="none" dirty="0">
                <a:solidFill>
                  <a:schemeClr val="bg1"/>
                </a:solidFill>
                <a:effectLst/>
                <a:latin typeface="+mn-lt"/>
                <a:ea typeface="+mn-ea"/>
                <a:cs typeface="+mn-cs"/>
                <a:sym typeface="Arial"/>
              </a:rPr>
              <a:t>ля створення малих сімейних бізнесів у сфері сільського господарства та крафтового виробництва.</a:t>
            </a:r>
          </a:p>
          <a:p>
            <a:pPr algn="l" fontAlgn="base"/>
            <a:r>
              <a:rPr lang="az-Cyrl-AZ" sz="3200" b="0" i="0" u="none" strike="noStrike" cap="none" dirty="0">
                <a:solidFill>
                  <a:schemeClr val="bg1"/>
                </a:solidFill>
                <a:effectLst/>
                <a:latin typeface="+mn-lt"/>
                <a:ea typeface="+mn-ea"/>
                <a:cs typeface="+mn-cs"/>
                <a:sym typeface="Arial"/>
              </a:rPr>
              <a:t>2) Розвитку центру еко-туризму в запорізькій області.</a:t>
            </a:r>
          </a:p>
          <a:p>
            <a:pPr algn="l" fontAlgn="base"/>
            <a:r>
              <a:rPr lang="az-Cyrl-AZ" sz="3200" dirty="0">
                <a:solidFill>
                  <a:schemeClr val="bg1"/>
                </a:solidFill>
                <a:latin typeface="+mn-lt"/>
                <a:ea typeface="+mn-ea"/>
                <a:cs typeface="+mn-cs"/>
              </a:rPr>
              <a:t>3) Забезпечення продовольчої безпеки для міста.</a:t>
            </a:r>
          </a:p>
          <a:p>
            <a:pPr algn="l" fontAlgn="base"/>
            <a:r>
              <a:rPr lang="az-Cyrl-AZ" sz="3200" b="0" i="0" u="none" strike="noStrike" cap="none" dirty="0">
                <a:solidFill>
                  <a:schemeClr val="bg1"/>
                </a:solidFill>
                <a:effectLst/>
                <a:latin typeface="+mn-lt"/>
                <a:ea typeface="+mn-ea"/>
                <a:cs typeface="+mn-cs"/>
                <a:sym typeface="Arial"/>
              </a:rPr>
              <a:t>4) «Від ферми до веделки»</a:t>
            </a:r>
          </a:p>
          <a:p>
            <a:pPr algn="l" fontAlgn="base"/>
            <a:endParaRPr lang="ru-RU" sz="2400" dirty="0">
              <a:solidFill>
                <a:schemeClr val="bg1"/>
              </a:solidFill>
              <a:latin typeface="var(--ui-text-font-family)"/>
            </a:endParaRPr>
          </a:p>
        </p:txBody>
      </p:sp>
    </p:spTree>
    <p:extLst>
      <p:ext uri="{BB962C8B-B14F-4D97-AF65-F5344CB8AC3E}">
        <p14:creationId xmlns:p14="http://schemas.microsoft.com/office/powerpoint/2010/main" val="207294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p:nvPr/>
        </p:nvSpPr>
        <p:spPr>
          <a:xfrm>
            <a:off x="2021445" y="1103470"/>
            <a:ext cx="7930976" cy="554937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54"/>
          <p:cNvSpPr/>
          <p:nvPr/>
        </p:nvSpPr>
        <p:spPr>
          <a:xfrm>
            <a:off x="1684866" y="845250"/>
            <a:ext cx="8035289" cy="5606566"/>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54"/>
          <p:cNvSpPr/>
          <p:nvPr/>
        </p:nvSpPr>
        <p:spPr>
          <a:xfrm rot="-5400000" flipV="1">
            <a:off x="9659257" y="442686"/>
            <a:ext cx="2975429" cy="2090057"/>
          </a:xfrm>
          <a:custGeom>
            <a:avLst/>
            <a:gdLst/>
            <a:ahLst/>
            <a:cxnLst/>
            <a:rect l="l" t="t" r="r" b="b"/>
            <a:pathLst>
              <a:path w="4369360" h="2753626" extrusionOk="0">
                <a:moveTo>
                  <a:pt x="4369360" y="0"/>
                </a:moveTo>
                <a:lnTo>
                  <a:pt x="4369360" y="2753626"/>
                </a:lnTo>
                <a:lnTo>
                  <a:pt x="0" y="2753626"/>
                </a:lnTo>
                <a:lnTo>
                  <a:pt x="2327567" y="0"/>
                </a:lnTo>
                <a:close/>
              </a:path>
            </a:pathLst>
          </a:cu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54"/>
          <p:cNvSpPr/>
          <p:nvPr/>
        </p:nvSpPr>
        <p:spPr>
          <a:xfrm>
            <a:off x="-310056" y="65024"/>
            <a:ext cx="305851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Calibri"/>
                <a:ea typeface="Calibri"/>
                <a:cs typeface="Calibri"/>
                <a:sym typeface="Calibri"/>
              </a:rPr>
              <a:t>…..</a:t>
            </a:r>
            <a:endParaRPr sz="2800" b="0" i="0" u="none" strike="noStrike" cap="none">
              <a:solidFill>
                <a:schemeClr val="lt1"/>
              </a:solidFill>
              <a:latin typeface="Calibri"/>
              <a:ea typeface="Calibri"/>
              <a:cs typeface="Calibri"/>
              <a:sym typeface="Calibri"/>
            </a:endParaRPr>
          </a:p>
        </p:txBody>
      </p:sp>
      <p:pic>
        <p:nvPicPr>
          <p:cNvPr id="320" name="Google Shape;320;p54" descr="вертикаль син"/>
          <p:cNvPicPr preferRelativeResize="0"/>
          <p:nvPr/>
        </p:nvPicPr>
        <p:blipFill rotWithShape="1">
          <a:blip r:embed="rId3">
            <a:alphaModFix/>
          </a:blip>
          <a:srcRect/>
          <a:stretch/>
        </p:blipFill>
        <p:spPr>
          <a:xfrm>
            <a:off x="156330" y="1268623"/>
            <a:ext cx="1238250" cy="4946650"/>
          </a:xfrm>
          <a:prstGeom prst="rect">
            <a:avLst/>
          </a:prstGeom>
          <a:noFill/>
          <a:ln>
            <a:noFill/>
          </a:ln>
        </p:spPr>
      </p:pic>
      <p:sp>
        <p:nvSpPr>
          <p:cNvPr id="10" name="Google Shape;316;p54">
            <a:extLst>
              <a:ext uri="{FF2B5EF4-FFF2-40B4-BE49-F238E27FC236}">
                <a16:creationId xmlns:a16="http://schemas.microsoft.com/office/drawing/2014/main" id="{25622918-D6CE-4022-9B98-85BC25C3A128}"/>
              </a:ext>
            </a:extLst>
          </p:cNvPr>
          <p:cNvSpPr/>
          <p:nvPr/>
        </p:nvSpPr>
        <p:spPr>
          <a:xfrm>
            <a:off x="10170555" y="491327"/>
            <a:ext cx="2022742"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uk-UA" sz="4000" b="0" i="0" u="none" strike="noStrike" cap="none" dirty="0">
                <a:solidFill>
                  <a:schemeClr val="lt1"/>
                </a:solidFill>
                <a:latin typeface="Calibri"/>
                <a:ea typeface="Calibri"/>
                <a:cs typeface="Calibri"/>
                <a:sym typeface="Calibri"/>
              </a:rPr>
              <a:t>Загрози</a:t>
            </a:r>
            <a:endParaRPr sz="4000" b="0" i="0" u="none" strike="noStrike" cap="none" dirty="0">
              <a:solidFill>
                <a:schemeClr val="lt1"/>
              </a:solidFill>
              <a:latin typeface="Calibri"/>
              <a:ea typeface="Calibri"/>
              <a:cs typeface="Calibri"/>
              <a:sym typeface="Calibri"/>
            </a:endParaRPr>
          </a:p>
        </p:txBody>
      </p:sp>
      <p:sp>
        <p:nvSpPr>
          <p:cNvPr id="8" name="Google Shape;161;p47">
            <a:extLst>
              <a:ext uri="{FF2B5EF4-FFF2-40B4-BE49-F238E27FC236}">
                <a16:creationId xmlns:a16="http://schemas.microsoft.com/office/drawing/2014/main" id="{4BF5BEE8-ACBE-4BA6-95E5-66C803C13882}"/>
              </a:ext>
            </a:extLst>
          </p:cNvPr>
          <p:cNvSpPr/>
          <p:nvPr/>
        </p:nvSpPr>
        <p:spPr>
          <a:xfrm>
            <a:off x="2020148" y="1640499"/>
            <a:ext cx="6970565" cy="3908722"/>
          </a:xfrm>
          <a:prstGeom prst="rect">
            <a:avLst/>
          </a:prstGeom>
          <a:noFill/>
          <a:ln>
            <a:noFill/>
          </a:ln>
        </p:spPr>
        <p:txBody>
          <a:bodyPr spcFirstLastPara="1" wrap="square" lIns="91425" tIns="45700" rIns="91425" bIns="45700" anchor="t" anchorCtr="0">
            <a:spAutoFit/>
          </a:bodyPr>
          <a:lstStyle/>
          <a:p>
            <a:pPr algn="l" fontAlgn="base"/>
            <a:r>
              <a:rPr lang="az-Cyrl-AZ" sz="3200" dirty="0">
                <a:solidFill>
                  <a:schemeClr val="bg1"/>
                </a:solidFill>
                <a:latin typeface="+mn-lt"/>
                <a:ea typeface="+mn-ea"/>
                <a:cs typeface="+mn-cs"/>
              </a:rPr>
              <a:t>1) Ударів по інфраструктурі під час воєнного стану.</a:t>
            </a:r>
            <a:endParaRPr lang="az-Cyrl-AZ" sz="3200" b="0" i="0" u="none" strike="noStrike" cap="none" dirty="0">
              <a:solidFill>
                <a:schemeClr val="bg1"/>
              </a:solidFill>
              <a:effectLst/>
              <a:latin typeface="+mn-lt"/>
              <a:ea typeface="+mn-ea"/>
              <a:cs typeface="+mn-cs"/>
              <a:sym typeface="Arial"/>
            </a:endParaRPr>
          </a:p>
          <a:p>
            <a:pPr algn="l" fontAlgn="base"/>
            <a:r>
              <a:rPr lang="az-Cyrl-AZ" sz="3200" b="0" i="0" u="none" strike="noStrike" cap="none" dirty="0">
                <a:solidFill>
                  <a:schemeClr val="bg1"/>
                </a:solidFill>
                <a:effectLst/>
                <a:latin typeface="+mn-lt"/>
                <a:ea typeface="+mn-ea"/>
                <a:cs typeface="+mn-cs"/>
                <a:sym typeface="Arial"/>
              </a:rPr>
              <a:t>2) Знизити рівень екологчності громади за рахунок створення промислових господарств.</a:t>
            </a:r>
          </a:p>
          <a:p>
            <a:pPr algn="l" fontAlgn="base"/>
            <a:r>
              <a:rPr lang="az-Cyrl-AZ" sz="3200" dirty="0">
                <a:solidFill>
                  <a:schemeClr val="bg1"/>
                </a:solidFill>
                <a:latin typeface="+mn-lt"/>
                <a:ea typeface="+mn-ea"/>
                <a:cs typeface="+mn-cs"/>
              </a:rPr>
              <a:t>3) Нехватки молодих спеціалістів через виїзд за кордон.</a:t>
            </a:r>
            <a:endParaRPr lang="az-Cyrl-AZ" sz="3200" b="0" i="0" u="none" strike="noStrike" cap="none" dirty="0">
              <a:solidFill>
                <a:schemeClr val="bg1"/>
              </a:solidFill>
              <a:effectLst/>
              <a:latin typeface="+mn-lt"/>
              <a:ea typeface="+mn-ea"/>
              <a:cs typeface="+mn-cs"/>
              <a:sym typeface="Arial"/>
            </a:endParaRPr>
          </a:p>
          <a:p>
            <a:pPr algn="l" fontAlgn="base"/>
            <a:endParaRPr lang="ru-RU" sz="2400" dirty="0">
              <a:solidFill>
                <a:schemeClr val="bg1"/>
              </a:solidFill>
              <a:latin typeface="var(--ui-text-font-family)"/>
            </a:endParaRPr>
          </a:p>
        </p:txBody>
      </p:sp>
    </p:spTree>
    <p:extLst>
      <p:ext uri="{BB962C8B-B14F-4D97-AF65-F5344CB8AC3E}">
        <p14:creationId xmlns:p14="http://schemas.microsoft.com/office/powerpoint/2010/main" val="14145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1030" name="Picture 6" descr="undefined">
            <a:extLst>
              <a:ext uri="{FF2B5EF4-FFF2-40B4-BE49-F238E27FC236}">
                <a16:creationId xmlns:a16="http://schemas.microsoft.com/office/drawing/2014/main" id="{034CB83A-D77F-4FCC-8074-2FFAF9EB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4" name="Google Shape;224;p6"/>
          <p:cNvSpPr/>
          <p:nvPr/>
        </p:nvSpPr>
        <p:spPr>
          <a:xfrm>
            <a:off x="0" y="0"/>
            <a:ext cx="12192000" cy="1707807"/>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7" name="Google Shape;227;p6" descr="горизонт син"/>
          <p:cNvPicPr preferRelativeResize="0"/>
          <p:nvPr/>
        </p:nvPicPr>
        <p:blipFill rotWithShape="1">
          <a:blip r:embed="rId5">
            <a:alphaModFix/>
          </a:blip>
          <a:srcRect/>
          <a:stretch/>
        </p:blipFill>
        <p:spPr>
          <a:xfrm>
            <a:off x="7243763" y="5596456"/>
            <a:ext cx="4543425" cy="906005"/>
          </a:xfrm>
          <a:prstGeom prst="rect">
            <a:avLst/>
          </a:prstGeom>
          <a:noFill/>
          <a:ln>
            <a:noFill/>
          </a:ln>
        </p:spPr>
      </p:pic>
      <p:pic>
        <p:nvPicPr>
          <p:cNvPr id="8" name="Рисунок 7">
            <a:extLst>
              <a:ext uri="{FF2B5EF4-FFF2-40B4-BE49-F238E27FC236}">
                <a16:creationId xmlns:a16="http://schemas.microsoft.com/office/drawing/2014/main" id="{3EC3C978-7407-42CA-A7C2-703A5172365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Lst>
          </a:blip>
          <a:stretch>
            <a:fillRect/>
          </a:stretch>
        </p:blipFill>
        <p:spPr>
          <a:xfrm>
            <a:off x="6494542" y="114773"/>
            <a:ext cx="2822133" cy="1478260"/>
          </a:xfrm>
          <a:prstGeom prst="rect">
            <a:avLst/>
          </a:prstGeom>
        </p:spPr>
      </p:pic>
      <p:sp>
        <p:nvSpPr>
          <p:cNvPr id="9" name="TextBox 8">
            <a:extLst>
              <a:ext uri="{FF2B5EF4-FFF2-40B4-BE49-F238E27FC236}">
                <a16:creationId xmlns:a16="http://schemas.microsoft.com/office/drawing/2014/main" id="{532CDC87-4252-4D6D-A066-8DD08B89CA09}"/>
              </a:ext>
            </a:extLst>
          </p:cNvPr>
          <p:cNvSpPr txBox="1"/>
          <p:nvPr/>
        </p:nvSpPr>
        <p:spPr>
          <a:xfrm>
            <a:off x="290548" y="111165"/>
            <a:ext cx="612393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ru-RU" sz="8800" b="1" i="0" u="none" strike="noStrike" kern="0" cap="none" spc="0" normalizeH="0" baseline="0" noProof="0" dirty="0">
                <a:ln>
                  <a:solidFill>
                    <a:srgbClr val="00B050"/>
                  </a:solidFill>
                </a:ln>
                <a:solidFill>
                  <a:schemeClr val="bg1"/>
                </a:solidFill>
                <a:effectLst/>
                <a:uLnTx/>
                <a:uFillTx/>
                <a:latin typeface="Calibri"/>
                <a:ea typeface="Calibri"/>
                <a:cs typeface="Calibri"/>
                <a:sym typeface="Calibri"/>
              </a:rPr>
              <a:t>Б</a:t>
            </a:r>
            <a:r>
              <a:rPr kumimoji="0" lang="uk-UA" sz="8800" b="1" i="0" u="none" strike="noStrike" kern="0" cap="none" spc="0" normalizeH="0" baseline="0" noProof="0" dirty="0" err="1">
                <a:ln>
                  <a:solidFill>
                    <a:srgbClr val="00B050"/>
                  </a:solidFill>
                </a:ln>
                <a:solidFill>
                  <a:schemeClr val="bg1"/>
                </a:solidFill>
                <a:effectLst/>
                <a:uLnTx/>
                <a:uFillTx/>
                <a:latin typeface="Calibri"/>
                <a:ea typeface="Calibri"/>
                <a:cs typeface="Calibri"/>
                <a:sym typeface="Calibri"/>
              </a:rPr>
              <a:t>ізнес</a:t>
            </a:r>
            <a:r>
              <a:rPr kumimoji="0" lang="uk-UA" sz="8800" b="1" i="0" u="none" strike="noStrike" kern="0" cap="none" spc="0" normalizeH="0" baseline="0" noProof="0" dirty="0">
                <a:ln>
                  <a:solidFill>
                    <a:srgbClr val="00B050"/>
                  </a:solidFill>
                </a:ln>
                <a:solidFill>
                  <a:schemeClr val="bg1"/>
                </a:solidFill>
                <a:effectLst/>
                <a:uLnTx/>
                <a:uFillTx/>
                <a:latin typeface="Calibri"/>
                <a:ea typeface="Calibri"/>
                <a:cs typeface="Calibri"/>
                <a:sym typeface="Calibri"/>
              </a:rPr>
              <a:t> ідея</a:t>
            </a:r>
          </a:p>
        </p:txBody>
      </p:sp>
      <p:pic>
        <p:nvPicPr>
          <p:cNvPr id="1026" name="Picture 2" descr="Троїця на Хутір Петерсона | Діти в місті Запоріжжя">
            <a:extLst>
              <a:ext uri="{FF2B5EF4-FFF2-40B4-BE49-F238E27FC236}">
                <a16:creationId xmlns:a16="http://schemas.microsoft.com/office/drawing/2014/main" id="{1B18B91B-1DC2-4381-B5DB-A87D9D1BAF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567"/>
          <a:stretch/>
        </p:blipFill>
        <p:spPr bwMode="auto">
          <a:xfrm>
            <a:off x="618003" y="3609797"/>
            <a:ext cx="5469021" cy="2892664"/>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F965E9-BFA9-4025-9F93-B1A9407DEF9C}"/>
              </a:ext>
            </a:extLst>
          </p:cNvPr>
          <p:cNvSpPr txBox="1"/>
          <p:nvPr/>
        </p:nvSpPr>
        <p:spPr>
          <a:xfrm>
            <a:off x="210486" y="1728532"/>
            <a:ext cx="620399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ru-RU" sz="5400" b="1" i="0" u="none" strike="noStrike" kern="0" cap="none" spc="0" normalizeH="0" baseline="0" noProof="0" dirty="0" err="1">
                <a:ln w="28575">
                  <a:solidFill>
                    <a:srgbClr val="00B050"/>
                  </a:solidFill>
                </a:ln>
                <a:solidFill>
                  <a:schemeClr val="bg1"/>
                </a:solidFill>
                <a:effectLst/>
                <a:uLnTx/>
                <a:uFillTx/>
                <a:latin typeface="Calibri"/>
                <a:ea typeface="Calibri"/>
                <a:cs typeface="Calibri"/>
                <a:sym typeface="Calibri"/>
              </a:rPr>
              <a:t>Екотуризм</a:t>
            </a:r>
            <a:r>
              <a:rPr kumimoji="0" lang="ru-RU" sz="5400" b="1" i="0" u="none" strike="noStrike" kern="0" cap="none" spc="0" normalizeH="0" baseline="0" noProof="0" dirty="0">
                <a:ln w="28575">
                  <a:solidFill>
                    <a:srgbClr val="00B050"/>
                  </a:solidFill>
                </a:ln>
                <a:solidFill>
                  <a:schemeClr val="bg1"/>
                </a:solidFill>
                <a:effectLst/>
                <a:uLnTx/>
                <a:uFillTx/>
                <a:latin typeface="Calibri"/>
                <a:ea typeface="Calibri"/>
                <a:cs typeface="Calibri"/>
                <a:sym typeface="Calibri"/>
              </a:rPr>
              <a:t>, </a:t>
            </a:r>
            <a:r>
              <a:rPr kumimoji="0" lang="ru-RU" sz="5400" b="1" i="0" u="none" strike="noStrike" kern="0" cap="none" spc="0" normalizeH="0" baseline="0" noProof="0" dirty="0" err="1">
                <a:ln w="28575">
                  <a:solidFill>
                    <a:srgbClr val="00B050"/>
                  </a:solidFill>
                </a:ln>
                <a:solidFill>
                  <a:schemeClr val="bg1"/>
                </a:solidFill>
                <a:effectLst/>
                <a:uLnTx/>
                <a:uFillTx/>
                <a:latin typeface="Calibri"/>
                <a:ea typeface="Calibri"/>
                <a:cs typeface="Calibri"/>
                <a:sym typeface="Calibri"/>
              </a:rPr>
              <a:t>зелений</a:t>
            </a:r>
            <a:r>
              <a:rPr kumimoji="0" lang="ru-RU" sz="5400" b="1" i="0" u="none" strike="noStrike" kern="0" cap="none" spc="0" normalizeH="0" baseline="0" noProof="0" dirty="0">
                <a:ln w="28575">
                  <a:solidFill>
                    <a:srgbClr val="00B050"/>
                  </a:solidFill>
                </a:ln>
                <a:solidFill>
                  <a:schemeClr val="bg1"/>
                </a:solidFill>
                <a:effectLst/>
                <a:uLnTx/>
                <a:uFillTx/>
                <a:latin typeface="Calibri"/>
                <a:ea typeface="Calibri"/>
                <a:cs typeface="Calibri"/>
                <a:sym typeface="Calibri"/>
              </a:rPr>
              <a:t> </a:t>
            </a:r>
            <a:r>
              <a:rPr kumimoji="0" lang="ru-RU" sz="5400" b="1" i="0" u="none" strike="noStrike" kern="0" cap="none" spc="0" normalizeH="0" baseline="0" noProof="0" dirty="0" err="1">
                <a:ln w="28575">
                  <a:solidFill>
                    <a:srgbClr val="00B050"/>
                  </a:solidFill>
                </a:ln>
                <a:solidFill>
                  <a:schemeClr val="bg1"/>
                </a:solidFill>
                <a:effectLst/>
                <a:uLnTx/>
                <a:uFillTx/>
                <a:latin typeface="Calibri"/>
                <a:ea typeface="Calibri"/>
                <a:cs typeface="Calibri"/>
                <a:sym typeface="Calibri"/>
              </a:rPr>
              <a:t>відпочинок</a:t>
            </a:r>
            <a:endParaRPr kumimoji="0" lang="uk-UA" sz="5400" b="1" i="0" u="none" strike="noStrike" kern="0" cap="none" spc="0" normalizeH="0" baseline="0" noProof="0" dirty="0">
              <a:ln w="28575">
                <a:solidFill>
                  <a:srgbClr val="00B050"/>
                </a:solidFill>
              </a:ln>
              <a:solidFill>
                <a:schemeClr val="bg1"/>
              </a:solidFill>
              <a:effectLst/>
              <a:uLnTx/>
              <a:uFillTx/>
              <a:latin typeface="Calibri"/>
              <a:ea typeface="Calibri"/>
              <a:cs typeface="Calibri"/>
              <a:sym typeface="Calibri"/>
            </a:endParaRPr>
          </a:p>
        </p:txBody>
      </p:sp>
      <p:pic>
        <p:nvPicPr>
          <p:cNvPr id="1028" name="Picture 4" descr="Кемпінг: комфортний відпочинок з родиною - Gorgany PRO">
            <a:extLst>
              <a:ext uri="{FF2B5EF4-FFF2-40B4-BE49-F238E27FC236}">
                <a16:creationId xmlns:a16="http://schemas.microsoft.com/office/drawing/2014/main" id="{16100D3A-CC12-46B5-A6CB-4CC2A79124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9499" y="2171534"/>
            <a:ext cx="4657689" cy="3105126"/>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c6f760fb83_0_0"/>
          <p:cNvSpPr/>
          <p:nvPr/>
        </p:nvSpPr>
        <p:spPr>
          <a:xfrm>
            <a:off x="273269" y="214313"/>
            <a:ext cx="4155000" cy="2180700"/>
          </a:xfrm>
          <a:prstGeom prst="rect">
            <a:avLst/>
          </a:prstGeom>
          <a:solidFill>
            <a:schemeClr val="dk1">
              <a:alpha val="172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0" name="Google Shape;170;g2c6f760fb83_0_0" descr="горизонт син"/>
          <p:cNvPicPr preferRelativeResize="0"/>
          <p:nvPr/>
        </p:nvPicPr>
        <p:blipFill rotWithShape="1">
          <a:blip r:embed="rId3">
            <a:alphaModFix/>
          </a:blip>
          <a:srcRect/>
          <a:stretch/>
        </p:blipFill>
        <p:spPr>
          <a:xfrm>
            <a:off x="6313714" y="5631542"/>
            <a:ext cx="5690633" cy="1139089"/>
          </a:xfrm>
          <a:prstGeom prst="rect">
            <a:avLst/>
          </a:prstGeom>
          <a:noFill/>
          <a:ln>
            <a:noFill/>
          </a:ln>
        </p:spPr>
      </p:pic>
      <p:pic>
        <p:nvPicPr>
          <p:cNvPr id="171" name="Google Shape;171;g2c6f760fb83_0_0" descr="Переваги євроінтеграції: в Україні стартувала інформкампанія, фото - Погляд"/>
          <p:cNvPicPr preferRelativeResize="0"/>
          <p:nvPr/>
        </p:nvPicPr>
        <p:blipFill rotWithShape="1">
          <a:blip r:embed="rId4">
            <a:alphaModFix/>
          </a:blip>
          <a:srcRect/>
          <a:stretch/>
        </p:blipFill>
        <p:spPr>
          <a:xfrm>
            <a:off x="765349" y="753979"/>
            <a:ext cx="4205188" cy="2354906"/>
          </a:xfrm>
          <a:prstGeom prst="rect">
            <a:avLst/>
          </a:prstGeom>
          <a:noFill/>
          <a:ln>
            <a:noFill/>
          </a:ln>
        </p:spPr>
      </p:pic>
      <p:sp>
        <p:nvSpPr>
          <p:cNvPr id="172" name="Google Shape;172;g2c6f760fb83_0_0"/>
          <p:cNvSpPr txBox="1"/>
          <p:nvPr/>
        </p:nvSpPr>
        <p:spPr>
          <a:xfrm>
            <a:off x="5422225" y="635975"/>
            <a:ext cx="640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3" name="Google Shape;173;g2c6f760fb83_0_0"/>
          <p:cNvSpPr/>
          <p:nvPr/>
        </p:nvSpPr>
        <p:spPr>
          <a:xfrm>
            <a:off x="5067175" y="214325"/>
            <a:ext cx="7118100" cy="169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uk-UA" sz="2400" b="1" dirty="0">
                <a:solidFill>
                  <a:schemeClr val="dk1"/>
                </a:solidFill>
                <a:latin typeface="Calibri"/>
                <a:ea typeface="Calibri"/>
                <a:cs typeface="Calibri"/>
                <a:sym typeface="Calibri"/>
              </a:rPr>
              <a:t>Хронологія зміни законодавчих ініціатив України по відношенню до формування продовольчої безпеки та самозабезпечення територіальних громад продуктами харчування</a:t>
            </a:r>
            <a:endParaRPr dirty="0"/>
          </a:p>
          <a:p>
            <a:pPr marL="0" marR="0" lvl="0" indent="0" algn="just" rtl="0">
              <a:lnSpc>
                <a:spcPct val="100000"/>
              </a:lnSpc>
              <a:spcBef>
                <a:spcPts val="0"/>
              </a:spcBef>
              <a:spcAft>
                <a:spcPts val="0"/>
              </a:spcAft>
              <a:buClr>
                <a:srgbClr val="000000"/>
              </a:buClr>
              <a:buSzPts val="2400"/>
              <a:buFont typeface="Arial"/>
              <a:buNone/>
            </a:pPr>
            <a:r>
              <a:rPr lang="uk-UA" sz="24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C480738-8241-4D3E-8CBF-9B61B4505A54}"/>
              </a:ext>
            </a:extLst>
          </p:cNvPr>
          <p:cNvSpPr txBox="1"/>
          <p:nvPr/>
        </p:nvSpPr>
        <p:spPr>
          <a:xfrm>
            <a:off x="6073446" y="2096044"/>
            <a:ext cx="5930901" cy="3062377"/>
          </a:xfrm>
          <a:prstGeom prst="rect">
            <a:avLst/>
          </a:prstGeom>
          <a:noFill/>
        </p:spPr>
        <p:txBody>
          <a:bodyPr wrap="square" rtlCol="0">
            <a:spAutoFit/>
          </a:bodyPr>
          <a:lstStyle/>
          <a:p>
            <a:pPr marL="442913" indent="-361950" algn="just">
              <a:spcAft>
                <a:spcPts val="600"/>
              </a:spcAft>
              <a:buFont typeface="+mj-lt"/>
              <a:buAutoNum type="arabicPeriod"/>
            </a:pPr>
            <a:r>
              <a:rPr lang="uk-UA" sz="1200" b="1" dirty="0"/>
              <a:t>ЗУ від </a:t>
            </a:r>
            <a:r>
              <a:rPr lang="ru-RU" sz="1200" b="1" dirty="0"/>
              <a:t>12 </a:t>
            </a:r>
            <a:r>
              <a:rPr lang="ru-RU" sz="1200" b="1" dirty="0" err="1"/>
              <a:t>травня</a:t>
            </a:r>
            <a:r>
              <a:rPr lang="ru-RU" sz="1200" b="1" dirty="0"/>
              <a:t> 1991 р. № 1023-XII (в ред. З.У. </a:t>
            </a:r>
            <a:r>
              <a:rPr lang="ru-RU" sz="1200" b="1" dirty="0" err="1"/>
              <a:t>від</a:t>
            </a:r>
            <a:r>
              <a:rPr lang="ru-RU" sz="1200" b="1" dirty="0"/>
              <a:t> 01 </a:t>
            </a:r>
            <a:r>
              <a:rPr lang="ru-RU" sz="1200" b="1" dirty="0" err="1"/>
              <a:t>грудня</a:t>
            </a:r>
            <a:r>
              <a:rPr lang="ru-RU" sz="1200" b="1" dirty="0"/>
              <a:t> 2005 р. № 3161-</a:t>
            </a:r>
            <a:r>
              <a:rPr lang="en-US" sz="1200" b="1" dirty="0"/>
              <a:t>IV</a:t>
            </a:r>
            <a:r>
              <a:rPr lang="uk-UA" sz="1200" b="1" dirty="0"/>
              <a:t> «Про захист прав споживачів».</a:t>
            </a:r>
          </a:p>
          <a:p>
            <a:pPr marL="442913" indent="-361950" algn="just">
              <a:spcAft>
                <a:spcPts val="600"/>
              </a:spcAft>
              <a:buFont typeface="+mj-lt"/>
              <a:buAutoNum type="arabicPeriod"/>
            </a:pPr>
            <a:r>
              <a:rPr lang="uk-UA" sz="1200" b="1" dirty="0"/>
              <a:t>ЗУ від </a:t>
            </a:r>
            <a:r>
              <a:rPr lang="ru-RU" sz="1200" b="1" dirty="0"/>
              <a:t>23 </a:t>
            </a:r>
            <a:r>
              <a:rPr lang="ru-RU" sz="1200" b="1" dirty="0" err="1"/>
              <a:t>грудня</a:t>
            </a:r>
            <a:r>
              <a:rPr lang="ru-RU" sz="1200" b="1" dirty="0"/>
              <a:t> 1997 р. № 771/97-ВР (в ред. З.У. </a:t>
            </a:r>
            <a:r>
              <a:rPr lang="ru-RU" sz="1200" b="1" dirty="0" err="1"/>
              <a:t>від</a:t>
            </a:r>
            <a:r>
              <a:rPr lang="ru-RU" sz="1200" b="1" dirty="0"/>
              <a:t> 22 липня 2014 р. № 1602-</a:t>
            </a:r>
            <a:r>
              <a:rPr lang="en-US" sz="1200" b="1" dirty="0"/>
              <a:t>VII</a:t>
            </a:r>
            <a:r>
              <a:rPr lang="uk-UA" sz="1200" b="1" dirty="0"/>
              <a:t>)</a:t>
            </a:r>
            <a:r>
              <a:rPr lang="ru-RU" sz="1200" b="1" dirty="0"/>
              <a:t> </a:t>
            </a:r>
            <a:r>
              <a:rPr lang="uk-UA" sz="1200" b="1" dirty="0"/>
              <a:t>«</a:t>
            </a:r>
            <a:r>
              <a:rPr lang="ru-RU" sz="1200" b="1" dirty="0"/>
              <a:t>Про </a:t>
            </a:r>
            <a:r>
              <a:rPr lang="ru-RU" sz="1200" b="1" dirty="0" err="1"/>
              <a:t>основні</a:t>
            </a:r>
            <a:r>
              <a:rPr lang="ru-RU" sz="1200" b="1" dirty="0"/>
              <a:t> </a:t>
            </a:r>
            <a:r>
              <a:rPr lang="ru-RU" sz="1200" b="1" dirty="0" err="1"/>
              <a:t>принципи</a:t>
            </a:r>
            <a:r>
              <a:rPr lang="ru-RU" sz="1200" b="1" dirty="0"/>
              <a:t> та </a:t>
            </a:r>
            <a:r>
              <a:rPr lang="ru-RU" sz="1200" b="1" dirty="0" err="1"/>
              <a:t>вимоги</a:t>
            </a:r>
            <a:r>
              <a:rPr lang="ru-RU" sz="1200" b="1" dirty="0"/>
              <a:t> до </a:t>
            </a:r>
            <a:r>
              <a:rPr lang="ru-RU" sz="1200" b="1" dirty="0" err="1"/>
              <a:t>безпечності</a:t>
            </a:r>
            <a:r>
              <a:rPr lang="ru-RU" sz="1200" b="1" dirty="0"/>
              <a:t> та </a:t>
            </a:r>
            <a:r>
              <a:rPr lang="ru-RU" sz="1200" b="1" dirty="0" err="1"/>
              <a:t>якості</a:t>
            </a:r>
            <a:r>
              <a:rPr lang="ru-RU" sz="1200" b="1" dirty="0"/>
              <a:t> </a:t>
            </a:r>
            <a:r>
              <a:rPr lang="ru-RU" sz="1200" b="1" dirty="0" err="1"/>
              <a:t>харчових</a:t>
            </a:r>
            <a:r>
              <a:rPr lang="ru-RU" sz="1200" b="1" dirty="0"/>
              <a:t> </a:t>
            </a:r>
            <a:r>
              <a:rPr lang="ru-RU" sz="1200" b="1" dirty="0" err="1"/>
              <a:t>продуктів</a:t>
            </a:r>
            <a:r>
              <a:rPr lang="ru-RU" sz="1200" b="1" dirty="0"/>
              <a:t>».</a:t>
            </a:r>
          </a:p>
          <a:p>
            <a:pPr marL="442913" indent="-361950" algn="just">
              <a:spcAft>
                <a:spcPts val="600"/>
              </a:spcAft>
              <a:buFont typeface="+mj-lt"/>
              <a:buAutoNum type="arabicPeriod"/>
            </a:pPr>
            <a:r>
              <a:rPr lang="uk-UA" sz="1200" b="1" dirty="0"/>
              <a:t>ЗУ від 19 червня 2003 </a:t>
            </a:r>
            <a:r>
              <a:rPr lang="ru-RU" sz="1200" b="1" dirty="0"/>
              <a:t>р. № 964-IV</a:t>
            </a:r>
            <a:r>
              <a:rPr lang="uk-UA" sz="1200" b="1" dirty="0"/>
              <a:t> «Про основи національної безпеки України»</a:t>
            </a:r>
          </a:p>
          <a:p>
            <a:pPr marL="442913" indent="-361950" algn="just">
              <a:spcAft>
                <a:spcPts val="600"/>
              </a:spcAft>
              <a:buFont typeface="+mj-lt"/>
              <a:buAutoNum type="arabicPeriod"/>
            </a:pPr>
            <a:r>
              <a:rPr lang="uk-UA" sz="1200" b="1" dirty="0"/>
              <a:t>Про органічне виробництво та маркування органічних продуктів : Постанова Ради (ЄС) № 834/2007 від 28 червня 2007 р. </a:t>
            </a:r>
          </a:p>
          <a:p>
            <a:pPr marL="442913" indent="-361950" algn="just">
              <a:spcAft>
                <a:spcPts val="600"/>
              </a:spcAft>
              <a:buFont typeface="+mj-lt"/>
              <a:buAutoNum type="arabicPeriod"/>
            </a:pPr>
            <a:r>
              <a:rPr lang="uk-UA" sz="1200" b="1" dirty="0"/>
              <a:t>Детальні правила щодо органічного виробництва, маркування і контролю для впровадження Постанови Ради (ЄС) № 834/2007 стосовно органічного виробництва і маркування органічних продуктів : Постанова Комісії (ЄС) № 889/2008 від 5 вересня 2008 р.</a:t>
            </a:r>
          </a:p>
          <a:p>
            <a:pPr marL="442913" indent="-361950" algn="just">
              <a:spcAft>
                <a:spcPts val="600"/>
              </a:spcAft>
              <a:buFont typeface="+mj-lt"/>
              <a:buAutoNum type="arabicPeriod"/>
            </a:pPr>
            <a:r>
              <a:rPr lang="ru-RU" sz="1200" b="1" dirty="0"/>
              <a:t>ЗУ </a:t>
            </a:r>
            <a:r>
              <a:rPr lang="ru-RU" sz="1200" b="1" dirty="0" err="1"/>
              <a:t>від</a:t>
            </a:r>
            <a:r>
              <a:rPr lang="ru-RU" sz="1200" b="1" dirty="0"/>
              <a:t> 10 липня 2018 р. № 2496-VIII «Про </a:t>
            </a:r>
            <a:r>
              <a:rPr lang="ru-RU" sz="1200" b="1" dirty="0" err="1"/>
              <a:t>основні</a:t>
            </a:r>
            <a:r>
              <a:rPr lang="ru-RU" sz="1200" b="1" dirty="0"/>
              <a:t> </a:t>
            </a:r>
            <a:r>
              <a:rPr lang="ru-RU" sz="1200" b="1" dirty="0" err="1"/>
              <a:t>принципи</a:t>
            </a:r>
            <a:r>
              <a:rPr lang="ru-RU" sz="1200" b="1" dirty="0"/>
              <a:t> та </a:t>
            </a:r>
            <a:r>
              <a:rPr lang="ru-RU" sz="1200" b="1" dirty="0" err="1"/>
              <a:t>вимоги</a:t>
            </a:r>
            <a:r>
              <a:rPr lang="ru-RU" sz="1200" b="1" dirty="0"/>
              <a:t> до </a:t>
            </a:r>
            <a:r>
              <a:rPr lang="ru-RU" sz="1200" b="1" dirty="0" err="1"/>
              <a:t>органічного</a:t>
            </a:r>
            <a:r>
              <a:rPr lang="ru-RU" sz="1200" b="1" dirty="0"/>
              <a:t> </a:t>
            </a:r>
            <a:r>
              <a:rPr lang="ru-RU" sz="1200" b="1" dirty="0" err="1"/>
              <a:t>виробництва</a:t>
            </a:r>
            <a:r>
              <a:rPr lang="ru-RU" sz="1200" b="1" dirty="0"/>
              <a:t>, </a:t>
            </a:r>
            <a:r>
              <a:rPr lang="ru-RU" sz="1200" b="1" dirty="0" err="1"/>
              <a:t>обігу</a:t>
            </a:r>
            <a:r>
              <a:rPr lang="ru-RU" sz="1200" b="1" dirty="0"/>
              <a:t> та </a:t>
            </a:r>
            <a:r>
              <a:rPr lang="ru-RU" sz="1200" b="1" dirty="0" err="1"/>
              <a:t>маркування</a:t>
            </a:r>
            <a:r>
              <a:rPr lang="ru-RU" sz="1200" b="1" dirty="0"/>
              <a:t> </a:t>
            </a:r>
            <a:r>
              <a:rPr lang="ru-RU" sz="1200" b="1" dirty="0" err="1"/>
              <a:t>органічної</a:t>
            </a:r>
            <a:r>
              <a:rPr lang="ru-RU" sz="1200" b="1" dirty="0"/>
              <a:t> </a:t>
            </a:r>
            <a:r>
              <a:rPr lang="ru-RU" sz="1200" b="1" dirty="0" err="1"/>
              <a:t>продукції</a:t>
            </a:r>
            <a:r>
              <a:rPr lang="ru-RU" sz="1200" b="1" dirty="0"/>
              <a:t>».</a:t>
            </a:r>
          </a:p>
        </p:txBody>
      </p:sp>
      <p:sp>
        <p:nvSpPr>
          <p:cNvPr id="3" name="TextBox 2">
            <a:extLst>
              <a:ext uri="{FF2B5EF4-FFF2-40B4-BE49-F238E27FC236}">
                <a16:creationId xmlns:a16="http://schemas.microsoft.com/office/drawing/2014/main" id="{0ED9C3C5-980F-40AF-8E91-3CA89E9BE058}"/>
              </a:ext>
            </a:extLst>
          </p:cNvPr>
          <p:cNvSpPr txBox="1"/>
          <p:nvPr/>
        </p:nvSpPr>
        <p:spPr>
          <a:xfrm>
            <a:off x="-1" y="3239482"/>
            <a:ext cx="6073447" cy="3616375"/>
          </a:xfrm>
          <a:prstGeom prst="rect">
            <a:avLst/>
          </a:prstGeom>
          <a:noFill/>
        </p:spPr>
        <p:txBody>
          <a:bodyPr wrap="square" rtlCol="0">
            <a:spAutoFit/>
          </a:bodyPr>
          <a:lstStyle/>
          <a:p>
            <a:pPr marL="80963" algn="just">
              <a:spcAft>
                <a:spcPts val="600"/>
              </a:spcAft>
            </a:pPr>
            <a:r>
              <a:rPr lang="ru-RU" sz="1100" b="1" dirty="0"/>
              <a:t>7. ЗУ </a:t>
            </a:r>
            <a:r>
              <a:rPr lang="ru-RU" sz="1100" b="1" dirty="0" err="1"/>
              <a:t>від</a:t>
            </a:r>
            <a:r>
              <a:rPr lang="ru-RU" sz="1100" b="1" dirty="0"/>
              <a:t> 18 </a:t>
            </a:r>
            <a:r>
              <a:rPr lang="ru-RU" sz="1100" b="1" dirty="0" err="1"/>
              <a:t>травня</a:t>
            </a:r>
            <a:r>
              <a:rPr lang="ru-RU" sz="1100" b="1" dirty="0"/>
              <a:t> 2017 р. № 2042-VIII «Про </a:t>
            </a:r>
            <a:r>
              <a:rPr lang="ru-RU" sz="1100" b="1" dirty="0" err="1"/>
              <a:t>державний</a:t>
            </a:r>
            <a:r>
              <a:rPr lang="ru-RU" sz="1100" b="1" dirty="0"/>
              <a:t> контроль за </a:t>
            </a:r>
            <a:r>
              <a:rPr lang="ru-RU" sz="1100" b="1" dirty="0" err="1"/>
              <a:t>дотриманням</a:t>
            </a:r>
            <a:r>
              <a:rPr lang="ru-RU" sz="1100" b="1" dirty="0"/>
              <a:t> </a:t>
            </a:r>
            <a:r>
              <a:rPr lang="ru-RU" sz="1100" b="1" dirty="0" err="1"/>
              <a:t>законодавства</a:t>
            </a:r>
            <a:r>
              <a:rPr lang="ru-RU" sz="1100" b="1" dirty="0"/>
              <a:t> про </a:t>
            </a:r>
            <a:r>
              <a:rPr lang="ru-RU" sz="1100" b="1" dirty="0" err="1"/>
              <a:t>харчові</a:t>
            </a:r>
            <a:r>
              <a:rPr lang="ru-RU" sz="1100" b="1" dirty="0"/>
              <a:t> </a:t>
            </a:r>
            <a:r>
              <a:rPr lang="ru-RU" sz="1100" b="1" dirty="0" err="1"/>
              <a:t>продукти</a:t>
            </a:r>
            <a:r>
              <a:rPr lang="ru-RU" sz="1100" b="1" dirty="0"/>
              <a:t>, корми, </a:t>
            </a:r>
            <a:r>
              <a:rPr lang="ru-RU" sz="1100" b="1" dirty="0" err="1"/>
              <a:t>побічні</a:t>
            </a:r>
            <a:r>
              <a:rPr lang="ru-RU" sz="1100" b="1" dirty="0"/>
              <a:t> </a:t>
            </a:r>
            <a:r>
              <a:rPr lang="ru-RU" sz="1100" b="1" dirty="0" err="1"/>
              <a:t>продукти</a:t>
            </a:r>
            <a:r>
              <a:rPr lang="ru-RU" sz="1100" b="1" dirty="0"/>
              <a:t> </a:t>
            </a:r>
            <a:r>
              <a:rPr lang="ru-RU" sz="1100" b="1" dirty="0" err="1"/>
              <a:t>тваринного</a:t>
            </a:r>
            <a:r>
              <a:rPr lang="ru-RU" sz="1100" b="1" dirty="0"/>
              <a:t> </a:t>
            </a:r>
            <a:r>
              <a:rPr lang="ru-RU" sz="1100" b="1" dirty="0" err="1"/>
              <a:t>походження</a:t>
            </a:r>
            <a:r>
              <a:rPr lang="ru-RU" sz="1100" b="1" dirty="0"/>
              <a:t>, </a:t>
            </a:r>
            <a:r>
              <a:rPr lang="ru-RU" sz="1100" b="1" dirty="0" err="1"/>
              <a:t>ветеринарну</a:t>
            </a:r>
            <a:r>
              <a:rPr lang="ru-RU" sz="1100" b="1" dirty="0"/>
              <a:t> медицину та </a:t>
            </a:r>
            <a:r>
              <a:rPr lang="ru-RU" sz="1100" b="1" dirty="0" err="1"/>
              <a:t>благополуччя</a:t>
            </a:r>
            <a:r>
              <a:rPr lang="ru-RU" sz="1100" b="1" dirty="0"/>
              <a:t> тварин».</a:t>
            </a:r>
          </a:p>
          <a:p>
            <a:pPr marL="80963" algn="just">
              <a:spcAft>
                <a:spcPts val="600"/>
              </a:spcAft>
            </a:pPr>
            <a:r>
              <a:rPr lang="ru-RU" sz="1100" b="1" dirty="0"/>
              <a:t>8. ЗУ </a:t>
            </a:r>
            <a:r>
              <a:rPr lang="ru-RU" sz="1100" b="1" dirty="0" err="1"/>
              <a:t>від</a:t>
            </a:r>
            <a:r>
              <a:rPr lang="ru-RU" sz="1100" b="1" dirty="0"/>
              <a:t> 6 </a:t>
            </a:r>
            <a:r>
              <a:rPr lang="ru-RU" sz="1100" b="1" dirty="0" err="1"/>
              <a:t>грудня</a:t>
            </a:r>
            <a:r>
              <a:rPr lang="ru-RU" sz="1100" b="1" dirty="0"/>
              <a:t> 2018 р. № 2639-VIII «Про </a:t>
            </a:r>
            <a:r>
              <a:rPr lang="ru-RU" sz="1100" b="1" dirty="0" err="1"/>
              <a:t>інформацію</a:t>
            </a:r>
            <a:r>
              <a:rPr lang="ru-RU" sz="1100" b="1" dirty="0"/>
              <a:t> для </a:t>
            </a:r>
            <a:r>
              <a:rPr lang="ru-RU" sz="1100" b="1" dirty="0" err="1"/>
              <a:t>споживачів</a:t>
            </a:r>
            <a:r>
              <a:rPr lang="ru-RU" sz="1100" b="1" dirty="0"/>
              <a:t> </a:t>
            </a:r>
            <a:r>
              <a:rPr lang="ru-RU" sz="1100" b="1" dirty="0" err="1"/>
              <a:t>щодо</a:t>
            </a:r>
            <a:r>
              <a:rPr lang="ru-RU" sz="1100" b="1" dirty="0"/>
              <a:t> </a:t>
            </a:r>
            <a:r>
              <a:rPr lang="ru-RU" sz="1100" b="1" dirty="0" err="1"/>
              <a:t>харчових</a:t>
            </a:r>
            <a:r>
              <a:rPr lang="ru-RU" sz="1100" b="1" dirty="0"/>
              <a:t> </a:t>
            </a:r>
            <a:r>
              <a:rPr lang="ru-RU" sz="1100" b="1" dirty="0" err="1"/>
              <a:t>продуктів</a:t>
            </a:r>
            <a:r>
              <a:rPr lang="ru-RU" sz="1100" b="1" dirty="0"/>
              <a:t>».</a:t>
            </a:r>
            <a:endParaRPr lang="uk-UA" sz="1100" b="1" dirty="0"/>
          </a:p>
          <a:p>
            <a:pPr marL="80962" algn="just">
              <a:spcAft>
                <a:spcPts val="1200"/>
              </a:spcAft>
            </a:pPr>
            <a:r>
              <a:rPr lang="uk-UA" sz="1100" b="1" dirty="0"/>
              <a:t>9. ЗУ від </a:t>
            </a:r>
            <a:r>
              <a:rPr lang="ru-RU" sz="1100" b="1" dirty="0"/>
              <a:t>10 липня 2018 р. № 2496-VIII </a:t>
            </a:r>
            <a:r>
              <a:rPr lang="uk-UA" sz="1100" b="1" dirty="0"/>
              <a:t>«Про </a:t>
            </a:r>
            <a:r>
              <a:rPr lang="ru-RU" sz="1100" b="1" dirty="0" err="1"/>
              <a:t>основні</a:t>
            </a:r>
            <a:r>
              <a:rPr lang="ru-RU" sz="1100" b="1" dirty="0"/>
              <a:t> </a:t>
            </a:r>
            <a:r>
              <a:rPr lang="ru-RU" sz="1100" b="1" dirty="0" err="1"/>
              <a:t>принципи</a:t>
            </a:r>
            <a:r>
              <a:rPr lang="ru-RU" sz="1100" b="1" dirty="0"/>
              <a:t> та </a:t>
            </a:r>
            <a:r>
              <a:rPr lang="ru-RU" sz="1100" b="1" dirty="0" err="1"/>
              <a:t>вимоги</a:t>
            </a:r>
            <a:r>
              <a:rPr lang="ru-RU" sz="1100" b="1" dirty="0"/>
              <a:t> до </a:t>
            </a:r>
            <a:r>
              <a:rPr lang="ru-RU" sz="1100" b="1" dirty="0" err="1"/>
              <a:t>органічного</a:t>
            </a:r>
            <a:r>
              <a:rPr lang="ru-RU" sz="1100" b="1" dirty="0"/>
              <a:t> </a:t>
            </a:r>
            <a:r>
              <a:rPr lang="ru-RU" sz="1100" b="1" dirty="0" err="1"/>
              <a:t>виробництва</a:t>
            </a:r>
            <a:r>
              <a:rPr lang="ru-RU" sz="1100" b="1" dirty="0"/>
              <a:t>, </a:t>
            </a:r>
            <a:r>
              <a:rPr lang="ru-RU" sz="1100" b="1" dirty="0" err="1"/>
              <a:t>обігу</a:t>
            </a:r>
            <a:r>
              <a:rPr lang="ru-RU" sz="1100" b="1" dirty="0"/>
              <a:t> та </a:t>
            </a:r>
            <a:r>
              <a:rPr lang="ru-RU" sz="1100" b="1" dirty="0" err="1"/>
              <a:t>маркування</a:t>
            </a:r>
            <a:r>
              <a:rPr lang="ru-RU" sz="1100" b="1" dirty="0"/>
              <a:t> </a:t>
            </a:r>
            <a:r>
              <a:rPr lang="ru-RU" sz="1100" b="1" dirty="0" err="1"/>
              <a:t>органічної</a:t>
            </a:r>
            <a:r>
              <a:rPr lang="ru-RU" sz="1100" b="1" dirty="0"/>
              <a:t> </a:t>
            </a:r>
            <a:r>
              <a:rPr lang="ru-RU" sz="1100" b="1" dirty="0" err="1"/>
              <a:t>продукції</a:t>
            </a:r>
            <a:r>
              <a:rPr lang="uk-UA" sz="1100" b="1" dirty="0"/>
              <a:t>».</a:t>
            </a:r>
          </a:p>
          <a:p>
            <a:pPr marL="80962" algn="just">
              <a:spcAft>
                <a:spcPts val="1200"/>
              </a:spcAft>
            </a:pPr>
            <a:r>
              <a:rPr lang="ru-RU" sz="1100" b="1" dirty="0"/>
              <a:t>10. Про </a:t>
            </a:r>
            <a:r>
              <a:rPr lang="ru-RU" sz="1100" b="1" dirty="0" err="1"/>
              <a:t>затвердження</a:t>
            </a:r>
            <a:r>
              <a:rPr lang="ru-RU" sz="1100" b="1" dirty="0"/>
              <a:t> Порядку (</a:t>
            </a:r>
            <a:r>
              <a:rPr lang="ru-RU" sz="1100" b="1" dirty="0" err="1"/>
              <a:t>детальних</a:t>
            </a:r>
            <a:r>
              <a:rPr lang="ru-RU" sz="1100" b="1" dirty="0"/>
              <a:t> правил) </a:t>
            </a:r>
            <a:r>
              <a:rPr lang="ru-RU" sz="1100" b="1" dirty="0" err="1"/>
              <a:t>органічного</a:t>
            </a:r>
            <a:r>
              <a:rPr lang="ru-RU" sz="1100" b="1" dirty="0"/>
              <a:t> </a:t>
            </a:r>
            <a:r>
              <a:rPr lang="ru-RU" sz="1100" b="1" dirty="0" err="1"/>
              <a:t>виробництва</a:t>
            </a:r>
            <a:r>
              <a:rPr lang="ru-RU" sz="1100" b="1" dirty="0"/>
              <a:t> та </a:t>
            </a:r>
            <a:r>
              <a:rPr lang="ru-RU" sz="1100" b="1" dirty="0" err="1"/>
              <a:t>обігу</a:t>
            </a:r>
            <a:r>
              <a:rPr lang="ru-RU" sz="1100" b="1" dirty="0"/>
              <a:t> </a:t>
            </a:r>
            <a:r>
              <a:rPr lang="ru-RU" sz="1100" b="1" dirty="0" err="1"/>
              <a:t>органічної</a:t>
            </a:r>
            <a:r>
              <a:rPr lang="ru-RU" sz="1100" b="1" dirty="0"/>
              <a:t> </a:t>
            </a:r>
            <a:r>
              <a:rPr lang="ru-RU" sz="1100" b="1" dirty="0" err="1"/>
              <a:t>продукції</a:t>
            </a:r>
            <a:r>
              <a:rPr lang="ru-RU" sz="1100" b="1" dirty="0"/>
              <a:t> : Постанова </a:t>
            </a:r>
            <a:r>
              <a:rPr lang="ru-RU" sz="1100" b="1" dirty="0" err="1"/>
              <a:t>Кабінету</a:t>
            </a:r>
            <a:r>
              <a:rPr lang="ru-RU" sz="1100" b="1" dirty="0"/>
              <a:t> </a:t>
            </a:r>
            <a:r>
              <a:rPr lang="ru-RU" sz="1100" b="1" dirty="0" err="1"/>
              <a:t>Міністрів</a:t>
            </a:r>
            <a:r>
              <a:rPr lang="ru-RU" sz="1100" b="1" dirty="0"/>
              <a:t> </a:t>
            </a:r>
            <a:r>
              <a:rPr lang="ru-RU" sz="1100" b="1" dirty="0" err="1"/>
              <a:t>України</a:t>
            </a:r>
            <a:r>
              <a:rPr lang="ru-RU" sz="1100" b="1" dirty="0"/>
              <a:t> </a:t>
            </a:r>
            <a:r>
              <a:rPr lang="ru-RU" sz="1100" b="1" dirty="0" err="1"/>
              <a:t>від</a:t>
            </a:r>
            <a:r>
              <a:rPr lang="ru-RU" sz="1100" b="1" dirty="0"/>
              <a:t> 23 </a:t>
            </a:r>
            <a:r>
              <a:rPr lang="ru-RU" sz="1100" b="1" dirty="0" err="1"/>
              <a:t>жовтня</a:t>
            </a:r>
            <a:r>
              <a:rPr lang="ru-RU" sz="1100" b="1" dirty="0"/>
              <a:t> 2019 р. № 970. </a:t>
            </a:r>
          </a:p>
          <a:p>
            <a:pPr marL="82296" indent="0">
              <a:buNone/>
            </a:pPr>
            <a:r>
              <a:rPr lang="uk-UA" sz="1100" b="1" dirty="0"/>
              <a:t>11. ЗУ від 24 березня 2022 р. № 2145-IX   «Про внесення змін до деяких законодавчих актів України щодо створення умов для забезпечення продовольчої безпеки в умовах воєнного стану»</a:t>
            </a:r>
          </a:p>
          <a:p>
            <a:pPr marL="82296" indent="0">
              <a:buNone/>
            </a:pPr>
            <a:endParaRPr lang="uk-UA" sz="1100" b="1" dirty="0"/>
          </a:p>
          <a:p>
            <a:pPr marL="82296" indent="0">
              <a:buNone/>
            </a:pPr>
            <a:r>
              <a:rPr lang="uk-UA" sz="1100" b="1" dirty="0"/>
              <a:t>12. ЗУ від 12 травня 2022 р. № 2247-IX  «Про внесення змін до деяких законодавчих актів України щодо особливостей регулювання земельних відносин в умовах воєнного стану»</a:t>
            </a:r>
          </a:p>
          <a:p>
            <a:pPr marL="80962" algn="just">
              <a:spcAft>
                <a:spcPts val="1200"/>
              </a:spcAft>
            </a:pPr>
            <a:endParaRPr lang="uk-UA" sz="1200" b="1" dirty="0"/>
          </a:p>
        </p:txBody>
      </p:sp>
    </p:spTree>
    <p:extLst>
      <p:ext uri="{BB962C8B-B14F-4D97-AF65-F5344CB8AC3E}">
        <p14:creationId xmlns:p14="http://schemas.microsoft.com/office/powerpoint/2010/main" val="222374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3082" name="Picture 10" descr="Фото Детские Животные Ферме | Freepik">
            <a:extLst>
              <a:ext uri="{FF2B5EF4-FFF2-40B4-BE49-F238E27FC236}">
                <a16:creationId xmlns:a16="http://schemas.microsoft.com/office/drawing/2014/main" id="{4413D791-9655-4ADD-8E6C-DBAB433CE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484" y="2772013"/>
            <a:ext cx="3908667" cy="2934622"/>
          </a:xfrm>
          <a:prstGeom prst="rect">
            <a:avLst/>
          </a:prstGeom>
          <a:noFill/>
          <a:extLst>
            <a:ext uri="{909E8E84-426E-40DD-AFC4-6F175D3DCCD1}">
              <a14:hiddenFill xmlns:a14="http://schemas.microsoft.com/office/drawing/2010/main">
                <a:solidFill>
                  <a:srgbClr val="FFFFFF"/>
                </a:solidFill>
              </a14:hiddenFill>
            </a:ext>
          </a:extLst>
        </p:spPr>
      </p:pic>
      <p:pic>
        <p:nvPicPr>
          <p:cNvPr id="252" name="Google Shape;252;p50"/>
          <p:cNvPicPr preferRelativeResize="0"/>
          <p:nvPr/>
        </p:nvPicPr>
        <p:blipFill rotWithShape="1">
          <a:blip r:embed="rId4">
            <a:alphaModFix/>
          </a:blip>
          <a:srcRect/>
          <a:stretch/>
        </p:blipFill>
        <p:spPr>
          <a:xfrm>
            <a:off x="-6796" y="-12234"/>
            <a:ext cx="5047926" cy="6937849"/>
          </a:xfrm>
          <a:prstGeom prst="rect">
            <a:avLst/>
          </a:prstGeom>
          <a:noFill/>
          <a:ln>
            <a:noFill/>
          </a:ln>
        </p:spPr>
      </p:pic>
      <p:sp>
        <p:nvSpPr>
          <p:cNvPr id="253" name="Google Shape;253;p50"/>
          <p:cNvSpPr/>
          <p:nvPr/>
        </p:nvSpPr>
        <p:spPr>
          <a:xfrm flipH="1">
            <a:off x="7147560" y="0"/>
            <a:ext cx="504444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7" name="Google Shape;257;p50"/>
          <p:cNvSpPr/>
          <p:nvPr/>
        </p:nvSpPr>
        <p:spPr>
          <a:xfrm>
            <a:off x="169390" y="264174"/>
            <a:ext cx="462771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4400" b="1" dirty="0">
                <a:latin typeface="Calibri"/>
                <a:ea typeface="Calibri"/>
                <a:cs typeface="Calibri"/>
                <a:sym typeface="Calibri"/>
              </a:rPr>
              <a:t>Які в</a:t>
            </a:r>
            <a:r>
              <a:rPr lang="uk-UA" sz="4400" b="1" i="0" u="none" strike="noStrike" cap="none" dirty="0">
                <a:solidFill>
                  <a:srgbClr val="000000"/>
                </a:solidFill>
                <a:latin typeface="Calibri"/>
                <a:ea typeface="Calibri"/>
                <a:cs typeface="Calibri"/>
                <a:sym typeface="Calibri"/>
              </a:rPr>
              <a:t>иди</a:t>
            </a:r>
            <a:r>
              <a:rPr lang="uk-UA" sz="4400" b="1" dirty="0">
                <a:latin typeface="Calibri"/>
                <a:ea typeface="Calibri"/>
                <a:cs typeface="Calibri"/>
                <a:sym typeface="Calibri"/>
              </a:rPr>
              <a:t>?</a:t>
            </a:r>
            <a:endParaRPr lang="uk-UA" sz="4400" b="1" i="0" u="none" strike="noStrike" cap="none" dirty="0">
              <a:solidFill>
                <a:srgbClr val="000000"/>
              </a:solidFill>
              <a:latin typeface="Calibri"/>
              <a:ea typeface="Calibri"/>
              <a:cs typeface="Calibri"/>
              <a:sym typeface="Calibri"/>
            </a:endParaRPr>
          </a:p>
        </p:txBody>
      </p:sp>
      <p:sp>
        <p:nvSpPr>
          <p:cNvPr id="14" name="Google Shape;161;p47">
            <a:extLst>
              <a:ext uri="{FF2B5EF4-FFF2-40B4-BE49-F238E27FC236}">
                <a16:creationId xmlns:a16="http://schemas.microsoft.com/office/drawing/2014/main" id="{D15C7F16-651D-43A2-AF1C-ACF4C9CE8452}"/>
              </a:ext>
            </a:extLst>
          </p:cNvPr>
          <p:cNvSpPr/>
          <p:nvPr/>
        </p:nvSpPr>
        <p:spPr>
          <a:xfrm>
            <a:off x="169391" y="1270657"/>
            <a:ext cx="4742122" cy="5016718"/>
          </a:xfrm>
          <a:prstGeom prst="rect">
            <a:avLst/>
          </a:prstGeom>
          <a:noFill/>
          <a:ln>
            <a:noFill/>
          </a:ln>
        </p:spPr>
        <p:txBody>
          <a:bodyPr spcFirstLastPara="1" wrap="square" lIns="91425" tIns="45700" rIns="91425" bIns="45700" anchor="t" anchorCtr="0">
            <a:spAutoFit/>
          </a:bodyPr>
          <a:lstStyle/>
          <a:p>
            <a:pPr marL="514350" indent="-514350" algn="l" fontAlgn="base">
              <a:buAutoNum type="arabicPeriod"/>
            </a:pPr>
            <a:r>
              <a:rPr lang="ru-RU" sz="3200" b="0" i="0" dirty="0" err="1">
                <a:solidFill>
                  <a:srgbClr val="000000"/>
                </a:solidFill>
                <a:effectLst/>
                <a:latin typeface="var(--ui-text-font-family)"/>
              </a:rPr>
              <a:t>Створення</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кемпінгів</a:t>
            </a:r>
            <a:r>
              <a:rPr lang="ru-RU" sz="3200" b="0" i="0" dirty="0">
                <a:solidFill>
                  <a:srgbClr val="000000"/>
                </a:solidFill>
                <a:effectLst/>
                <a:latin typeface="var(--ui-text-font-family)"/>
              </a:rPr>
              <a:t>.</a:t>
            </a:r>
          </a:p>
          <a:p>
            <a:pPr marL="514350" indent="-514350" algn="l" fontAlgn="base">
              <a:buAutoNum type="arabicPeriod"/>
            </a:pPr>
            <a:r>
              <a:rPr lang="ru-RU" sz="3200" b="0" i="0" dirty="0">
                <a:solidFill>
                  <a:srgbClr val="000000"/>
                </a:solidFill>
                <a:effectLst/>
                <a:latin typeface="var(--ui-text-font-family)"/>
              </a:rPr>
              <a:t>Ферми для </a:t>
            </a:r>
            <a:r>
              <a:rPr lang="ru-RU" sz="3200" b="0" i="0" dirty="0" err="1">
                <a:solidFill>
                  <a:srgbClr val="000000"/>
                </a:solidFill>
                <a:effectLst/>
                <a:latin typeface="var(--ui-text-font-family)"/>
              </a:rPr>
              <a:t>сімейного</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дозвілля</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погодувати</a:t>
            </a:r>
            <a:r>
              <a:rPr lang="ru-RU" sz="3200" b="0" i="0" dirty="0">
                <a:solidFill>
                  <a:srgbClr val="000000"/>
                </a:solidFill>
                <a:effectLst/>
                <a:latin typeface="var(--ui-text-font-family)"/>
              </a:rPr>
              <a:t> теля, </a:t>
            </a:r>
            <a:r>
              <a:rPr lang="ru-RU" sz="3200" b="0" i="0" dirty="0" err="1">
                <a:solidFill>
                  <a:srgbClr val="000000"/>
                </a:solidFill>
                <a:effectLst/>
                <a:latin typeface="var(--ui-text-font-family)"/>
              </a:rPr>
              <a:t>надоїти</a:t>
            </a:r>
            <a:r>
              <a:rPr lang="ru-RU" sz="3200" b="0" i="0" dirty="0">
                <a:solidFill>
                  <a:srgbClr val="000000"/>
                </a:solidFill>
                <a:effectLst/>
                <a:latin typeface="var(--ui-text-font-family)"/>
              </a:rPr>
              <a:t> молока, </a:t>
            </a:r>
            <a:r>
              <a:rPr lang="ru-RU" sz="3200" b="0" i="0" dirty="0" err="1">
                <a:solidFill>
                  <a:srgbClr val="000000"/>
                </a:solidFill>
                <a:effectLst/>
                <a:latin typeface="var(--ui-text-font-family)"/>
              </a:rPr>
              <a:t>зібрати</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яблука</a:t>
            </a:r>
            <a:r>
              <a:rPr lang="ru-RU" sz="3200" b="0" i="0" dirty="0">
                <a:solidFill>
                  <a:srgbClr val="000000"/>
                </a:solidFill>
                <a:effectLst/>
                <a:latin typeface="var(--ui-text-font-family)"/>
              </a:rPr>
              <a:t> і т. д.).</a:t>
            </a:r>
          </a:p>
          <a:p>
            <a:pPr marL="514350" indent="-514350" algn="l" fontAlgn="base">
              <a:buAutoNum type="arabicPeriod"/>
            </a:pPr>
            <a:r>
              <a:rPr lang="ru-RU" sz="3200" dirty="0">
                <a:latin typeface="var(--ui-text-font-family)"/>
              </a:rPr>
              <a:t>Тури для </a:t>
            </a:r>
            <a:r>
              <a:rPr lang="ru-RU" sz="3200" dirty="0" err="1">
                <a:latin typeface="var(--ui-text-font-family)"/>
              </a:rPr>
              <a:t>навчальних</a:t>
            </a:r>
            <a:r>
              <a:rPr lang="ru-RU" sz="3200" dirty="0">
                <a:latin typeface="var(--ui-text-font-family)"/>
              </a:rPr>
              <a:t> </a:t>
            </a:r>
            <a:r>
              <a:rPr lang="ru-RU" sz="3200" dirty="0" err="1">
                <a:latin typeface="var(--ui-text-font-family)"/>
              </a:rPr>
              <a:t>закладів</a:t>
            </a:r>
            <a:r>
              <a:rPr lang="ru-RU" sz="3200" dirty="0">
                <a:latin typeface="var(--ui-text-font-family)"/>
              </a:rPr>
              <a:t> </a:t>
            </a:r>
            <a:r>
              <a:rPr lang="ru-RU" sz="3200" dirty="0" err="1">
                <a:latin typeface="var(--ui-text-font-family)"/>
              </a:rPr>
              <a:t>міста</a:t>
            </a:r>
            <a:r>
              <a:rPr lang="ru-RU" sz="3200" dirty="0">
                <a:latin typeface="var(--ui-text-font-family)"/>
              </a:rPr>
              <a:t> по </a:t>
            </a:r>
            <a:r>
              <a:rPr lang="ru-RU" sz="3200" dirty="0" err="1">
                <a:latin typeface="var(--ui-text-font-family)"/>
              </a:rPr>
              <a:t>історичним</a:t>
            </a:r>
            <a:r>
              <a:rPr lang="ru-RU" sz="3200" dirty="0">
                <a:latin typeface="var(--ui-text-font-family)"/>
              </a:rPr>
              <a:t> </a:t>
            </a:r>
            <a:r>
              <a:rPr lang="ru-RU" sz="3200" dirty="0" err="1">
                <a:latin typeface="var(--ui-text-font-family)"/>
              </a:rPr>
              <a:t>місцям</a:t>
            </a:r>
            <a:r>
              <a:rPr lang="ru-RU" sz="3200" dirty="0">
                <a:latin typeface="var(--ui-text-font-family)"/>
              </a:rPr>
              <a:t> </a:t>
            </a:r>
            <a:r>
              <a:rPr lang="ru-RU" sz="3200" dirty="0" err="1">
                <a:latin typeface="var(--ui-text-font-family)"/>
              </a:rPr>
              <a:t>громади</a:t>
            </a:r>
            <a:r>
              <a:rPr lang="ru-RU" sz="3200" dirty="0">
                <a:latin typeface="var(--ui-text-font-family)"/>
              </a:rPr>
              <a:t>.</a:t>
            </a:r>
          </a:p>
          <a:p>
            <a:pPr marL="514350" indent="-514350" algn="l" fontAlgn="base">
              <a:buAutoNum type="arabicPeriod"/>
            </a:pPr>
            <a:r>
              <a:rPr lang="ru-RU" sz="3200" b="0" i="0" dirty="0">
                <a:solidFill>
                  <a:srgbClr val="000000"/>
                </a:solidFill>
                <a:effectLst/>
                <a:latin typeface="var(--ui-text-font-family)"/>
              </a:rPr>
              <a:t>Кафе на </a:t>
            </a:r>
            <a:r>
              <a:rPr lang="ru-RU" sz="3200" b="0" i="0" dirty="0" err="1">
                <a:solidFill>
                  <a:srgbClr val="000000"/>
                </a:solidFill>
                <a:effectLst/>
                <a:latin typeface="var(--ui-text-font-family)"/>
              </a:rPr>
              <a:t>природі</a:t>
            </a:r>
            <a:r>
              <a:rPr lang="ru-RU" sz="3200" b="0" i="0" dirty="0">
                <a:solidFill>
                  <a:srgbClr val="000000"/>
                </a:solidFill>
                <a:effectLst/>
                <a:latin typeface="var(--ui-text-font-family)"/>
              </a:rPr>
              <a:t>.</a:t>
            </a:r>
          </a:p>
        </p:txBody>
      </p:sp>
      <p:pic>
        <p:nvPicPr>
          <p:cNvPr id="3" name="Рисунок 2">
            <a:extLst>
              <a:ext uri="{FF2B5EF4-FFF2-40B4-BE49-F238E27FC236}">
                <a16:creationId xmlns:a16="http://schemas.microsoft.com/office/drawing/2014/main" id="{0D24A978-613E-4B6D-B994-681F7F773D86}"/>
              </a:ext>
            </a:extLst>
          </p:cNvPr>
          <p:cNvPicPr>
            <a:picLocks noChangeAspect="1"/>
          </p:cNvPicPr>
          <p:nvPr/>
        </p:nvPicPr>
        <p:blipFill rotWithShape="1">
          <a:blip r:embed="rId5"/>
          <a:srcRect l="2791"/>
          <a:stretch/>
        </p:blipFill>
        <p:spPr>
          <a:xfrm>
            <a:off x="8574562" y="2887244"/>
            <a:ext cx="3376742" cy="2443162"/>
          </a:xfrm>
          <a:prstGeom prst="rect">
            <a:avLst/>
          </a:prstGeom>
        </p:spPr>
      </p:pic>
      <p:pic>
        <p:nvPicPr>
          <p:cNvPr id="3076" name="Picture 4" descr="Глемпінг, або гламурний кемпінг: що це таке і для чого він українцям">
            <a:extLst>
              <a:ext uri="{FF2B5EF4-FFF2-40B4-BE49-F238E27FC236}">
                <a16:creationId xmlns:a16="http://schemas.microsoft.com/office/drawing/2014/main" id="{E31FCECD-48FC-41D8-B6AA-6015E16AC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33695" y="145639"/>
            <a:ext cx="4223478" cy="28178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Стокове фото Діти Збирають Яблука В Фруктовому Саду — Завантажте зображення  зараз - Гра, Дитина, Фруктовий сад - iStock">
            <a:extLst>
              <a:ext uri="{FF2B5EF4-FFF2-40B4-BE49-F238E27FC236}">
                <a16:creationId xmlns:a16="http://schemas.microsoft.com/office/drawing/2014/main" id="{F7B91DF6-2A24-4CB3-953C-3E1F18F63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4165" y="267585"/>
            <a:ext cx="2648095" cy="26480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Раннє вигодовування телят – Головне управління Держпродспоживслужби в  Херсонській області">
            <a:extLst>
              <a:ext uri="{FF2B5EF4-FFF2-40B4-BE49-F238E27FC236}">
                <a16:creationId xmlns:a16="http://schemas.microsoft.com/office/drawing/2014/main" id="{76F29AD7-A361-4A03-B7E2-59026F01B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25818" y="2286196"/>
            <a:ext cx="2395932" cy="1598429"/>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227;p6" descr="горизонт син">
            <a:extLst>
              <a:ext uri="{FF2B5EF4-FFF2-40B4-BE49-F238E27FC236}">
                <a16:creationId xmlns:a16="http://schemas.microsoft.com/office/drawing/2014/main" id="{28CC9908-9A41-4EA8-9055-24559BEFF56A}"/>
              </a:ext>
            </a:extLst>
          </p:cNvPr>
          <p:cNvPicPr preferRelativeResize="0"/>
          <p:nvPr/>
        </p:nvPicPr>
        <p:blipFill rotWithShape="1">
          <a:blip r:embed="rId9">
            <a:alphaModFix/>
          </a:blip>
          <a:srcRect/>
          <a:stretch/>
        </p:blipFill>
        <p:spPr>
          <a:xfrm>
            <a:off x="5365045" y="5836956"/>
            <a:ext cx="4276915" cy="890495"/>
          </a:xfrm>
          <a:prstGeom prst="rect">
            <a:avLst/>
          </a:prstGeom>
          <a:noFill/>
          <a:ln>
            <a:noFill/>
          </a:ln>
        </p:spPr>
      </p:pic>
      <p:pic>
        <p:nvPicPr>
          <p:cNvPr id="25" name="Рисунок 24">
            <a:extLst>
              <a:ext uri="{FF2B5EF4-FFF2-40B4-BE49-F238E27FC236}">
                <a16:creationId xmlns:a16="http://schemas.microsoft.com/office/drawing/2014/main" id="{7D8FBF12-FD5A-4116-903A-55C339B0DED6}"/>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Lst>
          </a:blip>
          <a:stretch>
            <a:fillRect/>
          </a:stretch>
        </p:blipFill>
        <p:spPr>
          <a:xfrm>
            <a:off x="9910420" y="5535339"/>
            <a:ext cx="1904491" cy="997590"/>
          </a:xfrm>
          <a:prstGeom prst="rect">
            <a:avLst/>
          </a:prstGeom>
        </p:spPr>
      </p:pic>
    </p:spTree>
    <p:extLst>
      <p:ext uri="{BB962C8B-B14F-4D97-AF65-F5344CB8AC3E}">
        <p14:creationId xmlns:p14="http://schemas.microsoft.com/office/powerpoint/2010/main" val="179726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50"/>
          <p:cNvPicPr preferRelativeResize="0"/>
          <p:nvPr/>
        </p:nvPicPr>
        <p:blipFill rotWithShape="1">
          <a:blip r:embed="rId3">
            <a:alphaModFix/>
          </a:blip>
          <a:srcRect/>
          <a:stretch/>
        </p:blipFill>
        <p:spPr>
          <a:xfrm>
            <a:off x="-6796" y="-12233"/>
            <a:ext cx="12198796" cy="1189244"/>
          </a:xfrm>
          <a:prstGeom prst="rect">
            <a:avLst/>
          </a:prstGeom>
          <a:noFill/>
          <a:ln>
            <a:noFill/>
          </a:ln>
        </p:spPr>
      </p:pic>
      <p:sp>
        <p:nvSpPr>
          <p:cNvPr id="253" name="Google Shape;253;p50"/>
          <p:cNvSpPr/>
          <p:nvPr/>
        </p:nvSpPr>
        <p:spPr>
          <a:xfrm flipH="1">
            <a:off x="7147560" y="0"/>
            <a:ext cx="504444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7" name="Google Shape;257;p50"/>
          <p:cNvSpPr/>
          <p:nvPr/>
        </p:nvSpPr>
        <p:spPr>
          <a:xfrm>
            <a:off x="335871" y="187252"/>
            <a:ext cx="5452918"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5400" b="1" i="0" u="none" strike="noStrike" dirty="0">
                <a:ln w="22225">
                  <a:solidFill>
                    <a:srgbClr val="0070C0"/>
                  </a:solidFill>
                  <a:prstDash val="solid"/>
                </a:ln>
                <a:solidFill>
                  <a:schemeClr val="bg1"/>
                </a:solidFill>
                <a:latin typeface="Calibri"/>
                <a:ea typeface="Calibri"/>
                <a:cs typeface="Calibri"/>
                <a:sym typeface="Calibri"/>
              </a:rPr>
              <a:t>Унікальність</a:t>
            </a:r>
          </a:p>
        </p:txBody>
      </p:sp>
      <p:sp>
        <p:nvSpPr>
          <p:cNvPr id="14" name="Google Shape;161;p47">
            <a:extLst>
              <a:ext uri="{FF2B5EF4-FFF2-40B4-BE49-F238E27FC236}">
                <a16:creationId xmlns:a16="http://schemas.microsoft.com/office/drawing/2014/main" id="{D15C7F16-651D-43A2-AF1C-ACF4C9CE8452}"/>
              </a:ext>
            </a:extLst>
          </p:cNvPr>
          <p:cNvSpPr/>
          <p:nvPr/>
        </p:nvSpPr>
        <p:spPr>
          <a:xfrm>
            <a:off x="335871" y="1420968"/>
            <a:ext cx="5452918" cy="489360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algn="l" fontAlgn="base"/>
            <a:r>
              <a:rPr lang="ru-RU" sz="2400" b="0" i="0" dirty="0">
                <a:solidFill>
                  <a:schemeClr val="bg1"/>
                </a:solidFill>
                <a:effectLst/>
                <a:latin typeface="Roboto" panose="02000000000000000000" pitchFamily="2" charset="0"/>
              </a:rPr>
              <a:t>1) </a:t>
            </a:r>
            <a:r>
              <a:rPr lang="ru-RU" sz="2400" b="0" i="0" dirty="0" err="1">
                <a:solidFill>
                  <a:schemeClr val="bg1"/>
                </a:solidFill>
                <a:effectLst/>
                <a:latin typeface="Roboto" panose="02000000000000000000" pitchFamily="2" charset="0"/>
              </a:rPr>
              <a:t>пам’ятки</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археологічної</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спадщини</a:t>
            </a:r>
            <a:r>
              <a:rPr lang="ru-RU" sz="2400" b="0" i="0" dirty="0">
                <a:solidFill>
                  <a:schemeClr val="bg1"/>
                </a:solidFill>
                <a:effectLst/>
                <a:latin typeface="Roboto" panose="02000000000000000000" pitchFamily="2" charset="0"/>
              </a:rPr>
              <a:t> (у т.ч. «Курган </a:t>
            </a:r>
            <a:r>
              <a:rPr lang="ru-RU" sz="2400" b="0" i="0" dirty="0" err="1">
                <a:solidFill>
                  <a:schemeClr val="bg1"/>
                </a:solidFill>
                <a:effectLst/>
                <a:latin typeface="Roboto" panose="02000000000000000000" pitchFamily="2" charset="0"/>
              </a:rPr>
              <a:t>кохання</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що</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знаходиться</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біля</a:t>
            </a:r>
            <a:r>
              <a:rPr lang="ru-RU" sz="2400" b="0" i="0" dirty="0">
                <a:solidFill>
                  <a:schemeClr val="bg1"/>
                </a:solidFill>
                <a:effectLst/>
                <a:latin typeface="Roboto" panose="02000000000000000000" pitchFamily="2" charset="0"/>
              </a:rPr>
              <a:t> села </a:t>
            </a:r>
            <a:r>
              <a:rPr lang="ru-RU" sz="2400" b="0" i="0" dirty="0" err="1">
                <a:solidFill>
                  <a:schemeClr val="bg1"/>
                </a:solidFill>
                <a:effectLst/>
                <a:latin typeface="Roboto" panose="02000000000000000000" pitchFamily="2" charset="0"/>
              </a:rPr>
              <a:t>Зеленопілля</a:t>
            </a:r>
            <a:r>
              <a:rPr lang="ru-RU" sz="2400" b="0" i="0" dirty="0">
                <a:solidFill>
                  <a:schemeClr val="bg1"/>
                </a:solidFill>
                <a:effectLst/>
                <a:latin typeface="Roboto" panose="02000000000000000000" pitchFamily="2" charset="0"/>
              </a:rPr>
              <a:t>)</a:t>
            </a:r>
          </a:p>
          <a:p>
            <a:pPr marL="342900" indent="-342900" algn="l" fontAlgn="base">
              <a:buAutoNum type="arabicParenR"/>
            </a:pPr>
            <a:endParaRPr lang="ru-RU" sz="2400" b="0" i="0" dirty="0">
              <a:solidFill>
                <a:schemeClr val="bg1"/>
              </a:solidFill>
              <a:effectLst/>
              <a:latin typeface="Roboto" panose="02000000000000000000" pitchFamily="2" charset="0"/>
            </a:endParaRPr>
          </a:p>
          <a:p>
            <a:pPr algn="l" fontAlgn="base"/>
            <a:r>
              <a:rPr lang="ru-RU" sz="2400" b="0" i="0" dirty="0">
                <a:solidFill>
                  <a:schemeClr val="bg1"/>
                </a:solidFill>
                <a:effectLst/>
                <a:latin typeface="Roboto" panose="02000000000000000000" pitchFamily="2" charset="0"/>
              </a:rPr>
              <a:t>2) </a:t>
            </a:r>
            <a:r>
              <a:rPr lang="ru-RU" sz="2400" b="0" i="0" dirty="0" err="1">
                <a:solidFill>
                  <a:schemeClr val="bg1"/>
                </a:solidFill>
                <a:effectLst/>
                <a:latin typeface="Roboto" panose="02000000000000000000" pitchFamily="2" charset="0"/>
              </a:rPr>
              <a:t>залишки</a:t>
            </a:r>
            <a:r>
              <a:rPr lang="ru-RU" sz="2400" b="0" i="0" dirty="0">
                <a:solidFill>
                  <a:schemeClr val="bg1"/>
                </a:solidFill>
                <a:effectLst/>
                <a:latin typeface="Roboto" panose="02000000000000000000" pitchFamily="2" charset="0"/>
              </a:rPr>
              <a:t> та </a:t>
            </a:r>
            <a:r>
              <a:rPr lang="ru-RU" sz="2400" b="0" i="0" dirty="0" err="1">
                <a:solidFill>
                  <a:schemeClr val="bg1"/>
                </a:solidFill>
                <a:effectLst/>
                <a:latin typeface="Roboto" panose="02000000000000000000" pitchFamily="2" charset="0"/>
              </a:rPr>
              <a:t>повноцінні</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історичні</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будівлі</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доби</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менонітів</a:t>
            </a:r>
            <a:r>
              <a:rPr lang="ru-RU" sz="2400" b="0" i="0" dirty="0">
                <a:solidFill>
                  <a:schemeClr val="bg1"/>
                </a:solidFill>
                <a:effectLst/>
                <a:latin typeface="Roboto" panose="02000000000000000000" pitchFamily="2" charset="0"/>
              </a:rPr>
              <a:t> (села </a:t>
            </a:r>
            <a:r>
              <a:rPr lang="ru-RU" sz="2400" b="0" i="0" dirty="0" err="1">
                <a:solidFill>
                  <a:schemeClr val="bg1"/>
                </a:solidFill>
                <a:effectLst/>
                <a:latin typeface="Roboto" panose="02000000000000000000" pitchFamily="2" charset="0"/>
              </a:rPr>
              <a:t>Малишівка</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Ручаївка</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Миколай</a:t>
            </a:r>
            <a:r>
              <a:rPr lang="ru-RU" sz="2400" b="0" i="0" dirty="0">
                <a:solidFill>
                  <a:schemeClr val="bg1"/>
                </a:solidFill>
                <a:effectLst/>
                <a:latin typeface="Roboto" panose="02000000000000000000" pitchFamily="2" charset="0"/>
              </a:rPr>
              <a:t>-Поле, </a:t>
            </a:r>
            <a:r>
              <a:rPr lang="ru-RU" sz="2400" b="0" i="0" dirty="0" err="1">
                <a:solidFill>
                  <a:schemeClr val="bg1"/>
                </a:solidFill>
                <a:effectLst/>
                <a:latin typeface="Roboto" panose="02000000000000000000" pitchFamily="2" charset="0"/>
              </a:rPr>
              <a:t>Широке</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Володимирівське</a:t>
            </a:r>
            <a:r>
              <a:rPr lang="ru-RU" sz="2400" b="0" i="0" dirty="0">
                <a:solidFill>
                  <a:schemeClr val="bg1"/>
                </a:solidFill>
                <a:effectLst/>
                <a:latin typeface="Roboto" panose="02000000000000000000" pitchFamily="2" charset="0"/>
              </a:rPr>
              <a:t>)</a:t>
            </a:r>
          </a:p>
          <a:p>
            <a:pPr marL="342900" indent="-342900" algn="l" fontAlgn="base">
              <a:buAutoNum type="arabicParenR"/>
            </a:pPr>
            <a:endParaRPr lang="ru-RU" sz="2400" b="0" i="0" dirty="0">
              <a:solidFill>
                <a:schemeClr val="bg1"/>
              </a:solidFill>
              <a:effectLst/>
              <a:latin typeface="Roboto" panose="02000000000000000000" pitchFamily="2" charset="0"/>
            </a:endParaRPr>
          </a:p>
          <a:p>
            <a:pPr algn="l" fontAlgn="base"/>
            <a:r>
              <a:rPr lang="ru-RU" sz="2400" b="0" i="0" dirty="0">
                <a:solidFill>
                  <a:schemeClr val="bg1"/>
                </a:solidFill>
                <a:effectLst/>
                <a:latin typeface="Roboto" panose="02000000000000000000" pitchFamily="2" charset="0"/>
              </a:rPr>
              <a:t>3) 5 </a:t>
            </a:r>
            <a:r>
              <a:rPr lang="ru-RU" sz="2400" b="0" i="0" dirty="0" err="1">
                <a:solidFill>
                  <a:schemeClr val="bg1"/>
                </a:solidFill>
                <a:effectLst/>
                <a:latin typeface="Roboto" panose="02000000000000000000" pitchFamily="2" charset="0"/>
              </a:rPr>
              <a:t>культових</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релігійних</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споруд</a:t>
            </a:r>
            <a:r>
              <a:rPr lang="ru-RU" sz="2400" b="0" i="0" dirty="0">
                <a:solidFill>
                  <a:schemeClr val="bg1"/>
                </a:solidFill>
                <a:effectLst/>
                <a:latin typeface="Roboto" panose="02000000000000000000" pitchFamily="2" charset="0"/>
              </a:rPr>
              <a:t>, у т.ч. 111-річний Храм на честь </a:t>
            </a:r>
            <a:r>
              <a:rPr lang="ru-RU" sz="2400" b="0" i="0" dirty="0" err="1">
                <a:solidFill>
                  <a:schemeClr val="bg1"/>
                </a:solidFill>
                <a:effectLst/>
                <a:latin typeface="Roboto" panose="02000000000000000000" pitchFamily="2" charset="0"/>
              </a:rPr>
              <a:t>Успіння</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Пресвятої</a:t>
            </a:r>
            <a:r>
              <a:rPr lang="ru-RU" sz="2400" b="0" i="0" dirty="0">
                <a:solidFill>
                  <a:schemeClr val="bg1"/>
                </a:solidFill>
                <a:effectLst/>
                <a:latin typeface="Roboto" panose="02000000000000000000" pitchFamily="2" charset="0"/>
              </a:rPr>
              <a:t> </a:t>
            </a:r>
            <a:r>
              <a:rPr lang="ru-RU" sz="2400" b="0" i="0" dirty="0" err="1">
                <a:solidFill>
                  <a:schemeClr val="bg1"/>
                </a:solidFill>
                <a:effectLst/>
                <a:latin typeface="Roboto" panose="02000000000000000000" pitchFamily="2" charset="0"/>
              </a:rPr>
              <a:t>Богородиці</a:t>
            </a:r>
            <a:r>
              <a:rPr lang="ru-RU" sz="2400" b="0" i="0" dirty="0">
                <a:solidFill>
                  <a:schemeClr val="bg1"/>
                </a:solidFill>
                <a:effectLst/>
                <a:latin typeface="Roboto" panose="02000000000000000000" pitchFamily="2" charset="0"/>
              </a:rPr>
              <a:t> в с. Лукашеве;</a:t>
            </a:r>
          </a:p>
        </p:txBody>
      </p:sp>
      <p:pic>
        <p:nvPicPr>
          <p:cNvPr id="15" name="Google Shape;227;p6" descr="горизонт син">
            <a:extLst>
              <a:ext uri="{FF2B5EF4-FFF2-40B4-BE49-F238E27FC236}">
                <a16:creationId xmlns:a16="http://schemas.microsoft.com/office/drawing/2014/main" id="{70ACA30A-9A44-4328-B21C-05FA6AEFE8CF}"/>
              </a:ext>
            </a:extLst>
          </p:cNvPr>
          <p:cNvPicPr preferRelativeResize="0"/>
          <p:nvPr/>
        </p:nvPicPr>
        <p:blipFill rotWithShape="1">
          <a:blip r:embed="rId4">
            <a:alphaModFix/>
          </a:blip>
          <a:srcRect/>
          <a:stretch/>
        </p:blipFill>
        <p:spPr>
          <a:xfrm>
            <a:off x="6702095" y="55614"/>
            <a:ext cx="4543425" cy="906005"/>
          </a:xfrm>
          <a:prstGeom prst="rect">
            <a:avLst/>
          </a:prstGeom>
          <a:noFill/>
          <a:ln>
            <a:noFill/>
          </a:ln>
        </p:spPr>
      </p:pic>
      <p:sp>
        <p:nvSpPr>
          <p:cNvPr id="16" name="Прямоугольник 15">
            <a:extLst>
              <a:ext uri="{FF2B5EF4-FFF2-40B4-BE49-F238E27FC236}">
                <a16:creationId xmlns:a16="http://schemas.microsoft.com/office/drawing/2014/main" id="{C9FDFB8E-9484-4B23-9717-F2EDF1055066}"/>
              </a:ext>
            </a:extLst>
          </p:cNvPr>
          <p:cNvSpPr/>
          <p:nvPr/>
        </p:nvSpPr>
        <p:spPr>
          <a:xfrm>
            <a:off x="6092602" y="1839164"/>
            <a:ext cx="5261304" cy="405721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271164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50"/>
          <p:cNvPicPr preferRelativeResize="0"/>
          <p:nvPr/>
        </p:nvPicPr>
        <p:blipFill rotWithShape="1">
          <a:blip r:embed="rId3">
            <a:alphaModFix/>
          </a:blip>
          <a:srcRect/>
          <a:stretch/>
        </p:blipFill>
        <p:spPr>
          <a:xfrm>
            <a:off x="-6796" y="-12234"/>
            <a:ext cx="5047926" cy="6937849"/>
          </a:xfrm>
          <a:prstGeom prst="rect">
            <a:avLst/>
          </a:prstGeom>
          <a:noFill/>
          <a:ln>
            <a:noFill/>
          </a:ln>
        </p:spPr>
      </p:pic>
      <p:sp>
        <p:nvSpPr>
          <p:cNvPr id="253" name="Google Shape;253;p50"/>
          <p:cNvSpPr/>
          <p:nvPr/>
        </p:nvSpPr>
        <p:spPr>
          <a:xfrm flipH="1">
            <a:off x="7147560" y="0"/>
            <a:ext cx="504444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254" name="Google Shape;254;p50"/>
          <p:cNvGrpSpPr/>
          <p:nvPr/>
        </p:nvGrpSpPr>
        <p:grpSpPr>
          <a:xfrm>
            <a:off x="6677586" y="1219868"/>
            <a:ext cx="4036005" cy="3971620"/>
            <a:chOff x="985294" y="1293037"/>
            <a:chExt cx="4464846" cy="3971620"/>
          </a:xfrm>
        </p:grpSpPr>
        <p:sp>
          <p:nvSpPr>
            <p:cNvPr id="255" name="Google Shape;255;p50"/>
            <p:cNvSpPr/>
            <p:nvPr/>
          </p:nvSpPr>
          <p:spPr>
            <a:xfrm>
              <a:off x="1778825" y="1593342"/>
              <a:ext cx="3671315" cy="3671315"/>
            </a:xfrm>
            <a:custGeom>
              <a:avLst/>
              <a:gdLst/>
              <a:ahLst/>
              <a:cxnLst/>
              <a:rect l="l" t="t" r="r" b="b"/>
              <a:pathLst>
                <a:path w="3671315" h="3671315" extrusionOk="0">
                  <a:moveTo>
                    <a:pt x="0" y="0"/>
                  </a:moveTo>
                  <a:lnTo>
                    <a:pt x="3671315" y="0"/>
                  </a:lnTo>
                  <a:lnTo>
                    <a:pt x="3671315" y="3671315"/>
                  </a:lnTo>
                  <a:close/>
                </a:path>
              </a:pathLst>
            </a:custGeom>
            <a:blipFill rotWithShape="1">
              <a:blip r:embed="rId4">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p50"/>
            <p:cNvSpPr/>
            <p:nvPr/>
          </p:nvSpPr>
          <p:spPr>
            <a:xfrm rot="10800000">
              <a:off x="985294" y="1293037"/>
              <a:ext cx="3671315" cy="3671315"/>
            </a:xfrm>
            <a:custGeom>
              <a:avLst/>
              <a:gdLst/>
              <a:ahLst/>
              <a:cxnLst/>
              <a:rect l="l" t="t" r="r" b="b"/>
              <a:pathLst>
                <a:path w="3671315" h="3671315" extrusionOk="0">
                  <a:moveTo>
                    <a:pt x="0" y="0"/>
                  </a:moveTo>
                  <a:lnTo>
                    <a:pt x="3671315" y="0"/>
                  </a:lnTo>
                  <a:lnTo>
                    <a:pt x="3671315" y="3671315"/>
                  </a:lnTo>
                  <a:close/>
                </a:path>
              </a:pathLst>
            </a:custGeom>
            <a:blipFill rotWithShape="1">
              <a:blip r:embed="rId4">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57" name="Google Shape;257;p50"/>
          <p:cNvSpPr/>
          <p:nvPr/>
        </p:nvSpPr>
        <p:spPr>
          <a:xfrm>
            <a:off x="169390" y="264174"/>
            <a:ext cx="4627711"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4400" b="1" dirty="0">
                <a:latin typeface="Calibri"/>
                <a:ea typeface="Calibri"/>
                <a:cs typeface="Calibri"/>
                <a:sym typeface="Calibri"/>
              </a:rPr>
              <a:t>Чим корисно для громади?</a:t>
            </a:r>
            <a:endParaRPr lang="uk-UA" sz="4400" b="1" i="0" u="none" strike="noStrike" cap="none" dirty="0">
              <a:solidFill>
                <a:srgbClr val="000000"/>
              </a:solidFill>
              <a:latin typeface="Calibri"/>
              <a:ea typeface="Calibri"/>
              <a:cs typeface="Calibri"/>
              <a:sym typeface="Calibri"/>
            </a:endParaRPr>
          </a:p>
        </p:txBody>
      </p:sp>
      <p:sp>
        <p:nvSpPr>
          <p:cNvPr id="258" name="Google Shape;258;p50"/>
          <p:cNvSpPr/>
          <p:nvPr/>
        </p:nvSpPr>
        <p:spPr>
          <a:xfrm>
            <a:off x="6930570" y="714133"/>
            <a:ext cx="3345124" cy="3671315"/>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9" name="Google Shape;259;p50"/>
          <p:cNvSpPr/>
          <p:nvPr/>
        </p:nvSpPr>
        <p:spPr>
          <a:xfrm rot="10800000">
            <a:off x="6448763" y="966303"/>
            <a:ext cx="3671315" cy="3671315"/>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0" name="Google Shape;260;p50"/>
          <p:cNvPicPr preferRelativeResize="0"/>
          <p:nvPr/>
        </p:nvPicPr>
        <p:blipFill rotWithShape="1">
          <a:blip r:embed="rId5">
            <a:alphaModFix/>
          </a:blip>
          <a:srcRect/>
          <a:stretch/>
        </p:blipFill>
        <p:spPr>
          <a:xfrm>
            <a:off x="6716744" y="5905621"/>
            <a:ext cx="3376741" cy="753393"/>
          </a:xfrm>
          <a:prstGeom prst="rect">
            <a:avLst/>
          </a:prstGeom>
          <a:noFill/>
          <a:ln>
            <a:noFill/>
          </a:ln>
        </p:spPr>
      </p:pic>
      <p:pic>
        <p:nvPicPr>
          <p:cNvPr id="261" name="Google Shape;261;p50"/>
          <p:cNvPicPr preferRelativeResize="0"/>
          <p:nvPr/>
        </p:nvPicPr>
        <p:blipFill rotWithShape="1">
          <a:blip r:embed="rId6">
            <a:alphaModFix/>
          </a:blip>
          <a:srcRect l="36337" t="35163" r="36337" b="35163"/>
          <a:stretch/>
        </p:blipFill>
        <p:spPr>
          <a:xfrm>
            <a:off x="10001578" y="5749290"/>
            <a:ext cx="1045747" cy="1224288"/>
          </a:xfrm>
          <a:prstGeom prst="rect">
            <a:avLst/>
          </a:prstGeom>
          <a:noFill/>
          <a:ln>
            <a:noFill/>
          </a:ln>
        </p:spPr>
      </p:pic>
      <p:pic>
        <p:nvPicPr>
          <p:cNvPr id="262" name="Google Shape;262;p50"/>
          <p:cNvPicPr preferRelativeResize="0"/>
          <p:nvPr/>
        </p:nvPicPr>
        <p:blipFill rotWithShape="1">
          <a:blip r:embed="rId7">
            <a:alphaModFix/>
          </a:blip>
          <a:srcRect/>
          <a:stretch/>
        </p:blipFill>
        <p:spPr>
          <a:xfrm>
            <a:off x="11096133" y="5854733"/>
            <a:ext cx="855171" cy="855171"/>
          </a:xfrm>
          <a:prstGeom prst="rect">
            <a:avLst/>
          </a:prstGeom>
          <a:noFill/>
          <a:ln>
            <a:noFill/>
          </a:ln>
        </p:spPr>
      </p:pic>
      <p:pic>
        <p:nvPicPr>
          <p:cNvPr id="263" name="Google Shape;263;p50"/>
          <p:cNvPicPr preferRelativeResize="0"/>
          <p:nvPr/>
        </p:nvPicPr>
        <p:blipFill rotWithShape="1">
          <a:blip r:embed="rId8">
            <a:alphaModFix/>
          </a:blip>
          <a:srcRect/>
          <a:stretch/>
        </p:blipFill>
        <p:spPr>
          <a:xfrm>
            <a:off x="5348543" y="5153090"/>
            <a:ext cx="1329043" cy="1835055"/>
          </a:xfrm>
          <a:prstGeom prst="rect">
            <a:avLst/>
          </a:prstGeom>
          <a:noFill/>
          <a:ln>
            <a:noFill/>
          </a:ln>
        </p:spPr>
      </p:pic>
      <p:sp>
        <p:nvSpPr>
          <p:cNvPr id="14" name="Google Shape;161;p47">
            <a:extLst>
              <a:ext uri="{FF2B5EF4-FFF2-40B4-BE49-F238E27FC236}">
                <a16:creationId xmlns:a16="http://schemas.microsoft.com/office/drawing/2014/main" id="{D15C7F16-651D-43A2-AF1C-ACF4C9CE8452}"/>
              </a:ext>
            </a:extLst>
          </p:cNvPr>
          <p:cNvSpPr/>
          <p:nvPr/>
        </p:nvSpPr>
        <p:spPr>
          <a:xfrm>
            <a:off x="24641" y="1954333"/>
            <a:ext cx="4883647" cy="4401164"/>
          </a:xfrm>
          <a:prstGeom prst="rect">
            <a:avLst/>
          </a:prstGeom>
          <a:noFill/>
          <a:ln>
            <a:noFill/>
          </a:ln>
        </p:spPr>
        <p:txBody>
          <a:bodyPr spcFirstLastPara="1" wrap="square" lIns="91425" tIns="45700" rIns="91425" bIns="45700" anchor="t" anchorCtr="0">
            <a:spAutoFit/>
          </a:bodyPr>
          <a:lstStyle/>
          <a:p>
            <a:pPr marL="457200" indent="-457200" algn="l" fontAlgn="base">
              <a:buFont typeface="Arial" panose="020B0604020202020204" pitchFamily="34" charset="0"/>
              <a:buChar char="•"/>
            </a:pPr>
            <a:r>
              <a:rPr lang="ru-RU" sz="2800" b="0" i="0" dirty="0" err="1">
                <a:solidFill>
                  <a:srgbClr val="000000"/>
                </a:solidFill>
                <a:effectLst/>
                <a:latin typeface="var(--ui-text-font-family)"/>
              </a:rPr>
              <a:t>Розвиток</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економіки</a:t>
            </a:r>
            <a:r>
              <a:rPr lang="ru-RU" sz="2800" b="0" i="0" dirty="0">
                <a:solidFill>
                  <a:srgbClr val="000000"/>
                </a:solidFill>
                <a:effectLst/>
                <a:latin typeface="var(--ui-text-font-family)"/>
              </a:rPr>
              <a:t>;</a:t>
            </a:r>
          </a:p>
          <a:p>
            <a:pPr marL="457200" indent="-457200" algn="l" fontAlgn="base">
              <a:buFont typeface="Arial" panose="020B0604020202020204" pitchFamily="34" charset="0"/>
              <a:buChar char="•"/>
            </a:pPr>
            <a:r>
              <a:rPr lang="ru-RU" sz="2800" dirty="0" err="1">
                <a:latin typeface="var(--ui-text-font-family)"/>
              </a:rPr>
              <a:t>Створення</a:t>
            </a:r>
            <a:r>
              <a:rPr lang="ru-RU" sz="2800" dirty="0">
                <a:latin typeface="var(--ui-text-font-family)"/>
              </a:rPr>
              <a:t> </a:t>
            </a:r>
            <a:r>
              <a:rPr lang="ru-RU" sz="2800" dirty="0" err="1">
                <a:latin typeface="var(--ui-text-font-family)"/>
              </a:rPr>
              <a:t>додаткових</a:t>
            </a:r>
            <a:r>
              <a:rPr lang="ru-RU" sz="2800" dirty="0">
                <a:latin typeface="var(--ui-text-font-family)"/>
              </a:rPr>
              <a:t> </a:t>
            </a:r>
            <a:r>
              <a:rPr lang="ru-RU" sz="2800" dirty="0" err="1">
                <a:latin typeface="var(--ui-text-font-family)"/>
              </a:rPr>
              <a:t>робочіх</a:t>
            </a:r>
            <a:r>
              <a:rPr lang="ru-RU" sz="2800" dirty="0">
                <a:latin typeface="var(--ui-text-font-family)"/>
              </a:rPr>
              <a:t> </a:t>
            </a:r>
            <a:r>
              <a:rPr lang="ru-RU" sz="2800" dirty="0" err="1">
                <a:latin typeface="var(--ui-text-font-family)"/>
              </a:rPr>
              <a:t>місць</a:t>
            </a:r>
            <a:r>
              <a:rPr lang="ru-RU" sz="2800" dirty="0">
                <a:latin typeface="var(--ui-text-font-family)"/>
              </a:rPr>
              <a:t>;</a:t>
            </a:r>
          </a:p>
          <a:p>
            <a:pPr marL="457200" indent="-457200" algn="l" fontAlgn="base">
              <a:buFont typeface="Arial" panose="020B0604020202020204" pitchFamily="34" charset="0"/>
              <a:buChar char="•"/>
            </a:pPr>
            <a:r>
              <a:rPr lang="ru-RU" sz="2800" b="0" i="0" dirty="0" err="1">
                <a:solidFill>
                  <a:srgbClr val="000000"/>
                </a:solidFill>
                <a:effectLst/>
                <a:latin typeface="var(--ui-text-font-family)"/>
              </a:rPr>
              <a:t>Популярізація</a:t>
            </a:r>
            <a:r>
              <a:rPr lang="ru-RU" sz="2800" b="0" i="0" dirty="0">
                <a:solidFill>
                  <a:srgbClr val="000000"/>
                </a:solidFill>
                <a:effectLst/>
                <a:latin typeface="var(--ui-text-font-family)"/>
              </a:rPr>
              <a:t> «зеленого </a:t>
            </a:r>
            <a:r>
              <a:rPr lang="ru-RU" sz="2800" b="0" i="0" dirty="0" err="1">
                <a:solidFill>
                  <a:srgbClr val="000000"/>
                </a:solidFill>
                <a:effectLst/>
                <a:latin typeface="var(--ui-text-font-family)"/>
              </a:rPr>
              <a:t>відпочинку</a:t>
            </a:r>
            <a:r>
              <a:rPr lang="ru-RU" sz="2800" b="0" i="0" dirty="0">
                <a:solidFill>
                  <a:srgbClr val="000000"/>
                </a:solidFill>
                <a:effectLst/>
                <a:latin typeface="var(--ui-text-font-family)"/>
              </a:rPr>
              <a:t>» на </a:t>
            </a:r>
            <a:r>
              <a:rPr lang="ru-RU" sz="2800" b="0" i="0" dirty="0" err="1">
                <a:solidFill>
                  <a:srgbClr val="000000"/>
                </a:solidFill>
                <a:effectLst/>
                <a:latin typeface="var(--ui-text-font-family)"/>
              </a:rPr>
              <a:t>території</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рідного</a:t>
            </a:r>
            <a:r>
              <a:rPr lang="ru-RU" sz="2800" b="0" i="0" dirty="0">
                <a:solidFill>
                  <a:srgbClr val="000000"/>
                </a:solidFill>
                <a:effectLst/>
                <a:latin typeface="var(--ui-text-font-family)"/>
              </a:rPr>
              <a:t> краю;</a:t>
            </a:r>
          </a:p>
          <a:p>
            <a:pPr marL="457200" indent="-457200" algn="l" fontAlgn="base">
              <a:buFont typeface="Arial" panose="020B0604020202020204" pitchFamily="34" charset="0"/>
              <a:buChar char="•"/>
            </a:pPr>
            <a:r>
              <a:rPr lang="ru-RU" sz="2800" dirty="0" err="1">
                <a:latin typeface="var(--ui-text-font-family)"/>
              </a:rPr>
              <a:t>Збереження</a:t>
            </a:r>
            <a:r>
              <a:rPr lang="ru-RU" sz="2800" dirty="0">
                <a:latin typeface="var(--ui-text-font-family)"/>
              </a:rPr>
              <a:t> </a:t>
            </a:r>
            <a:r>
              <a:rPr lang="ru-RU" sz="2800" dirty="0" err="1">
                <a:latin typeface="var(--ui-text-font-family)"/>
              </a:rPr>
              <a:t>екологічного</a:t>
            </a:r>
            <a:r>
              <a:rPr lang="ru-RU" sz="2800" dirty="0">
                <a:latin typeface="var(--ui-text-font-family)"/>
              </a:rPr>
              <a:t> стану </a:t>
            </a:r>
            <a:r>
              <a:rPr lang="ru-RU" sz="2800" dirty="0" err="1">
                <a:latin typeface="var(--ui-text-font-family)"/>
              </a:rPr>
              <a:t>громади</a:t>
            </a:r>
            <a:r>
              <a:rPr lang="ru-RU" sz="2800" dirty="0">
                <a:latin typeface="var(--ui-text-font-family)"/>
              </a:rPr>
              <a:t>; </a:t>
            </a:r>
          </a:p>
          <a:p>
            <a:pPr marL="457200" indent="-457200" algn="l" fontAlgn="base">
              <a:buFont typeface="Arial" panose="020B0604020202020204" pitchFamily="34" charset="0"/>
              <a:buChar char="•"/>
            </a:pPr>
            <a:r>
              <a:rPr lang="ru-RU" sz="2800" b="0" i="0" dirty="0" err="1">
                <a:solidFill>
                  <a:srgbClr val="000000"/>
                </a:solidFill>
                <a:effectLst/>
                <a:latin typeface="var(--ui-text-font-family)"/>
              </a:rPr>
              <a:t>Забезпечення</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сталого</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розвитку</a:t>
            </a:r>
            <a:r>
              <a:rPr lang="ru-RU" sz="2800" b="0" i="0" dirty="0">
                <a:solidFill>
                  <a:srgbClr val="000000"/>
                </a:solidFill>
                <a:effectLst/>
                <a:latin typeface="var(--ui-text-font-family)"/>
              </a:rPr>
              <a:t>.</a:t>
            </a:r>
          </a:p>
        </p:txBody>
      </p:sp>
    </p:spTree>
    <p:extLst>
      <p:ext uri="{BB962C8B-B14F-4D97-AF65-F5344CB8AC3E}">
        <p14:creationId xmlns:p14="http://schemas.microsoft.com/office/powerpoint/2010/main" val="2435397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5122" name="Picture 2" descr="Балка Широка">
            <a:extLst>
              <a:ext uri="{FF2B5EF4-FFF2-40B4-BE49-F238E27FC236}">
                <a16:creationId xmlns:a16="http://schemas.microsoft.com/office/drawing/2014/main" id="{9DB76737-07BB-4BC2-A397-9BEE4F475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94"/>
          <a:stretch/>
        </p:blipFill>
        <p:spPr bwMode="auto">
          <a:xfrm>
            <a:off x="1219199" y="0"/>
            <a:ext cx="10972801" cy="6926854"/>
          </a:xfrm>
          <a:prstGeom prst="rect">
            <a:avLst/>
          </a:prstGeom>
          <a:noFill/>
          <a:extLst>
            <a:ext uri="{909E8E84-426E-40DD-AFC4-6F175D3DCCD1}">
              <a14:hiddenFill xmlns:a14="http://schemas.microsoft.com/office/drawing/2010/main">
                <a:solidFill>
                  <a:srgbClr val="FFFFFF"/>
                </a:solidFill>
              </a14:hiddenFill>
            </a:ext>
          </a:extLst>
        </p:spPr>
      </p:pic>
      <p:sp>
        <p:nvSpPr>
          <p:cNvPr id="338" name="Google Shape;338;p29"/>
          <p:cNvSpPr/>
          <p:nvPr/>
        </p:nvSpPr>
        <p:spPr>
          <a:xfrm>
            <a:off x="0" y="12341"/>
            <a:ext cx="12192000" cy="6902172"/>
          </a:xfrm>
          <a:prstGeom prst="rect">
            <a:avLst/>
          </a:prstGeom>
          <a:solidFill>
            <a:schemeClr val="dk1">
              <a:alpha val="5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 name="Google Shape;339;p29"/>
          <p:cNvSpPr/>
          <p:nvPr/>
        </p:nvSpPr>
        <p:spPr>
          <a:xfrm>
            <a:off x="-41368" y="0"/>
            <a:ext cx="6655848" cy="6926855"/>
          </a:xfrm>
          <a:prstGeom prst="rect">
            <a:avLst/>
          </a:prstGeom>
          <a:solidFill>
            <a:srgbClr val="2637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29"/>
          <p:cNvPicPr preferRelativeResize="0"/>
          <p:nvPr/>
        </p:nvPicPr>
        <p:blipFill rotWithShape="1">
          <a:blip r:embed="rId4">
            <a:alphaModFix/>
          </a:blip>
          <a:srcRect/>
          <a:stretch/>
        </p:blipFill>
        <p:spPr>
          <a:xfrm>
            <a:off x="6900929" y="5926669"/>
            <a:ext cx="971840" cy="912614"/>
          </a:xfrm>
          <a:prstGeom prst="rect">
            <a:avLst/>
          </a:prstGeom>
          <a:noFill/>
          <a:ln>
            <a:noFill/>
          </a:ln>
        </p:spPr>
      </p:pic>
      <p:pic>
        <p:nvPicPr>
          <p:cNvPr id="341" name="Google Shape;341;p29"/>
          <p:cNvPicPr preferRelativeResize="0"/>
          <p:nvPr/>
        </p:nvPicPr>
        <p:blipFill rotWithShape="1">
          <a:blip r:embed="rId5">
            <a:alphaModFix/>
          </a:blip>
          <a:srcRect/>
          <a:stretch/>
        </p:blipFill>
        <p:spPr>
          <a:xfrm>
            <a:off x="7273832" y="47833"/>
            <a:ext cx="3794574" cy="846617"/>
          </a:xfrm>
          <a:prstGeom prst="rect">
            <a:avLst/>
          </a:prstGeom>
          <a:noFill/>
          <a:ln>
            <a:noFill/>
          </a:ln>
        </p:spPr>
      </p:pic>
      <p:pic>
        <p:nvPicPr>
          <p:cNvPr id="346" name="Google Shape;346;p29"/>
          <p:cNvPicPr preferRelativeResize="0"/>
          <p:nvPr/>
        </p:nvPicPr>
        <p:blipFill rotWithShape="1">
          <a:blip r:embed="rId6">
            <a:alphaModFix/>
          </a:blip>
          <a:srcRect/>
          <a:stretch/>
        </p:blipFill>
        <p:spPr>
          <a:xfrm>
            <a:off x="8043125" y="5313521"/>
            <a:ext cx="980094" cy="1981537"/>
          </a:xfrm>
          <a:prstGeom prst="rect">
            <a:avLst/>
          </a:prstGeom>
          <a:noFill/>
          <a:ln>
            <a:noFill/>
          </a:ln>
        </p:spPr>
      </p:pic>
      <p:pic>
        <p:nvPicPr>
          <p:cNvPr id="347" name="Google Shape;347;p29"/>
          <p:cNvPicPr preferRelativeResize="0"/>
          <p:nvPr/>
        </p:nvPicPr>
        <p:blipFill rotWithShape="1">
          <a:blip r:embed="rId7">
            <a:alphaModFix/>
          </a:blip>
          <a:srcRect/>
          <a:stretch/>
        </p:blipFill>
        <p:spPr>
          <a:xfrm>
            <a:off x="9309668" y="4743936"/>
            <a:ext cx="2169987" cy="2161898"/>
          </a:xfrm>
          <a:prstGeom prst="rect">
            <a:avLst/>
          </a:prstGeom>
          <a:noFill/>
          <a:ln>
            <a:noFill/>
          </a:ln>
        </p:spPr>
      </p:pic>
      <p:sp>
        <p:nvSpPr>
          <p:cNvPr id="13" name="Google Shape;290;p53">
            <a:extLst>
              <a:ext uri="{FF2B5EF4-FFF2-40B4-BE49-F238E27FC236}">
                <a16:creationId xmlns:a16="http://schemas.microsoft.com/office/drawing/2014/main" id="{E796AAA7-30B4-4456-A2DF-556DC1C9B194}"/>
              </a:ext>
            </a:extLst>
          </p:cNvPr>
          <p:cNvSpPr/>
          <p:nvPr/>
        </p:nvSpPr>
        <p:spPr>
          <a:xfrm>
            <a:off x="96764" y="110034"/>
            <a:ext cx="4564928" cy="98484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ru-RU" sz="4400" b="1" i="0" u="none" strike="noStrike" cap="none" dirty="0" err="1">
                <a:solidFill>
                  <a:schemeClr val="bg1"/>
                </a:solidFill>
                <a:latin typeface="Calibri"/>
                <a:ea typeface="Calibri"/>
                <a:cs typeface="Calibri"/>
                <a:sym typeface="Calibri"/>
              </a:rPr>
              <a:t>Висновки</a:t>
            </a:r>
            <a:r>
              <a:rPr lang="ru-RU" sz="4400" b="1" dirty="0">
                <a:solidFill>
                  <a:schemeClr val="bg1"/>
                </a:solidFill>
                <a:latin typeface="Calibri"/>
                <a:ea typeface="Calibri"/>
                <a:cs typeface="Calibri"/>
                <a:sym typeface="Calibri"/>
              </a:rPr>
              <a:t>:</a:t>
            </a:r>
            <a:endParaRPr sz="4400" dirty="0">
              <a:solidFill>
                <a:schemeClr val="bg1"/>
              </a:solidFill>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4" name="Google Shape;161;p47">
            <a:extLst>
              <a:ext uri="{FF2B5EF4-FFF2-40B4-BE49-F238E27FC236}">
                <a16:creationId xmlns:a16="http://schemas.microsoft.com/office/drawing/2014/main" id="{04104F3F-BB4D-48F2-ACA1-C7E134F26781}"/>
              </a:ext>
            </a:extLst>
          </p:cNvPr>
          <p:cNvSpPr/>
          <p:nvPr/>
        </p:nvSpPr>
        <p:spPr>
          <a:xfrm>
            <a:off x="146099" y="924124"/>
            <a:ext cx="5944238" cy="6370934"/>
          </a:xfrm>
          <a:prstGeom prst="rect">
            <a:avLst/>
          </a:prstGeom>
          <a:noFill/>
          <a:ln>
            <a:noFill/>
          </a:ln>
        </p:spPr>
        <p:txBody>
          <a:bodyPr spcFirstLastPara="1" wrap="square" lIns="91425" tIns="45700" rIns="91425" bIns="45700" anchor="t" anchorCtr="0">
            <a:spAutoFit/>
          </a:bodyPr>
          <a:lstStyle/>
          <a:p>
            <a:pPr algn="l" fontAlgn="base"/>
            <a:r>
              <a:rPr lang="uk-UA" sz="3200" dirty="0">
                <a:solidFill>
                  <a:schemeClr val="bg1"/>
                </a:solidFill>
                <a:latin typeface="var(--ui-text-font-family)"/>
              </a:rPr>
              <a:t>Громада має потенціал стати економічним центром регіону та одним із гарантів продовольчої безпеки для міста, завдяки сприятливим умовам для підприємництва, родючим земельним ресурсам, екологічному середовищу, доступній робочій силі та підтримці малого і середнього бізнесу зі сторони місцевої влади.</a:t>
            </a:r>
          </a:p>
          <a:p>
            <a:pPr algn="l" fontAlgn="base"/>
            <a:endParaRPr lang="ru-RU" sz="2400" dirty="0">
              <a:solidFill>
                <a:schemeClr val="bg1"/>
              </a:solidFill>
              <a:latin typeface="var(--ui-text-font-family)"/>
            </a:endParaRPr>
          </a:p>
        </p:txBody>
      </p:sp>
    </p:spTree>
    <p:extLst>
      <p:ext uri="{BB962C8B-B14F-4D97-AF65-F5344CB8AC3E}">
        <p14:creationId xmlns:p14="http://schemas.microsoft.com/office/powerpoint/2010/main" val="4223210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8194" name="Picture 2" descr="Річка Широка (Балка Широка)">
            <a:extLst>
              <a:ext uri="{FF2B5EF4-FFF2-40B4-BE49-F238E27FC236}">
                <a16:creationId xmlns:a16="http://schemas.microsoft.com/office/drawing/2014/main" id="{00540646-3578-40DE-956B-9C1C6512A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9" y="-11629"/>
            <a:ext cx="12335083" cy="6938484"/>
          </a:xfrm>
          <a:prstGeom prst="rect">
            <a:avLst/>
          </a:prstGeom>
          <a:noFill/>
          <a:extLst>
            <a:ext uri="{909E8E84-426E-40DD-AFC4-6F175D3DCCD1}">
              <a14:hiddenFill xmlns:a14="http://schemas.microsoft.com/office/drawing/2010/main">
                <a:solidFill>
                  <a:srgbClr val="FFFFFF"/>
                </a:solidFill>
              </a14:hiddenFill>
            </a:ext>
          </a:extLst>
        </p:spPr>
      </p:pic>
      <p:sp>
        <p:nvSpPr>
          <p:cNvPr id="338" name="Google Shape;338;p29"/>
          <p:cNvSpPr/>
          <p:nvPr/>
        </p:nvSpPr>
        <p:spPr>
          <a:xfrm>
            <a:off x="101715" y="14173"/>
            <a:ext cx="12192000" cy="6902172"/>
          </a:xfrm>
          <a:prstGeom prst="rect">
            <a:avLst/>
          </a:prstGeom>
          <a:solidFill>
            <a:schemeClr val="dk1">
              <a:alpha val="5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 name="Google Shape;339;p29"/>
          <p:cNvSpPr/>
          <p:nvPr/>
        </p:nvSpPr>
        <p:spPr>
          <a:xfrm>
            <a:off x="-41368" y="0"/>
            <a:ext cx="6655848" cy="6926855"/>
          </a:xfrm>
          <a:prstGeom prst="rect">
            <a:avLst/>
          </a:prstGeom>
          <a:solidFill>
            <a:srgbClr val="26373E"/>
          </a:solidFill>
          <a:ln>
            <a:noFill/>
          </a:ln>
        </p:spPr>
        <p:txBody>
          <a:bodyPr spcFirstLastPara="1" wrap="square" lIns="91425" tIns="45700" rIns="91425" bIns="45700" anchor="ctr" anchorCtr="0">
            <a:noAutofit/>
          </a:bodyPr>
          <a:lstStyle/>
          <a:p>
            <a:pPr marR="0" lvl="0" algn="ctr" rtl="0">
              <a:lnSpc>
                <a:spcPct val="100000"/>
              </a:lnSpc>
              <a:spcBef>
                <a:spcPts val="0"/>
              </a:spcBef>
              <a:spcAft>
                <a:spcPts val="0"/>
              </a:spcAft>
              <a:buClr>
                <a:srgbClr val="000000"/>
              </a:buClr>
              <a:buSzPts val="1800"/>
            </a:pPr>
            <a:r>
              <a:rPr lang="uk-UA" sz="18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1) </a:t>
            </a:r>
            <a:r>
              <a:rPr lang="en-US" sz="18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https://kadastr.live/parcel/2322188800:07:001:0062</a:t>
            </a:r>
            <a:endParaRPr lang="uk-UA" sz="1800" b="0" i="0" u="none" strike="noStrike" cap="none" dirty="0">
              <a:solidFill>
                <a:schemeClr val="bg1"/>
              </a:solidFill>
              <a:latin typeface="Calibri"/>
              <a:ea typeface="Calibri"/>
              <a:cs typeface="Calibri"/>
              <a:sym typeface="Calibri"/>
            </a:endParaRPr>
          </a:p>
          <a:p>
            <a:pPr marR="0" lvl="0" algn="ctr" rtl="0">
              <a:lnSpc>
                <a:spcPct val="100000"/>
              </a:lnSpc>
              <a:spcBef>
                <a:spcPts val="0"/>
              </a:spcBef>
              <a:spcAft>
                <a:spcPts val="0"/>
              </a:spcAft>
              <a:buClr>
                <a:srgbClr val="000000"/>
              </a:buClr>
              <a:buSzPts val="1800"/>
            </a:pPr>
            <a:r>
              <a:rPr lang="uk-UA" sz="1800" b="0" i="0" u="none" strike="noStrike" cap="none" dirty="0">
                <a:solidFill>
                  <a:schemeClr val="bg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2) </a:t>
            </a:r>
            <a:r>
              <a:rPr lang="en-US" sz="1800" b="0" i="0" u="none" strike="noStrike" cap="none" dirty="0">
                <a:solidFill>
                  <a:schemeClr val="bg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https://invest.shtg.gov.ua/</a:t>
            </a:r>
            <a:endParaRPr lang="uk-UA" sz="1800" b="0" i="0" u="none" strike="noStrike" cap="none" dirty="0">
              <a:solidFill>
                <a:schemeClr val="bg1"/>
              </a:solidFill>
              <a:latin typeface="Calibri"/>
              <a:ea typeface="Calibri"/>
              <a:cs typeface="Calibri"/>
              <a:sym typeface="Calibri"/>
            </a:endParaRPr>
          </a:p>
          <a:p>
            <a:pPr marR="0" lvl="0" algn="ctr" rtl="0">
              <a:lnSpc>
                <a:spcPct val="100000"/>
              </a:lnSpc>
              <a:spcBef>
                <a:spcPts val="0"/>
              </a:spcBef>
              <a:spcAft>
                <a:spcPts val="0"/>
              </a:spcAft>
              <a:buClr>
                <a:srgbClr val="000000"/>
              </a:buClr>
              <a:buSzPts val="1800"/>
            </a:pPr>
            <a:r>
              <a:rPr lang="uk-UA" sz="1800" b="0" i="0" u="none" strike="noStrike" cap="none" dirty="0">
                <a:solidFill>
                  <a:schemeClr val="bg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3) </a:t>
            </a:r>
            <a:r>
              <a:rPr lang="en-US" sz="1800" b="0" i="0" u="none" strike="noStrike" cap="none" dirty="0">
                <a:solidFill>
                  <a:schemeClr val="bg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https://dif.org.ua/article/prifrontova-shirokivska-gromada-na-zaporizhzhi-novi-meshkantsi-zamist-vpo-borotba-za-subventsii-noviy-vodogin-ta-kurs-na-zhittestiykist</a:t>
            </a:r>
            <a:endParaRPr lang="uk-UA" sz="1800" b="0" i="0" u="none" strike="noStrike" cap="none" dirty="0">
              <a:solidFill>
                <a:schemeClr val="bg1"/>
              </a:solidFill>
              <a:latin typeface="Calibri"/>
              <a:ea typeface="Calibri"/>
              <a:cs typeface="Calibri"/>
              <a:sym typeface="Calibri"/>
            </a:endParaRPr>
          </a:p>
          <a:p>
            <a:pPr marR="0" lvl="0" algn="ctr" rtl="0">
              <a:lnSpc>
                <a:spcPct val="100000"/>
              </a:lnSpc>
              <a:spcBef>
                <a:spcPts val="0"/>
              </a:spcBef>
              <a:spcAft>
                <a:spcPts val="0"/>
              </a:spcAft>
              <a:buClr>
                <a:srgbClr val="000000"/>
              </a:buClr>
              <a:buSzPts val="1800"/>
            </a:pPr>
            <a:r>
              <a:rPr lang="uk-UA" sz="1800" dirty="0">
                <a:solidFill>
                  <a:schemeClr val="bg1"/>
                </a:solidFill>
                <a:latin typeface="Calibri"/>
                <a:ea typeface="Calibri"/>
                <a:cs typeface="Calibri"/>
                <a:sym typeface="Calibri"/>
              </a:rPr>
              <a:t>4) </a:t>
            </a:r>
            <a:r>
              <a:rPr lang="en-US" sz="1800" dirty="0">
                <a:solidFill>
                  <a:schemeClr val="bg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https://www.oporaua.org/samovriaduvannia/strategiia-rozvitku-ta-yiyi-realizatsiia-v-shirokivskii-otg-19731</a:t>
            </a:r>
            <a:endParaRPr lang="uk-UA" sz="1800" dirty="0">
              <a:solidFill>
                <a:schemeClr val="bg1"/>
              </a:solidFill>
              <a:latin typeface="Calibri"/>
              <a:ea typeface="Calibri"/>
              <a:cs typeface="Calibri"/>
              <a:sym typeface="Calibri"/>
            </a:endParaRPr>
          </a:p>
          <a:p>
            <a:pPr marR="0" lvl="0" algn="ctr" rtl="0">
              <a:lnSpc>
                <a:spcPct val="100000"/>
              </a:lnSpc>
              <a:spcBef>
                <a:spcPts val="0"/>
              </a:spcBef>
              <a:spcAft>
                <a:spcPts val="0"/>
              </a:spcAft>
              <a:buClr>
                <a:srgbClr val="000000"/>
              </a:buClr>
              <a:buSzPts val="1800"/>
            </a:pPr>
            <a:r>
              <a:rPr lang="uk-UA" sz="1800" b="0" i="0" u="none" strike="noStrike" cap="none" dirty="0">
                <a:solidFill>
                  <a:schemeClr val="bg1"/>
                </a:solidFill>
                <a:latin typeface="Calibri"/>
                <a:ea typeface="Calibri"/>
                <a:cs typeface="Calibri"/>
                <a:sym typeface="Calibri"/>
              </a:rPr>
              <a:t>5) </a:t>
            </a:r>
            <a:r>
              <a:rPr lang="en-US" sz="1800" b="0" i="0" u="none" strike="noStrike" cap="none" dirty="0">
                <a:solidFill>
                  <a:schemeClr val="bg1"/>
                </a:solidFill>
                <a:latin typeface="Calibri"/>
                <a:ea typeface="Calibri"/>
                <a:cs typeface="Calibri"/>
                <a:sym typeface="Calibri"/>
              </a:rPr>
              <a:t>https://rebuildukraine.in.ua/shyrokivska-hromada#about-4</a:t>
            </a:r>
            <a:endParaRPr lang="uk-UA" sz="18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40" name="Google Shape;340;p29"/>
          <p:cNvPicPr preferRelativeResize="0"/>
          <p:nvPr/>
        </p:nvPicPr>
        <p:blipFill rotWithShape="1">
          <a:blip r:embed="rId8">
            <a:alphaModFix/>
          </a:blip>
          <a:srcRect/>
          <a:stretch/>
        </p:blipFill>
        <p:spPr>
          <a:xfrm>
            <a:off x="6900929" y="5926669"/>
            <a:ext cx="971840" cy="912614"/>
          </a:xfrm>
          <a:prstGeom prst="rect">
            <a:avLst/>
          </a:prstGeom>
          <a:noFill/>
          <a:ln>
            <a:noFill/>
          </a:ln>
        </p:spPr>
      </p:pic>
      <p:pic>
        <p:nvPicPr>
          <p:cNvPr id="341" name="Google Shape;341;p29"/>
          <p:cNvPicPr preferRelativeResize="0"/>
          <p:nvPr/>
        </p:nvPicPr>
        <p:blipFill rotWithShape="1">
          <a:blip r:embed="rId9">
            <a:alphaModFix/>
          </a:blip>
          <a:srcRect/>
          <a:stretch/>
        </p:blipFill>
        <p:spPr>
          <a:xfrm>
            <a:off x="7273832" y="47833"/>
            <a:ext cx="3794574" cy="846617"/>
          </a:xfrm>
          <a:prstGeom prst="rect">
            <a:avLst/>
          </a:prstGeom>
          <a:noFill/>
          <a:ln>
            <a:noFill/>
          </a:ln>
        </p:spPr>
      </p:pic>
      <p:pic>
        <p:nvPicPr>
          <p:cNvPr id="346" name="Google Shape;346;p29"/>
          <p:cNvPicPr preferRelativeResize="0"/>
          <p:nvPr/>
        </p:nvPicPr>
        <p:blipFill rotWithShape="1">
          <a:blip r:embed="rId10">
            <a:alphaModFix/>
          </a:blip>
          <a:srcRect/>
          <a:stretch/>
        </p:blipFill>
        <p:spPr>
          <a:xfrm>
            <a:off x="8043125" y="5313521"/>
            <a:ext cx="980094" cy="1981537"/>
          </a:xfrm>
          <a:prstGeom prst="rect">
            <a:avLst/>
          </a:prstGeom>
          <a:noFill/>
          <a:ln>
            <a:noFill/>
          </a:ln>
        </p:spPr>
      </p:pic>
      <p:pic>
        <p:nvPicPr>
          <p:cNvPr id="347" name="Google Shape;347;p29"/>
          <p:cNvPicPr preferRelativeResize="0"/>
          <p:nvPr/>
        </p:nvPicPr>
        <p:blipFill rotWithShape="1">
          <a:blip r:embed="rId11">
            <a:alphaModFix/>
          </a:blip>
          <a:srcRect/>
          <a:stretch/>
        </p:blipFill>
        <p:spPr>
          <a:xfrm>
            <a:off x="9309668" y="4743936"/>
            <a:ext cx="2169987" cy="2161898"/>
          </a:xfrm>
          <a:prstGeom prst="rect">
            <a:avLst/>
          </a:prstGeom>
          <a:noFill/>
          <a:ln>
            <a:noFill/>
          </a:ln>
        </p:spPr>
      </p:pic>
      <p:sp>
        <p:nvSpPr>
          <p:cNvPr id="13" name="Google Shape;290;p53">
            <a:extLst>
              <a:ext uri="{FF2B5EF4-FFF2-40B4-BE49-F238E27FC236}">
                <a16:creationId xmlns:a16="http://schemas.microsoft.com/office/drawing/2014/main" id="{E796AAA7-30B4-4456-A2DF-556DC1C9B194}"/>
              </a:ext>
            </a:extLst>
          </p:cNvPr>
          <p:cNvSpPr/>
          <p:nvPr/>
        </p:nvSpPr>
        <p:spPr>
          <a:xfrm>
            <a:off x="1004092" y="0"/>
            <a:ext cx="4564928"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4400" b="1" i="0" u="none" strike="noStrike" cap="none" dirty="0">
                <a:solidFill>
                  <a:schemeClr val="bg1"/>
                </a:solidFill>
                <a:latin typeface="Calibri"/>
                <a:ea typeface="Calibri"/>
                <a:cs typeface="Calibri"/>
                <a:sym typeface="Calibri"/>
              </a:rPr>
              <a:t>Список </a:t>
            </a:r>
            <a:r>
              <a:rPr lang="ru-RU" sz="4400" b="1" i="0" u="none" strike="noStrike" cap="none" dirty="0" err="1">
                <a:solidFill>
                  <a:schemeClr val="bg1"/>
                </a:solidFill>
                <a:latin typeface="Calibri"/>
                <a:ea typeface="Calibri"/>
                <a:cs typeface="Calibri"/>
                <a:sym typeface="Calibri"/>
              </a:rPr>
              <a:t>джерел</a:t>
            </a:r>
            <a:r>
              <a:rPr lang="ru-RU" sz="4400" b="1" i="0" u="none" strike="noStrike" cap="none" dirty="0">
                <a:solidFill>
                  <a:schemeClr val="bg1"/>
                </a:solidFill>
                <a:latin typeface="Calibri"/>
                <a:ea typeface="Calibri"/>
                <a:cs typeface="Calibri"/>
                <a:sym typeface="Calibri"/>
              </a:rPr>
              <a:t>:</a:t>
            </a:r>
            <a:endParaRPr sz="4400" dirty="0">
              <a:solidFill>
                <a:schemeClr val="bg1"/>
              </a:solidFill>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5384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9218" name="Picture 2" descr="Осокове болото">
            <a:extLst>
              <a:ext uri="{FF2B5EF4-FFF2-40B4-BE49-F238E27FC236}">
                <a16:creationId xmlns:a16="http://schemas.microsoft.com/office/drawing/2014/main" id="{151C3698-E76F-4DCD-83EB-8DCC23084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23"/>
            <a:ext cx="122936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38" name="Google Shape;338;p29"/>
          <p:cNvSpPr/>
          <p:nvPr/>
        </p:nvSpPr>
        <p:spPr>
          <a:xfrm>
            <a:off x="0" y="-30752"/>
            <a:ext cx="12293600" cy="6936585"/>
          </a:xfrm>
          <a:prstGeom prst="rect">
            <a:avLst/>
          </a:prstGeom>
          <a:solidFill>
            <a:schemeClr val="dk1">
              <a:alpha val="5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 name="Google Shape;339;p29"/>
          <p:cNvSpPr/>
          <p:nvPr/>
        </p:nvSpPr>
        <p:spPr>
          <a:xfrm>
            <a:off x="6631597" y="18717"/>
            <a:ext cx="4876800" cy="6926855"/>
          </a:xfrm>
          <a:prstGeom prst="rect">
            <a:avLst/>
          </a:prstGeom>
          <a:solidFill>
            <a:srgbClr val="2637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29"/>
          <p:cNvPicPr preferRelativeResize="0"/>
          <p:nvPr/>
        </p:nvPicPr>
        <p:blipFill rotWithShape="1">
          <a:blip r:embed="rId4">
            <a:alphaModFix/>
          </a:blip>
          <a:srcRect/>
          <a:stretch/>
        </p:blipFill>
        <p:spPr>
          <a:xfrm>
            <a:off x="6900929" y="5926669"/>
            <a:ext cx="971840" cy="912614"/>
          </a:xfrm>
          <a:prstGeom prst="rect">
            <a:avLst/>
          </a:prstGeom>
          <a:noFill/>
          <a:ln>
            <a:noFill/>
          </a:ln>
        </p:spPr>
      </p:pic>
      <p:pic>
        <p:nvPicPr>
          <p:cNvPr id="341" name="Google Shape;341;p29"/>
          <p:cNvPicPr preferRelativeResize="0"/>
          <p:nvPr/>
        </p:nvPicPr>
        <p:blipFill rotWithShape="1">
          <a:blip r:embed="rId5">
            <a:alphaModFix/>
          </a:blip>
          <a:srcRect/>
          <a:stretch/>
        </p:blipFill>
        <p:spPr>
          <a:xfrm>
            <a:off x="7273832" y="47833"/>
            <a:ext cx="3794574" cy="846617"/>
          </a:xfrm>
          <a:prstGeom prst="rect">
            <a:avLst/>
          </a:prstGeom>
          <a:noFill/>
          <a:ln>
            <a:noFill/>
          </a:ln>
        </p:spPr>
      </p:pic>
      <p:sp>
        <p:nvSpPr>
          <p:cNvPr id="344" name="Google Shape;344;p29"/>
          <p:cNvSpPr txBox="1"/>
          <p:nvPr/>
        </p:nvSpPr>
        <p:spPr>
          <a:xfrm>
            <a:off x="2622021" y="2216363"/>
            <a:ext cx="51341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chemeClr val="lt1"/>
                </a:solidFill>
                <a:latin typeface="Calibri"/>
                <a:ea typeface="Calibri"/>
                <a:cs typeface="Calibri"/>
                <a:sym typeface="Calibri"/>
              </a:rPr>
              <a:t>NEWAGRO</a:t>
            </a:r>
            <a:endParaRPr sz="1800" b="0" i="0" u="none" strike="noStrike" cap="none">
              <a:solidFill>
                <a:schemeClr val="lt1"/>
              </a:solidFill>
              <a:latin typeface="Calibri"/>
              <a:ea typeface="Calibri"/>
              <a:cs typeface="Calibri"/>
              <a:sym typeface="Calibri"/>
            </a:endParaRPr>
          </a:p>
        </p:txBody>
      </p:sp>
      <p:pic>
        <p:nvPicPr>
          <p:cNvPr id="345" name="Google Shape;345;p29"/>
          <p:cNvPicPr preferRelativeResize="0"/>
          <p:nvPr/>
        </p:nvPicPr>
        <p:blipFill rotWithShape="1">
          <a:blip r:embed="rId6">
            <a:alphaModFix/>
          </a:blip>
          <a:srcRect/>
          <a:stretch/>
        </p:blipFill>
        <p:spPr>
          <a:xfrm>
            <a:off x="3279189" y="1711592"/>
            <a:ext cx="1285740" cy="2747108"/>
          </a:xfrm>
          <a:prstGeom prst="rect">
            <a:avLst/>
          </a:prstGeom>
          <a:noFill/>
          <a:ln>
            <a:noFill/>
          </a:ln>
        </p:spPr>
      </p:pic>
      <p:pic>
        <p:nvPicPr>
          <p:cNvPr id="346" name="Google Shape;346;p29"/>
          <p:cNvPicPr preferRelativeResize="0"/>
          <p:nvPr/>
        </p:nvPicPr>
        <p:blipFill rotWithShape="1">
          <a:blip r:embed="rId7">
            <a:alphaModFix/>
          </a:blip>
          <a:srcRect/>
          <a:stretch/>
        </p:blipFill>
        <p:spPr>
          <a:xfrm>
            <a:off x="8043125" y="5313521"/>
            <a:ext cx="980094" cy="1981537"/>
          </a:xfrm>
          <a:prstGeom prst="rect">
            <a:avLst/>
          </a:prstGeom>
          <a:noFill/>
          <a:ln>
            <a:noFill/>
          </a:ln>
        </p:spPr>
      </p:pic>
      <p:pic>
        <p:nvPicPr>
          <p:cNvPr id="347" name="Google Shape;347;p29"/>
          <p:cNvPicPr preferRelativeResize="0"/>
          <p:nvPr/>
        </p:nvPicPr>
        <p:blipFill rotWithShape="1">
          <a:blip r:embed="rId8">
            <a:alphaModFix/>
          </a:blip>
          <a:srcRect/>
          <a:stretch/>
        </p:blipFill>
        <p:spPr>
          <a:xfrm>
            <a:off x="9309668" y="4743936"/>
            <a:ext cx="2169987" cy="2161898"/>
          </a:xfrm>
          <a:prstGeom prst="rect">
            <a:avLst/>
          </a:prstGeom>
          <a:noFill/>
          <a:ln>
            <a:noFill/>
          </a:ln>
        </p:spPr>
      </p:pic>
      <p:sp>
        <p:nvSpPr>
          <p:cNvPr id="13" name="Google Shape;290;p53">
            <a:extLst>
              <a:ext uri="{FF2B5EF4-FFF2-40B4-BE49-F238E27FC236}">
                <a16:creationId xmlns:a16="http://schemas.microsoft.com/office/drawing/2014/main" id="{E796AAA7-30B4-4456-A2DF-556DC1C9B194}"/>
              </a:ext>
            </a:extLst>
          </p:cNvPr>
          <p:cNvSpPr/>
          <p:nvPr/>
        </p:nvSpPr>
        <p:spPr>
          <a:xfrm>
            <a:off x="6787533" y="2326770"/>
            <a:ext cx="4564928"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4400" b="1" i="0" u="none" strike="noStrike" cap="none" dirty="0">
                <a:solidFill>
                  <a:schemeClr val="bg1"/>
                </a:solidFill>
                <a:latin typeface="Calibri"/>
                <a:ea typeface="Calibri"/>
                <a:cs typeface="Calibri"/>
                <a:sym typeface="Calibri"/>
              </a:rPr>
              <a:t>Дякую за увагу!</a:t>
            </a:r>
            <a:endParaRPr sz="4400" dirty="0">
              <a:solidFill>
                <a:schemeClr val="bg1"/>
              </a:solidFill>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15" name="Рисунок 14">
            <a:extLst>
              <a:ext uri="{FF2B5EF4-FFF2-40B4-BE49-F238E27FC236}">
                <a16:creationId xmlns:a16="http://schemas.microsoft.com/office/drawing/2014/main" id="{86CBEDDB-23B5-4089-9142-2F01F344D36C}"/>
              </a:ext>
            </a:extLst>
          </p:cNvPr>
          <p:cNvPicPr>
            <a:picLocks noChangeAspect="1"/>
          </p:cNvPicPr>
          <p:nvPr/>
        </p:nvPicPr>
        <p:blipFill>
          <a:blip r:embed="rId9"/>
          <a:stretch>
            <a:fillRect/>
          </a:stretch>
        </p:blipFill>
        <p:spPr>
          <a:xfrm>
            <a:off x="7273832" y="3250278"/>
            <a:ext cx="2652163" cy="1389228"/>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p42"/>
          <p:cNvSpPr/>
          <p:nvPr/>
        </p:nvSpPr>
        <p:spPr>
          <a:xfrm>
            <a:off x="133752" y="712076"/>
            <a:ext cx="6449928" cy="4537186"/>
          </a:xfrm>
          <a:prstGeom prst="rect">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42" descr="горизонт син"/>
          <p:cNvPicPr preferRelativeResize="0"/>
          <p:nvPr/>
        </p:nvPicPr>
        <p:blipFill rotWithShape="1">
          <a:blip r:embed="rId3">
            <a:alphaModFix/>
          </a:blip>
          <a:srcRect/>
          <a:stretch/>
        </p:blipFill>
        <p:spPr>
          <a:xfrm>
            <a:off x="133752" y="5249262"/>
            <a:ext cx="5930900" cy="1504950"/>
          </a:xfrm>
          <a:prstGeom prst="rect">
            <a:avLst/>
          </a:prstGeom>
          <a:noFill/>
          <a:ln>
            <a:noFill/>
          </a:ln>
        </p:spPr>
      </p:pic>
      <p:sp>
        <p:nvSpPr>
          <p:cNvPr id="6" name="Google Shape;162;p47">
            <a:extLst>
              <a:ext uri="{FF2B5EF4-FFF2-40B4-BE49-F238E27FC236}">
                <a16:creationId xmlns:a16="http://schemas.microsoft.com/office/drawing/2014/main" id="{92006700-597C-4744-B062-D0495EEDC164}"/>
              </a:ext>
            </a:extLst>
          </p:cNvPr>
          <p:cNvSpPr/>
          <p:nvPr/>
        </p:nvSpPr>
        <p:spPr>
          <a:xfrm>
            <a:off x="133752" y="103788"/>
            <a:ext cx="399149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2400" b="1" i="0" u="none" strike="noStrike" cap="none" dirty="0">
                <a:solidFill>
                  <a:schemeClr val="dk1"/>
                </a:solidFill>
                <a:latin typeface="Calibri"/>
                <a:ea typeface="Calibri"/>
                <a:cs typeface="Calibri"/>
                <a:sym typeface="Calibri"/>
              </a:rPr>
              <a:t>Загальна інформація</a:t>
            </a:r>
            <a:endParaRPr dirty="0"/>
          </a:p>
        </p:txBody>
      </p:sp>
      <p:sp>
        <p:nvSpPr>
          <p:cNvPr id="7" name="TextBox 6">
            <a:extLst>
              <a:ext uri="{FF2B5EF4-FFF2-40B4-BE49-F238E27FC236}">
                <a16:creationId xmlns:a16="http://schemas.microsoft.com/office/drawing/2014/main" id="{0945A90F-1C9A-4961-ABDB-8A7564393326}"/>
              </a:ext>
            </a:extLst>
          </p:cNvPr>
          <p:cNvSpPr txBox="1"/>
          <p:nvPr/>
        </p:nvSpPr>
        <p:spPr>
          <a:xfrm>
            <a:off x="133752" y="848057"/>
            <a:ext cx="6449928" cy="4401205"/>
          </a:xfrm>
          <a:prstGeom prst="rect">
            <a:avLst/>
          </a:prstGeom>
          <a:noFill/>
        </p:spPr>
        <p:txBody>
          <a:bodyPr wrap="square" rtlCol="0">
            <a:spAutoFit/>
          </a:bodyPr>
          <a:lstStyle/>
          <a:p>
            <a:pPr marL="80963" algn="just">
              <a:spcAft>
                <a:spcPts val="600"/>
              </a:spcAft>
            </a:pPr>
            <a:r>
              <a:rPr lang="az-Cyrl-AZ" sz="2000" b="0" i="0" cap="all" dirty="0">
                <a:solidFill>
                  <a:schemeClr val="tx1"/>
                </a:solidFill>
                <a:effectLst/>
                <a:latin typeface="Montserrat" panose="00000500000000000000" pitchFamily="2" charset="-52"/>
              </a:rPr>
              <a:t>Загальна площа - 45000 га</a:t>
            </a:r>
          </a:p>
          <a:p>
            <a:pPr marL="80963" algn="just">
              <a:spcAft>
                <a:spcPts val="600"/>
              </a:spcAft>
            </a:pPr>
            <a:r>
              <a:rPr lang="az-Cyrl-AZ" sz="2000" b="1" i="0" dirty="0">
                <a:solidFill>
                  <a:srgbClr val="005BBB"/>
                </a:solidFill>
                <a:effectLst/>
                <a:latin typeface="Montserrat" panose="00000500000000000000" pitchFamily="2" charset="-52"/>
              </a:rPr>
              <a:t>Склад громади:</a:t>
            </a:r>
            <a:endParaRPr lang="az-Cyrl-AZ" sz="2000" cap="all" dirty="0">
              <a:solidFill>
                <a:srgbClr val="6A747B"/>
              </a:solidFill>
              <a:latin typeface="Montserrat" panose="00000500000000000000" pitchFamily="2" charset="-52"/>
            </a:endParaRPr>
          </a:p>
          <a:p>
            <a:pPr marL="80963" algn="just">
              <a:spcAft>
                <a:spcPts val="600"/>
              </a:spcAft>
            </a:pPr>
            <a:r>
              <a:rPr lang="az-Cyrl-AZ" sz="2000" b="1" i="0" dirty="0">
                <a:solidFill>
                  <a:schemeClr val="tx1"/>
                </a:solidFill>
                <a:effectLst/>
                <a:latin typeface="inherit"/>
              </a:rPr>
              <a:t>Адміністранивний центр: село Широке</a:t>
            </a:r>
          </a:p>
          <a:p>
            <a:pPr marL="80963" algn="just">
              <a:spcAft>
                <a:spcPts val="600"/>
              </a:spcAft>
            </a:pPr>
            <a:r>
              <a:rPr lang="az-Cyrl-AZ" sz="2000" b="0" i="0" dirty="0">
                <a:solidFill>
                  <a:schemeClr val="tx1"/>
                </a:solidFill>
                <a:effectLst/>
                <a:latin typeface="inherit"/>
              </a:rPr>
              <a:t>Села: Августинівка, Привітне, Лемешинське, Світанок, Новоселище, Івангород, Веселе, Новодніпровка, Нововознесенка, Зоряне, Петропіль, Надія, Петропавлівка, Червоний Яр, Володимирівське, Дніпрельстан, Лукашеве, Малишівка, Привільне, Придніпровське, Гурського, Зеленопілля, Ручаївка, Водяне, Миколай-Поле, Морозівка, Яворницьке, Новопетрівка, Федорівка, Крилівське, Долинівка, Дніпрові Хвилі</a:t>
            </a:r>
          </a:p>
          <a:p>
            <a:pPr marL="80963" algn="just">
              <a:spcAft>
                <a:spcPts val="600"/>
              </a:spcAft>
            </a:pPr>
            <a:r>
              <a:rPr lang="az-Cyrl-AZ" sz="2000" b="0" i="0" dirty="0">
                <a:solidFill>
                  <a:schemeClr val="tx1"/>
                </a:solidFill>
                <a:effectLst/>
                <a:latin typeface="inherit"/>
              </a:rPr>
              <a:t>Селища: Відрадне, Сонячне</a:t>
            </a:r>
            <a:endParaRPr lang="ru-RU" sz="2000" b="1" dirty="0">
              <a:solidFill>
                <a:schemeClr val="tx1"/>
              </a:solidFill>
            </a:endParaRPr>
          </a:p>
        </p:txBody>
      </p:sp>
      <p:pic>
        <p:nvPicPr>
          <p:cNvPr id="9" name="Рисунок 8">
            <a:extLst>
              <a:ext uri="{FF2B5EF4-FFF2-40B4-BE49-F238E27FC236}">
                <a16:creationId xmlns:a16="http://schemas.microsoft.com/office/drawing/2014/main" id="{413AA599-04BF-4001-BDB4-1D54AEB7DA3B}"/>
              </a:ext>
            </a:extLst>
          </p:cNvPr>
          <p:cNvPicPr>
            <a:picLocks noChangeAspect="1"/>
          </p:cNvPicPr>
          <p:nvPr/>
        </p:nvPicPr>
        <p:blipFill>
          <a:blip r:embed="rId4"/>
          <a:stretch>
            <a:fillRect/>
          </a:stretch>
        </p:blipFill>
        <p:spPr>
          <a:xfrm>
            <a:off x="4833257" y="848057"/>
            <a:ext cx="1458506" cy="763979"/>
          </a:xfrm>
          <a:prstGeom prst="rect">
            <a:avLst/>
          </a:prstGeom>
        </p:spPr>
      </p:pic>
      <p:pic>
        <p:nvPicPr>
          <p:cNvPr id="2054" name="Picture 6" descr="Річка Широка">
            <a:extLst>
              <a:ext uri="{FF2B5EF4-FFF2-40B4-BE49-F238E27FC236}">
                <a16:creationId xmlns:a16="http://schemas.microsoft.com/office/drawing/2014/main" id="{3E397A12-11DA-42D6-A495-20B520F1C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66" r="18043"/>
          <a:stretch/>
        </p:blipFill>
        <p:spPr bwMode="auto">
          <a:xfrm>
            <a:off x="6772365" y="515337"/>
            <a:ext cx="5149069" cy="5486400"/>
          </a:xfrm>
          <a:prstGeom prst="rect">
            <a:avLst/>
          </a:prstGeom>
          <a:ln w="1905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47"/>
          <p:cNvSpPr/>
          <p:nvPr/>
        </p:nvSpPr>
        <p:spPr>
          <a:xfrm>
            <a:off x="717018" y="1120716"/>
            <a:ext cx="11156114" cy="230828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2000"/>
            </a:pPr>
            <a:r>
              <a:rPr lang="az-Cyrl-AZ" sz="2400" b="0" i="0" dirty="0">
                <a:solidFill>
                  <a:schemeClr val="tx1"/>
                </a:solidFill>
                <a:effectLst/>
                <a:latin typeface="inherit"/>
              </a:rPr>
              <a:t>● близькість до річкового порту Запоріжжя – 18 км</a:t>
            </a:r>
          </a:p>
          <a:p>
            <a:pPr marR="0" lvl="0" algn="l" rtl="0">
              <a:lnSpc>
                <a:spcPct val="150000"/>
              </a:lnSpc>
              <a:spcBef>
                <a:spcPts val="0"/>
              </a:spcBef>
              <a:spcAft>
                <a:spcPts val="0"/>
              </a:spcAft>
              <a:buClr>
                <a:schemeClr val="dk1"/>
              </a:buClr>
              <a:buSzPts val="2000"/>
            </a:pPr>
            <a:r>
              <a:rPr lang="az-Cyrl-AZ" sz="2400" b="0" i="0" dirty="0">
                <a:solidFill>
                  <a:schemeClr val="tx1"/>
                </a:solidFill>
                <a:effectLst/>
                <a:latin typeface="inherit"/>
              </a:rPr>
              <a:t>● розташування національної дороги </a:t>
            </a:r>
            <a:r>
              <a:rPr lang="en-US" sz="2400" b="0" i="0" dirty="0">
                <a:solidFill>
                  <a:schemeClr val="tx1"/>
                </a:solidFill>
                <a:effectLst/>
                <a:latin typeface="inherit"/>
              </a:rPr>
              <a:t>H08, </a:t>
            </a:r>
            <a:r>
              <a:rPr lang="az-Cyrl-AZ" sz="2400" b="0" i="0" dirty="0">
                <a:solidFill>
                  <a:schemeClr val="tx1"/>
                </a:solidFill>
                <a:effectLst/>
                <a:latin typeface="inherit"/>
              </a:rPr>
              <a:t>що з’єднує Бориспіль, Київ, Дніпро, Запоріжжя та Маріуполь</a:t>
            </a:r>
          </a:p>
          <a:p>
            <a:pPr marR="0" lvl="0" algn="l" rtl="0">
              <a:lnSpc>
                <a:spcPct val="150000"/>
              </a:lnSpc>
              <a:spcBef>
                <a:spcPts val="0"/>
              </a:spcBef>
              <a:spcAft>
                <a:spcPts val="0"/>
              </a:spcAft>
              <a:buClr>
                <a:schemeClr val="dk1"/>
              </a:buClr>
              <a:buSzPts val="2000"/>
            </a:pPr>
            <a:r>
              <a:rPr lang="az-Cyrl-AZ" sz="2400" b="0" i="0" dirty="0">
                <a:solidFill>
                  <a:schemeClr val="tx1"/>
                </a:solidFill>
                <a:effectLst/>
                <a:latin typeface="inherit"/>
              </a:rPr>
              <a:t>● близькість до двох міжнародних аеропортів – Запоріжжя (38 км) і Дніпра (70 км)</a:t>
            </a:r>
            <a:endParaRPr sz="2400" b="0" i="0" u="none" strike="noStrike" cap="none" dirty="0">
              <a:solidFill>
                <a:schemeClr val="tx1"/>
              </a:solidFill>
              <a:latin typeface="Calibri"/>
              <a:ea typeface="Calibri"/>
              <a:cs typeface="Calibri"/>
              <a:sym typeface="Calibri"/>
            </a:endParaRPr>
          </a:p>
        </p:txBody>
      </p:sp>
      <p:pic>
        <p:nvPicPr>
          <p:cNvPr id="163" name="Google Shape;163;p47" descr="горизонт син"/>
          <p:cNvPicPr preferRelativeResize="0"/>
          <p:nvPr/>
        </p:nvPicPr>
        <p:blipFill rotWithShape="1">
          <a:blip r:embed="rId3">
            <a:alphaModFix/>
          </a:blip>
          <a:srcRect/>
          <a:stretch/>
        </p:blipFill>
        <p:spPr>
          <a:xfrm>
            <a:off x="6668086" y="123966"/>
            <a:ext cx="4597886" cy="1115567"/>
          </a:xfrm>
          <a:prstGeom prst="rect">
            <a:avLst/>
          </a:prstGeom>
          <a:noFill/>
          <a:ln>
            <a:noFill/>
          </a:ln>
        </p:spPr>
      </p:pic>
      <p:sp>
        <p:nvSpPr>
          <p:cNvPr id="7" name="Google Shape;162;p47">
            <a:extLst>
              <a:ext uri="{FF2B5EF4-FFF2-40B4-BE49-F238E27FC236}">
                <a16:creationId xmlns:a16="http://schemas.microsoft.com/office/drawing/2014/main" id="{C9E0AB73-1C75-46D7-A753-0A5A9EE21503}"/>
              </a:ext>
            </a:extLst>
          </p:cNvPr>
          <p:cNvSpPr/>
          <p:nvPr/>
        </p:nvSpPr>
        <p:spPr>
          <a:xfrm>
            <a:off x="524857" y="389383"/>
            <a:ext cx="517597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3200" b="1" i="0" u="none" strike="noStrike" cap="none" dirty="0">
                <a:solidFill>
                  <a:schemeClr val="dk1"/>
                </a:solidFill>
                <a:latin typeface="Calibri"/>
                <a:ea typeface="Calibri"/>
                <a:cs typeface="Calibri"/>
                <a:sym typeface="Calibri"/>
              </a:rPr>
              <a:t>Географічні особливості</a:t>
            </a:r>
            <a:endParaRPr sz="3200" dirty="0"/>
          </a:p>
        </p:txBody>
      </p:sp>
      <p:pic>
        <p:nvPicPr>
          <p:cNvPr id="5" name="Рисунок 4">
            <a:extLst>
              <a:ext uri="{FF2B5EF4-FFF2-40B4-BE49-F238E27FC236}">
                <a16:creationId xmlns:a16="http://schemas.microsoft.com/office/drawing/2014/main" id="{DBD8AA08-DB5D-473D-9209-01D5CEFB15E8}"/>
              </a:ext>
            </a:extLst>
          </p:cNvPr>
          <p:cNvPicPr>
            <a:picLocks noChangeAspect="1"/>
          </p:cNvPicPr>
          <p:nvPr/>
        </p:nvPicPr>
        <p:blipFill rotWithShape="1">
          <a:blip r:embed="rId4"/>
          <a:srcRect l="4731" t="39379" r="42867" b="21011"/>
          <a:stretch/>
        </p:blipFill>
        <p:spPr>
          <a:xfrm>
            <a:off x="2134454" y="3549958"/>
            <a:ext cx="7132755" cy="3031201"/>
          </a:xfrm>
          <a:prstGeom prst="rect">
            <a:avLst/>
          </a:prstGeom>
          <a:ln w="38100">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50"/>
          <p:cNvPicPr preferRelativeResize="0"/>
          <p:nvPr/>
        </p:nvPicPr>
        <p:blipFill rotWithShape="1">
          <a:blip r:embed="rId3">
            <a:alphaModFix/>
          </a:blip>
          <a:srcRect/>
          <a:stretch/>
        </p:blipFill>
        <p:spPr>
          <a:xfrm>
            <a:off x="-6796" y="-12234"/>
            <a:ext cx="5047926" cy="6937849"/>
          </a:xfrm>
          <a:prstGeom prst="rect">
            <a:avLst/>
          </a:prstGeom>
          <a:noFill/>
          <a:ln>
            <a:noFill/>
          </a:ln>
        </p:spPr>
      </p:pic>
      <p:sp>
        <p:nvSpPr>
          <p:cNvPr id="253" name="Google Shape;253;p50"/>
          <p:cNvSpPr/>
          <p:nvPr/>
        </p:nvSpPr>
        <p:spPr>
          <a:xfrm flipH="1">
            <a:off x="7147560" y="0"/>
            <a:ext cx="504444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254" name="Google Shape;254;p50"/>
          <p:cNvGrpSpPr/>
          <p:nvPr/>
        </p:nvGrpSpPr>
        <p:grpSpPr>
          <a:xfrm>
            <a:off x="7303175" y="1392297"/>
            <a:ext cx="4036005" cy="3971620"/>
            <a:chOff x="985294" y="1293037"/>
            <a:chExt cx="4464846" cy="3971620"/>
          </a:xfrm>
        </p:grpSpPr>
        <p:sp>
          <p:nvSpPr>
            <p:cNvPr id="255" name="Google Shape;255;p50"/>
            <p:cNvSpPr/>
            <p:nvPr/>
          </p:nvSpPr>
          <p:spPr>
            <a:xfrm>
              <a:off x="1778825" y="1593342"/>
              <a:ext cx="3671315" cy="3671315"/>
            </a:xfrm>
            <a:custGeom>
              <a:avLst/>
              <a:gdLst/>
              <a:ahLst/>
              <a:cxnLst/>
              <a:rect l="l" t="t" r="r" b="b"/>
              <a:pathLst>
                <a:path w="3671315" h="3671315" extrusionOk="0">
                  <a:moveTo>
                    <a:pt x="0" y="0"/>
                  </a:moveTo>
                  <a:lnTo>
                    <a:pt x="3671315" y="0"/>
                  </a:lnTo>
                  <a:lnTo>
                    <a:pt x="3671315" y="3671315"/>
                  </a:lnTo>
                  <a:close/>
                </a:path>
              </a:pathLst>
            </a:custGeom>
            <a:blipFill rotWithShape="1">
              <a:blip r:embed="rId4">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p50"/>
            <p:cNvSpPr/>
            <p:nvPr/>
          </p:nvSpPr>
          <p:spPr>
            <a:xfrm rot="10800000">
              <a:off x="985294" y="1293037"/>
              <a:ext cx="3671315" cy="3671315"/>
            </a:xfrm>
            <a:custGeom>
              <a:avLst/>
              <a:gdLst/>
              <a:ahLst/>
              <a:cxnLst/>
              <a:rect l="l" t="t" r="r" b="b"/>
              <a:pathLst>
                <a:path w="3671315" h="3671315" extrusionOk="0">
                  <a:moveTo>
                    <a:pt x="0" y="0"/>
                  </a:moveTo>
                  <a:lnTo>
                    <a:pt x="3671315" y="0"/>
                  </a:lnTo>
                  <a:lnTo>
                    <a:pt x="3671315" y="3671315"/>
                  </a:lnTo>
                  <a:close/>
                </a:path>
              </a:pathLst>
            </a:custGeom>
            <a:blipFill rotWithShape="1">
              <a:blip r:embed="rId4">
                <a:alphaModFix/>
              </a:blip>
              <a:stretch>
                <a:fillRect l="-2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57" name="Google Shape;257;p50"/>
          <p:cNvSpPr/>
          <p:nvPr/>
        </p:nvSpPr>
        <p:spPr>
          <a:xfrm>
            <a:off x="169390" y="264174"/>
            <a:ext cx="462771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uk-UA" sz="4400" b="1" i="0" u="none" strike="noStrike" cap="none" dirty="0">
                <a:solidFill>
                  <a:srgbClr val="000000"/>
                </a:solidFill>
                <a:latin typeface="Calibri"/>
                <a:ea typeface="Calibri"/>
                <a:cs typeface="Calibri"/>
                <a:sym typeface="Calibri"/>
              </a:rPr>
              <a:t>Природні ресурси </a:t>
            </a:r>
          </a:p>
        </p:txBody>
      </p:sp>
      <p:sp>
        <p:nvSpPr>
          <p:cNvPr id="258" name="Google Shape;258;p50"/>
          <p:cNvSpPr/>
          <p:nvPr/>
        </p:nvSpPr>
        <p:spPr>
          <a:xfrm>
            <a:off x="7556159" y="886562"/>
            <a:ext cx="3345124" cy="3671315"/>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9" name="Google Shape;259;p50"/>
          <p:cNvSpPr/>
          <p:nvPr/>
        </p:nvSpPr>
        <p:spPr>
          <a:xfrm rot="10800000">
            <a:off x="7074352" y="1138732"/>
            <a:ext cx="3671315" cy="3671315"/>
          </a:xfrm>
          <a:custGeom>
            <a:avLst/>
            <a:gdLst/>
            <a:ahLst/>
            <a:cxnLst/>
            <a:rect l="l" t="t" r="r" b="b"/>
            <a:pathLst>
              <a:path w="3671315" h="3671315" extrusionOk="0">
                <a:moveTo>
                  <a:pt x="0" y="0"/>
                </a:moveTo>
                <a:lnTo>
                  <a:pt x="3671315" y="0"/>
                </a:lnTo>
                <a:lnTo>
                  <a:pt x="3671315" y="3671315"/>
                </a:lnTo>
                <a:close/>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0" name="Google Shape;260;p50"/>
          <p:cNvPicPr preferRelativeResize="0"/>
          <p:nvPr/>
        </p:nvPicPr>
        <p:blipFill rotWithShape="1">
          <a:blip r:embed="rId5">
            <a:alphaModFix/>
          </a:blip>
          <a:srcRect/>
          <a:stretch/>
        </p:blipFill>
        <p:spPr>
          <a:xfrm>
            <a:off x="6716744" y="5905621"/>
            <a:ext cx="3376741" cy="753393"/>
          </a:xfrm>
          <a:prstGeom prst="rect">
            <a:avLst/>
          </a:prstGeom>
          <a:noFill/>
          <a:ln>
            <a:noFill/>
          </a:ln>
        </p:spPr>
      </p:pic>
      <p:pic>
        <p:nvPicPr>
          <p:cNvPr id="261" name="Google Shape;261;p50"/>
          <p:cNvPicPr preferRelativeResize="0"/>
          <p:nvPr/>
        </p:nvPicPr>
        <p:blipFill rotWithShape="1">
          <a:blip r:embed="rId6">
            <a:alphaModFix/>
          </a:blip>
          <a:srcRect l="36337" t="35163" r="36337" b="35163"/>
          <a:stretch/>
        </p:blipFill>
        <p:spPr>
          <a:xfrm>
            <a:off x="10001578" y="5749290"/>
            <a:ext cx="1045747" cy="1224288"/>
          </a:xfrm>
          <a:prstGeom prst="rect">
            <a:avLst/>
          </a:prstGeom>
          <a:noFill/>
          <a:ln>
            <a:noFill/>
          </a:ln>
        </p:spPr>
      </p:pic>
      <p:pic>
        <p:nvPicPr>
          <p:cNvPr id="262" name="Google Shape;262;p50"/>
          <p:cNvPicPr preferRelativeResize="0"/>
          <p:nvPr/>
        </p:nvPicPr>
        <p:blipFill rotWithShape="1">
          <a:blip r:embed="rId7">
            <a:alphaModFix/>
          </a:blip>
          <a:srcRect/>
          <a:stretch/>
        </p:blipFill>
        <p:spPr>
          <a:xfrm>
            <a:off x="11096133" y="5854733"/>
            <a:ext cx="855171" cy="855171"/>
          </a:xfrm>
          <a:prstGeom prst="rect">
            <a:avLst/>
          </a:prstGeom>
          <a:noFill/>
          <a:ln>
            <a:noFill/>
          </a:ln>
        </p:spPr>
      </p:pic>
      <p:pic>
        <p:nvPicPr>
          <p:cNvPr id="263" name="Google Shape;263;p50"/>
          <p:cNvPicPr preferRelativeResize="0"/>
          <p:nvPr/>
        </p:nvPicPr>
        <p:blipFill rotWithShape="1">
          <a:blip r:embed="rId8">
            <a:alphaModFix/>
          </a:blip>
          <a:srcRect/>
          <a:stretch/>
        </p:blipFill>
        <p:spPr>
          <a:xfrm>
            <a:off x="5348543" y="5153090"/>
            <a:ext cx="1329043" cy="1835055"/>
          </a:xfrm>
          <a:prstGeom prst="rect">
            <a:avLst/>
          </a:prstGeom>
          <a:noFill/>
          <a:ln>
            <a:noFill/>
          </a:ln>
        </p:spPr>
      </p:pic>
      <p:sp>
        <p:nvSpPr>
          <p:cNvPr id="14" name="Google Shape;161;p47">
            <a:extLst>
              <a:ext uri="{FF2B5EF4-FFF2-40B4-BE49-F238E27FC236}">
                <a16:creationId xmlns:a16="http://schemas.microsoft.com/office/drawing/2014/main" id="{D15C7F16-651D-43A2-AF1C-ACF4C9CE8452}"/>
              </a:ext>
            </a:extLst>
          </p:cNvPr>
          <p:cNvSpPr/>
          <p:nvPr/>
        </p:nvSpPr>
        <p:spPr>
          <a:xfrm>
            <a:off x="283801" y="1270657"/>
            <a:ext cx="4627711" cy="3539390"/>
          </a:xfrm>
          <a:prstGeom prst="rect">
            <a:avLst/>
          </a:prstGeom>
          <a:noFill/>
          <a:ln>
            <a:noFill/>
          </a:ln>
        </p:spPr>
        <p:txBody>
          <a:bodyPr spcFirstLastPara="1" wrap="square" lIns="91425" tIns="45700" rIns="91425" bIns="45700" anchor="t" anchorCtr="0">
            <a:spAutoFit/>
          </a:bodyPr>
          <a:lstStyle/>
          <a:p>
            <a:pPr algn="l" fontAlgn="base"/>
            <a:r>
              <a:rPr lang="ru-RU" sz="3200" b="0" i="0" dirty="0" err="1">
                <a:solidFill>
                  <a:srgbClr val="000000"/>
                </a:solidFill>
                <a:effectLst/>
                <a:latin typeface="var(--ui-text-font-family)"/>
              </a:rPr>
              <a:t>Територія</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громади</a:t>
            </a:r>
            <a:r>
              <a:rPr lang="ru-RU" sz="3200" b="0" i="0" dirty="0">
                <a:solidFill>
                  <a:srgbClr val="000000"/>
                </a:solidFill>
                <a:effectLst/>
                <a:latin typeface="var(--ui-text-font-family)"/>
              </a:rPr>
              <a:t> становить собою </a:t>
            </a:r>
            <a:r>
              <a:rPr lang="ru-RU" sz="3200" b="0" i="0" dirty="0" err="1">
                <a:solidFill>
                  <a:srgbClr val="000000"/>
                </a:solidFill>
                <a:effectLst/>
                <a:latin typeface="var(--ui-text-font-family)"/>
              </a:rPr>
              <a:t>пласку</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безстічну</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рівнину</a:t>
            </a:r>
            <a:r>
              <a:rPr lang="ru-RU" sz="3200" b="0" i="0" dirty="0">
                <a:solidFill>
                  <a:srgbClr val="000000"/>
                </a:solidFill>
                <a:effectLst/>
                <a:latin typeface="var(--ui-text-font-family)"/>
              </a:rPr>
              <a:t> </a:t>
            </a:r>
            <a:r>
              <a:rPr lang="ru-RU" sz="3200" b="0" i="0" dirty="0" err="1">
                <a:solidFill>
                  <a:srgbClr val="000000"/>
                </a:solidFill>
                <a:effectLst/>
                <a:latin typeface="var(--ui-text-font-family)"/>
              </a:rPr>
              <a:t>переважно</a:t>
            </a:r>
            <a:r>
              <a:rPr lang="ru-RU" sz="3200" b="0" i="0" dirty="0">
                <a:solidFill>
                  <a:srgbClr val="000000"/>
                </a:solidFill>
                <a:effectLst/>
                <a:latin typeface="var(--ui-text-font-family)"/>
              </a:rPr>
              <a:t> з </a:t>
            </a:r>
            <a:r>
              <a:rPr lang="ru-RU" sz="3200" b="0" i="0" dirty="0" err="1">
                <a:solidFill>
                  <a:srgbClr val="000000"/>
                </a:solidFill>
                <a:effectLst/>
                <a:latin typeface="var(--ui-text-font-family)"/>
              </a:rPr>
              <a:t>чорноземом</a:t>
            </a:r>
            <a:r>
              <a:rPr lang="ru-RU" sz="3200" b="0" i="0" dirty="0">
                <a:solidFill>
                  <a:srgbClr val="000000"/>
                </a:solidFill>
                <a:effectLst/>
                <a:latin typeface="var(--ui-text-font-family)"/>
              </a:rPr>
              <a:t> у </a:t>
            </a:r>
            <a:r>
              <a:rPr lang="ru-RU" sz="3200" b="0" i="0" dirty="0" err="1">
                <a:solidFill>
                  <a:srgbClr val="000000"/>
                </a:solidFill>
                <a:effectLst/>
                <a:latin typeface="var(--ui-text-font-family)"/>
              </a:rPr>
              <a:t>помірно</a:t>
            </a:r>
            <a:r>
              <a:rPr lang="ru-RU" sz="3200" b="0" i="0" dirty="0">
                <a:solidFill>
                  <a:srgbClr val="000000"/>
                </a:solidFill>
                <a:effectLst/>
                <a:latin typeface="var(--ui-text-font-family)"/>
              </a:rPr>
              <a:t> континентальному </a:t>
            </a:r>
            <a:r>
              <a:rPr lang="ru-RU" sz="3200" b="0" i="0" dirty="0" err="1">
                <a:solidFill>
                  <a:srgbClr val="000000"/>
                </a:solidFill>
                <a:effectLst/>
                <a:latin typeface="var(--ui-text-font-family)"/>
              </a:rPr>
              <a:t>кліматі</a:t>
            </a:r>
            <a:r>
              <a:rPr lang="ru-RU" sz="3200" b="0" i="0" dirty="0">
                <a:solidFill>
                  <a:srgbClr val="000000"/>
                </a:solidFill>
                <a:effectLst/>
                <a:latin typeface="var(--ui-text-font-family)"/>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9" name="Google Shape;326;p55">
            <a:extLst>
              <a:ext uri="{FF2B5EF4-FFF2-40B4-BE49-F238E27FC236}">
                <a16:creationId xmlns:a16="http://schemas.microsoft.com/office/drawing/2014/main" id="{5A5842AC-9F76-4C51-9E5F-F4EFCD203154}"/>
              </a:ext>
            </a:extLst>
          </p:cNvPr>
          <p:cNvSpPr/>
          <p:nvPr/>
        </p:nvSpPr>
        <p:spPr>
          <a:xfrm>
            <a:off x="-1" y="0"/>
            <a:ext cx="10591975" cy="6925303"/>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g2c6f760fb83_0_0"/>
          <p:cNvSpPr txBox="1"/>
          <p:nvPr/>
        </p:nvSpPr>
        <p:spPr>
          <a:xfrm>
            <a:off x="5422225" y="635975"/>
            <a:ext cx="640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3" name="Google Shape;173;g2c6f760fb83_0_0"/>
          <p:cNvSpPr/>
          <p:nvPr/>
        </p:nvSpPr>
        <p:spPr>
          <a:xfrm>
            <a:off x="233641" y="180999"/>
            <a:ext cx="9865437" cy="5396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ru-RU" sz="5400" dirty="0">
                <a:solidFill>
                  <a:schemeClr val="dk1"/>
                </a:solidFill>
                <a:latin typeface="Calibri"/>
                <a:ea typeface="Calibri"/>
                <a:cs typeface="Calibri"/>
                <a:sym typeface="Calibri"/>
              </a:rPr>
              <a:t>На </a:t>
            </a:r>
            <a:r>
              <a:rPr lang="ru-RU" sz="5400" dirty="0" err="1">
                <a:solidFill>
                  <a:schemeClr val="dk1"/>
                </a:solidFill>
                <a:latin typeface="Calibri"/>
                <a:ea typeface="Calibri"/>
                <a:cs typeface="Calibri"/>
                <a:sym typeface="Calibri"/>
              </a:rPr>
              <a:t>території</a:t>
            </a:r>
            <a:r>
              <a:rPr lang="ru-RU" sz="5400" dirty="0">
                <a:solidFill>
                  <a:schemeClr val="dk1"/>
                </a:solidFill>
                <a:latin typeface="Calibri"/>
                <a:ea typeface="Calibri"/>
                <a:cs typeface="Calibri"/>
                <a:sym typeface="Calibri"/>
              </a:rPr>
              <a:t> </a:t>
            </a:r>
            <a:r>
              <a:rPr lang="ru-RU" sz="5400" dirty="0" err="1">
                <a:solidFill>
                  <a:schemeClr val="dk1"/>
                </a:solidFill>
                <a:latin typeface="Calibri"/>
                <a:ea typeface="Calibri"/>
                <a:cs typeface="Calibri"/>
                <a:sym typeface="Calibri"/>
              </a:rPr>
              <a:t>громади</a:t>
            </a:r>
            <a:r>
              <a:rPr lang="ru-RU" sz="5400" dirty="0">
                <a:solidFill>
                  <a:schemeClr val="dk1"/>
                </a:solidFill>
                <a:latin typeface="Calibri"/>
                <a:ea typeface="Calibri"/>
                <a:cs typeface="Calibri"/>
                <a:sym typeface="Calibri"/>
              </a:rPr>
              <a:t> </a:t>
            </a:r>
            <a:r>
              <a:rPr lang="ru-RU" sz="5400" dirty="0" err="1">
                <a:solidFill>
                  <a:schemeClr val="dk1"/>
                </a:solidFill>
                <a:latin typeface="Calibri"/>
                <a:ea typeface="Calibri"/>
                <a:cs typeface="Calibri"/>
                <a:sym typeface="Calibri"/>
              </a:rPr>
              <a:t>працюють</a:t>
            </a:r>
            <a:endParaRPr lang="ru-RU" sz="5400" dirty="0">
              <a:solidFill>
                <a:schemeClr val="dk1"/>
              </a:solidFill>
              <a:latin typeface="Calibri"/>
              <a:ea typeface="Calibri"/>
              <a:cs typeface="Calibri"/>
              <a:sym typeface="Calibri"/>
            </a:endParaRPr>
          </a:p>
        </p:txBody>
      </p:sp>
      <p:pic>
        <p:nvPicPr>
          <p:cNvPr id="3" name="Рисунок 2">
            <a:extLst>
              <a:ext uri="{FF2B5EF4-FFF2-40B4-BE49-F238E27FC236}">
                <a16:creationId xmlns:a16="http://schemas.microsoft.com/office/drawing/2014/main" id="{5AA415B2-B160-49F0-8E21-CCF129F57522}"/>
              </a:ext>
            </a:extLst>
          </p:cNvPr>
          <p:cNvPicPr>
            <a:picLocks noChangeAspect="1"/>
          </p:cNvPicPr>
          <p:nvPr/>
        </p:nvPicPr>
        <p:blipFill rotWithShape="1">
          <a:blip r:embed="rId4"/>
          <a:srcRect l="16500" t="18234" r="17846" b="7466"/>
          <a:stretch/>
        </p:blipFill>
        <p:spPr>
          <a:xfrm>
            <a:off x="641838" y="1297625"/>
            <a:ext cx="8454682" cy="5379376"/>
          </a:xfrm>
          <a:prstGeom prst="rect">
            <a:avLst/>
          </a:prstGeom>
          <a:ln w="38100">
            <a:solidFill>
              <a:srgbClr val="0070C0"/>
            </a:solidFill>
          </a:ln>
          <a:effectLst>
            <a:outerShdw blurRad="292100" dist="139700" dir="2700000" algn="tl" rotWithShape="0">
              <a:srgbClr val="333333">
                <a:alpha val="65000"/>
              </a:srgbClr>
            </a:outerShdw>
          </a:effectLst>
        </p:spPr>
      </p:pic>
      <p:pic>
        <p:nvPicPr>
          <p:cNvPr id="10" name="Google Shape;320;p54" descr="вертикаль син">
            <a:extLst>
              <a:ext uri="{FF2B5EF4-FFF2-40B4-BE49-F238E27FC236}">
                <a16:creationId xmlns:a16="http://schemas.microsoft.com/office/drawing/2014/main" id="{72A685DB-2BBA-4C6D-8AC4-776F622D127F}"/>
              </a:ext>
            </a:extLst>
          </p:cNvPr>
          <p:cNvPicPr preferRelativeResize="0"/>
          <p:nvPr/>
        </p:nvPicPr>
        <p:blipFill rotWithShape="1">
          <a:blip r:embed="rId5">
            <a:alphaModFix/>
          </a:blip>
          <a:srcRect/>
          <a:stretch/>
        </p:blipFill>
        <p:spPr>
          <a:xfrm>
            <a:off x="10825616" y="635975"/>
            <a:ext cx="1238250" cy="494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25"/>
          <p:cNvSpPr/>
          <p:nvPr/>
        </p:nvSpPr>
        <p:spPr>
          <a:xfrm>
            <a:off x="2682608" y="998180"/>
            <a:ext cx="8035289" cy="560656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25"/>
          <p:cNvSpPr/>
          <p:nvPr/>
        </p:nvSpPr>
        <p:spPr>
          <a:xfrm rot="-5400000">
            <a:off x="-518160" y="51816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5" name="Google Shape;305;p25"/>
          <p:cNvGrpSpPr/>
          <p:nvPr/>
        </p:nvGrpSpPr>
        <p:grpSpPr>
          <a:xfrm>
            <a:off x="0" y="1945930"/>
            <a:ext cx="2438400" cy="4912070"/>
            <a:chOff x="0" y="1945930"/>
            <a:chExt cx="2438400" cy="4912070"/>
          </a:xfrm>
        </p:grpSpPr>
        <p:sp>
          <p:nvSpPr>
            <p:cNvPr id="306" name="Google Shape;306;p25"/>
            <p:cNvSpPr/>
            <p:nvPr/>
          </p:nvSpPr>
          <p:spPr>
            <a:xfrm rot="5400000">
              <a:off x="-518160" y="2464090"/>
              <a:ext cx="3474720" cy="2438400"/>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5"/>
            <p:cNvSpPr/>
            <p:nvPr/>
          </p:nvSpPr>
          <p:spPr>
            <a:xfrm>
              <a:off x="0" y="5420650"/>
              <a:ext cx="2438400" cy="1437350"/>
            </a:xfrm>
            <a:prstGeom prst="rect">
              <a:avLst/>
            </a:prstGeom>
            <a:blipFill rotWithShape="1">
              <a:blip r:embed="rId4">
                <a:alphaModFix/>
              </a:blip>
              <a:stretch>
                <a:fillRect l="-52987" r="-1199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08" name="Google Shape;308;p25" descr="вертикаль син"/>
          <p:cNvPicPr preferRelativeResize="0"/>
          <p:nvPr/>
        </p:nvPicPr>
        <p:blipFill rotWithShape="1">
          <a:blip r:embed="rId5">
            <a:alphaModFix/>
          </a:blip>
          <a:srcRect/>
          <a:stretch/>
        </p:blipFill>
        <p:spPr>
          <a:xfrm>
            <a:off x="10962105" y="899544"/>
            <a:ext cx="1238250" cy="4946650"/>
          </a:xfrm>
          <a:prstGeom prst="rect">
            <a:avLst/>
          </a:prstGeom>
          <a:noFill/>
          <a:ln>
            <a:noFill/>
          </a:ln>
        </p:spPr>
      </p:pic>
      <p:sp>
        <p:nvSpPr>
          <p:cNvPr id="10" name="Google Shape;257;p50">
            <a:extLst>
              <a:ext uri="{FF2B5EF4-FFF2-40B4-BE49-F238E27FC236}">
                <a16:creationId xmlns:a16="http://schemas.microsoft.com/office/drawing/2014/main" id="{477E82F0-A13A-4F27-AFF5-27391F6A7E8A}"/>
              </a:ext>
            </a:extLst>
          </p:cNvPr>
          <p:cNvSpPr/>
          <p:nvPr/>
        </p:nvSpPr>
        <p:spPr>
          <a:xfrm>
            <a:off x="2682608" y="253254"/>
            <a:ext cx="462771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az-Cyrl-AZ" sz="3600" b="1" i="0" cap="all" dirty="0">
                <a:solidFill>
                  <a:schemeClr val="tx1"/>
                </a:solidFill>
                <a:effectLst/>
                <a:latin typeface="Montserrat" panose="00000500000000000000" pitchFamily="2" charset="-52"/>
              </a:rPr>
              <a:t>промисловість</a:t>
            </a:r>
            <a:endParaRPr lang="uk-UA" sz="3600" b="1" i="0" u="none" strike="noStrike" cap="none" dirty="0">
              <a:solidFill>
                <a:schemeClr val="tx1"/>
              </a:solidFill>
              <a:latin typeface="Calibri"/>
              <a:ea typeface="Calibri"/>
              <a:cs typeface="Calibri"/>
              <a:sym typeface="Calibri"/>
            </a:endParaRPr>
          </a:p>
        </p:txBody>
      </p:sp>
      <p:sp>
        <p:nvSpPr>
          <p:cNvPr id="11" name="Google Shape;161;p47">
            <a:extLst>
              <a:ext uri="{FF2B5EF4-FFF2-40B4-BE49-F238E27FC236}">
                <a16:creationId xmlns:a16="http://schemas.microsoft.com/office/drawing/2014/main" id="{ED534654-0276-4AB9-BC54-246EBD470C24}"/>
              </a:ext>
            </a:extLst>
          </p:cNvPr>
          <p:cNvSpPr/>
          <p:nvPr/>
        </p:nvSpPr>
        <p:spPr>
          <a:xfrm>
            <a:off x="2900392" y="1228454"/>
            <a:ext cx="7817505" cy="4832052"/>
          </a:xfrm>
          <a:prstGeom prst="rect">
            <a:avLst/>
          </a:prstGeom>
          <a:noFill/>
          <a:ln>
            <a:noFill/>
          </a:ln>
        </p:spPr>
        <p:txBody>
          <a:bodyPr spcFirstLastPara="1" wrap="square" lIns="91425" tIns="45700" rIns="91425" bIns="45700" anchor="t" anchorCtr="0">
            <a:spAutoFit/>
          </a:bodyPr>
          <a:lstStyle/>
          <a:p>
            <a:pPr algn="l" fontAlgn="base"/>
            <a:r>
              <a:rPr lang="ru-RU" sz="2800" b="0" i="0" dirty="0">
                <a:solidFill>
                  <a:srgbClr val="000000"/>
                </a:solidFill>
                <a:effectLst/>
                <a:latin typeface="var(--ui-text-font-family)"/>
              </a:rPr>
              <a:t>	</a:t>
            </a:r>
            <a:r>
              <a:rPr lang="ru-RU" sz="2800" b="0" i="0" dirty="0" err="1">
                <a:solidFill>
                  <a:srgbClr val="000000"/>
                </a:solidFill>
                <a:effectLst/>
                <a:latin typeface="var(--ui-text-font-family)"/>
              </a:rPr>
              <a:t>Широківська</a:t>
            </a:r>
            <a:r>
              <a:rPr lang="ru-RU" sz="2800" b="0" i="0" dirty="0">
                <a:solidFill>
                  <a:srgbClr val="000000"/>
                </a:solidFill>
                <a:effectLst/>
                <a:latin typeface="var(--ui-text-font-family)"/>
              </a:rPr>
              <a:t> громада </a:t>
            </a:r>
            <a:r>
              <a:rPr lang="ru-RU" sz="2800" b="0" i="0" dirty="0" err="1">
                <a:solidFill>
                  <a:srgbClr val="000000"/>
                </a:solidFill>
                <a:effectLst/>
                <a:latin typeface="var(--ui-text-font-family)"/>
              </a:rPr>
              <a:t>розташована</a:t>
            </a:r>
            <a:r>
              <a:rPr lang="ru-RU" sz="2800" b="0" i="0" dirty="0">
                <a:solidFill>
                  <a:srgbClr val="000000"/>
                </a:solidFill>
                <a:effectLst/>
                <a:latin typeface="var(--ui-text-font-family)"/>
              </a:rPr>
              <a:t> в </a:t>
            </a:r>
            <a:r>
              <a:rPr lang="ru-RU" sz="2800" b="0" i="0" dirty="0" err="1">
                <a:solidFill>
                  <a:srgbClr val="000000"/>
                </a:solidFill>
                <a:effectLst/>
                <a:latin typeface="var(--ui-text-font-family)"/>
              </a:rPr>
              <a:t>області</a:t>
            </a:r>
            <a:r>
              <a:rPr lang="ru-RU" sz="2800" b="0" i="0" dirty="0">
                <a:solidFill>
                  <a:srgbClr val="000000"/>
                </a:solidFill>
                <a:effectLst/>
                <a:latin typeface="var(--ui-text-font-family)"/>
              </a:rPr>
              <a:t>, де </a:t>
            </a:r>
            <a:r>
              <a:rPr lang="ru-RU" sz="2800" b="0" i="0" dirty="0" err="1">
                <a:solidFill>
                  <a:srgbClr val="000000"/>
                </a:solidFill>
                <a:effectLst/>
                <a:latin typeface="var(--ui-text-font-family)"/>
              </a:rPr>
              <a:t>чорноземи</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відомі</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своєю</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родючістю</a:t>
            </a:r>
            <a:r>
              <a:rPr lang="ru-RU" sz="2800" b="0" i="0" dirty="0">
                <a:solidFill>
                  <a:srgbClr val="000000"/>
                </a:solidFill>
                <a:effectLst/>
                <a:latin typeface="var(--ui-text-font-family)"/>
              </a:rPr>
              <a:t>. Тут </a:t>
            </a:r>
            <a:r>
              <a:rPr lang="ru-RU" sz="2800" b="0" i="0" dirty="0" err="1">
                <a:solidFill>
                  <a:srgbClr val="000000"/>
                </a:solidFill>
                <a:effectLst/>
                <a:latin typeface="var(--ui-text-font-family)"/>
              </a:rPr>
              <a:t>проживають</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кваліфіковані</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спеціалісти</a:t>
            </a:r>
            <a:r>
              <a:rPr lang="ru-RU" sz="2800" b="0" i="0" dirty="0">
                <a:solidFill>
                  <a:srgbClr val="000000"/>
                </a:solidFill>
                <a:effectLst/>
                <a:latin typeface="var(--ui-text-font-family)"/>
              </a:rPr>
              <a:t> у </a:t>
            </a:r>
            <a:r>
              <a:rPr lang="ru-RU" sz="2800" b="0" i="0" dirty="0" err="1">
                <a:solidFill>
                  <a:srgbClr val="000000"/>
                </a:solidFill>
                <a:effectLst/>
                <a:latin typeface="var(--ui-text-font-family)"/>
              </a:rPr>
              <a:t>галузях</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землеробства</a:t>
            </a:r>
            <a:r>
              <a:rPr lang="ru-RU" sz="2800" b="0" i="0" dirty="0">
                <a:solidFill>
                  <a:srgbClr val="000000"/>
                </a:solidFill>
                <a:effectLst/>
                <a:latin typeface="var(--ui-text-font-family)"/>
              </a:rPr>
              <a:t> та </a:t>
            </a:r>
            <a:r>
              <a:rPr lang="ru-RU" sz="2800" b="0" i="0" dirty="0" err="1">
                <a:solidFill>
                  <a:srgbClr val="000000"/>
                </a:solidFill>
                <a:effectLst/>
                <a:latin typeface="var(--ui-text-font-family)"/>
              </a:rPr>
              <a:t>скотарства</a:t>
            </a:r>
            <a:r>
              <a:rPr lang="ru-RU" sz="2800" b="0" i="0" dirty="0">
                <a:solidFill>
                  <a:srgbClr val="000000"/>
                </a:solidFill>
                <a:effectLst/>
                <a:latin typeface="var(--ui-text-font-family)"/>
              </a:rPr>
              <a:t>. </a:t>
            </a:r>
          </a:p>
          <a:p>
            <a:pPr algn="l" fontAlgn="base"/>
            <a:r>
              <a:rPr lang="ru-RU" sz="2800" dirty="0">
                <a:latin typeface="var(--ui-text-font-family)"/>
              </a:rPr>
              <a:t>	</a:t>
            </a:r>
            <a:r>
              <a:rPr lang="ru-RU" sz="2800" b="0" i="0" dirty="0" err="1">
                <a:solidFill>
                  <a:srgbClr val="000000"/>
                </a:solidFill>
                <a:effectLst/>
                <a:latin typeface="var(--ui-text-font-family)"/>
              </a:rPr>
              <a:t>Сільське</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господарство</a:t>
            </a:r>
            <a:r>
              <a:rPr lang="ru-RU" sz="2800" b="0" i="0" dirty="0">
                <a:solidFill>
                  <a:srgbClr val="000000"/>
                </a:solidFill>
                <a:effectLst/>
                <a:latin typeface="var(--ui-text-font-family)"/>
              </a:rPr>
              <a:t> є </a:t>
            </a:r>
            <a:r>
              <a:rPr lang="ru-RU" sz="2800" b="0" i="0" dirty="0" err="1">
                <a:solidFill>
                  <a:srgbClr val="000000"/>
                </a:solidFill>
                <a:effectLst/>
                <a:latin typeface="var(--ui-text-font-family)"/>
              </a:rPr>
              <a:t>ключовим</a:t>
            </a:r>
            <a:r>
              <a:rPr lang="ru-RU" sz="2800" b="0" i="0" dirty="0">
                <a:solidFill>
                  <a:srgbClr val="000000"/>
                </a:solidFill>
                <a:effectLst/>
                <a:latin typeface="var(--ui-text-font-family)"/>
              </a:rPr>
              <a:t> сегментом </a:t>
            </a:r>
            <a:r>
              <a:rPr lang="ru-RU" sz="2800" b="0" i="0" dirty="0" err="1">
                <a:solidFill>
                  <a:srgbClr val="000000"/>
                </a:solidFill>
                <a:effectLst/>
                <a:latin typeface="var(--ui-text-font-family)"/>
              </a:rPr>
              <a:t>економічного</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розвитку</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громади</a:t>
            </a:r>
            <a:r>
              <a:rPr lang="ru-RU" sz="2800" b="0" i="0" dirty="0">
                <a:solidFill>
                  <a:srgbClr val="000000"/>
                </a:solidFill>
                <a:effectLst/>
                <a:latin typeface="var(--ui-text-font-family)"/>
              </a:rPr>
              <a:t>. </a:t>
            </a:r>
          </a:p>
          <a:p>
            <a:pPr algn="l" fontAlgn="base"/>
            <a:r>
              <a:rPr lang="ru-RU" sz="2800" dirty="0">
                <a:latin typeface="var(--ui-text-font-family)"/>
              </a:rPr>
              <a:t>	</a:t>
            </a:r>
            <a:r>
              <a:rPr lang="ru-RU" sz="2800" b="0" i="0" dirty="0">
                <a:solidFill>
                  <a:srgbClr val="000000"/>
                </a:solidFill>
                <a:effectLst/>
                <a:latin typeface="var(--ui-text-font-family)"/>
              </a:rPr>
              <a:t>Про </a:t>
            </a:r>
            <a:r>
              <a:rPr lang="ru-RU" sz="2800" b="0" i="0" dirty="0" err="1">
                <a:solidFill>
                  <a:srgbClr val="000000"/>
                </a:solidFill>
                <a:effectLst/>
                <a:latin typeface="var(--ui-text-font-family)"/>
              </a:rPr>
              <a:t>потенціал</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цієї</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галузі</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свідчить</a:t>
            </a:r>
            <a:r>
              <a:rPr lang="ru-RU" sz="2800" b="0" i="0" dirty="0">
                <a:solidFill>
                  <a:srgbClr val="000000"/>
                </a:solidFill>
                <a:effectLst/>
                <a:latin typeface="var(--ui-text-font-family)"/>
              </a:rPr>
              <a:t> робота </a:t>
            </a:r>
            <a:r>
              <a:rPr lang="ru-RU" sz="2800" b="0" i="0" dirty="0" err="1">
                <a:solidFill>
                  <a:srgbClr val="000000"/>
                </a:solidFill>
                <a:effectLst/>
                <a:latin typeface="var(--ui-text-font-family)"/>
              </a:rPr>
              <a:t>понад</a:t>
            </a:r>
            <a:r>
              <a:rPr lang="ru-RU" sz="2800" b="0" i="0" dirty="0">
                <a:solidFill>
                  <a:srgbClr val="000000"/>
                </a:solidFill>
                <a:effectLst/>
                <a:latin typeface="var(--ui-text-font-family)"/>
              </a:rPr>
              <a:t> 300 </a:t>
            </a:r>
            <a:r>
              <a:rPr lang="ru-RU" sz="2800" b="0" i="0" dirty="0" err="1">
                <a:solidFill>
                  <a:srgbClr val="000000"/>
                </a:solidFill>
                <a:effectLst/>
                <a:latin typeface="var(--ui-text-font-family)"/>
              </a:rPr>
              <a:t>фермерських</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господарств</a:t>
            </a:r>
            <a:r>
              <a:rPr lang="ru-RU" sz="2800" b="0" i="0" dirty="0">
                <a:solidFill>
                  <a:srgbClr val="000000"/>
                </a:solidFill>
                <a:effectLst/>
                <a:latin typeface="var(--ui-text-font-family)"/>
              </a:rPr>
              <a:t> та великих </a:t>
            </a:r>
            <a:r>
              <a:rPr lang="ru-RU" sz="2800" b="0" i="0" dirty="0" err="1">
                <a:solidFill>
                  <a:srgbClr val="000000"/>
                </a:solidFill>
                <a:effectLst/>
                <a:latin typeface="var(--ui-text-font-family)"/>
              </a:rPr>
              <a:t>агрофірм</a:t>
            </a:r>
            <a:r>
              <a:rPr lang="ru-RU" sz="2800" b="0" i="0" dirty="0">
                <a:solidFill>
                  <a:srgbClr val="000000"/>
                </a:solidFill>
                <a:effectLst/>
                <a:latin typeface="var(--ui-text-font-family)"/>
              </a:rPr>
              <a:t>. На </a:t>
            </a:r>
            <a:r>
              <a:rPr lang="ru-RU" sz="2800" b="0" i="0" dirty="0" err="1">
                <a:solidFill>
                  <a:srgbClr val="000000"/>
                </a:solidFill>
                <a:effectLst/>
                <a:latin typeface="var(--ui-text-font-family)"/>
              </a:rPr>
              <a:t>території</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громади</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вирощують</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соняшник</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кукурудзу</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пшеницю</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ріпак</a:t>
            </a:r>
            <a:r>
              <a:rPr lang="ru-RU" sz="2800" b="0" i="0" dirty="0">
                <a:solidFill>
                  <a:srgbClr val="000000"/>
                </a:solidFill>
                <a:effectLst/>
                <a:latin typeface="var(--ui-text-font-family)"/>
              </a:rPr>
              <a:t>, </a:t>
            </a:r>
            <a:r>
              <a:rPr lang="ru-RU" sz="2800" b="0" i="0" dirty="0" err="1">
                <a:solidFill>
                  <a:srgbClr val="000000"/>
                </a:solidFill>
                <a:effectLst/>
                <a:latin typeface="var(--ui-text-font-family)"/>
              </a:rPr>
              <a:t>фрукти</a:t>
            </a:r>
            <a:r>
              <a:rPr lang="ru-RU" sz="2800" b="0" i="0" dirty="0">
                <a:solidFill>
                  <a:srgbClr val="000000"/>
                </a:solidFill>
                <a:effectLst/>
                <a:latin typeface="var(--ui-text-font-family)"/>
              </a:rPr>
              <a:t> та </a:t>
            </a:r>
            <a:r>
              <a:rPr lang="ru-RU" sz="2800" b="0" i="0" dirty="0" err="1">
                <a:solidFill>
                  <a:srgbClr val="000000"/>
                </a:solidFill>
                <a:effectLst/>
                <a:latin typeface="var(--ui-text-font-family)"/>
              </a:rPr>
              <a:t>овочі</a:t>
            </a:r>
            <a:r>
              <a:rPr lang="ru-RU" sz="2800" b="0" i="0" dirty="0">
                <a:solidFill>
                  <a:srgbClr val="000000"/>
                </a:solidFill>
                <a:effectLst/>
                <a:latin typeface="var(--ui-text-font-family)"/>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32" name="Google Shape;303;p25">
            <a:extLst>
              <a:ext uri="{FF2B5EF4-FFF2-40B4-BE49-F238E27FC236}">
                <a16:creationId xmlns:a16="http://schemas.microsoft.com/office/drawing/2014/main" id="{8D80941D-55E1-4B82-B4CA-679E6AD388A1}"/>
              </a:ext>
            </a:extLst>
          </p:cNvPr>
          <p:cNvSpPr/>
          <p:nvPr/>
        </p:nvSpPr>
        <p:spPr>
          <a:xfrm rot="5400000">
            <a:off x="-2454413" y="2454413"/>
            <a:ext cx="6898016" cy="1989189"/>
          </a:xfrm>
          <a:custGeom>
            <a:avLst/>
            <a:gdLst/>
            <a:ahLst/>
            <a:cxnLst/>
            <a:rect l="l" t="t" r="r" b="b"/>
            <a:pathLst>
              <a:path w="4369360" h="2753626" extrusionOk="0">
                <a:moveTo>
                  <a:pt x="4369360" y="0"/>
                </a:moveTo>
                <a:lnTo>
                  <a:pt x="4369360" y="2753626"/>
                </a:lnTo>
                <a:lnTo>
                  <a:pt x="0" y="2753626"/>
                </a:lnTo>
                <a:lnTo>
                  <a:pt x="2327567" y="0"/>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90" name="Google Shape;290;p53"/>
          <p:cNvSpPr/>
          <p:nvPr/>
        </p:nvSpPr>
        <p:spPr>
          <a:xfrm>
            <a:off x="243475" y="1068123"/>
            <a:ext cx="806642" cy="5016718"/>
          </a:xfrm>
          <a:prstGeom prst="rect">
            <a:avLst/>
          </a:prstGeom>
          <a:noFill/>
          <a:ln>
            <a:noFill/>
          </a:ln>
        </p:spPr>
        <p:txBody>
          <a:bodyPr spcFirstLastPara="1" vert="horz" wrap="square" lIns="91425" tIns="45700" rIns="91425" bIns="45700" anchor="t" anchorCtr="0">
            <a:spAutoFit/>
          </a:bodyPr>
          <a:lstStyle/>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Л</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о</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К</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А</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Л</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Ь</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Н</a:t>
            </a:r>
          </a:p>
          <a:p>
            <a:pPr marL="0" marR="0" lvl="0" indent="0" algn="ctr" rtl="0">
              <a:lnSpc>
                <a:spcPct val="100000"/>
              </a:lnSpc>
              <a:spcBef>
                <a:spcPts val="0"/>
              </a:spcBef>
              <a:spcAft>
                <a:spcPts val="0"/>
              </a:spcAft>
              <a:buNone/>
            </a:pPr>
            <a:r>
              <a:rPr lang="uk-UA" sz="4000" i="0" u="none" strike="noStrike" cap="none">
                <a:solidFill>
                  <a:schemeClr val="dk1"/>
                </a:solidFill>
                <a:latin typeface="Calibri"/>
                <a:ea typeface="Calibri"/>
                <a:cs typeface="Calibri"/>
                <a:sym typeface="Calibri"/>
              </a:rPr>
              <a:t>і</a:t>
            </a:r>
            <a:endParaRPr lang="uk-UA" sz="4000" i="0" u="none" strike="noStrike" cap="none" dirty="0">
              <a:solidFill>
                <a:schemeClr val="dk1"/>
              </a:solidFill>
              <a:latin typeface="Calibri"/>
              <a:ea typeface="Calibri"/>
              <a:cs typeface="Calibri"/>
              <a:sym typeface="Calibri"/>
            </a:endParaRPr>
          </a:p>
        </p:txBody>
      </p:sp>
      <p:sp>
        <p:nvSpPr>
          <p:cNvPr id="2" name="Прямоугольник 1">
            <a:extLst>
              <a:ext uri="{FF2B5EF4-FFF2-40B4-BE49-F238E27FC236}">
                <a16:creationId xmlns:a16="http://schemas.microsoft.com/office/drawing/2014/main" id="{3240B2B2-40E7-4F7D-BE40-66A3476F79E5}"/>
              </a:ext>
            </a:extLst>
          </p:cNvPr>
          <p:cNvSpPr/>
          <p:nvPr/>
        </p:nvSpPr>
        <p:spPr>
          <a:xfrm>
            <a:off x="4904692" y="715831"/>
            <a:ext cx="2554368" cy="1605574"/>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 name="Прямоугольник 10">
            <a:extLst>
              <a:ext uri="{FF2B5EF4-FFF2-40B4-BE49-F238E27FC236}">
                <a16:creationId xmlns:a16="http://schemas.microsoft.com/office/drawing/2014/main" id="{96FECF2B-2761-4C0A-9FAD-F200C2ADEFB6}"/>
              </a:ext>
            </a:extLst>
          </p:cNvPr>
          <p:cNvSpPr/>
          <p:nvPr/>
        </p:nvSpPr>
        <p:spPr>
          <a:xfrm>
            <a:off x="7633277" y="715831"/>
            <a:ext cx="2554368" cy="1605574"/>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 name="Прямоугольник 11">
            <a:extLst>
              <a:ext uri="{FF2B5EF4-FFF2-40B4-BE49-F238E27FC236}">
                <a16:creationId xmlns:a16="http://schemas.microsoft.com/office/drawing/2014/main" id="{5493823A-1774-4A80-ACD0-450F43595598}"/>
              </a:ext>
            </a:extLst>
          </p:cNvPr>
          <p:cNvSpPr/>
          <p:nvPr/>
        </p:nvSpPr>
        <p:spPr>
          <a:xfrm>
            <a:off x="2176107" y="709156"/>
            <a:ext cx="2554368" cy="1605574"/>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3" name="Google Shape;308;p25" descr="вертикаль син">
            <a:extLst>
              <a:ext uri="{FF2B5EF4-FFF2-40B4-BE49-F238E27FC236}">
                <a16:creationId xmlns:a16="http://schemas.microsoft.com/office/drawing/2014/main" id="{1EBD8700-5652-4D1D-A43C-3C4DA8B0E025}"/>
              </a:ext>
            </a:extLst>
          </p:cNvPr>
          <p:cNvPicPr preferRelativeResize="0"/>
          <p:nvPr/>
        </p:nvPicPr>
        <p:blipFill rotWithShape="1">
          <a:blip r:embed="rId7">
            <a:alphaModFix/>
          </a:blip>
          <a:srcRect/>
          <a:stretch/>
        </p:blipFill>
        <p:spPr>
          <a:xfrm>
            <a:off x="10710275" y="1253312"/>
            <a:ext cx="1238250" cy="4946650"/>
          </a:xfrm>
          <a:prstGeom prst="rect">
            <a:avLst/>
          </a:prstGeom>
          <a:noFill/>
          <a:ln>
            <a:noFill/>
          </a:ln>
        </p:spPr>
      </p:pic>
      <p:sp>
        <p:nvSpPr>
          <p:cNvPr id="14" name="Прямоугольник 13">
            <a:extLst>
              <a:ext uri="{FF2B5EF4-FFF2-40B4-BE49-F238E27FC236}">
                <a16:creationId xmlns:a16="http://schemas.microsoft.com/office/drawing/2014/main" id="{B57AFD7C-5F86-4AAB-B476-D5B05E5B3B84}"/>
              </a:ext>
            </a:extLst>
          </p:cNvPr>
          <p:cNvSpPr/>
          <p:nvPr/>
        </p:nvSpPr>
        <p:spPr>
          <a:xfrm>
            <a:off x="2191273" y="2755038"/>
            <a:ext cx="2554368" cy="1605574"/>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5" name="Прямоугольник 14">
            <a:extLst>
              <a:ext uri="{FF2B5EF4-FFF2-40B4-BE49-F238E27FC236}">
                <a16:creationId xmlns:a16="http://schemas.microsoft.com/office/drawing/2014/main" id="{ACDE3B09-53C2-416E-BA56-D10FA35397D5}"/>
              </a:ext>
            </a:extLst>
          </p:cNvPr>
          <p:cNvSpPr/>
          <p:nvPr/>
        </p:nvSpPr>
        <p:spPr>
          <a:xfrm>
            <a:off x="2191273" y="4800920"/>
            <a:ext cx="2554368" cy="1605574"/>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Прямоугольник 15">
            <a:extLst>
              <a:ext uri="{FF2B5EF4-FFF2-40B4-BE49-F238E27FC236}">
                <a16:creationId xmlns:a16="http://schemas.microsoft.com/office/drawing/2014/main" id="{12FD31A2-DBE6-4453-802A-3A2B3F39CE45}"/>
              </a:ext>
            </a:extLst>
          </p:cNvPr>
          <p:cNvSpPr/>
          <p:nvPr/>
        </p:nvSpPr>
        <p:spPr>
          <a:xfrm>
            <a:off x="4904692" y="2755038"/>
            <a:ext cx="2554368" cy="1605574"/>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Прямоугольник 16">
            <a:extLst>
              <a:ext uri="{FF2B5EF4-FFF2-40B4-BE49-F238E27FC236}">
                <a16:creationId xmlns:a16="http://schemas.microsoft.com/office/drawing/2014/main" id="{FCF5F272-A298-44F3-AB5A-141F24AB1EAA}"/>
              </a:ext>
            </a:extLst>
          </p:cNvPr>
          <p:cNvSpPr/>
          <p:nvPr/>
        </p:nvSpPr>
        <p:spPr>
          <a:xfrm>
            <a:off x="7633277" y="2755038"/>
            <a:ext cx="2554368" cy="1605574"/>
          </a:xfrm>
          <a:prstGeom prst="rect">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8" name="Прямоугольник 17">
            <a:extLst>
              <a:ext uri="{FF2B5EF4-FFF2-40B4-BE49-F238E27FC236}">
                <a16:creationId xmlns:a16="http://schemas.microsoft.com/office/drawing/2014/main" id="{9E0F95ED-0566-4B63-9C07-F498271CF8CB}"/>
              </a:ext>
            </a:extLst>
          </p:cNvPr>
          <p:cNvSpPr/>
          <p:nvPr/>
        </p:nvSpPr>
        <p:spPr>
          <a:xfrm>
            <a:off x="4904692" y="4794245"/>
            <a:ext cx="2554368" cy="1605574"/>
          </a:xfrm>
          <a:prstGeom prst="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9" name="Прямоугольник 18">
            <a:extLst>
              <a:ext uri="{FF2B5EF4-FFF2-40B4-BE49-F238E27FC236}">
                <a16:creationId xmlns:a16="http://schemas.microsoft.com/office/drawing/2014/main" id="{761DDEC9-63E7-46B7-8EA0-4E393A83C456}"/>
              </a:ext>
            </a:extLst>
          </p:cNvPr>
          <p:cNvSpPr/>
          <p:nvPr/>
        </p:nvSpPr>
        <p:spPr>
          <a:xfrm>
            <a:off x="7648443" y="4794245"/>
            <a:ext cx="2554368" cy="1605574"/>
          </a:xfrm>
          <a:prstGeom prst="rect">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1" name="TextBox 20">
            <a:extLst>
              <a:ext uri="{FF2B5EF4-FFF2-40B4-BE49-F238E27FC236}">
                <a16:creationId xmlns:a16="http://schemas.microsoft.com/office/drawing/2014/main" id="{E40E77E6-A67D-40B2-B181-87A98AC5F57A}"/>
              </a:ext>
            </a:extLst>
          </p:cNvPr>
          <p:cNvSpPr txBox="1"/>
          <p:nvPr/>
        </p:nvSpPr>
        <p:spPr>
          <a:xfrm>
            <a:off x="2305166" y="1029775"/>
            <a:ext cx="2151120" cy="1169551"/>
          </a:xfrm>
          <a:prstGeom prst="rect">
            <a:avLst/>
          </a:prstGeom>
          <a:noFill/>
        </p:spPr>
        <p:txBody>
          <a:bodyPr wrap="square">
            <a:spAutoFit/>
          </a:bodyPr>
          <a:lstStyle/>
          <a:p>
            <a:pPr algn="ctr"/>
            <a:r>
              <a:rPr lang="ru-RU"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ПП "АФ "СЛАВУТИЧ"</a:t>
            </a:r>
          </a:p>
          <a:p>
            <a:pPr algn="ctr"/>
            <a:r>
              <a:rPr lang="ru-RU" b="0" i="0" dirty="0" err="1">
                <a:solidFill>
                  <a:srgbClr val="FFFFFF"/>
                </a:solidFill>
                <a:effectLst>
                  <a:outerShdw blurRad="50800" dist="38100" dir="2700000" algn="tl" rotWithShape="0">
                    <a:prstClr val="black">
                      <a:alpha val="40000"/>
                    </a:prstClr>
                  </a:outerShdw>
                </a:effectLst>
                <a:latin typeface="Inter"/>
              </a:rPr>
              <a:t>Вирощування</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зернових</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бобових</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насіння</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олійних</a:t>
            </a:r>
            <a:r>
              <a:rPr lang="ru-RU" b="0" i="0" dirty="0">
                <a:solidFill>
                  <a:srgbClr val="FFFFFF"/>
                </a:solidFill>
                <a:effectLst>
                  <a:outerShdw blurRad="50800" dist="38100" dir="2700000" algn="tl" rotWithShape="0">
                    <a:prstClr val="black">
                      <a:alpha val="40000"/>
                    </a:prstClr>
                  </a:outerShdw>
                </a:effectLst>
                <a:latin typeface="Inter"/>
              </a:rPr>
              <a:t> культур.</a:t>
            </a:r>
          </a:p>
        </p:txBody>
      </p:sp>
      <p:sp>
        <p:nvSpPr>
          <p:cNvPr id="23" name="TextBox 22">
            <a:extLst>
              <a:ext uri="{FF2B5EF4-FFF2-40B4-BE49-F238E27FC236}">
                <a16:creationId xmlns:a16="http://schemas.microsoft.com/office/drawing/2014/main" id="{414358F3-8E92-479E-B600-2E873DF593F2}"/>
              </a:ext>
            </a:extLst>
          </p:cNvPr>
          <p:cNvSpPr txBox="1"/>
          <p:nvPr/>
        </p:nvSpPr>
        <p:spPr>
          <a:xfrm>
            <a:off x="4904692" y="819445"/>
            <a:ext cx="2540576" cy="1384995"/>
          </a:xfrm>
          <a:prstGeom prst="rect">
            <a:avLst/>
          </a:prstGeom>
          <a:noFill/>
        </p:spPr>
        <p:txBody>
          <a:bodyPr wrap="square">
            <a:spAutoFit/>
          </a:bodyPr>
          <a:lstStyle/>
          <a:p>
            <a:pPr algn="ctr"/>
            <a:r>
              <a:rPr lang="ru-RU"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ТОВ «ОРІС-НИВА ШИРОКЕ»</a:t>
            </a:r>
          </a:p>
          <a:p>
            <a:pPr algn="ct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Вирощування</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зернових</a:t>
            </a:r>
            <a:r>
              <a:rPr lang="ru-RU" b="0" i="0" dirty="0">
                <a:solidFill>
                  <a:srgbClr val="FFFFFF"/>
                </a:solidFill>
                <a:effectLst>
                  <a:outerShdw blurRad="50800" dist="38100" dir="2700000" algn="tl" rotWithShape="0">
                    <a:prstClr val="black">
                      <a:alpha val="40000"/>
                    </a:prstClr>
                  </a:outerShdw>
                </a:effectLst>
                <a:latin typeface="Inter"/>
              </a:rPr>
              <a:t> культур (</a:t>
            </a:r>
            <a:r>
              <a:rPr lang="ru-RU" b="0" i="0" dirty="0" err="1">
                <a:solidFill>
                  <a:srgbClr val="FFFFFF"/>
                </a:solidFill>
                <a:effectLst>
                  <a:outerShdw blurRad="50800" dist="38100" dir="2700000" algn="tl" rotWithShape="0">
                    <a:prstClr val="black">
                      <a:alpha val="40000"/>
                    </a:prstClr>
                  </a:outerShdw>
                </a:effectLst>
                <a:latin typeface="Inter"/>
              </a:rPr>
              <a:t>крім</a:t>
            </a:r>
            <a:r>
              <a:rPr lang="ru-RU" b="0" i="0" dirty="0">
                <a:solidFill>
                  <a:srgbClr val="FFFFFF"/>
                </a:solidFill>
                <a:effectLst>
                  <a:outerShdw blurRad="50800" dist="38100" dir="2700000" algn="tl" rotWithShape="0">
                    <a:prstClr val="black">
                      <a:alpha val="40000"/>
                    </a:prstClr>
                  </a:outerShdw>
                </a:effectLst>
                <a:latin typeface="Inter"/>
              </a:rPr>
              <a:t> рису), </a:t>
            </a:r>
            <a:r>
              <a:rPr lang="ru-RU" b="0" i="0" dirty="0" err="1">
                <a:solidFill>
                  <a:srgbClr val="FFFFFF"/>
                </a:solidFill>
                <a:effectLst>
                  <a:outerShdw blurRad="50800" dist="38100" dir="2700000" algn="tl" rotWithShape="0">
                    <a:prstClr val="black">
                      <a:alpha val="40000"/>
                    </a:prstClr>
                  </a:outerShdw>
                </a:effectLst>
                <a:latin typeface="Inter"/>
              </a:rPr>
              <a:t>бобових</a:t>
            </a:r>
            <a:r>
              <a:rPr lang="ru-RU" b="0" i="0" dirty="0">
                <a:solidFill>
                  <a:srgbClr val="FFFFFF"/>
                </a:solidFill>
                <a:effectLst>
                  <a:outerShdw blurRad="50800" dist="38100" dir="2700000" algn="tl" rotWithShape="0">
                    <a:prstClr val="black">
                      <a:alpha val="40000"/>
                    </a:prstClr>
                  </a:outerShdw>
                </a:effectLst>
                <a:latin typeface="Inter"/>
              </a:rPr>
              <a:t> культур і </a:t>
            </a:r>
            <a:r>
              <a:rPr lang="ru-RU" b="0" i="0" dirty="0" err="1">
                <a:solidFill>
                  <a:srgbClr val="FFFFFF"/>
                </a:solidFill>
                <a:effectLst>
                  <a:outerShdw blurRad="50800" dist="38100" dir="2700000" algn="tl" rotWithShape="0">
                    <a:prstClr val="black">
                      <a:alpha val="40000"/>
                    </a:prstClr>
                  </a:outerShdw>
                </a:effectLst>
                <a:latin typeface="Inter"/>
              </a:rPr>
              <a:t>насіння</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олійних</a:t>
            </a:r>
            <a:r>
              <a:rPr lang="ru-RU" b="0" i="0" dirty="0">
                <a:solidFill>
                  <a:srgbClr val="FFFFFF"/>
                </a:solidFill>
                <a:effectLst>
                  <a:outerShdw blurRad="50800" dist="38100" dir="2700000" algn="tl" rotWithShape="0">
                    <a:prstClr val="black">
                      <a:alpha val="40000"/>
                    </a:prstClr>
                  </a:outerShdw>
                </a:effectLst>
                <a:latin typeface="Inter"/>
              </a:rPr>
              <a:t> культур.</a:t>
            </a:r>
          </a:p>
        </p:txBody>
      </p:sp>
      <p:sp>
        <p:nvSpPr>
          <p:cNvPr id="25" name="TextBox 24">
            <a:extLst>
              <a:ext uri="{FF2B5EF4-FFF2-40B4-BE49-F238E27FC236}">
                <a16:creationId xmlns:a16="http://schemas.microsoft.com/office/drawing/2014/main" id="{1F994E4B-0412-412F-9271-F8825C4C421F}"/>
              </a:ext>
            </a:extLst>
          </p:cNvPr>
          <p:cNvSpPr txBox="1"/>
          <p:nvPr/>
        </p:nvSpPr>
        <p:spPr>
          <a:xfrm>
            <a:off x="4890900" y="3374713"/>
            <a:ext cx="2554368" cy="738664"/>
          </a:xfrm>
          <a:prstGeom prst="rect">
            <a:avLst/>
          </a:prstGeom>
          <a:noFill/>
        </p:spPr>
        <p:txBody>
          <a:bodyPr wrap="square">
            <a:spAutoFit/>
          </a:bodyPr>
          <a:lstStyle/>
          <a:p>
            <a:pPr algn="ctr"/>
            <a:r>
              <a:rPr lang="ru-RU" b="1" i="0" dirty="0">
                <a:solidFill>
                  <a:srgbClr val="FFFFFF"/>
                </a:solidFill>
                <a:effectLst/>
                <a:latin typeface="Montserrat" panose="00000500000000000000" pitchFamily="2" charset="-52"/>
              </a:rPr>
              <a:t>ТОВ"НАІ"</a:t>
            </a:r>
          </a:p>
          <a:p>
            <a:pPr algn="ctr"/>
            <a:r>
              <a:rPr lang="ru-RU" b="0" i="0" dirty="0" err="1">
                <a:solidFill>
                  <a:srgbClr val="FFFFFF"/>
                </a:solidFill>
                <a:effectLst/>
                <a:latin typeface="Inter"/>
              </a:rPr>
              <a:t>Вирощування</a:t>
            </a:r>
            <a:r>
              <a:rPr lang="ru-RU" b="0" i="0" dirty="0">
                <a:solidFill>
                  <a:srgbClr val="FFFFFF"/>
                </a:solidFill>
                <a:effectLst/>
                <a:latin typeface="Inter"/>
              </a:rPr>
              <a:t> </a:t>
            </a:r>
            <a:r>
              <a:rPr lang="ru-RU" b="0" i="0" dirty="0" err="1">
                <a:solidFill>
                  <a:srgbClr val="FFFFFF"/>
                </a:solidFill>
                <a:effectLst/>
                <a:latin typeface="Inter"/>
              </a:rPr>
              <a:t>зернових</a:t>
            </a:r>
            <a:r>
              <a:rPr lang="ru-RU" b="0" i="0" dirty="0">
                <a:solidFill>
                  <a:srgbClr val="FFFFFF"/>
                </a:solidFill>
                <a:effectLst/>
                <a:latin typeface="Inter"/>
              </a:rPr>
              <a:t> та </a:t>
            </a:r>
            <a:r>
              <a:rPr lang="ru-RU" b="0" i="0" dirty="0" err="1">
                <a:solidFill>
                  <a:srgbClr val="FFFFFF"/>
                </a:solidFill>
                <a:effectLst/>
                <a:latin typeface="Inter"/>
              </a:rPr>
              <a:t>соняшнику</a:t>
            </a:r>
            <a:r>
              <a:rPr lang="ru-RU" b="0" i="0" dirty="0">
                <a:solidFill>
                  <a:srgbClr val="FFFFFF"/>
                </a:solidFill>
                <a:effectLst/>
                <a:latin typeface="Inter"/>
              </a:rPr>
              <a:t>.</a:t>
            </a:r>
          </a:p>
        </p:txBody>
      </p:sp>
      <p:sp>
        <p:nvSpPr>
          <p:cNvPr id="20" name="TextBox 19">
            <a:extLst>
              <a:ext uri="{FF2B5EF4-FFF2-40B4-BE49-F238E27FC236}">
                <a16:creationId xmlns:a16="http://schemas.microsoft.com/office/drawing/2014/main" id="{29DEDBC7-5A77-4772-8CA7-955FBD97BB6E}"/>
              </a:ext>
            </a:extLst>
          </p:cNvPr>
          <p:cNvSpPr txBox="1"/>
          <p:nvPr/>
        </p:nvSpPr>
        <p:spPr>
          <a:xfrm>
            <a:off x="2236640" y="5160656"/>
            <a:ext cx="2392944" cy="954107"/>
          </a:xfrm>
          <a:prstGeom prst="rect">
            <a:avLst/>
          </a:prstGeom>
          <a:noFill/>
        </p:spPr>
        <p:txBody>
          <a:bodyPr wrap="square">
            <a:spAutoFit/>
          </a:bodyPr>
          <a:lstStyle/>
          <a:p>
            <a:pPr algn="ctr"/>
            <a:r>
              <a:rPr lang="ru-RU" b="1" i="0" dirty="0" err="1">
                <a:solidFill>
                  <a:srgbClr val="FFFFFF"/>
                </a:solidFill>
                <a:effectLst/>
                <a:latin typeface="Montserrat" panose="00000500000000000000" pitchFamily="2" charset="-52"/>
              </a:rPr>
              <a:t>ПрАТ</a:t>
            </a:r>
            <a:r>
              <a:rPr lang="ru-RU" b="1" i="0" dirty="0">
                <a:solidFill>
                  <a:srgbClr val="FFFFFF"/>
                </a:solidFill>
                <a:effectLst/>
                <a:latin typeface="Montserrat" panose="00000500000000000000" pitchFamily="2" charset="-52"/>
              </a:rPr>
              <a:t> "</a:t>
            </a:r>
            <a:r>
              <a:rPr lang="ru-RU" b="1" i="0" dirty="0" err="1">
                <a:solidFill>
                  <a:srgbClr val="FFFFFF"/>
                </a:solidFill>
                <a:effectLst/>
                <a:latin typeface="Montserrat" panose="00000500000000000000" pitchFamily="2" charset="-52"/>
              </a:rPr>
              <a:t>Сонячне</a:t>
            </a:r>
            <a:r>
              <a:rPr lang="ru-RU" b="1" i="0" dirty="0">
                <a:solidFill>
                  <a:srgbClr val="FFFFFF"/>
                </a:solidFill>
                <a:effectLst/>
                <a:latin typeface="Montserrat" panose="00000500000000000000" pitchFamily="2" charset="-52"/>
              </a:rPr>
              <a:t> 2007"</a:t>
            </a:r>
          </a:p>
          <a:p>
            <a:pPr algn="ctr"/>
            <a:r>
              <a:rPr lang="ru-RU" b="0" i="0" dirty="0" err="1">
                <a:solidFill>
                  <a:srgbClr val="FFFFFF"/>
                </a:solidFill>
                <a:effectLst/>
                <a:latin typeface="Inter"/>
              </a:rPr>
              <a:t>Вирощування</a:t>
            </a:r>
            <a:r>
              <a:rPr lang="ru-RU" b="0" i="0" dirty="0">
                <a:solidFill>
                  <a:srgbClr val="FFFFFF"/>
                </a:solidFill>
                <a:effectLst/>
                <a:latin typeface="Inter"/>
              </a:rPr>
              <a:t> </a:t>
            </a:r>
            <a:r>
              <a:rPr lang="ru-RU" b="0" i="0" dirty="0" err="1">
                <a:solidFill>
                  <a:srgbClr val="FFFFFF"/>
                </a:solidFill>
                <a:effectLst/>
                <a:latin typeface="Inter"/>
              </a:rPr>
              <a:t>зернових</a:t>
            </a:r>
            <a:r>
              <a:rPr lang="ru-RU" b="0" i="0" dirty="0">
                <a:solidFill>
                  <a:srgbClr val="FFFFFF"/>
                </a:solidFill>
                <a:effectLst/>
                <a:latin typeface="Inter"/>
              </a:rPr>
              <a:t>, </a:t>
            </a:r>
            <a:r>
              <a:rPr lang="ru-RU" b="0" i="0" dirty="0" err="1">
                <a:solidFill>
                  <a:srgbClr val="FFFFFF"/>
                </a:solidFill>
                <a:effectLst/>
                <a:latin typeface="Inter"/>
              </a:rPr>
              <a:t>бобових</a:t>
            </a:r>
            <a:r>
              <a:rPr lang="ru-RU" b="0" i="0" dirty="0">
                <a:solidFill>
                  <a:srgbClr val="FFFFFF"/>
                </a:solidFill>
                <a:effectLst/>
                <a:latin typeface="Inter"/>
              </a:rPr>
              <a:t>, </a:t>
            </a:r>
            <a:r>
              <a:rPr lang="ru-RU" b="0" i="0" dirty="0" err="1">
                <a:solidFill>
                  <a:srgbClr val="FFFFFF"/>
                </a:solidFill>
                <a:effectLst/>
                <a:latin typeface="Inter"/>
              </a:rPr>
              <a:t>насіння</a:t>
            </a:r>
            <a:r>
              <a:rPr lang="ru-RU" b="0" i="0" dirty="0">
                <a:solidFill>
                  <a:srgbClr val="FFFFFF"/>
                </a:solidFill>
                <a:effectLst/>
                <a:latin typeface="Inter"/>
              </a:rPr>
              <a:t> </a:t>
            </a:r>
            <a:r>
              <a:rPr lang="ru-RU" b="0" i="0" dirty="0" err="1">
                <a:solidFill>
                  <a:srgbClr val="FFFFFF"/>
                </a:solidFill>
                <a:effectLst/>
                <a:latin typeface="Inter"/>
              </a:rPr>
              <a:t>олійних</a:t>
            </a:r>
            <a:r>
              <a:rPr lang="ru-RU" b="0" i="0" dirty="0">
                <a:solidFill>
                  <a:srgbClr val="FFFFFF"/>
                </a:solidFill>
                <a:effectLst/>
                <a:latin typeface="Inter"/>
              </a:rPr>
              <a:t> культур.</a:t>
            </a:r>
          </a:p>
        </p:txBody>
      </p:sp>
      <p:sp>
        <p:nvSpPr>
          <p:cNvPr id="22" name="TextBox 21">
            <a:extLst>
              <a:ext uri="{FF2B5EF4-FFF2-40B4-BE49-F238E27FC236}">
                <a16:creationId xmlns:a16="http://schemas.microsoft.com/office/drawing/2014/main" id="{1F6C77BB-8964-4A0F-A7B1-2963DB114AAD}"/>
              </a:ext>
            </a:extLst>
          </p:cNvPr>
          <p:cNvSpPr txBox="1"/>
          <p:nvPr/>
        </p:nvSpPr>
        <p:spPr>
          <a:xfrm>
            <a:off x="2084000" y="3406505"/>
            <a:ext cx="2766616" cy="954107"/>
          </a:xfrm>
          <a:prstGeom prst="rect">
            <a:avLst/>
          </a:prstGeom>
          <a:noFill/>
        </p:spPr>
        <p:txBody>
          <a:bodyPr wrap="square">
            <a:spAutoFit/>
          </a:bodyPr>
          <a:lstStyle/>
          <a:p>
            <a:pPr algn="ctr"/>
            <a:r>
              <a:rPr lang="ru-RU"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ПП "ЕЛТІЗ"</a:t>
            </a:r>
          </a:p>
          <a:p>
            <a:pPr algn="ctr"/>
            <a:r>
              <a:rPr lang="ru-RU" b="0" i="0" dirty="0" err="1">
                <a:solidFill>
                  <a:srgbClr val="FFFFFF"/>
                </a:solidFill>
                <a:effectLst>
                  <a:outerShdw blurRad="50800" dist="38100" dir="2700000" algn="tl" rotWithShape="0">
                    <a:prstClr val="black">
                      <a:alpha val="40000"/>
                    </a:prstClr>
                  </a:outerShdw>
                </a:effectLst>
                <a:latin typeface="Inter"/>
              </a:rPr>
              <a:t>Виробництво</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електродвигунів</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генераторів</a:t>
            </a:r>
            <a:r>
              <a:rPr lang="ru-RU" b="0" i="0" dirty="0">
                <a:solidFill>
                  <a:srgbClr val="FFFFFF"/>
                </a:solidFill>
                <a:effectLst>
                  <a:outerShdw blurRad="50800" dist="38100" dir="2700000" algn="tl" rotWithShape="0">
                    <a:prstClr val="black">
                      <a:alpha val="40000"/>
                    </a:prstClr>
                  </a:outerShdw>
                </a:effectLst>
                <a:latin typeface="Inter"/>
              </a:rPr>
              <a:t> і </a:t>
            </a:r>
            <a:r>
              <a:rPr lang="ru-RU" b="0" i="0" dirty="0" err="1">
                <a:solidFill>
                  <a:srgbClr val="FFFFFF"/>
                </a:solidFill>
                <a:effectLst>
                  <a:outerShdw blurRad="50800" dist="38100" dir="2700000" algn="tl" rotWithShape="0">
                    <a:prstClr val="black">
                      <a:alpha val="40000"/>
                    </a:prstClr>
                  </a:outerShdw>
                </a:effectLst>
                <a:latin typeface="Inter"/>
              </a:rPr>
              <a:t>трансформаторів</a:t>
            </a:r>
            <a:r>
              <a:rPr lang="ru-RU" b="0" i="0" dirty="0">
                <a:solidFill>
                  <a:srgbClr val="FFFFFF"/>
                </a:solidFill>
                <a:effectLst>
                  <a:outerShdw blurRad="50800" dist="38100" dir="2700000" algn="tl" rotWithShape="0">
                    <a:prstClr val="black">
                      <a:alpha val="40000"/>
                    </a:prstClr>
                  </a:outerShdw>
                </a:effectLst>
                <a:latin typeface="Inter"/>
              </a:rPr>
              <a:t>.</a:t>
            </a:r>
          </a:p>
          <a:p>
            <a:pPr algn="ctr"/>
            <a:r>
              <a:rPr lang="az-Cyrl-AZ" b="0" i="0" dirty="0">
                <a:solidFill>
                  <a:srgbClr val="FFFFFF"/>
                </a:solidFill>
                <a:effectLst>
                  <a:outerShdw blurRad="50800" dist="38100" dir="2700000" algn="tl" rotWithShape="0">
                    <a:prstClr val="black">
                      <a:alpha val="40000"/>
                    </a:prstClr>
                  </a:outerShdw>
                </a:effectLst>
                <a:latin typeface="Inter"/>
              </a:rPr>
              <a:t>.</a:t>
            </a:r>
          </a:p>
        </p:txBody>
      </p:sp>
      <p:sp>
        <p:nvSpPr>
          <p:cNvPr id="24" name="TextBox 23">
            <a:extLst>
              <a:ext uri="{FF2B5EF4-FFF2-40B4-BE49-F238E27FC236}">
                <a16:creationId xmlns:a16="http://schemas.microsoft.com/office/drawing/2014/main" id="{1C6B25AF-3D6D-4D91-88D4-E40B27CD84C3}"/>
              </a:ext>
            </a:extLst>
          </p:cNvPr>
          <p:cNvSpPr txBox="1"/>
          <p:nvPr/>
        </p:nvSpPr>
        <p:spPr>
          <a:xfrm>
            <a:off x="7932096" y="1245219"/>
            <a:ext cx="1987062" cy="954107"/>
          </a:xfrm>
          <a:prstGeom prst="rect">
            <a:avLst/>
          </a:prstGeom>
          <a:noFill/>
        </p:spPr>
        <p:txBody>
          <a:bodyPr wrap="square">
            <a:spAutoFit/>
          </a:bodyPr>
          <a:lstStyle/>
          <a:p>
            <a:pPr algn="ctr"/>
            <a:r>
              <a:rPr lang="az-Cyrl-AZ"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ТОВ "СКІФ ДЕВЕЛОПМЕНТ"</a:t>
            </a:r>
          </a:p>
          <a:p>
            <a:pPr algn="ctr"/>
            <a:r>
              <a:rPr lang="az-Cyrl-AZ" b="0" i="0" dirty="0">
                <a:solidFill>
                  <a:srgbClr val="FFFFFF"/>
                </a:solidFill>
                <a:effectLst>
                  <a:outerShdw blurRad="50800" dist="38100" dir="2700000" algn="tl" rotWithShape="0">
                    <a:prstClr val="black">
                      <a:alpha val="40000"/>
                    </a:prstClr>
                  </a:outerShdw>
                </a:effectLst>
                <a:latin typeface="Inter"/>
              </a:rPr>
              <a:t>Будівництво житлових і нежитлових будівель.</a:t>
            </a:r>
          </a:p>
        </p:txBody>
      </p:sp>
      <p:sp>
        <p:nvSpPr>
          <p:cNvPr id="26" name="TextBox 25">
            <a:extLst>
              <a:ext uri="{FF2B5EF4-FFF2-40B4-BE49-F238E27FC236}">
                <a16:creationId xmlns:a16="http://schemas.microsoft.com/office/drawing/2014/main" id="{31BBBAE2-53E7-430E-B422-87FB2C258806}"/>
              </a:ext>
            </a:extLst>
          </p:cNvPr>
          <p:cNvSpPr txBox="1"/>
          <p:nvPr/>
        </p:nvSpPr>
        <p:spPr>
          <a:xfrm>
            <a:off x="7743253" y="3544776"/>
            <a:ext cx="2364747" cy="738664"/>
          </a:xfrm>
          <a:prstGeom prst="rect">
            <a:avLst/>
          </a:prstGeom>
          <a:noFill/>
        </p:spPr>
        <p:txBody>
          <a:bodyPr wrap="square">
            <a:spAutoFit/>
          </a:bodyPr>
          <a:lstStyle/>
          <a:p>
            <a:pPr algn="ctr"/>
            <a:r>
              <a:rPr lang="ru-RU"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ТОВ "ГЛОБАЛ-НЕТ ЗАПОРІЖЖЯ"</a:t>
            </a:r>
          </a:p>
          <a:p>
            <a:pPr algn="ctr"/>
            <a:r>
              <a:rPr lang="ru-RU" b="0" i="0" dirty="0" err="1">
                <a:solidFill>
                  <a:srgbClr val="FFFFFF"/>
                </a:solidFill>
                <a:effectLst>
                  <a:outerShdw blurRad="50800" dist="38100" dir="2700000" algn="tl" rotWithShape="0">
                    <a:prstClr val="black">
                      <a:alpha val="40000"/>
                    </a:prstClr>
                  </a:outerShdw>
                </a:effectLst>
                <a:latin typeface="Inter"/>
              </a:rPr>
              <a:t>Інтернет</a:t>
            </a:r>
            <a:r>
              <a:rPr lang="ru-RU" b="0" i="0" dirty="0">
                <a:solidFill>
                  <a:srgbClr val="FFFFFF"/>
                </a:solidFill>
                <a:effectLst>
                  <a:outerShdw blurRad="50800" dist="38100" dir="2700000" algn="tl" rotWithShape="0">
                    <a:prstClr val="black">
                      <a:alpha val="40000"/>
                    </a:prstClr>
                  </a:outerShdw>
                </a:effectLst>
                <a:latin typeface="Inter"/>
              </a:rPr>
              <a:t> провайдер.</a:t>
            </a:r>
          </a:p>
        </p:txBody>
      </p:sp>
      <p:sp>
        <p:nvSpPr>
          <p:cNvPr id="27" name="TextBox 26">
            <a:extLst>
              <a:ext uri="{FF2B5EF4-FFF2-40B4-BE49-F238E27FC236}">
                <a16:creationId xmlns:a16="http://schemas.microsoft.com/office/drawing/2014/main" id="{11C7E74B-B061-41D6-9091-9F900A638F5C}"/>
              </a:ext>
            </a:extLst>
          </p:cNvPr>
          <p:cNvSpPr txBox="1"/>
          <p:nvPr/>
        </p:nvSpPr>
        <p:spPr>
          <a:xfrm>
            <a:off x="4890899" y="5461800"/>
            <a:ext cx="2554369" cy="738664"/>
          </a:xfrm>
          <a:prstGeom prst="rect">
            <a:avLst/>
          </a:prstGeom>
          <a:noFill/>
        </p:spPr>
        <p:txBody>
          <a:bodyPr wrap="square">
            <a:spAutoFit/>
          </a:bodyPr>
          <a:lstStyle/>
          <a:p>
            <a:pPr algn="ctr"/>
            <a:r>
              <a:rPr lang="ru-RU"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СТ "СВІТАНОК"</a:t>
            </a:r>
          </a:p>
          <a:p>
            <a:pPr algn="ctr"/>
            <a:r>
              <a:rPr lang="ru-RU" b="0" i="0" dirty="0" err="1">
                <a:solidFill>
                  <a:srgbClr val="FFFFFF"/>
                </a:solidFill>
                <a:effectLst>
                  <a:outerShdw blurRad="50800" dist="38100" dir="2700000" algn="tl" rotWithShape="0">
                    <a:prstClr val="black">
                      <a:alpha val="40000"/>
                    </a:prstClr>
                  </a:outerShdw>
                </a:effectLst>
                <a:latin typeface="Inter"/>
              </a:rPr>
              <a:t>Роздрібна</a:t>
            </a:r>
            <a:r>
              <a:rPr lang="ru-RU" b="0" i="0" dirty="0">
                <a:solidFill>
                  <a:srgbClr val="FFFFFF"/>
                </a:solidFill>
                <a:effectLst>
                  <a:outerShdw blurRad="50800" dist="38100" dir="2700000" algn="tl" rotWithShape="0">
                    <a:prstClr val="black">
                      <a:alpha val="40000"/>
                    </a:prstClr>
                  </a:outerShdw>
                </a:effectLst>
                <a:latin typeface="Inter"/>
              </a:rPr>
              <a:t> </a:t>
            </a:r>
            <a:r>
              <a:rPr lang="ru-RU" b="0" i="0" dirty="0" err="1">
                <a:solidFill>
                  <a:srgbClr val="FFFFFF"/>
                </a:solidFill>
                <a:effectLst>
                  <a:outerShdw blurRad="50800" dist="38100" dir="2700000" algn="tl" rotWithShape="0">
                    <a:prstClr val="black">
                      <a:alpha val="40000"/>
                    </a:prstClr>
                  </a:outerShdw>
                </a:effectLst>
                <a:latin typeface="Inter"/>
              </a:rPr>
              <a:t>торгівля</a:t>
            </a:r>
            <a:r>
              <a:rPr lang="ru-RU" b="0" i="0" dirty="0">
                <a:solidFill>
                  <a:srgbClr val="FFFFFF"/>
                </a:solidFill>
                <a:effectLst>
                  <a:outerShdw blurRad="50800" dist="38100" dir="2700000" algn="tl" rotWithShape="0">
                    <a:prstClr val="black">
                      <a:alpha val="40000"/>
                    </a:prstClr>
                  </a:outerShdw>
                </a:effectLst>
                <a:latin typeface="Inter"/>
              </a:rPr>
              <a:t> продуктами </a:t>
            </a:r>
            <a:r>
              <a:rPr lang="ru-RU" b="0" i="0" dirty="0" err="1">
                <a:solidFill>
                  <a:srgbClr val="FFFFFF"/>
                </a:solidFill>
                <a:effectLst>
                  <a:outerShdw blurRad="50800" dist="38100" dir="2700000" algn="tl" rotWithShape="0">
                    <a:prstClr val="black">
                      <a:alpha val="40000"/>
                    </a:prstClr>
                  </a:outerShdw>
                </a:effectLst>
                <a:latin typeface="Inter"/>
              </a:rPr>
              <a:t>харчування</a:t>
            </a:r>
            <a:r>
              <a:rPr lang="ru-RU" b="0" i="0" dirty="0">
                <a:solidFill>
                  <a:srgbClr val="FFFFFF"/>
                </a:solidFill>
                <a:effectLst>
                  <a:outerShdw blurRad="50800" dist="38100" dir="2700000" algn="tl" rotWithShape="0">
                    <a:prstClr val="black">
                      <a:alpha val="40000"/>
                    </a:prstClr>
                  </a:outerShdw>
                </a:effectLst>
                <a:latin typeface="Inter"/>
              </a:rPr>
              <a:t>.</a:t>
            </a:r>
          </a:p>
        </p:txBody>
      </p:sp>
      <p:sp>
        <p:nvSpPr>
          <p:cNvPr id="28" name="TextBox 27">
            <a:extLst>
              <a:ext uri="{FF2B5EF4-FFF2-40B4-BE49-F238E27FC236}">
                <a16:creationId xmlns:a16="http://schemas.microsoft.com/office/drawing/2014/main" id="{6B578053-5D41-483E-AF81-DEA5D75AA088}"/>
              </a:ext>
            </a:extLst>
          </p:cNvPr>
          <p:cNvSpPr txBox="1"/>
          <p:nvPr/>
        </p:nvSpPr>
        <p:spPr>
          <a:xfrm>
            <a:off x="7966524" y="5823231"/>
            <a:ext cx="1986898" cy="523220"/>
          </a:xfrm>
          <a:prstGeom prst="rect">
            <a:avLst/>
          </a:prstGeom>
          <a:noFill/>
        </p:spPr>
        <p:txBody>
          <a:bodyPr wrap="square">
            <a:spAutoFit/>
          </a:bodyPr>
          <a:lstStyle/>
          <a:p>
            <a:pPr algn="ctr"/>
            <a:r>
              <a:rPr lang="az-Cyrl-AZ" b="1" i="0" dirty="0">
                <a:solidFill>
                  <a:srgbClr val="FFFFFF"/>
                </a:solidFill>
                <a:effectLst>
                  <a:outerShdw blurRad="50800" dist="38100" dir="2700000" algn="tl" rotWithShape="0">
                    <a:prstClr val="black">
                      <a:alpha val="40000"/>
                    </a:prstClr>
                  </a:outerShdw>
                </a:effectLst>
                <a:latin typeface="Montserrat" panose="00000500000000000000" pitchFamily="2" charset="-52"/>
              </a:rPr>
              <a:t>ПП "БЕРЕГИНЯ"</a:t>
            </a:r>
          </a:p>
          <a:p>
            <a:pPr algn="ctr"/>
            <a:r>
              <a:rPr lang="az-Cyrl-AZ" b="0" i="0" dirty="0">
                <a:solidFill>
                  <a:srgbClr val="FFFFFF"/>
                </a:solidFill>
                <a:effectLst>
                  <a:outerShdw blurRad="50800" dist="38100" dir="2700000" algn="tl" rotWithShape="0">
                    <a:prstClr val="black">
                      <a:alpha val="40000"/>
                    </a:prstClr>
                  </a:outerShdw>
                </a:effectLst>
                <a:latin typeface="Inter"/>
              </a:rPr>
              <a:t>Меблева фабрика.</a:t>
            </a:r>
          </a:p>
        </p:txBody>
      </p:sp>
      <p:sp>
        <p:nvSpPr>
          <p:cNvPr id="31" name="TextBox 30">
            <a:extLst>
              <a:ext uri="{FF2B5EF4-FFF2-40B4-BE49-F238E27FC236}">
                <a16:creationId xmlns:a16="http://schemas.microsoft.com/office/drawing/2014/main" id="{40A244A3-8B58-4ABB-AECD-4EE7DFB3A0FB}"/>
              </a:ext>
            </a:extLst>
          </p:cNvPr>
          <p:cNvSpPr txBox="1"/>
          <p:nvPr/>
        </p:nvSpPr>
        <p:spPr>
          <a:xfrm>
            <a:off x="1050117" y="1375879"/>
            <a:ext cx="806643"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 б</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І</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З</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Н</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Е</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С</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4000" b="0" i="0" u="none" strike="noStrike" kern="0" cap="none" spc="0" normalizeH="0" baseline="0" noProof="0" dirty="0">
                <a:ln>
                  <a:noFill/>
                </a:ln>
                <a:solidFill>
                  <a:srgbClr val="000000"/>
                </a:solidFill>
                <a:effectLst/>
                <a:uLnTx/>
                <a:uFillTx/>
                <a:latin typeface="Calibri"/>
                <a:ea typeface="Calibri"/>
                <a:cs typeface="Calibri"/>
                <a:sym typeface="Calibri"/>
              </a:rPr>
              <a:t>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Google Shape;179;g2ccc423c94a_0_0" descr="горизонт син"/>
          <p:cNvPicPr preferRelativeResize="0"/>
          <p:nvPr/>
        </p:nvPicPr>
        <p:blipFill rotWithShape="1">
          <a:blip r:embed="rId3">
            <a:alphaModFix/>
          </a:blip>
          <a:srcRect/>
          <a:stretch/>
        </p:blipFill>
        <p:spPr>
          <a:xfrm>
            <a:off x="6735978" y="4562244"/>
            <a:ext cx="5252822" cy="1268849"/>
          </a:xfrm>
          <a:prstGeom prst="rect">
            <a:avLst/>
          </a:prstGeom>
          <a:noFill/>
          <a:ln>
            <a:noFill/>
          </a:ln>
        </p:spPr>
      </p:pic>
      <p:pic>
        <p:nvPicPr>
          <p:cNvPr id="180" name="Google Shape;180;g2ccc423c94a_0_0" descr="Переваги євроінтеграції: в Україні стартувала інформкампанія, фото - Погляд"/>
          <p:cNvPicPr preferRelativeResize="0"/>
          <p:nvPr/>
        </p:nvPicPr>
        <p:blipFill rotWithShape="1">
          <a:blip r:embed="rId4">
            <a:alphaModFix/>
          </a:blip>
          <a:srcRect/>
          <a:stretch/>
        </p:blipFill>
        <p:spPr>
          <a:xfrm>
            <a:off x="7180507" y="1661331"/>
            <a:ext cx="4205188" cy="2354906"/>
          </a:xfrm>
          <a:prstGeom prst="rect">
            <a:avLst/>
          </a:prstGeom>
          <a:noFill/>
          <a:ln>
            <a:noFill/>
          </a:ln>
        </p:spPr>
      </p:pic>
      <p:sp>
        <p:nvSpPr>
          <p:cNvPr id="181" name="Google Shape;181;g2ccc423c94a_0_0"/>
          <p:cNvSpPr txBox="1"/>
          <p:nvPr/>
        </p:nvSpPr>
        <p:spPr>
          <a:xfrm>
            <a:off x="5422225" y="635975"/>
            <a:ext cx="640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 name="Google Shape;161;p47">
            <a:extLst>
              <a:ext uri="{FF2B5EF4-FFF2-40B4-BE49-F238E27FC236}">
                <a16:creationId xmlns:a16="http://schemas.microsoft.com/office/drawing/2014/main" id="{6DDC6377-FD4B-4D35-BAA2-7E011974C110}"/>
              </a:ext>
            </a:extLst>
          </p:cNvPr>
          <p:cNvSpPr/>
          <p:nvPr/>
        </p:nvSpPr>
        <p:spPr>
          <a:xfrm>
            <a:off x="86844" y="1328433"/>
            <a:ext cx="6490559" cy="5201384"/>
          </a:xfrm>
          <a:prstGeom prst="rect">
            <a:avLst/>
          </a:prstGeom>
          <a:noFill/>
          <a:ln>
            <a:noFill/>
          </a:ln>
        </p:spPr>
        <p:txBody>
          <a:bodyPr spcFirstLastPara="1" wrap="square" lIns="91425" tIns="45700" rIns="91425" bIns="45700" anchor="t" anchorCtr="0">
            <a:spAutoFit/>
          </a:bodyPr>
          <a:lstStyle/>
          <a:p>
            <a:r>
              <a:rPr lang="ru-RU" sz="2800" b="0" i="0" dirty="0">
                <a:solidFill>
                  <a:srgbClr val="000000"/>
                </a:solidFill>
                <a:effectLst/>
                <a:latin typeface="var(--ui-text-font-family)"/>
              </a:rPr>
              <a:t>	</a:t>
            </a:r>
            <a:r>
              <a:rPr lang="az-Cyrl-AZ" sz="1600" dirty="0"/>
              <a:t>Широківська ОТГ активно бере участь у різноманітних програмах, що спрямовані на розвиток громади, розвиток громадянського суспільства, підвищення прозорості врядування; співпрацює з різними донорами та організаціями. </a:t>
            </a:r>
          </a:p>
          <a:p>
            <a:r>
              <a:rPr lang="az-Cyrl-AZ" sz="1600" dirty="0"/>
              <a:t>	Розробка Стратегії розвитку Широківської громади (та, відповідно, стратегічні зустрічі з громадськістю) проводяться за підтримки </a:t>
            </a:r>
            <a:r>
              <a:rPr lang="az-Cyrl-AZ" sz="1600" b="1" dirty="0"/>
              <a:t>Німецького товариства міжнародного співробітництва </a:t>
            </a:r>
            <a:r>
              <a:rPr lang="en-US" sz="1600" b="1" dirty="0"/>
              <a:t>GIZ. </a:t>
            </a:r>
            <a:r>
              <a:rPr lang="az-Cyrl-AZ" sz="1600" b="1" dirty="0"/>
              <a:t>Проекти «Молодь і громада»</a:t>
            </a:r>
            <a:r>
              <a:rPr lang="az-Cyrl-AZ" sz="1600" dirty="0"/>
              <a:t>. </a:t>
            </a:r>
          </a:p>
          <a:p>
            <a:r>
              <a:rPr lang="az-Cyrl-AZ" sz="1600" dirty="0"/>
              <a:t>	Участь молоді у розвитку локальної демократії» (молодіжні воркшопи і форум) та «Посилення участі людей старшого віку в процесах прийняття рішень та розвитку громади» (семінари для людей поважного віку) впроваджуються в рамках проекту «Зміцнення демократичного врядування» Запорізької міської молодіжної ГО «СТЕП». Впровадження громадського бюджету відбувається за </a:t>
            </a:r>
            <a:r>
              <a:rPr lang="az-Cyrl-AZ" sz="1600" b="1" dirty="0"/>
              <a:t>підтримки Фундації українсько-польської співпраці «</a:t>
            </a:r>
            <a:r>
              <a:rPr lang="en-US" sz="1600" b="1" dirty="0"/>
              <a:t>PAUCI», </a:t>
            </a:r>
            <a:r>
              <a:rPr lang="az-Cyrl-AZ" sz="1600" dirty="0"/>
              <a:t>оскільки Широківська громада є учасницею проекту «Громадський бюджет на Сході України – інтеграція заради розвитку». Ініціатором участі в усіх програмах є команда сільської ради та підпорядкованих відділів і установ, зокрема КУ «Агенція розвитку».</a:t>
            </a:r>
            <a:endParaRPr lang="ru-UA" sz="1600" dirty="0"/>
          </a:p>
        </p:txBody>
      </p:sp>
      <p:sp>
        <p:nvSpPr>
          <p:cNvPr id="10" name="Google Shape;302;p25">
            <a:extLst>
              <a:ext uri="{FF2B5EF4-FFF2-40B4-BE49-F238E27FC236}">
                <a16:creationId xmlns:a16="http://schemas.microsoft.com/office/drawing/2014/main" id="{6BD00E05-4C4C-4729-8E1C-14AD6E973F7F}"/>
              </a:ext>
            </a:extLst>
          </p:cNvPr>
          <p:cNvSpPr/>
          <p:nvPr/>
        </p:nvSpPr>
        <p:spPr>
          <a:xfrm>
            <a:off x="-45183" y="-10631"/>
            <a:ext cx="12230458" cy="1339064"/>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g2ccc423c94a_0_0"/>
          <p:cNvSpPr/>
          <p:nvPr/>
        </p:nvSpPr>
        <p:spPr>
          <a:xfrm>
            <a:off x="-203200" y="92962"/>
            <a:ext cx="12192000" cy="1701625"/>
          </a:xfrm>
          <a:prstGeom prst="rect">
            <a:avLst/>
          </a:prstGeom>
          <a:noFill/>
          <a:ln>
            <a:noFill/>
          </a:ln>
        </p:spPr>
        <p:txBody>
          <a:bodyPr spcFirstLastPara="1" wrap="square" lIns="91425" tIns="45700" rIns="91425" bIns="45700" anchor="t" anchorCtr="0">
            <a:noAutofit/>
          </a:bodyPr>
          <a:lstStyle/>
          <a:p>
            <a:pPr marL="0" lvl="0" indent="444500" rtl="0">
              <a:lnSpc>
                <a:spcPct val="115000"/>
              </a:lnSpc>
              <a:spcBef>
                <a:spcPts val="1200"/>
              </a:spcBef>
              <a:spcAft>
                <a:spcPts val="0"/>
              </a:spcAft>
              <a:buClr>
                <a:schemeClr val="dk1"/>
              </a:buClr>
              <a:buSzPts val="1100"/>
              <a:buFont typeface="Arial"/>
              <a:buNone/>
            </a:pPr>
            <a:r>
              <a:rPr lang="uk-UA" sz="3600" b="1" dirty="0">
                <a:solidFill>
                  <a:schemeClr val="dk1"/>
                </a:solidFill>
                <a:latin typeface="Calibri"/>
                <a:ea typeface="Calibri"/>
                <a:cs typeface="Calibri"/>
                <a:sym typeface="Calibri"/>
              </a:rPr>
              <a:t>Співробітництво з Європейськими партнерами</a:t>
            </a:r>
            <a:endParaRPr sz="3600" b="1" dirty="0">
              <a:solidFill>
                <a:schemeClr val="dk1"/>
              </a:solidFill>
              <a:latin typeface="Calibri"/>
              <a:ea typeface="Calibri"/>
              <a:cs typeface="Calibri"/>
              <a:sym typeface="Calibri"/>
            </a:endParaRPr>
          </a:p>
          <a:p>
            <a:pPr marL="0" marR="0" lvl="0" indent="0" algn="ctr" rtl="0">
              <a:lnSpc>
                <a:spcPct val="100000"/>
              </a:lnSpc>
              <a:spcBef>
                <a:spcPts val="1200"/>
              </a:spcBef>
              <a:spcAft>
                <a:spcPts val="0"/>
              </a:spcAft>
              <a:buClr>
                <a:srgbClr val="000000"/>
              </a:buClr>
              <a:buFont typeface="Arial"/>
              <a:buNone/>
            </a:pPr>
            <a:endParaRPr sz="3600" b="1"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r>
              <a:rPr lang="uk-UA" sz="3600" b="1" i="0" u="none" strike="noStrike" cap="none" dirty="0">
                <a:solidFill>
                  <a:schemeClr val="dk1"/>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1491</Words>
  <Application>Microsoft Office PowerPoint</Application>
  <PresentationFormat>Широкий екран</PresentationFormat>
  <Paragraphs>184</Paragraphs>
  <Slides>25</Slides>
  <Notes>25</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25</vt:i4>
      </vt:variant>
    </vt:vector>
  </HeadingPairs>
  <TitlesOfParts>
    <vt:vector size="34" baseType="lpstr">
      <vt:lpstr>Arial</vt:lpstr>
      <vt:lpstr>Calibri</vt:lpstr>
      <vt:lpstr>inherit</vt:lpstr>
      <vt:lpstr>Inter</vt:lpstr>
      <vt:lpstr>Montserrat</vt:lpstr>
      <vt:lpstr>Roboto</vt:lpstr>
      <vt:lpstr>Times New Roman</vt:lpstr>
      <vt:lpstr>var(--ui-text-font-family)</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Asus</dc:creator>
  <cp:lastModifiedBy>User</cp:lastModifiedBy>
  <cp:revision>41</cp:revision>
  <dcterms:created xsi:type="dcterms:W3CDTF">2023-10-12T02:23:59Z</dcterms:created>
  <dcterms:modified xsi:type="dcterms:W3CDTF">2026-05-06T17:21:02Z</dcterms:modified>
</cp:coreProperties>
</file>