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1" r:id="rId14"/>
    <p:sldId id="272" r:id="rId15"/>
    <p:sldId id="273" r:id="rId16"/>
    <p:sldId id="274" r:id="rId17"/>
    <p:sldId id="275" r:id="rId18"/>
    <p:sldId id="276" r:id="rId19"/>
    <p:sldId id="280" r:id="rId20"/>
    <p:sldId id="281" r:id="rId21"/>
    <p:sldId id="283" r:id="rId22"/>
    <p:sldId id="285" r:id="rId23"/>
    <p:sldId id="277" r:id="rId24"/>
    <p:sldId id="286" r:id="rId25"/>
    <p:sldId id="278" r:id="rId26"/>
    <p:sldId id="287" r:id="rId27"/>
    <p:sldId id="279" r:id="rId28"/>
    <p:sldId id="284" r:id="rId29"/>
    <p:sldId id="288" r:id="rId30"/>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269"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8FD0EC-3231-458F-BB6C-796F677E6888}"/>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0DEDB9F5-9C97-F23F-302A-0650800931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969A70C9-A502-EC06-22A1-F57704575633}"/>
              </a:ext>
            </a:extLst>
          </p:cNvPr>
          <p:cNvSpPr>
            <a:spLocks noGrp="1"/>
          </p:cNvSpPr>
          <p:nvPr>
            <p:ph type="dt" sz="half" idx="10"/>
          </p:nvPr>
        </p:nvSpPr>
        <p:spPr/>
        <p:txBody>
          <a:bodyPr/>
          <a:lstStyle/>
          <a:p>
            <a:fld id="{4371697C-7762-4ED8-8C77-C69E63CE84C8}" type="datetimeFigureOut">
              <a:rPr lang="uk-UA" smtClean="0"/>
              <a:t>09.10.2026</a:t>
            </a:fld>
            <a:endParaRPr lang="uk-UA"/>
          </a:p>
        </p:txBody>
      </p:sp>
      <p:sp>
        <p:nvSpPr>
          <p:cNvPr id="5" name="Місце для нижнього колонтитула 4">
            <a:extLst>
              <a:ext uri="{FF2B5EF4-FFF2-40B4-BE49-F238E27FC236}">
                <a16:creationId xmlns:a16="http://schemas.microsoft.com/office/drawing/2014/main" id="{F11C37F7-946B-5A71-348C-70F86FC257AE}"/>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47A49B00-B9DB-39B4-286F-E0E5BCAB9D6A}"/>
              </a:ext>
            </a:extLst>
          </p:cNvPr>
          <p:cNvSpPr>
            <a:spLocks noGrp="1"/>
          </p:cNvSpPr>
          <p:nvPr>
            <p:ph type="sldNum" sz="quarter" idx="12"/>
          </p:nvPr>
        </p:nvSpPr>
        <p:spPr/>
        <p:txBody>
          <a:bodyPr/>
          <a:lstStyle/>
          <a:p>
            <a:fld id="{161CB41F-730D-40A2-B8A0-E9337D2A54AD}" type="slidenum">
              <a:rPr lang="uk-UA" smtClean="0"/>
              <a:t>‹#›</a:t>
            </a:fld>
            <a:endParaRPr lang="uk-UA"/>
          </a:p>
        </p:txBody>
      </p:sp>
    </p:spTree>
    <p:extLst>
      <p:ext uri="{BB962C8B-B14F-4D97-AF65-F5344CB8AC3E}">
        <p14:creationId xmlns:p14="http://schemas.microsoft.com/office/powerpoint/2010/main" val="2491487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6D697F-5FCB-8000-9021-000F8C08FAF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9347D6D2-DA14-9E9B-A726-9C6ED46F5ADD}"/>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454B4853-F58C-1FCC-42EC-28111BA208D7}"/>
              </a:ext>
            </a:extLst>
          </p:cNvPr>
          <p:cNvSpPr>
            <a:spLocks noGrp="1"/>
          </p:cNvSpPr>
          <p:nvPr>
            <p:ph type="dt" sz="half" idx="10"/>
          </p:nvPr>
        </p:nvSpPr>
        <p:spPr/>
        <p:txBody>
          <a:bodyPr/>
          <a:lstStyle/>
          <a:p>
            <a:fld id="{4371697C-7762-4ED8-8C77-C69E63CE84C8}" type="datetimeFigureOut">
              <a:rPr lang="uk-UA" smtClean="0"/>
              <a:t>09.10.2026</a:t>
            </a:fld>
            <a:endParaRPr lang="uk-UA"/>
          </a:p>
        </p:txBody>
      </p:sp>
      <p:sp>
        <p:nvSpPr>
          <p:cNvPr id="5" name="Місце для нижнього колонтитула 4">
            <a:extLst>
              <a:ext uri="{FF2B5EF4-FFF2-40B4-BE49-F238E27FC236}">
                <a16:creationId xmlns:a16="http://schemas.microsoft.com/office/drawing/2014/main" id="{81A1FE84-67C0-0012-A8E3-4E689C7C1CDF}"/>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991C2C01-7CC4-3AF0-87C2-1D8934304381}"/>
              </a:ext>
            </a:extLst>
          </p:cNvPr>
          <p:cNvSpPr>
            <a:spLocks noGrp="1"/>
          </p:cNvSpPr>
          <p:nvPr>
            <p:ph type="sldNum" sz="quarter" idx="12"/>
          </p:nvPr>
        </p:nvSpPr>
        <p:spPr/>
        <p:txBody>
          <a:bodyPr/>
          <a:lstStyle/>
          <a:p>
            <a:fld id="{161CB41F-730D-40A2-B8A0-E9337D2A54AD}" type="slidenum">
              <a:rPr lang="uk-UA" smtClean="0"/>
              <a:t>‹#›</a:t>
            </a:fld>
            <a:endParaRPr lang="uk-UA"/>
          </a:p>
        </p:txBody>
      </p:sp>
    </p:spTree>
    <p:extLst>
      <p:ext uri="{BB962C8B-B14F-4D97-AF65-F5344CB8AC3E}">
        <p14:creationId xmlns:p14="http://schemas.microsoft.com/office/powerpoint/2010/main" val="3497106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EF77D2-E57E-3185-B70C-E2113EBEDA5B}"/>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E0652C04-1A45-107F-FEC7-BFBA3D2423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3BD88BB0-4FC5-B224-3049-563C6820FC6D}"/>
              </a:ext>
            </a:extLst>
          </p:cNvPr>
          <p:cNvSpPr>
            <a:spLocks noGrp="1"/>
          </p:cNvSpPr>
          <p:nvPr>
            <p:ph type="dt" sz="half" idx="10"/>
          </p:nvPr>
        </p:nvSpPr>
        <p:spPr/>
        <p:txBody>
          <a:bodyPr/>
          <a:lstStyle/>
          <a:p>
            <a:fld id="{4371697C-7762-4ED8-8C77-C69E63CE84C8}" type="datetimeFigureOut">
              <a:rPr lang="uk-UA" smtClean="0"/>
              <a:t>09.10.2026</a:t>
            </a:fld>
            <a:endParaRPr lang="uk-UA"/>
          </a:p>
        </p:txBody>
      </p:sp>
      <p:sp>
        <p:nvSpPr>
          <p:cNvPr id="5" name="Місце для нижнього колонтитула 4">
            <a:extLst>
              <a:ext uri="{FF2B5EF4-FFF2-40B4-BE49-F238E27FC236}">
                <a16:creationId xmlns:a16="http://schemas.microsoft.com/office/drawing/2014/main" id="{594CFD12-1E25-A840-32DD-CD4FD8CDFF60}"/>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00E5537-4E5D-F083-35FC-9489D3DEC7B6}"/>
              </a:ext>
            </a:extLst>
          </p:cNvPr>
          <p:cNvSpPr>
            <a:spLocks noGrp="1"/>
          </p:cNvSpPr>
          <p:nvPr>
            <p:ph type="sldNum" sz="quarter" idx="12"/>
          </p:nvPr>
        </p:nvSpPr>
        <p:spPr/>
        <p:txBody>
          <a:bodyPr/>
          <a:lstStyle/>
          <a:p>
            <a:fld id="{161CB41F-730D-40A2-B8A0-E9337D2A54AD}" type="slidenum">
              <a:rPr lang="uk-UA" smtClean="0"/>
              <a:t>‹#›</a:t>
            </a:fld>
            <a:endParaRPr lang="uk-UA"/>
          </a:p>
        </p:txBody>
      </p:sp>
    </p:spTree>
    <p:extLst>
      <p:ext uri="{BB962C8B-B14F-4D97-AF65-F5344CB8AC3E}">
        <p14:creationId xmlns:p14="http://schemas.microsoft.com/office/powerpoint/2010/main" val="2643093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722DDF-6CED-3B1A-F9C0-CAE37894A51A}"/>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C7CE90D-E759-F3D5-9587-40DC0B9A2990}"/>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F9F6B4F9-70E8-872C-A51C-DDE79985A748}"/>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48D1B1F1-A5DB-B869-0AD4-148E9E792724}"/>
              </a:ext>
            </a:extLst>
          </p:cNvPr>
          <p:cNvSpPr>
            <a:spLocks noGrp="1"/>
          </p:cNvSpPr>
          <p:nvPr>
            <p:ph type="dt" sz="half" idx="10"/>
          </p:nvPr>
        </p:nvSpPr>
        <p:spPr/>
        <p:txBody>
          <a:bodyPr/>
          <a:lstStyle/>
          <a:p>
            <a:fld id="{4371697C-7762-4ED8-8C77-C69E63CE84C8}" type="datetimeFigureOut">
              <a:rPr lang="uk-UA" smtClean="0"/>
              <a:t>09.10.2026</a:t>
            </a:fld>
            <a:endParaRPr lang="uk-UA"/>
          </a:p>
        </p:txBody>
      </p:sp>
      <p:sp>
        <p:nvSpPr>
          <p:cNvPr id="6" name="Місце для нижнього колонтитула 5">
            <a:extLst>
              <a:ext uri="{FF2B5EF4-FFF2-40B4-BE49-F238E27FC236}">
                <a16:creationId xmlns:a16="http://schemas.microsoft.com/office/drawing/2014/main" id="{CD546056-BED9-EED0-5005-4C9B024665B6}"/>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3FC23C73-44CB-213F-92F6-32AA0ACC571D}"/>
              </a:ext>
            </a:extLst>
          </p:cNvPr>
          <p:cNvSpPr>
            <a:spLocks noGrp="1"/>
          </p:cNvSpPr>
          <p:nvPr>
            <p:ph type="sldNum" sz="quarter" idx="12"/>
          </p:nvPr>
        </p:nvSpPr>
        <p:spPr/>
        <p:txBody>
          <a:bodyPr/>
          <a:lstStyle/>
          <a:p>
            <a:fld id="{161CB41F-730D-40A2-B8A0-E9337D2A54AD}" type="slidenum">
              <a:rPr lang="uk-UA" smtClean="0"/>
              <a:t>‹#›</a:t>
            </a:fld>
            <a:endParaRPr lang="uk-UA"/>
          </a:p>
        </p:txBody>
      </p:sp>
    </p:spTree>
    <p:extLst>
      <p:ext uri="{BB962C8B-B14F-4D97-AF65-F5344CB8AC3E}">
        <p14:creationId xmlns:p14="http://schemas.microsoft.com/office/powerpoint/2010/main" val="1764606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D2E4DF-AEBA-8E62-AF64-BBB3B649C4E4}"/>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4CB648E5-0C59-BBB9-27BF-D2B3339206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A6EB1926-F74A-3FC2-38E4-A83CE2FABEBC}"/>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07389F36-56E3-F4AF-051B-3F554C60B1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071D2F2A-EDD1-7708-17CB-57121462B725}"/>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0DE4BCD9-DCE4-8A58-F11A-EF9DA3A1431E}"/>
              </a:ext>
            </a:extLst>
          </p:cNvPr>
          <p:cNvSpPr>
            <a:spLocks noGrp="1"/>
          </p:cNvSpPr>
          <p:nvPr>
            <p:ph type="dt" sz="half" idx="10"/>
          </p:nvPr>
        </p:nvSpPr>
        <p:spPr/>
        <p:txBody>
          <a:bodyPr/>
          <a:lstStyle/>
          <a:p>
            <a:fld id="{4371697C-7762-4ED8-8C77-C69E63CE84C8}" type="datetimeFigureOut">
              <a:rPr lang="uk-UA" smtClean="0"/>
              <a:t>09.10.2026</a:t>
            </a:fld>
            <a:endParaRPr lang="uk-UA"/>
          </a:p>
        </p:txBody>
      </p:sp>
      <p:sp>
        <p:nvSpPr>
          <p:cNvPr id="8" name="Місце для нижнього колонтитула 7">
            <a:extLst>
              <a:ext uri="{FF2B5EF4-FFF2-40B4-BE49-F238E27FC236}">
                <a16:creationId xmlns:a16="http://schemas.microsoft.com/office/drawing/2014/main" id="{D3609558-95A8-546C-73F3-4ADE870C623C}"/>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A528B747-2B52-9A44-D844-B5D3835C5979}"/>
              </a:ext>
            </a:extLst>
          </p:cNvPr>
          <p:cNvSpPr>
            <a:spLocks noGrp="1"/>
          </p:cNvSpPr>
          <p:nvPr>
            <p:ph type="sldNum" sz="quarter" idx="12"/>
          </p:nvPr>
        </p:nvSpPr>
        <p:spPr/>
        <p:txBody>
          <a:bodyPr/>
          <a:lstStyle/>
          <a:p>
            <a:fld id="{161CB41F-730D-40A2-B8A0-E9337D2A54AD}" type="slidenum">
              <a:rPr lang="uk-UA" smtClean="0"/>
              <a:t>‹#›</a:t>
            </a:fld>
            <a:endParaRPr lang="uk-UA"/>
          </a:p>
        </p:txBody>
      </p:sp>
    </p:spTree>
    <p:extLst>
      <p:ext uri="{BB962C8B-B14F-4D97-AF65-F5344CB8AC3E}">
        <p14:creationId xmlns:p14="http://schemas.microsoft.com/office/powerpoint/2010/main" val="2756067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1C8C7A-3EBA-B6D6-D616-DBB94430B829}"/>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5C976EBE-C550-1AAE-D074-2AC9FEEAF45A}"/>
              </a:ext>
            </a:extLst>
          </p:cNvPr>
          <p:cNvSpPr>
            <a:spLocks noGrp="1"/>
          </p:cNvSpPr>
          <p:nvPr>
            <p:ph type="dt" sz="half" idx="10"/>
          </p:nvPr>
        </p:nvSpPr>
        <p:spPr/>
        <p:txBody>
          <a:bodyPr/>
          <a:lstStyle/>
          <a:p>
            <a:fld id="{4371697C-7762-4ED8-8C77-C69E63CE84C8}" type="datetimeFigureOut">
              <a:rPr lang="uk-UA" smtClean="0"/>
              <a:t>09.10.2026</a:t>
            </a:fld>
            <a:endParaRPr lang="uk-UA"/>
          </a:p>
        </p:txBody>
      </p:sp>
      <p:sp>
        <p:nvSpPr>
          <p:cNvPr id="4" name="Місце для нижнього колонтитула 3">
            <a:extLst>
              <a:ext uri="{FF2B5EF4-FFF2-40B4-BE49-F238E27FC236}">
                <a16:creationId xmlns:a16="http://schemas.microsoft.com/office/drawing/2014/main" id="{36B71C32-3DD4-BF51-AEAA-96A11200DA09}"/>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DDAC4EB1-4882-977E-378E-7F4B70C92F31}"/>
              </a:ext>
            </a:extLst>
          </p:cNvPr>
          <p:cNvSpPr>
            <a:spLocks noGrp="1"/>
          </p:cNvSpPr>
          <p:nvPr>
            <p:ph type="sldNum" sz="quarter" idx="12"/>
          </p:nvPr>
        </p:nvSpPr>
        <p:spPr/>
        <p:txBody>
          <a:bodyPr/>
          <a:lstStyle/>
          <a:p>
            <a:fld id="{161CB41F-730D-40A2-B8A0-E9337D2A54AD}" type="slidenum">
              <a:rPr lang="uk-UA" smtClean="0"/>
              <a:t>‹#›</a:t>
            </a:fld>
            <a:endParaRPr lang="uk-UA"/>
          </a:p>
        </p:txBody>
      </p:sp>
    </p:spTree>
    <p:extLst>
      <p:ext uri="{BB962C8B-B14F-4D97-AF65-F5344CB8AC3E}">
        <p14:creationId xmlns:p14="http://schemas.microsoft.com/office/powerpoint/2010/main" val="4294665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EF4E9EB3-5191-1E12-0615-C89E9E48123A}"/>
              </a:ext>
            </a:extLst>
          </p:cNvPr>
          <p:cNvSpPr>
            <a:spLocks noGrp="1"/>
          </p:cNvSpPr>
          <p:nvPr>
            <p:ph type="dt" sz="half" idx="10"/>
          </p:nvPr>
        </p:nvSpPr>
        <p:spPr/>
        <p:txBody>
          <a:bodyPr/>
          <a:lstStyle/>
          <a:p>
            <a:fld id="{4371697C-7762-4ED8-8C77-C69E63CE84C8}" type="datetimeFigureOut">
              <a:rPr lang="uk-UA" smtClean="0"/>
              <a:t>09.10.2026</a:t>
            </a:fld>
            <a:endParaRPr lang="uk-UA"/>
          </a:p>
        </p:txBody>
      </p:sp>
      <p:sp>
        <p:nvSpPr>
          <p:cNvPr id="3" name="Місце для нижнього колонтитула 2">
            <a:extLst>
              <a:ext uri="{FF2B5EF4-FFF2-40B4-BE49-F238E27FC236}">
                <a16:creationId xmlns:a16="http://schemas.microsoft.com/office/drawing/2014/main" id="{6CF37D95-F66E-1E66-465A-3D688389489D}"/>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DEB41042-843C-FC87-0F3A-CAB2D199BAD6}"/>
              </a:ext>
            </a:extLst>
          </p:cNvPr>
          <p:cNvSpPr>
            <a:spLocks noGrp="1"/>
          </p:cNvSpPr>
          <p:nvPr>
            <p:ph type="sldNum" sz="quarter" idx="12"/>
          </p:nvPr>
        </p:nvSpPr>
        <p:spPr/>
        <p:txBody>
          <a:bodyPr/>
          <a:lstStyle/>
          <a:p>
            <a:fld id="{161CB41F-730D-40A2-B8A0-E9337D2A54AD}" type="slidenum">
              <a:rPr lang="uk-UA" smtClean="0"/>
              <a:t>‹#›</a:t>
            </a:fld>
            <a:endParaRPr lang="uk-UA"/>
          </a:p>
        </p:txBody>
      </p:sp>
    </p:spTree>
    <p:extLst>
      <p:ext uri="{BB962C8B-B14F-4D97-AF65-F5344CB8AC3E}">
        <p14:creationId xmlns:p14="http://schemas.microsoft.com/office/powerpoint/2010/main" val="4170963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69DEC7-42E2-B83E-385C-4F5B1C7E5BCC}"/>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71C3C3E0-A393-453D-3CD5-72B427D3FB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726D3A72-BF87-5F55-8FDC-B9C6956335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B54D233B-F71A-2949-FC70-53C4B43B7BD7}"/>
              </a:ext>
            </a:extLst>
          </p:cNvPr>
          <p:cNvSpPr>
            <a:spLocks noGrp="1"/>
          </p:cNvSpPr>
          <p:nvPr>
            <p:ph type="dt" sz="half" idx="10"/>
          </p:nvPr>
        </p:nvSpPr>
        <p:spPr/>
        <p:txBody>
          <a:bodyPr/>
          <a:lstStyle/>
          <a:p>
            <a:fld id="{4371697C-7762-4ED8-8C77-C69E63CE84C8}" type="datetimeFigureOut">
              <a:rPr lang="uk-UA" smtClean="0"/>
              <a:t>09.10.2026</a:t>
            </a:fld>
            <a:endParaRPr lang="uk-UA"/>
          </a:p>
        </p:txBody>
      </p:sp>
      <p:sp>
        <p:nvSpPr>
          <p:cNvPr id="6" name="Місце для нижнього колонтитула 5">
            <a:extLst>
              <a:ext uri="{FF2B5EF4-FFF2-40B4-BE49-F238E27FC236}">
                <a16:creationId xmlns:a16="http://schemas.microsoft.com/office/drawing/2014/main" id="{7014602C-7F46-517B-580C-0F953F590A9E}"/>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A6BAD730-5764-6EE2-F057-458AACB3C7D6}"/>
              </a:ext>
            </a:extLst>
          </p:cNvPr>
          <p:cNvSpPr>
            <a:spLocks noGrp="1"/>
          </p:cNvSpPr>
          <p:nvPr>
            <p:ph type="sldNum" sz="quarter" idx="12"/>
          </p:nvPr>
        </p:nvSpPr>
        <p:spPr/>
        <p:txBody>
          <a:bodyPr/>
          <a:lstStyle/>
          <a:p>
            <a:fld id="{161CB41F-730D-40A2-B8A0-E9337D2A54AD}" type="slidenum">
              <a:rPr lang="uk-UA" smtClean="0"/>
              <a:t>‹#›</a:t>
            </a:fld>
            <a:endParaRPr lang="uk-UA"/>
          </a:p>
        </p:txBody>
      </p:sp>
    </p:spTree>
    <p:extLst>
      <p:ext uri="{BB962C8B-B14F-4D97-AF65-F5344CB8AC3E}">
        <p14:creationId xmlns:p14="http://schemas.microsoft.com/office/powerpoint/2010/main" val="1106425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1AC9CD-92ED-0F08-B85D-7802EFFCE5B5}"/>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5D087363-7F7B-60C8-79D2-07BF88AFA8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9DD1F729-C2EE-FFB8-7AEC-B9C1D46786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79528E47-77B5-06B7-4836-FFFD6E1F5D91}"/>
              </a:ext>
            </a:extLst>
          </p:cNvPr>
          <p:cNvSpPr>
            <a:spLocks noGrp="1"/>
          </p:cNvSpPr>
          <p:nvPr>
            <p:ph type="dt" sz="half" idx="10"/>
          </p:nvPr>
        </p:nvSpPr>
        <p:spPr/>
        <p:txBody>
          <a:bodyPr/>
          <a:lstStyle/>
          <a:p>
            <a:fld id="{4371697C-7762-4ED8-8C77-C69E63CE84C8}" type="datetimeFigureOut">
              <a:rPr lang="uk-UA" smtClean="0"/>
              <a:t>09.10.2026</a:t>
            </a:fld>
            <a:endParaRPr lang="uk-UA"/>
          </a:p>
        </p:txBody>
      </p:sp>
      <p:sp>
        <p:nvSpPr>
          <p:cNvPr id="6" name="Місце для нижнього колонтитула 5">
            <a:extLst>
              <a:ext uri="{FF2B5EF4-FFF2-40B4-BE49-F238E27FC236}">
                <a16:creationId xmlns:a16="http://schemas.microsoft.com/office/drawing/2014/main" id="{CCE296CF-FC68-182A-CFD7-CF367C46E380}"/>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1A49AD7D-5FFF-46EB-94AB-A45EBECEA4BC}"/>
              </a:ext>
            </a:extLst>
          </p:cNvPr>
          <p:cNvSpPr>
            <a:spLocks noGrp="1"/>
          </p:cNvSpPr>
          <p:nvPr>
            <p:ph type="sldNum" sz="quarter" idx="12"/>
          </p:nvPr>
        </p:nvSpPr>
        <p:spPr/>
        <p:txBody>
          <a:bodyPr/>
          <a:lstStyle/>
          <a:p>
            <a:fld id="{161CB41F-730D-40A2-B8A0-E9337D2A54AD}" type="slidenum">
              <a:rPr lang="uk-UA" smtClean="0"/>
              <a:t>‹#›</a:t>
            </a:fld>
            <a:endParaRPr lang="uk-UA"/>
          </a:p>
        </p:txBody>
      </p:sp>
    </p:spTree>
    <p:extLst>
      <p:ext uri="{BB962C8B-B14F-4D97-AF65-F5344CB8AC3E}">
        <p14:creationId xmlns:p14="http://schemas.microsoft.com/office/powerpoint/2010/main" val="2690395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2BCD27-FF43-ABD9-79AA-E2ED15A8086D}"/>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9B25BEA7-7012-9C9D-2AE4-503FBCD5FAAE}"/>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8D771088-85D4-A547-BC35-460C94E8AE76}"/>
              </a:ext>
            </a:extLst>
          </p:cNvPr>
          <p:cNvSpPr>
            <a:spLocks noGrp="1"/>
          </p:cNvSpPr>
          <p:nvPr>
            <p:ph type="dt" sz="half" idx="10"/>
          </p:nvPr>
        </p:nvSpPr>
        <p:spPr/>
        <p:txBody>
          <a:bodyPr/>
          <a:lstStyle/>
          <a:p>
            <a:fld id="{4371697C-7762-4ED8-8C77-C69E63CE84C8}" type="datetimeFigureOut">
              <a:rPr lang="uk-UA" smtClean="0"/>
              <a:t>09.10.2026</a:t>
            </a:fld>
            <a:endParaRPr lang="uk-UA"/>
          </a:p>
        </p:txBody>
      </p:sp>
      <p:sp>
        <p:nvSpPr>
          <p:cNvPr id="5" name="Місце для нижнього колонтитула 4">
            <a:extLst>
              <a:ext uri="{FF2B5EF4-FFF2-40B4-BE49-F238E27FC236}">
                <a16:creationId xmlns:a16="http://schemas.microsoft.com/office/drawing/2014/main" id="{8D068F31-C4A4-EA78-0AEA-AD9C511DA642}"/>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F14715A1-B119-2B41-5D77-755262F0FC35}"/>
              </a:ext>
            </a:extLst>
          </p:cNvPr>
          <p:cNvSpPr>
            <a:spLocks noGrp="1"/>
          </p:cNvSpPr>
          <p:nvPr>
            <p:ph type="sldNum" sz="quarter" idx="12"/>
          </p:nvPr>
        </p:nvSpPr>
        <p:spPr/>
        <p:txBody>
          <a:bodyPr/>
          <a:lstStyle/>
          <a:p>
            <a:fld id="{161CB41F-730D-40A2-B8A0-E9337D2A54AD}" type="slidenum">
              <a:rPr lang="uk-UA" smtClean="0"/>
              <a:t>‹#›</a:t>
            </a:fld>
            <a:endParaRPr lang="uk-UA"/>
          </a:p>
        </p:txBody>
      </p:sp>
    </p:spTree>
    <p:extLst>
      <p:ext uri="{BB962C8B-B14F-4D97-AF65-F5344CB8AC3E}">
        <p14:creationId xmlns:p14="http://schemas.microsoft.com/office/powerpoint/2010/main" val="680706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14114185-94F1-328E-C9F9-A67DEF2E6A73}"/>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CE4416A5-C511-BAB4-E41A-E1BCAB3AE7AE}"/>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49357FDB-36E9-BA66-E55D-30B8F2CA63DC}"/>
              </a:ext>
            </a:extLst>
          </p:cNvPr>
          <p:cNvSpPr>
            <a:spLocks noGrp="1"/>
          </p:cNvSpPr>
          <p:nvPr>
            <p:ph type="dt" sz="half" idx="10"/>
          </p:nvPr>
        </p:nvSpPr>
        <p:spPr/>
        <p:txBody>
          <a:bodyPr/>
          <a:lstStyle/>
          <a:p>
            <a:fld id="{4371697C-7762-4ED8-8C77-C69E63CE84C8}" type="datetimeFigureOut">
              <a:rPr lang="uk-UA" smtClean="0"/>
              <a:t>09.10.2026</a:t>
            </a:fld>
            <a:endParaRPr lang="uk-UA"/>
          </a:p>
        </p:txBody>
      </p:sp>
      <p:sp>
        <p:nvSpPr>
          <p:cNvPr id="5" name="Місце для нижнього колонтитула 4">
            <a:extLst>
              <a:ext uri="{FF2B5EF4-FFF2-40B4-BE49-F238E27FC236}">
                <a16:creationId xmlns:a16="http://schemas.microsoft.com/office/drawing/2014/main" id="{4CE4D6B2-1C3D-702C-C00F-9E23561696E0}"/>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C9039839-FE41-3720-6166-648C937C4085}"/>
              </a:ext>
            </a:extLst>
          </p:cNvPr>
          <p:cNvSpPr>
            <a:spLocks noGrp="1"/>
          </p:cNvSpPr>
          <p:nvPr>
            <p:ph type="sldNum" sz="quarter" idx="12"/>
          </p:nvPr>
        </p:nvSpPr>
        <p:spPr/>
        <p:txBody>
          <a:bodyPr/>
          <a:lstStyle/>
          <a:p>
            <a:fld id="{161CB41F-730D-40A2-B8A0-E9337D2A54AD}" type="slidenum">
              <a:rPr lang="uk-UA" smtClean="0"/>
              <a:t>‹#›</a:t>
            </a:fld>
            <a:endParaRPr lang="uk-UA"/>
          </a:p>
        </p:txBody>
      </p:sp>
    </p:spTree>
    <p:extLst>
      <p:ext uri="{BB962C8B-B14F-4D97-AF65-F5344CB8AC3E}">
        <p14:creationId xmlns:p14="http://schemas.microsoft.com/office/powerpoint/2010/main" val="3811116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52E14C7E-0D2A-A446-9EEF-2A9BC98A90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E4BEA702-496D-0F22-10C5-490FEDEE94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473A48B2-F255-686B-6A34-82D5292A2B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71697C-7762-4ED8-8C77-C69E63CE84C8}" type="datetimeFigureOut">
              <a:rPr lang="uk-UA" smtClean="0"/>
              <a:t>09.10.2026</a:t>
            </a:fld>
            <a:endParaRPr lang="uk-UA"/>
          </a:p>
        </p:txBody>
      </p:sp>
      <p:sp>
        <p:nvSpPr>
          <p:cNvPr id="5" name="Місце для нижнього колонтитула 4">
            <a:extLst>
              <a:ext uri="{FF2B5EF4-FFF2-40B4-BE49-F238E27FC236}">
                <a16:creationId xmlns:a16="http://schemas.microsoft.com/office/drawing/2014/main" id="{3627B448-C6CE-EAC2-534C-0EC2631658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0DA0ABEE-834B-F14A-C5B9-B02C7BBAF0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1CB41F-730D-40A2-B8A0-E9337D2A54AD}" type="slidenum">
              <a:rPr lang="uk-UA" smtClean="0"/>
              <a:t>‹#›</a:t>
            </a:fld>
            <a:endParaRPr lang="uk-UA"/>
          </a:p>
        </p:txBody>
      </p:sp>
    </p:spTree>
    <p:extLst>
      <p:ext uri="{BB962C8B-B14F-4D97-AF65-F5344CB8AC3E}">
        <p14:creationId xmlns:p14="http://schemas.microsoft.com/office/powerpoint/2010/main" val="32798916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F62599DF-A60F-92E3-BD17-596B7DE4E9B7}"/>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57D64E05-185E-6821-2495-0D4E6390E18E}"/>
              </a:ext>
            </a:extLst>
          </p:cNvPr>
          <p:cNvSpPr txBox="1"/>
          <p:nvPr/>
        </p:nvSpPr>
        <p:spPr>
          <a:xfrm>
            <a:off x="904240" y="172720"/>
            <a:ext cx="10535920" cy="3046988"/>
          </a:xfrm>
          <a:prstGeom prst="rect">
            <a:avLst/>
          </a:prstGeom>
          <a:noFill/>
        </p:spPr>
        <p:txBody>
          <a:bodyPr wrap="square">
            <a:spAutoFit/>
          </a:bodyPr>
          <a:lstStyle/>
          <a:p>
            <a:pPr algn="ctr"/>
            <a:r>
              <a:rPr lang="ru-RU" sz="4800" b="1" dirty="0" err="1">
                <a:solidFill>
                  <a:srgbClr val="7030A0"/>
                </a:solidFill>
                <a:latin typeface="Times New Roman" panose="02020603050405020304" pitchFamily="18" charset="0"/>
                <a:cs typeface="Times New Roman" panose="02020603050405020304" pitchFamily="18" charset="0"/>
              </a:rPr>
              <a:t>Профілактика</a:t>
            </a:r>
            <a:r>
              <a:rPr lang="ru-RU" sz="4800" b="1" dirty="0">
                <a:solidFill>
                  <a:srgbClr val="7030A0"/>
                </a:solidFill>
                <a:latin typeface="Times New Roman" panose="02020603050405020304" pitchFamily="18" charset="0"/>
                <a:cs typeface="Times New Roman" panose="02020603050405020304" pitchFamily="18" charset="0"/>
              </a:rPr>
              <a:t> </a:t>
            </a:r>
            <a:r>
              <a:rPr lang="ru-RU" sz="4800" b="1" dirty="0" err="1">
                <a:solidFill>
                  <a:srgbClr val="7030A0"/>
                </a:solidFill>
                <a:latin typeface="Times New Roman" panose="02020603050405020304" pitchFamily="18" charset="0"/>
                <a:cs typeface="Times New Roman" panose="02020603050405020304" pitchFamily="18" charset="0"/>
              </a:rPr>
              <a:t>захворювань</a:t>
            </a:r>
            <a:r>
              <a:rPr lang="ru-RU" sz="4800" b="1" dirty="0">
                <a:solidFill>
                  <a:srgbClr val="7030A0"/>
                </a:solidFill>
                <a:latin typeface="Times New Roman" panose="02020603050405020304" pitchFamily="18" charset="0"/>
                <a:cs typeface="Times New Roman" panose="02020603050405020304" pitchFamily="18" charset="0"/>
              </a:rPr>
              <a:t> </a:t>
            </a:r>
            <a:r>
              <a:rPr lang="ru-RU" sz="4800" b="1" dirty="0" err="1">
                <a:solidFill>
                  <a:srgbClr val="7030A0"/>
                </a:solidFill>
                <a:latin typeface="Times New Roman" panose="02020603050405020304" pitchFamily="18" charset="0"/>
                <a:cs typeface="Times New Roman" panose="02020603050405020304" pitchFamily="18" charset="0"/>
              </a:rPr>
              <a:t>незбалансованого</a:t>
            </a:r>
            <a:r>
              <a:rPr lang="ru-RU" sz="4800" b="1" dirty="0">
                <a:solidFill>
                  <a:srgbClr val="7030A0"/>
                </a:solidFill>
                <a:latin typeface="Times New Roman" panose="02020603050405020304" pitchFamily="18" charset="0"/>
                <a:cs typeface="Times New Roman" panose="02020603050405020304" pitchFamily="18" charset="0"/>
              </a:rPr>
              <a:t> </a:t>
            </a:r>
            <a:r>
              <a:rPr lang="ru-RU" sz="4800" b="1" dirty="0" err="1">
                <a:solidFill>
                  <a:srgbClr val="7030A0"/>
                </a:solidFill>
                <a:latin typeface="Times New Roman" panose="02020603050405020304" pitchFamily="18" charset="0"/>
                <a:cs typeface="Times New Roman" panose="02020603050405020304" pitchFamily="18" charset="0"/>
              </a:rPr>
              <a:t>харчування</a:t>
            </a:r>
            <a:r>
              <a:rPr lang="ru-RU" sz="4800" b="1" dirty="0">
                <a:solidFill>
                  <a:srgbClr val="7030A0"/>
                </a:solidFill>
                <a:latin typeface="Times New Roman" panose="02020603050405020304" pitchFamily="18" charset="0"/>
                <a:cs typeface="Times New Roman" panose="02020603050405020304" pitchFamily="18" charset="0"/>
              </a:rPr>
              <a:t>. </a:t>
            </a:r>
          </a:p>
          <a:p>
            <a:pPr algn="ctr"/>
            <a:r>
              <a:rPr lang="ru-RU" sz="4800" b="1" dirty="0" err="1">
                <a:solidFill>
                  <a:srgbClr val="7030A0"/>
                </a:solidFill>
                <a:latin typeface="Times New Roman" panose="02020603050405020304" pitchFamily="18" charset="0"/>
                <a:cs typeface="Times New Roman" panose="02020603050405020304" pitchFamily="18" charset="0"/>
              </a:rPr>
              <a:t>Харчові</a:t>
            </a:r>
            <a:r>
              <a:rPr lang="ru-RU" sz="4800" b="1" dirty="0">
                <a:solidFill>
                  <a:srgbClr val="7030A0"/>
                </a:solidFill>
                <a:latin typeface="Times New Roman" panose="02020603050405020304" pitchFamily="18" charset="0"/>
                <a:cs typeface="Times New Roman" panose="02020603050405020304" pitchFamily="18" charset="0"/>
              </a:rPr>
              <a:t> добавки. </a:t>
            </a:r>
          </a:p>
          <a:p>
            <a:pPr algn="ctr"/>
            <a:r>
              <a:rPr lang="ru-RU" sz="4800" b="1" dirty="0" err="1">
                <a:solidFill>
                  <a:srgbClr val="7030A0"/>
                </a:solidFill>
                <a:latin typeface="Times New Roman" panose="02020603050405020304" pitchFamily="18" charset="0"/>
                <a:cs typeface="Times New Roman" panose="02020603050405020304" pitchFamily="18" charset="0"/>
              </a:rPr>
              <a:t>Симптоми</a:t>
            </a:r>
            <a:r>
              <a:rPr lang="ru-RU" sz="4800" b="1" dirty="0">
                <a:solidFill>
                  <a:srgbClr val="7030A0"/>
                </a:solidFill>
                <a:latin typeface="Times New Roman" panose="02020603050405020304" pitchFamily="18" charset="0"/>
                <a:cs typeface="Times New Roman" panose="02020603050405020304" pitchFamily="18" charset="0"/>
              </a:rPr>
              <a:t> </a:t>
            </a:r>
            <a:r>
              <a:rPr lang="ru-RU" sz="4800" b="1" dirty="0" err="1">
                <a:solidFill>
                  <a:srgbClr val="7030A0"/>
                </a:solidFill>
                <a:latin typeface="Times New Roman" panose="02020603050405020304" pitchFamily="18" charset="0"/>
                <a:cs typeface="Times New Roman" panose="02020603050405020304" pitchFamily="18" charset="0"/>
              </a:rPr>
              <a:t>харчового</a:t>
            </a:r>
            <a:r>
              <a:rPr lang="ru-RU" sz="4800" b="1" dirty="0">
                <a:solidFill>
                  <a:srgbClr val="7030A0"/>
                </a:solidFill>
                <a:latin typeface="Times New Roman" panose="02020603050405020304" pitchFamily="18" charset="0"/>
                <a:cs typeface="Times New Roman" panose="02020603050405020304" pitchFamily="18" charset="0"/>
              </a:rPr>
              <a:t> </a:t>
            </a:r>
            <a:r>
              <a:rPr lang="ru-RU" sz="4800" b="1" dirty="0" err="1">
                <a:solidFill>
                  <a:srgbClr val="7030A0"/>
                </a:solidFill>
                <a:latin typeface="Times New Roman" panose="02020603050405020304" pitchFamily="18" charset="0"/>
                <a:cs typeface="Times New Roman" panose="02020603050405020304" pitchFamily="18" charset="0"/>
              </a:rPr>
              <a:t>отруєння</a:t>
            </a:r>
            <a:r>
              <a:rPr lang="ru-RU" sz="4800" b="1" dirty="0">
                <a:solidFill>
                  <a:srgbClr val="7030A0"/>
                </a:solidFill>
                <a:latin typeface="Times New Roman" panose="02020603050405020304" pitchFamily="18" charset="0"/>
                <a:cs typeface="Times New Roman" panose="02020603050405020304" pitchFamily="18" charset="0"/>
              </a:rPr>
              <a:t>. </a:t>
            </a:r>
          </a:p>
        </p:txBody>
      </p:sp>
      <p:sp>
        <p:nvSpPr>
          <p:cNvPr id="8" name="TextBox 7">
            <a:extLst>
              <a:ext uri="{FF2B5EF4-FFF2-40B4-BE49-F238E27FC236}">
                <a16:creationId xmlns:a16="http://schemas.microsoft.com/office/drawing/2014/main" id="{9BB5E990-76A2-1169-AF71-8F995B891DC3}"/>
              </a:ext>
            </a:extLst>
          </p:cNvPr>
          <p:cNvSpPr txBox="1"/>
          <p:nvPr/>
        </p:nvSpPr>
        <p:spPr>
          <a:xfrm>
            <a:off x="6197600" y="3870960"/>
            <a:ext cx="5740400" cy="461665"/>
          </a:xfrm>
          <a:prstGeom prst="rect">
            <a:avLst/>
          </a:prstGeom>
          <a:noFill/>
        </p:spPr>
        <p:txBody>
          <a:bodyPr wrap="square">
            <a:spAutoFit/>
          </a:bodyPr>
          <a:lstStyle/>
          <a:p>
            <a:endParaRPr lang="uk-UA" sz="24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7145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8768523-9DF4-F6C6-70F3-BA2678E57FF9}"/>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2B48E0FA-5DE1-681E-4DF2-1E5C72F4F507}"/>
              </a:ext>
            </a:extLst>
          </p:cNvPr>
          <p:cNvSpPr txBox="1"/>
          <p:nvPr/>
        </p:nvSpPr>
        <p:spPr>
          <a:xfrm>
            <a:off x="2733040" y="467361"/>
            <a:ext cx="9245600" cy="3785652"/>
          </a:xfrm>
          <a:prstGeom prst="rect">
            <a:avLst/>
          </a:prstGeom>
          <a:noFill/>
        </p:spPr>
        <p:txBody>
          <a:bodyPr wrap="square">
            <a:spAutoFit/>
          </a:bodyPr>
          <a:lstStyle/>
          <a:p>
            <a:r>
              <a:rPr lang="ru-RU" sz="2400" dirty="0" err="1">
                <a:latin typeface="Times New Roman" panose="02020603050405020304" pitchFamily="18" charset="0"/>
                <a:cs typeface="Times New Roman" panose="02020603050405020304" pitchFamily="18" charset="0"/>
              </a:rPr>
              <a:t>Пригадайте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Що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таке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раціональне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харчування</a:t>
            </a:r>
            <a:r>
              <a:rPr lang="ru-RU" sz="2400" dirty="0">
                <a:latin typeface="Times New Roman" panose="02020603050405020304" pitchFamily="18" charset="0"/>
                <a:cs typeface="Times New Roman" panose="02020603050405020304" pitchFamily="18" charset="0"/>
              </a:rPr>
              <a:t>? Яке </a:t>
            </a:r>
            <a:r>
              <a:rPr lang="ru-RU" sz="2400" dirty="0" err="1">
                <a:latin typeface="Times New Roman" panose="02020603050405020304" pitchFamily="18" charset="0"/>
                <a:cs typeface="Times New Roman" panose="02020603050405020304" pitchFamily="18" charset="0"/>
              </a:rPr>
              <a:t>значення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дієтичного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харчування</a:t>
            </a:r>
            <a:r>
              <a:rPr lang="ru-RU" sz="2400" dirty="0">
                <a:latin typeface="Times New Roman" panose="02020603050405020304" pitchFamily="18" charset="0"/>
                <a:cs typeface="Times New Roman" panose="02020603050405020304" pitchFamily="18" charset="0"/>
              </a:rPr>
              <a:t>?</a:t>
            </a:r>
          </a:p>
          <a:p>
            <a:endParaRPr lang="ru-RU" sz="2400" dirty="0">
              <a:latin typeface="Times New Roman" panose="02020603050405020304" pitchFamily="18" charset="0"/>
              <a:cs typeface="Times New Roman" panose="02020603050405020304" pitchFamily="18" charset="0"/>
            </a:endParaRPr>
          </a:p>
          <a:p>
            <a:pPr algn="ctr"/>
            <a:r>
              <a:rPr lang="ru-RU" sz="2400" b="1" dirty="0" err="1">
                <a:solidFill>
                  <a:srgbClr val="7030A0"/>
                </a:solidFill>
                <a:latin typeface="Times New Roman" panose="02020603050405020304" pitchFamily="18" charset="0"/>
                <a:cs typeface="Times New Roman" panose="02020603050405020304" pitchFamily="18" charset="0"/>
              </a:rPr>
              <a:t>Небезпеки</a:t>
            </a:r>
            <a:r>
              <a:rPr lang="ru-RU" sz="2400" b="1" dirty="0">
                <a:solidFill>
                  <a:srgbClr val="7030A0"/>
                </a:solidFill>
                <a:latin typeface="Times New Roman" panose="02020603050405020304" pitchFamily="18" charset="0"/>
                <a:cs typeface="Times New Roman" panose="02020603050405020304" pitchFamily="18" charset="0"/>
              </a:rPr>
              <a:t> </a:t>
            </a:r>
            <a:r>
              <a:rPr lang="ru-RU" sz="2400" b="1" dirty="0" err="1">
                <a:solidFill>
                  <a:srgbClr val="7030A0"/>
                </a:solidFill>
                <a:latin typeface="Times New Roman" panose="02020603050405020304" pitchFamily="18" charset="0"/>
                <a:cs typeface="Times New Roman" panose="02020603050405020304" pitchFamily="18" charset="0"/>
              </a:rPr>
              <a:t>неякісного</a:t>
            </a:r>
            <a:r>
              <a:rPr lang="ru-RU" sz="2400" b="1" dirty="0">
                <a:solidFill>
                  <a:srgbClr val="7030A0"/>
                </a:solidFill>
                <a:latin typeface="Times New Roman" panose="02020603050405020304" pitchFamily="18" charset="0"/>
                <a:cs typeface="Times New Roman" panose="02020603050405020304" pitchFamily="18" charset="0"/>
              </a:rPr>
              <a:t> </a:t>
            </a:r>
            <a:r>
              <a:rPr lang="ru-RU" sz="2400" b="1" dirty="0" err="1">
                <a:solidFill>
                  <a:srgbClr val="7030A0"/>
                </a:solidFill>
                <a:latin typeface="Times New Roman" panose="02020603050405020304" pitchFamily="18" charset="0"/>
                <a:cs typeface="Times New Roman" panose="02020603050405020304" pitchFamily="18" charset="0"/>
              </a:rPr>
              <a:t>харчування</a:t>
            </a:r>
            <a:r>
              <a:rPr lang="ru-RU" sz="2400" b="1" dirty="0">
                <a:solidFill>
                  <a:srgbClr val="7030A0"/>
                </a:solidFill>
                <a:latin typeface="Times New Roman" panose="02020603050405020304" pitchFamily="18" charset="0"/>
                <a:cs typeface="Times New Roman" panose="02020603050405020304" pitchFamily="18" charset="0"/>
              </a:rPr>
              <a:t>.</a:t>
            </a:r>
          </a:p>
          <a:p>
            <a:r>
              <a:rPr lang="ru-RU" sz="2400" dirty="0">
                <a:latin typeface="Times New Roman" panose="02020603050405020304" pitchFamily="18" charset="0"/>
                <a:cs typeface="Times New Roman" panose="02020603050405020304" pitchFamily="18" charset="0"/>
              </a:rPr>
              <a:t> </a:t>
            </a:r>
            <a:r>
              <a:rPr lang="ru-RU" sz="2400" b="1" dirty="0" err="1">
                <a:solidFill>
                  <a:srgbClr val="7030A0"/>
                </a:solidFill>
                <a:latin typeface="Times New Roman" panose="02020603050405020304" pitchFamily="18" charset="0"/>
                <a:cs typeface="Times New Roman" panose="02020603050405020304" pitchFamily="18" charset="0"/>
              </a:rPr>
              <a:t>Харчування</a:t>
            </a:r>
            <a:r>
              <a:rPr lang="ru-RU" sz="2400" b="1" dirty="0">
                <a:solidFill>
                  <a:srgbClr val="7030A0"/>
                </a:solidFill>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це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провідний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чинник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збереження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здоров'я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людини</a:t>
            </a:r>
            <a:r>
              <a:rPr lang="ru-RU" sz="2400" dirty="0">
                <a:latin typeface="Times New Roman" panose="02020603050405020304" pitchFamily="18" charset="0"/>
                <a:cs typeface="Times New Roman" panose="02020603050405020304" pitchFamily="18" charset="0"/>
              </a:rPr>
              <a:t>, особливо коли </a:t>
            </a:r>
            <a:r>
              <a:rPr lang="ru-RU" sz="2400" dirty="0" err="1">
                <a:latin typeface="Times New Roman" panose="02020603050405020304" pitchFamily="18" charset="0"/>
                <a:cs typeface="Times New Roman" panose="02020603050405020304" pitchFamily="18" charset="0"/>
              </a:rPr>
              <a:t>йдеться</a:t>
            </a:r>
            <a:r>
              <a:rPr lang="ru-RU" sz="2400" dirty="0">
                <a:latin typeface="Times New Roman" panose="02020603050405020304" pitchFamily="18" charset="0"/>
                <a:cs typeface="Times New Roman" panose="02020603050405020304" pitchFamily="18" charset="0"/>
              </a:rPr>
              <a:t> про </a:t>
            </a:r>
            <a:r>
              <a:rPr lang="ru-RU" sz="2400" dirty="0" err="1">
                <a:latin typeface="Times New Roman" panose="02020603050405020304" pitchFamily="18" charset="0"/>
                <a:cs typeface="Times New Roman" panose="02020603050405020304" pitchFamily="18" charset="0"/>
              </a:rPr>
              <a:t>організм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що</a:t>
            </a:r>
            <a:r>
              <a:rPr lang="ru-RU" sz="2400" dirty="0">
                <a:latin typeface="Times New Roman" panose="02020603050405020304" pitchFamily="18" charset="0"/>
                <a:cs typeface="Times New Roman" panose="02020603050405020304" pitchFamily="18" charset="0"/>
              </a:rPr>
              <a:t> росте. У </a:t>
            </a:r>
            <a:r>
              <a:rPr lang="ru-RU" sz="2400" dirty="0" err="1">
                <a:latin typeface="Times New Roman" panose="02020603050405020304" pitchFamily="18" charset="0"/>
                <a:cs typeface="Times New Roman" panose="02020603050405020304" pitchFamily="18" charset="0"/>
              </a:rPr>
              <a:t>вашому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віці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найкраще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харчуватися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раціонально</a:t>
            </a:r>
            <a:r>
              <a:rPr lang="ru-RU" sz="2400" dirty="0">
                <a:latin typeface="Times New Roman" panose="02020603050405020304" pitchFamily="18" charset="0"/>
                <a:cs typeface="Times New Roman" panose="02020603050405020304" pitchFamily="18" charset="0"/>
              </a:rPr>
              <a:t> (за </a:t>
            </a:r>
            <a:r>
              <a:rPr lang="ru-RU" sz="2400" dirty="0" err="1">
                <a:latin typeface="Times New Roman" panose="02020603050405020304" pitchFamily="18" charset="0"/>
                <a:cs typeface="Times New Roman" panose="02020603050405020304" pitchFamily="18" charset="0"/>
              </a:rPr>
              <a:t>винятком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випадків</a:t>
            </a:r>
            <a:r>
              <a:rPr lang="ru-RU" sz="2400" dirty="0">
                <a:latin typeface="Times New Roman" panose="02020603050405020304" pitchFamily="18" charset="0"/>
                <a:cs typeface="Times New Roman" panose="02020603050405020304" pitchFamily="18" charset="0"/>
              </a:rPr>
              <a:t>, коли стан </a:t>
            </a:r>
            <a:r>
              <a:rPr lang="ru-RU" sz="2400" dirty="0" err="1">
                <a:latin typeface="Times New Roman" panose="02020603050405020304" pitchFamily="18" charset="0"/>
                <a:cs typeface="Times New Roman" panose="02020603050405020304" pitchFamily="18" charset="0"/>
              </a:rPr>
              <a:t>здоров'я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потребує</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спеціальних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дієт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розроблених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лікарем-дієтологом</a:t>
            </a:r>
            <a:r>
              <a:rPr lang="ru-RU" sz="2400" dirty="0">
                <a:latin typeface="Times New Roman" panose="02020603050405020304" pitchFamily="18" charset="0"/>
                <a:cs typeface="Times New Roman" panose="02020603050405020304" pitchFamily="18" charset="0"/>
              </a:rPr>
              <a:t>). А </a:t>
            </a:r>
            <a:r>
              <a:rPr lang="ru-RU" sz="2400" dirty="0" err="1">
                <a:latin typeface="Times New Roman" panose="02020603050405020304" pitchFamily="18" charset="0"/>
                <a:cs typeface="Times New Roman" panose="02020603050405020304" pitchFamily="18" charset="0"/>
              </a:rPr>
              <a:t>якщо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харчування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нераціональне</a:t>
            </a:r>
            <a:r>
              <a:rPr lang="ru-RU" sz="2400" dirty="0">
                <a:latin typeface="Times New Roman" panose="02020603050405020304" pitchFamily="18" charset="0"/>
                <a:cs typeface="Times New Roman" panose="02020603050405020304" pitchFamily="18" charset="0"/>
              </a:rPr>
              <a:t> й </a:t>
            </a:r>
            <a:r>
              <a:rPr lang="ru-RU" sz="2400" dirty="0" err="1">
                <a:latin typeface="Times New Roman" panose="02020603050405020304" pitchFamily="18" charset="0"/>
                <a:cs typeface="Times New Roman" panose="02020603050405020304" pitchFamily="18" charset="0"/>
              </a:rPr>
              <a:t>незбалансоване</a:t>
            </a:r>
            <a:r>
              <a:rPr lang="ru-RU" sz="2400" dirty="0">
                <a:latin typeface="Times New Roman" panose="02020603050405020304" pitchFamily="18" charset="0"/>
                <a:cs typeface="Times New Roman" panose="02020603050405020304" pitchFamily="18" charset="0"/>
              </a:rPr>
              <a:t>? До </a:t>
            </a:r>
            <a:r>
              <a:rPr lang="ru-RU" sz="2400" dirty="0" err="1">
                <a:latin typeface="Times New Roman" panose="02020603050405020304" pitchFamily="18" charset="0"/>
                <a:cs typeface="Times New Roman" panose="02020603050405020304" pitchFamily="18" charset="0"/>
              </a:rPr>
              <a:t>яких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наслідків</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це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може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призвести</a:t>
            </a:r>
            <a:r>
              <a:rPr lang="ru-RU" sz="2400" dirty="0">
                <a:latin typeface="Times New Roman" panose="02020603050405020304" pitchFamily="18" charset="0"/>
                <a:cs typeface="Times New Roman" panose="02020603050405020304" pitchFamily="18" charset="0"/>
              </a:rPr>
              <a:t>? Про </a:t>
            </a:r>
            <a:r>
              <a:rPr lang="ru-RU" sz="2400" dirty="0" err="1">
                <a:latin typeface="Times New Roman" panose="02020603050405020304" pitchFamily="18" charset="0"/>
                <a:cs typeface="Times New Roman" panose="02020603050405020304" pitchFamily="18" charset="0"/>
              </a:rPr>
              <a:t>це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поговоримо</a:t>
            </a:r>
            <a:r>
              <a:rPr lang="ru-RU" sz="2400" dirty="0">
                <a:latin typeface="Times New Roman" panose="02020603050405020304" pitchFamily="18" charset="0"/>
                <a:cs typeface="Times New Roman" panose="02020603050405020304" pitchFamily="18" charset="0"/>
              </a:rPr>
              <a:t> на </a:t>
            </a:r>
            <a:r>
              <a:rPr lang="ru-RU" sz="2400" dirty="0" err="1">
                <a:latin typeface="Times New Roman" panose="02020603050405020304" pitchFamily="18" charset="0"/>
                <a:cs typeface="Times New Roman" panose="02020603050405020304" pitchFamily="18" charset="0"/>
              </a:rPr>
              <a:t>уроці</a:t>
            </a:r>
            <a:r>
              <a:rPr lang="ru-RU" sz="2400" dirty="0">
                <a:latin typeface="Times New Roman" panose="02020603050405020304" pitchFamily="18" charset="0"/>
                <a:cs typeface="Times New Roman" panose="02020603050405020304" pitchFamily="18" charset="0"/>
              </a:rPr>
              <a:t>.</a:t>
            </a:r>
            <a:endParaRPr lang="uk-UA" sz="24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294D9C4C-E4F6-1226-0429-6534E1630672}"/>
              </a:ext>
            </a:extLst>
          </p:cNvPr>
          <p:cNvPicPr>
            <a:picLocks noChangeAspect="1"/>
          </p:cNvPicPr>
          <p:nvPr/>
        </p:nvPicPr>
        <p:blipFill>
          <a:blip r:embed="rId3"/>
          <a:stretch>
            <a:fillRect/>
          </a:stretch>
        </p:blipFill>
        <p:spPr>
          <a:xfrm>
            <a:off x="2844164" y="4592320"/>
            <a:ext cx="3068955" cy="1888588"/>
          </a:xfrm>
          <a:prstGeom prst="rect">
            <a:avLst/>
          </a:prstGeom>
        </p:spPr>
      </p:pic>
      <p:pic>
        <p:nvPicPr>
          <p:cNvPr id="6" name="Рисунок 5">
            <a:extLst>
              <a:ext uri="{FF2B5EF4-FFF2-40B4-BE49-F238E27FC236}">
                <a16:creationId xmlns:a16="http://schemas.microsoft.com/office/drawing/2014/main" id="{B2B4672B-8848-2623-68D6-FA1092EB268D}"/>
              </a:ext>
            </a:extLst>
          </p:cNvPr>
          <p:cNvPicPr>
            <a:picLocks noChangeAspect="1"/>
          </p:cNvPicPr>
          <p:nvPr/>
        </p:nvPicPr>
        <p:blipFill>
          <a:blip r:embed="rId4"/>
          <a:stretch>
            <a:fillRect/>
          </a:stretch>
        </p:blipFill>
        <p:spPr>
          <a:xfrm>
            <a:off x="8162289" y="4478020"/>
            <a:ext cx="3850821" cy="2156460"/>
          </a:xfrm>
          <a:prstGeom prst="rect">
            <a:avLst/>
          </a:prstGeom>
        </p:spPr>
      </p:pic>
    </p:spTree>
    <p:extLst>
      <p:ext uri="{BB962C8B-B14F-4D97-AF65-F5344CB8AC3E}">
        <p14:creationId xmlns:p14="http://schemas.microsoft.com/office/powerpoint/2010/main" val="380617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F49757A-EC76-1616-3041-E2F6B59680DE}"/>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ABE6FA66-2477-65FA-E6C6-C803C35FC36B}"/>
              </a:ext>
            </a:extLst>
          </p:cNvPr>
          <p:cNvSpPr txBox="1"/>
          <p:nvPr/>
        </p:nvSpPr>
        <p:spPr>
          <a:xfrm>
            <a:off x="3159760" y="304800"/>
            <a:ext cx="8158480" cy="3046988"/>
          </a:xfrm>
          <a:prstGeom prst="rect">
            <a:avLst/>
          </a:prstGeom>
          <a:noFill/>
        </p:spPr>
        <p:txBody>
          <a:bodyPr wrap="square">
            <a:spAutoFit/>
          </a:bodyPr>
          <a:lstStyle/>
          <a:p>
            <a:r>
              <a:rPr lang="uk-UA" sz="2400" dirty="0">
                <a:latin typeface="Times New Roman" panose="02020603050405020304" pitchFamily="18" charset="0"/>
                <a:cs typeface="Times New Roman" panose="02020603050405020304" pitchFamily="18" charset="0"/>
              </a:rPr>
              <a:t>Наслідками нераціонального харчування є </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захворювання шлунково-кишкового тракту (гастрити, виразка </a:t>
            </a:r>
            <a:r>
              <a:rPr lang="uk-UA" sz="2400" dirty="0" err="1">
                <a:latin typeface="Times New Roman" panose="02020603050405020304" pitchFamily="18" charset="0"/>
                <a:cs typeface="Times New Roman" panose="02020603050405020304" pitchFamily="18" charset="0"/>
              </a:rPr>
              <a:t>шлунка</a:t>
            </a:r>
            <a:r>
              <a:rPr lang="uk-UA" sz="2400" dirty="0">
                <a:latin typeface="Times New Roman" panose="02020603050405020304" pitchFamily="18" charset="0"/>
                <a:cs typeface="Times New Roman" panose="02020603050405020304" pitchFamily="18" charset="0"/>
              </a:rPr>
              <a:t>, запори, хвороби печінки), </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ожиріння, алергічні реакції тощо. </a:t>
            </a:r>
          </a:p>
          <a:p>
            <a:pPr marL="342900" indent="-342900">
              <a:buFont typeface="Wingdings" panose="05000000000000000000" pitchFamily="2" charset="2"/>
              <a:buChar char="ü"/>
            </a:pPr>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Щоб харчування було корисним для здоров'я, не спричинило захворювань, небезпечних для життя, потрібно знати й виконувати подані нижче правила.</a:t>
            </a:r>
          </a:p>
        </p:txBody>
      </p:sp>
      <p:pic>
        <p:nvPicPr>
          <p:cNvPr id="5" name="Рисунок 4">
            <a:extLst>
              <a:ext uri="{FF2B5EF4-FFF2-40B4-BE49-F238E27FC236}">
                <a16:creationId xmlns:a16="http://schemas.microsoft.com/office/drawing/2014/main" id="{D50CCBDD-EAC3-0A9E-1A1F-FD0789898FE5}"/>
              </a:ext>
            </a:extLst>
          </p:cNvPr>
          <p:cNvPicPr>
            <a:picLocks noChangeAspect="1"/>
          </p:cNvPicPr>
          <p:nvPr/>
        </p:nvPicPr>
        <p:blipFill>
          <a:blip r:embed="rId3"/>
          <a:stretch>
            <a:fillRect/>
          </a:stretch>
        </p:blipFill>
        <p:spPr>
          <a:xfrm>
            <a:off x="6353809" y="3401060"/>
            <a:ext cx="5229679" cy="2928620"/>
          </a:xfrm>
          <a:prstGeom prst="rect">
            <a:avLst/>
          </a:prstGeom>
        </p:spPr>
      </p:pic>
    </p:spTree>
    <p:extLst>
      <p:ext uri="{BB962C8B-B14F-4D97-AF65-F5344CB8AC3E}">
        <p14:creationId xmlns:p14="http://schemas.microsoft.com/office/powerpoint/2010/main" val="860847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B5DD5E8-7170-C5B2-5147-AEEF0F153011}"/>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B27B29F5-2A3B-B415-8389-B02EBCA9CD18}"/>
              </a:ext>
            </a:extLst>
          </p:cNvPr>
          <p:cNvSpPr txBox="1"/>
          <p:nvPr/>
        </p:nvSpPr>
        <p:spPr>
          <a:xfrm>
            <a:off x="2997200" y="318205"/>
            <a:ext cx="6197600" cy="6370975"/>
          </a:xfrm>
          <a:prstGeom prst="rect">
            <a:avLst/>
          </a:prstGeom>
          <a:noFill/>
        </p:spPr>
        <p:txBody>
          <a:bodyPr wrap="square">
            <a:spAutoFit/>
          </a:bodyPr>
          <a:lstStyle/>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Продукти харчування мають бути свіжими, їжа — якісно приготованою.</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У продуктах харчування не повинно бути шкідливих речовин.</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Краще втриматися від частого вживання напівфабрикатів: продукти харчування мають бути натуральними.</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Потрібно намагатися вживати більше свіжих овочів і фруктів, пити свіжі соки, молоко.</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Не можна часто вживати смажену, печену, гостру, жирну та солону їжу.</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До їжі треба додавати якомога менше соусів, кетчупів, гострих приправ, штучних харчових ароматичних добавок і барвників.</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Не варто переїдати солодощів.</a:t>
            </a:r>
          </a:p>
        </p:txBody>
      </p:sp>
      <p:pic>
        <p:nvPicPr>
          <p:cNvPr id="5" name="Рисунок 4">
            <a:extLst>
              <a:ext uri="{FF2B5EF4-FFF2-40B4-BE49-F238E27FC236}">
                <a16:creationId xmlns:a16="http://schemas.microsoft.com/office/drawing/2014/main" id="{EB5A067D-4656-7687-F8B6-3F8576FEA26F}"/>
              </a:ext>
            </a:extLst>
          </p:cNvPr>
          <p:cNvPicPr>
            <a:picLocks noChangeAspect="1"/>
          </p:cNvPicPr>
          <p:nvPr/>
        </p:nvPicPr>
        <p:blipFill>
          <a:blip r:embed="rId3"/>
          <a:stretch>
            <a:fillRect/>
          </a:stretch>
        </p:blipFill>
        <p:spPr>
          <a:xfrm>
            <a:off x="9032240" y="2116329"/>
            <a:ext cx="3060699" cy="2020061"/>
          </a:xfrm>
          <a:prstGeom prst="rect">
            <a:avLst/>
          </a:prstGeom>
        </p:spPr>
      </p:pic>
    </p:spTree>
    <p:extLst>
      <p:ext uri="{BB962C8B-B14F-4D97-AF65-F5344CB8AC3E}">
        <p14:creationId xmlns:p14="http://schemas.microsoft.com/office/powerpoint/2010/main" val="802313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832F7AB-4AC6-F0F0-33FF-6F7F15F43F75}"/>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E151A2F6-1C76-0763-9957-30B5A882A491}"/>
              </a:ext>
            </a:extLst>
          </p:cNvPr>
          <p:cNvSpPr txBox="1"/>
          <p:nvPr/>
        </p:nvSpPr>
        <p:spPr>
          <a:xfrm>
            <a:off x="3098800" y="218778"/>
            <a:ext cx="8270240" cy="3046988"/>
          </a:xfrm>
          <a:prstGeom prst="rect">
            <a:avLst/>
          </a:prstGeom>
          <a:noFill/>
        </p:spPr>
        <p:txBody>
          <a:bodyPr wrap="square">
            <a:spAutoFit/>
          </a:bodyPr>
          <a:lstStyle/>
          <a:p>
            <a:r>
              <a:rPr lang="uk-UA" sz="2400" b="1" dirty="0">
                <a:solidFill>
                  <a:srgbClr val="7030A0"/>
                </a:solidFill>
                <a:latin typeface="Times New Roman" panose="02020603050405020304" pitchFamily="18" charset="0"/>
                <a:cs typeface="Times New Roman" panose="02020603050405020304" pitchFamily="18" charset="0"/>
              </a:rPr>
              <a:t>Негативні наслідки незбалансованого харчування.</a:t>
            </a:r>
          </a:p>
          <a:p>
            <a:r>
              <a:rPr lang="uk-UA" sz="2400" dirty="0">
                <a:latin typeface="Times New Roman" panose="02020603050405020304" pitchFamily="18" charset="0"/>
                <a:cs typeface="Times New Roman" panose="02020603050405020304" pitchFamily="18" charset="0"/>
              </a:rPr>
              <a:t> У разі постійних порушень харчування виникають хвороби, які призводять до гальмування фізичного та психічного розвитку молодого організму, до зниження імунного й гуморального захисту та, як наслідок, до збільшення кількості інфекційних і неінфекційних захворювань, передчасного виснаження організму, а іноді й до смертельних випадків.</a:t>
            </a:r>
          </a:p>
        </p:txBody>
      </p:sp>
      <p:pic>
        <p:nvPicPr>
          <p:cNvPr id="5" name="Рисунок 4">
            <a:extLst>
              <a:ext uri="{FF2B5EF4-FFF2-40B4-BE49-F238E27FC236}">
                <a16:creationId xmlns:a16="http://schemas.microsoft.com/office/drawing/2014/main" id="{B6F33E09-8B27-DB80-D73A-9342D1B0D85C}"/>
              </a:ext>
            </a:extLst>
          </p:cNvPr>
          <p:cNvPicPr>
            <a:picLocks noChangeAspect="1"/>
          </p:cNvPicPr>
          <p:nvPr/>
        </p:nvPicPr>
        <p:blipFill rotWithShape="1">
          <a:blip r:embed="rId3"/>
          <a:srcRect l="8857" t="10879" r="10076" b="14414"/>
          <a:stretch/>
        </p:blipFill>
        <p:spPr>
          <a:xfrm>
            <a:off x="5567680" y="2915920"/>
            <a:ext cx="5405120" cy="3738880"/>
          </a:xfrm>
          <a:prstGeom prst="rect">
            <a:avLst/>
          </a:prstGeom>
        </p:spPr>
      </p:pic>
    </p:spTree>
    <p:extLst>
      <p:ext uri="{BB962C8B-B14F-4D97-AF65-F5344CB8AC3E}">
        <p14:creationId xmlns:p14="http://schemas.microsoft.com/office/powerpoint/2010/main" val="1234394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5613E36-A39E-D7EA-3CE5-7AEC6A094D07}"/>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DAD9785F-B65B-EF2D-FEB5-5F809DB3ADC3}"/>
              </a:ext>
            </a:extLst>
          </p:cNvPr>
          <p:cNvSpPr txBox="1"/>
          <p:nvPr/>
        </p:nvSpPr>
        <p:spPr>
          <a:xfrm>
            <a:off x="3027680" y="406400"/>
            <a:ext cx="8940800" cy="3785652"/>
          </a:xfrm>
          <a:prstGeom prst="rect">
            <a:avLst/>
          </a:prstGeom>
          <a:noFill/>
        </p:spPr>
        <p:txBody>
          <a:bodyPr wrap="square">
            <a:spAutoFit/>
          </a:bodyPr>
          <a:lstStyle/>
          <a:p>
            <a:r>
              <a:rPr lang="uk-UA" sz="2400" b="1" dirty="0">
                <a:solidFill>
                  <a:srgbClr val="7030A0"/>
                </a:solidFill>
                <a:latin typeface="Times New Roman" panose="02020603050405020304" pitchFamily="18" charset="0"/>
                <a:cs typeface="Times New Roman" panose="02020603050405020304" pitchFamily="18" charset="0"/>
              </a:rPr>
              <a:t>Дистрофія </a:t>
            </a:r>
            <a:r>
              <a:rPr lang="uk-UA" sz="2400" dirty="0">
                <a:latin typeface="Times New Roman" panose="02020603050405020304" pitchFamily="18" charset="0"/>
                <a:cs typeface="Times New Roman" panose="02020603050405020304" pitchFamily="18" charset="0"/>
              </a:rPr>
              <a:t>характеризується відхиленнями в рості й розвитку, зниженням опірності та виснаженням організму. Проявляється зменшенням маси тіла, послабленням тонусу м'язів, кволістю, підвищеною захворюваністю, порушенням фізичного та розумового розвитку, пригніченням роботи нервової системи (апатія, сонливість, погіршення успішності в школі). </a:t>
            </a:r>
            <a:r>
              <a:rPr lang="uk-UA" sz="2400" b="0" i="0" dirty="0">
                <a:solidFill>
                  <a:srgbClr val="292B2C"/>
                </a:solidFill>
                <a:effectLst/>
                <a:latin typeface="Times New Roman" panose="02020603050405020304" pitchFamily="18" charset="0"/>
                <a:cs typeface="Times New Roman" panose="02020603050405020304" pitchFamily="18" charset="0"/>
              </a:rPr>
              <a:t>Інший тип дистрофії характеризується рівномірним відставанням у рості та масі тіла при задовільному харчуванні. Підліток за своїми показниками фізичного та розумового розвитку нагадує молодшого за віком.</a:t>
            </a:r>
            <a:endParaRPr lang="uk-UA" sz="24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A65B8E66-0796-286F-5AD3-A5E4C5D71B02}"/>
              </a:ext>
            </a:extLst>
          </p:cNvPr>
          <p:cNvPicPr>
            <a:picLocks noChangeAspect="1"/>
          </p:cNvPicPr>
          <p:nvPr/>
        </p:nvPicPr>
        <p:blipFill>
          <a:blip r:embed="rId3"/>
          <a:stretch>
            <a:fillRect/>
          </a:stretch>
        </p:blipFill>
        <p:spPr>
          <a:xfrm>
            <a:off x="3679825" y="4230687"/>
            <a:ext cx="5819488" cy="2292033"/>
          </a:xfrm>
          <a:prstGeom prst="rect">
            <a:avLst/>
          </a:prstGeom>
        </p:spPr>
      </p:pic>
    </p:spTree>
    <p:extLst>
      <p:ext uri="{BB962C8B-B14F-4D97-AF65-F5344CB8AC3E}">
        <p14:creationId xmlns:p14="http://schemas.microsoft.com/office/powerpoint/2010/main" val="3350949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2349997-ADA3-E2FC-630B-5C44110FEAEB}"/>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FBE5EA8D-F73A-2140-7059-0C17F5DA1EEE}"/>
              </a:ext>
            </a:extLst>
          </p:cNvPr>
          <p:cNvSpPr txBox="1"/>
          <p:nvPr/>
        </p:nvSpPr>
        <p:spPr>
          <a:xfrm>
            <a:off x="3098800" y="447040"/>
            <a:ext cx="7914640" cy="1569660"/>
          </a:xfrm>
          <a:prstGeom prst="rect">
            <a:avLst/>
          </a:prstGeom>
          <a:noFill/>
        </p:spPr>
        <p:txBody>
          <a:bodyPr wrap="square">
            <a:spAutoFit/>
          </a:bodyPr>
          <a:lstStyle/>
          <a:p>
            <a:r>
              <a:rPr lang="uk-UA" sz="2400" b="1" dirty="0">
                <a:solidFill>
                  <a:srgbClr val="7030A0"/>
                </a:solidFill>
                <a:latin typeface="Times New Roman" panose="02020603050405020304" pitchFamily="18" charset="0"/>
                <a:cs typeface="Times New Roman" panose="02020603050405020304" pitchFamily="18" charset="0"/>
              </a:rPr>
              <a:t>Ожиріння</a:t>
            </a:r>
            <a:r>
              <a:rPr lang="uk-UA" sz="2400" dirty="0">
                <a:latin typeface="Times New Roman" panose="02020603050405020304" pitchFamily="18" charset="0"/>
                <a:cs typeface="Times New Roman" panose="02020603050405020304" pitchFamily="18" charset="0"/>
              </a:rPr>
              <a:t> спричиняють надмірне харчування або деякі захворювання. У підлітків із надлишковою масою тіла (на 15 % більше від норми) послаблюється імунітет, часто порушується розвиток скелета та статеве дозрівання </a:t>
            </a:r>
          </a:p>
        </p:txBody>
      </p:sp>
      <p:pic>
        <p:nvPicPr>
          <p:cNvPr id="5" name="Рисунок 4">
            <a:extLst>
              <a:ext uri="{FF2B5EF4-FFF2-40B4-BE49-F238E27FC236}">
                <a16:creationId xmlns:a16="http://schemas.microsoft.com/office/drawing/2014/main" id="{E7A729FD-1A95-8722-89CA-392FE5E5B42C}"/>
              </a:ext>
            </a:extLst>
          </p:cNvPr>
          <p:cNvPicPr>
            <a:picLocks noChangeAspect="1"/>
          </p:cNvPicPr>
          <p:nvPr/>
        </p:nvPicPr>
        <p:blipFill rotWithShape="1">
          <a:blip r:embed="rId3"/>
          <a:srcRect l="2575" t="2667" r="3270" b="4741"/>
          <a:stretch/>
        </p:blipFill>
        <p:spPr>
          <a:xfrm>
            <a:off x="4378960" y="2109726"/>
            <a:ext cx="5852160" cy="4504433"/>
          </a:xfrm>
          <a:prstGeom prst="rect">
            <a:avLst/>
          </a:prstGeom>
        </p:spPr>
      </p:pic>
    </p:spTree>
    <p:extLst>
      <p:ext uri="{BB962C8B-B14F-4D97-AF65-F5344CB8AC3E}">
        <p14:creationId xmlns:p14="http://schemas.microsoft.com/office/powerpoint/2010/main" val="202746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A515F5A-ADA3-E067-084F-BAD579B62677}"/>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96EC740E-556F-6E83-9C24-1435EF465103}"/>
              </a:ext>
            </a:extLst>
          </p:cNvPr>
          <p:cNvSpPr txBox="1"/>
          <p:nvPr/>
        </p:nvSpPr>
        <p:spPr>
          <a:xfrm>
            <a:off x="2743200" y="274321"/>
            <a:ext cx="9133840" cy="3170099"/>
          </a:xfrm>
          <a:prstGeom prst="rect">
            <a:avLst/>
          </a:prstGeom>
          <a:noFill/>
        </p:spPr>
        <p:txBody>
          <a:bodyPr wrap="square">
            <a:spAutoFit/>
          </a:bodyPr>
          <a:lstStyle/>
          <a:p>
            <a:r>
              <a:rPr lang="uk-UA" sz="2000" b="1" dirty="0">
                <a:solidFill>
                  <a:srgbClr val="7030A0"/>
                </a:solidFill>
                <a:latin typeface="Times New Roman" panose="02020603050405020304" pitchFamily="18" charset="0"/>
                <a:cs typeface="Times New Roman" panose="02020603050405020304" pitchFamily="18" charset="0"/>
              </a:rPr>
              <a:t>Хронічний гастрит </a:t>
            </a:r>
            <a:r>
              <a:rPr lang="uk-UA" sz="2000" dirty="0">
                <a:latin typeface="Times New Roman" panose="02020603050405020304" pitchFamily="18" charset="0"/>
                <a:cs typeface="Times New Roman" panose="02020603050405020304" pitchFamily="18" charset="0"/>
              </a:rPr>
              <a:t>— хронічне захворювання слизової оболонки </a:t>
            </a:r>
            <a:r>
              <a:rPr lang="uk-UA" sz="2000" dirty="0" err="1">
                <a:latin typeface="Times New Roman" panose="02020603050405020304" pitchFamily="18" charset="0"/>
                <a:cs typeface="Times New Roman" panose="02020603050405020304" pitchFamily="18" charset="0"/>
              </a:rPr>
              <a:t>шлунка</a:t>
            </a:r>
            <a:r>
              <a:rPr lang="uk-UA" sz="2000" dirty="0">
                <a:latin typeface="Times New Roman" panose="02020603050405020304" pitchFamily="18" charset="0"/>
                <a:cs typeface="Times New Roman" panose="02020603050405020304" pitchFamily="18" charset="0"/>
              </a:rPr>
              <a:t>. Одне з найпоширеніших захворювань у дітей і підлітків. Максимум захворюваності припадає на вік 7-14 років. (Поміркуйте, чому). Дівчата хворіють у 1,5 </a:t>
            </a:r>
            <a:r>
              <a:rPr lang="uk-UA" sz="2000" dirty="0" err="1">
                <a:latin typeface="Times New Roman" panose="02020603050405020304" pitchFamily="18" charset="0"/>
                <a:cs typeface="Times New Roman" panose="02020603050405020304" pitchFamily="18" charset="0"/>
              </a:rPr>
              <a:t>раза</a:t>
            </a:r>
            <a:r>
              <a:rPr lang="uk-UA" sz="2000" dirty="0">
                <a:latin typeface="Times New Roman" panose="02020603050405020304" pitchFamily="18" charset="0"/>
                <a:cs typeface="Times New Roman" panose="02020603050405020304" pitchFamily="18" charset="0"/>
              </a:rPr>
              <a:t> частіше за хлопців. Причини виникнення захворювання: порушення режиму харчування, інфекції, харчова алергія, гельмінти. При загостренні з'являється біль у ділянці </a:t>
            </a:r>
            <a:r>
              <a:rPr lang="uk-UA" sz="2000" dirty="0" err="1">
                <a:latin typeface="Times New Roman" panose="02020603050405020304" pitchFamily="18" charset="0"/>
                <a:cs typeface="Times New Roman" panose="02020603050405020304" pitchFamily="18" charset="0"/>
              </a:rPr>
              <a:t>шлунка</a:t>
            </a:r>
            <a:r>
              <a:rPr lang="uk-UA" sz="2000" dirty="0">
                <a:latin typeface="Times New Roman" panose="02020603050405020304" pitchFamily="18" charset="0"/>
                <a:cs typeface="Times New Roman" panose="02020603050405020304" pitchFamily="18" charset="0"/>
              </a:rPr>
              <a:t> або після вживання їжі, або натщесерце, печія, відчуття важкості, переповнення </a:t>
            </a:r>
            <a:r>
              <a:rPr lang="uk-UA" sz="2000" dirty="0" err="1">
                <a:latin typeface="Times New Roman" panose="02020603050405020304" pitchFamily="18" charset="0"/>
                <a:cs typeface="Times New Roman" panose="02020603050405020304" pitchFamily="18" charset="0"/>
              </a:rPr>
              <a:t>шлунка</a:t>
            </a:r>
            <a:r>
              <a:rPr lang="uk-UA" sz="2000" dirty="0">
                <a:latin typeface="Times New Roman" panose="02020603050405020304" pitchFamily="18" charset="0"/>
                <a:cs typeface="Times New Roman" panose="02020603050405020304" pitchFamily="18" charset="0"/>
              </a:rPr>
              <a:t>, нудота, іноді блювання, нестійкі випорожнення, знижений і вибірковий апетит. Профілактика: створення оптимальних умов для раціонального харчування, оптимізація режиму дня та рівня фізичних, психологічних та емоційних навантажень.</a:t>
            </a:r>
          </a:p>
        </p:txBody>
      </p:sp>
      <p:pic>
        <p:nvPicPr>
          <p:cNvPr id="5" name="Рисунок 4">
            <a:extLst>
              <a:ext uri="{FF2B5EF4-FFF2-40B4-BE49-F238E27FC236}">
                <a16:creationId xmlns:a16="http://schemas.microsoft.com/office/drawing/2014/main" id="{146EA6BA-E28C-DC60-DA44-FFEDCF4106EA}"/>
              </a:ext>
            </a:extLst>
          </p:cNvPr>
          <p:cNvPicPr>
            <a:picLocks noChangeAspect="1"/>
          </p:cNvPicPr>
          <p:nvPr/>
        </p:nvPicPr>
        <p:blipFill rotWithShape="1">
          <a:blip r:embed="rId3"/>
          <a:srcRect l="6126" t="6547" r="2644" b="6098"/>
          <a:stretch/>
        </p:blipFill>
        <p:spPr>
          <a:xfrm>
            <a:off x="4653279" y="3527820"/>
            <a:ext cx="6441441" cy="3187940"/>
          </a:xfrm>
          <a:prstGeom prst="rect">
            <a:avLst/>
          </a:prstGeom>
        </p:spPr>
      </p:pic>
    </p:spTree>
    <p:extLst>
      <p:ext uri="{BB962C8B-B14F-4D97-AF65-F5344CB8AC3E}">
        <p14:creationId xmlns:p14="http://schemas.microsoft.com/office/powerpoint/2010/main" val="2250263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D0291F3-300B-EB4A-957C-DFEDA4F16C89}"/>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B933426B-A529-FFD2-BDFB-B307B5E61671}"/>
              </a:ext>
            </a:extLst>
          </p:cNvPr>
          <p:cNvSpPr txBox="1"/>
          <p:nvPr/>
        </p:nvSpPr>
        <p:spPr>
          <a:xfrm>
            <a:off x="2997200" y="318205"/>
            <a:ext cx="8310880" cy="5632311"/>
          </a:xfrm>
          <a:prstGeom prst="rect">
            <a:avLst/>
          </a:prstGeom>
          <a:noFill/>
        </p:spPr>
        <p:txBody>
          <a:bodyPr wrap="square">
            <a:spAutoFit/>
          </a:bodyPr>
          <a:lstStyle/>
          <a:p>
            <a:r>
              <a:rPr lang="uk-UA" sz="2400" b="1" dirty="0" err="1">
                <a:solidFill>
                  <a:srgbClr val="7030A0"/>
                </a:solidFill>
                <a:latin typeface="Times New Roman" panose="02020603050405020304" pitchFamily="18" charset="0"/>
                <a:cs typeface="Times New Roman" panose="02020603050405020304" pitchFamily="18" charset="0"/>
              </a:rPr>
              <a:t>Гіповітамінози</a:t>
            </a:r>
            <a:r>
              <a:rPr lang="uk-UA" sz="2400" b="1" dirty="0">
                <a:solidFill>
                  <a:srgbClr val="7030A0"/>
                </a:solidFill>
                <a:latin typeface="Times New Roman" panose="02020603050405020304" pitchFamily="18" charset="0"/>
                <a:cs typeface="Times New Roman" panose="02020603050405020304" pitchFamily="18" charset="0"/>
              </a:rPr>
              <a:t>, або </a:t>
            </a:r>
            <a:r>
              <a:rPr lang="uk-UA" sz="2400" b="1" dirty="0" err="1">
                <a:solidFill>
                  <a:srgbClr val="7030A0"/>
                </a:solidFill>
                <a:latin typeface="Times New Roman" panose="02020603050405020304" pitchFamily="18" charset="0"/>
                <a:cs typeface="Times New Roman" panose="02020603050405020304" pitchFamily="18" charset="0"/>
              </a:rPr>
              <a:t>авітамінози</a:t>
            </a:r>
            <a:r>
              <a:rPr lang="uk-UA" sz="2400" b="1" dirty="0">
                <a:solidFill>
                  <a:srgbClr val="7030A0"/>
                </a:solidFill>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 це хворобливі стани, за яких у людини порушуються процеси травлення та всмоктування поживних речовин.</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Недостатність вітаміну В2 — шкіра стає сухою, тріскається по краях губ, погіршується зір.</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За нестачі вітаміну В12 в організмі можуть виникати тяжкі, навіть смертельні анемії (недокрів'я). Причина — неповноцінне харчування, зокрема відмова від уживання в їжу м'яса та печінки.</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Нестача вітаміну С — неприємний запах із рота, кровоточивість ясен, зіркоподібні крововиливи, блідість, підвищена чутливість до холоду, кволість, млявість.</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Нестача вітаміну А — світлобоязнь, блідість, сухість шкіри, нігтів, очей, схильність до гнійних уражень шкіри.</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Нестача вітаміну Е — слабкість, порушення ходи.</a:t>
            </a:r>
          </a:p>
        </p:txBody>
      </p:sp>
    </p:spTree>
    <p:extLst>
      <p:ext uri="{BB962C8B-B14F-4D97-AF65-F5344CB8AC3E}">
        <p14:creationId xmlns:p14="http://schemas.microsoft.com/office/powerpoint/2010/main" val="3458689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7B5CB5C-A628-8D10-2C98-08AD6E795B53}"/>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25D1E96D-6F51-2A80-2D2F-B8A017DD601A}"/>
              </a:ext>
            </a:extLst>
          </p:cNvPr>
          <p:cNvPicPr>
            <a:picLocks noChangeAspect="1"/>
          </p:cNvPicPr>
          <p:nvPr/>
        </p:nvPicPr>
        <p:blipFill>
          <a:blip r:embed="rId3"/>
          <a:stretch>
            <a:fillRect/>
          </a:stretch>
        </p:blipFill>
        <p:spPr>
          <a:xfrm>
            <a:off x="3115944" y="264160"/>
            <a:ext cx="8869509" cy="6278880"/>
          </a:xfrm>
          <a:prstGeom prst="rect">
            <a:avLst/>
          </a:prstGeom>
        </p:spPr>
      </p:pic>
    </p:spTree>
    <p:extLst>
      <p:ext uri="{BB962C8B-B14F-4D97-AF65-F5344CB8AC3E}">
        <p14:creationId xmlns:p14="http://schemas.microsoft.com/office/powerpoint/2010/main" val="845240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35BE7C5-4D72-3666-BE22-38AF3331487A}"/>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0F9C91F3-C35D-866B-457E-5078F7F56A41}"/>
              </a:ext>
            </a:extLst>
          </p:cNvPr>
          <p:cNvSpPr txBox="1"/>
          <p:nvPr/>
        </p:nvSpPr>
        <p:spPr>
          <a:xfrm>
            <a:off x="2682240" y="497840"/>
            <a:ext cx="9062720" cy="6370975"/>
          </a:xfrm>
          <a:prstGeom prst="rect">
            <a:avLst/>
          </a:prstGeom>
          <a:noFill/>
        </p:spPr>
        <p:txBody>
          <a:bodyPr wrap="square">
            <a:spAutoFit/>
          </a:bodyPr>
          <a:lstStyle/>
          <a:p>
            <a:r>
              <a:rPr lang="uk-UA" sz="2400" b="1" dirty="0">
                <a:solidFill>
                  <a:srgbClr val="7030A0"/>
                </a:solidFill>
                <a:latin typeface="Times New Roman" panose="02020603050405020304" pitchFamily="18" charset="0"/>
                <a:cs typeface="Times New Roman" panose="02020603050405020304" pitchFamily="18" charset="0"/>
              </a:rPr>
              <a:t>Проаналізуйте</a:t>
            </a:r>
            <a:r>
              <a:rPr lang="uk-UA" sz="2400" dirty="0">
                <a:latin typeface="Times New Roman" panose="02020603050405020304" pitchFamily="18" charset="0"/>
                <a:cs typeface="Times New Roman" panose="02020603050405020304" pitchFamily="18" charset="0"/>
              </a:rPr>
              <a:t>, чи дотримуються правил раціонального харчування ваші однолітки та чи може це призвести до виникнення </a:t>
            </a:r>
            <a:r>
              <a:rPr lang="uk-UA" sz="2400" dirty="0" err="1">
                <a:latin typeface="Times New Roman" panose="02020603050405020304" pitchFamily="18" charset="0"/>
                <a:cs typeface="Times New Roman" panose="02020603050405020304" pitchFamily="18" charset="0"/>
              </a:rPr>
              <a:t>хвороб</a:t>
            </a:r>
            <a:r>
              <a:rPr lang="uk-UA" sz="2400" dirty="0">
                <a:latin typeface="Times New Roman" panose="02020603050405020304" pitchFamily="18" charset="0"/>
                <a:cs typeface="Times New Roman" panose="02020603050405020304" pitchFamily="18" charset="0"/>
              </a:rPr>
              <a:t>.</a:t>
            </a: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Ситуація 1. Володимир завжди відмовляється від сніданку, проте дуже полюбляє їсти ввечері перед сном.</a:t>
            </a: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Ситуація 2. Оленка потай від батьків ігнорує домашні страви, замінюючи їх цукерками, тістечками, бутербродами й хот-догами.</a:t>
            </a: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Ситуація 3. Павло надає перевагу вживанню значної кількості газованих напоїв, які містять суміш води, цукру або замінника цукру, ароматизатора, харчового барвника.</a:t>
            </a: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Ситуація 4. Даринка готувалася до шкільної олімпіади й уживала тонізуючі напої в значній кількості протягом дня (кава, міцний чай, напої з горіха, кола тощо).</a:t>
            </a:r>
          </a:p>
        </p:txBody>
      </p:sp>
    </p:spTree>
    <p:extLst>
      <p:ext uri="{BB962C8B-B14F-4D97-AF65-F5344CB8AC3E}">
        <p14:creationId xmlns:p14="http://schemas.microsoft.com/office/powerpoint/2010/main" val="2996512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1AEC66B-8CBA-C535-DE4C-75BB510AC60E}"/>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14425C35-585B-2A6F-744D-B3F00B883A6E}"/>
              </a:ext>
            </a:extLst>
          </p:cNvPr>
          <p:cNvSpPr txBox="1"/>
          <p:nvPr/>
        </p:nvSpPr>
        <p:spPr>
          <a:xfrm>
            <a:off x="3302000" y="269578"/>
            <a:ext cx="8321040" cy="2677656"/>
          </a:xfrm>
          <a:prstGeom prst="rect">
            <a:avLst/>
          </a:prstGeom>
          <a:noFill/>
        </p:spPr>
        <p:txBody>
          <a:bodyPr wrap="square">
            <a:spAutoFit/>
          </a:bodyPr>
          <a:lstStyle/>
          <a:p>
            <a:r>
              <a:rPr lang="uk-UA" sz="2400" dirty="0">
                <a:latin typeface="Times New Roman" panose="02020603050405020304" pitchFamily="18" charset="0"/>
                <a:cs typeface="Times New Roman" panose="02020603050405020304" pitchFamily="18" charset="0"/>
              </a:rPr>
              <a:t>Найпоширеніші гострі інфекційні захворювання травних шляхів. Глисти (гельмінти) спричиняють порушення фізичного та розумового розвитку. Людина, яка страждає на глистяну хворобу, утрачає апетит, худне, стає кволою. У неї часто виникає нудота, блювання, запори та головний біль. Профілактика: боротьба з мухами, дотримання правил особистої гігієни.</a:t>
            </a:r>
          </a:p>
        </p:txBody>
      </p:sp>
      <p:pic>
        <p:nvPicPr>
          <p:cNvPr id="5" name="Рисунок 4">
            <a:extLst>
              <a:ext uri="{FF2B5EF4-FFF2-40B4-BE49-F238E27FC236}">
                <a16:creationId xmlns:a16="http://schemas.microsoft.com/office/drawing/2014/main" id="{F1A5BF1B-B709-9E78-68FB-01F564F148F7}"/>
              </a:ext>
            </a:extLst>
          </p:cNvPr>
          <p:cNvPicPr>
            <a:picLocks noChangeAspect="1"/>
          </p:cNvPicPr>
          <p:nvPr/>
        </p:nvPicPr>
        <p:blipFill>
          <a:blip r:embed="rId3"/>
          <a:stretch>
            <a:fillRect/>
          </a:stretch>
        </p:blipFill>
        <p:spPr>
          <a:xfrm>
            <a:off x="5050472" y="2892742"/>
            <a:ext cx="5210601" cy="3467418"/>
          </a:xfrm>
          <a:prstGeom prst="rect">
            <a:avLst/>
          </a:prstGeom>
        </p:spPr>
      </p:pic>
    </p:spTree>
    <p:extLst>
      <p:ext uri="{BB962C8B-B14F-4D97-AF65-F5344CB8AC3E}">
        <p14:creationId xmlns:p14="http://schemas.microsoft.com/office/powerpoint/2010/main" val="4263227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F94B6F9-9779-AD00-9943-A3568BDF139B}"/>
              </a:ext>
            </a:extLst>
          </p:cNvPr>
          <p:cNvPicPr>
            <a:picLocks noChangeAspect="1"/>
          </p:cNvPicPr>
          <p:nvPr/>
        </p:nvPicPr>
        <p:blipFill>
          <a:blip r:embed="rId2"/>
          <a:stretch>
            <a:fillRect/>
          </a:stretch>
        </p:blipFill>
        <p:spPr>
          <a:xfrm>
            <a:off x="0" y="1"/>
            <a:ext cx="12192000" cy="6857999"/>
          </a:xfrm>
          <a:prstGeom prst="rect">
            <a:avLst/>
          </a:prstGeom>
        </p:spPr>
      </p:pic>
      <p:sp>
        <p:nvSpPr>
          <p:cNvPr id="4" name="TextBox 3">
            <a:extLst>
              <a:ext uri="{FF2B5EF4-FFF2-40B4-BE49-F238E27FC236}">
                <a16:creationId xmlns:a16="http://schemas.microsoft.com/office/drawing/2014/main" id="{DCC49C69-19E4-5AC0-118A-60459E7A3E11}"/>
              </a:ext>
            </a:extLst>
          </p:cNvPr>
          <p:cNvSpPr txBox="1"/>
          <p:nvPr/>
        </p:nvSpPr>
        <p:spPr>
          <a:xfrm>
            <a:off x="2794000" y="314960"/>
            <a:ext cx="9022080" cy="4154984"/>
          </a:xfrm>
          <a:prstGeom prst="rect">
            <a:avLst/>
          </a:prstGeom>
          <a:noFill/>
        </p:spPr>
        <p:txBody>
          <a:bodyPr wrap="square">
            <a:spAutoFit/>
          </a:bodyPr>
          <a:lstStyle/>
          <a:p>
            <a:r>
              <a:rPr lang="uk-UA" sz="2400" b="1" dirty="0">
                <a:solidFill>
                  <a:srgbClr val="7030A0"/>
                </a:solidFill>
                <a:latin typeface="Times New Roman" panose="02020603050405020304" pitchFamily="18" charset="0"/>
                <a:cs typeface="Times New Roman" panose="02020603050405020304" pitchFamily="18" charset="0"/>
              </a:rPr>
              <a:t>Ботулізм</a:t>
            </a:r>
            <a:r>
              <a:rPr lang="uk-UA" sz="2400" dirty="0">
                <a:latin typeface="Times New Roman" panose="02020603050405020304" pitchFamily="18" charset="0"/>
                <a:cs typeface="Times New Roman" panose="02020603050405020304" pitchFamily="18" charset="0"/>
              </a:rPr>
              <a:t> — тяжке харчове отруєння, спричинене токсином мікроорганізмів. Найчастіше ботулізм реєструють там, де населення споживає значну кількість консервованих продуктів, особливо виготовлених у домашніх умовах. Характерною особливістю збудника ботулізму є його здатність розвиватися без доступу повітря (у герметичній упаковці). Можливою ознакою наявності хвороботворних бактерій у консервованих продуктах є здуття (</a:t>
            </a:r>
            <a:r>
              <a:rPr lang="uk-UA" sz="2400" dirty="0" err="1">
                <a:latin typeface="Times New Roman" panose="02020603050405020304" pitchFamily="18" charset="0"/>
                <a:cs typeface="Times New Roman" panose="02020603050405020304" pitchFamily="18" charset="0"/>
              </a:rPr>
              <a:t>бомбаж</a:t>
            </a:r>
            <a:r>
              <a:rPr lang="uk-UA" sz="2400" dirty="0">
                <a:latin typeface="Times New Roman" panose="02020603050405020304" pitchFamily="18" charset="0"/>
                <a:cs typeface="Times New Roman" panose="02020603050405020304" pitchFamily="18" charset="0"/>
              </a:rPr>
              <a:t>) консервованих банок унаслідок того, що в процесі своєї життєдіяльності ці бактерії виділяють значну кількість газу. Тому потрібно утримуватися від уживання в їжу консервів, якщо є бодай мінімальна підозра на здуття банки.</a:t>
            </a:r>
          </a:p>
        </p:txBody>
      </p:sp>
      <p:pic>
        <p:nvPicPr>
          <p:cNvPr id="5" name="Рисунок 4">
            <a:extLst>
              <a:ext uri="{FF2B5EF4-FFF2-40B4-BE49-F238E27FC236}">
                <a16:creationId xmlns:a16="http://schemas.microsoft.com/office/drawing/2014/main" id="{BF5399B4-D48F-62E0-896B-3FAAA345C97C}"/>
              </a:ext>
            </a:extLst>
          </p:cNvPr>
          <p:cNvPicPr>
            <a:picLocks noChangeAspect="1"/>
          </p:cNvPicPr>
          <p:nvPr/>
        </p:nvPicPr>
        <p:blipFill rotWithShape="1">
          <a:blip r:embed="rId3"/>
          <a:srcRect t="28961"/>
          <a:stretch/>
        </p:blipFill>
        <p:spPr>
          <a:xfrm>
            <a:off x="5740400" y="4379771"/>
            <a:ext cx="5717540" cy="2377263"/>
          </a:xfrm>
          <a:prstGeom prst="rect">
            <a:avLst/>
          </a:prstGeom>
        </p:spPr>
      </p:pic>
    </p:spTree>
    <p:extLst>
      <p:ext uri="{BB962C8B-B14F-4D97-AF65-F5344CB8AC3E}">
        <p14:creationId xmlns:p14="http://schemas.microsoft.com/office/powerpoint/2010/main" val="1959801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889B051-030F-ACE7-554B-73AB57C0D0AE}"/>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E0D66E91-4226-A141-6E21-46E33F27CA08}"/>
              </a:ext>
            </a:extLst>
          </p:cNvPr>
          <p:cNvSpPr txBox="1"/>
          <p:nvPr/>
        </p:nvSpPr>
        <p:spPr>
          <a:xfrm>
            <a:off x="3078480" y="335280"/>
            <a:ext cx="8768080" cy="2308324"/>
          </a:xfrm>
          <a:prstGeom prst="rect">
            <a:avLst/>
          </a:prstGeom>
          <a:noFill/>
        </p:spPr>
        <p:txBody>
          <a:bodyPr wrap="square">
            <a:spAutoFit/>
          </a:bodyPr>
          <a:lstStyle/>
          <a:p>
            <a:r>
              <a:rPr lang="uk-UA" sz="2400" b="1" dirty="0">
                <a:solidFill>
                  <a:srgbClr val="7030A0"/>
                </a:solidFill>
                <a:effectLst/>
                <a:latin typeface="Times New Roman" panose="02020603050405020304" pitchFamily="18" charset="0"/>
                <a:cs typeface="Times New Roman" panose="02020603050405020304" pitchFamily="18" charset="0"/>
              </a:rPr>
              <a:t>Сальмонельоз</a:t>
            </a:r>
            <a:r>
              <a:rPr lang="uk-UA" sz="2400" b="0" i="0" dirty="0">
                <a:solidFill>
                  <a:srgbClr val="292B2C"/>
                </a:solidFill>
                <a:effectLst/>
                <a:latin typeface="Times New Roman" panose="02020603050405020304" pitchFamily="18" charset="0"/>
                <a:cs typeface="Times New Roman" panose="02020603050405020304" pitchFamily="18" charset="0"/>
              </a:rPr>
              <a:t> — харчове отруєння бактеріального походження, спостерігається тоді, коли людина вживала неякісні продукти — м'ясний фарш, курячі, а особливо качині яйця, холодець, річкову рибу, тістечка з вершковим кремом, майонез. Уже в першу добу після вживання виникає тяжке блювання, пронос, значно підвищується температура тіла.</a:t>
            </a:r>
            <a:endParaRPr lang="uk-UA" sz="24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6CA584B5-9E28-0B0B-F059-90AF2C5B47F2}"/>
              </a:ext>
            </a:extLst>
          </p:cNvPr>
          <p:cNvPicPr>
            <a:picLocks noChangeAspect="1"/>
          </p:cNvPicPr>
          <p:nvPr/>
        </p:nvPicPr>
        <p:blipFill rotWithShape="1">
          <a:blip r:embed="rId3"/>
          <a:srcRect b="6722"/>
          <a:stretch/>
        </p:blipFill>
        <p:spPr>
          <a:xfrm>
            <a:off x="3962400" y="2657797"/>
            <a:ext cx="6071870" cy="3773483"/>
          </a:xfrm>
          <a:prstGeom prst="rect">
            <a:avLst/>
          </a:prstGeom>
        </p:spPr>
      </p:pic>
    </p:spTree>
    <p:extLst>
      <p:ext uri="{BB962C8B-B14F-4D97-AF65-F5344CB8AC3E}">
        <p14:creationId xmlns:p14="http://schemas.microsoft.com/office/powerpoint/2010/main" val="2073400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297C800-55C2-2870-9DDE-971D9DCE1622}"/>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B2FA547D-259F-4589-0E33-515E3271CCAE}"/>
              </a:ext>
            </a:extLst>
          </p:cNvPr>
          <p:cNvSpPr txBox="1"/>
          <p:nvPr/>
        </p:nvSpPr>
        <p:spPr>
          <a:xfrm>
            <a:off x="3068320" y="314960"/>
            <a:ext cx="5445760" cy="6001643"/>
          </a:xfrm>
          <a:prstGeom prst="rect">
            <a:avLst/>
          </a:prstGeom>
          <a:noFill/>
        </p:spPr>
        <p:txBody>
          <a:bodyPr wrap="square">
            <a:spAutoFit/>
          </a:bodyPr>
          <a:lstStyle/>
          <a:p>
            <a:r>
              <a:rPr lang="uk-UA" sz="2400" b="1" dirty="0">
                <a:solidFill>
                  <a:srgbClr val="7030A0"/>
                </a:solidFill>
                <a:latin typeface="Times New Roman" panose="02020603050405020304" pitchFamily="18" charset="0"/>
                <a:cs typeface="Times New Roman" panose="02020603050405020304" pitchFamily="18" charset="0"/>
              </a:rPr>
              <a:t>Хвороба Боткіна (гепатит А) </a:t>
            </a:r>
            <a:r>
              <a:rPr lang="uk-UA" sz="2400" dirty="0">
                <a:latin typeface="Times New Roman" panose="02020603050405020304" pitchFamily="18" charset="0"/>
                <a:cs typeface="Times New Roman" panose="02020603050405020304" pitchFamily="18" charset="0"/>
              </a:rPr>
              <a:t>— інфекційне захворювання з ураженням печінки, збудником якого є вірус. Джерело інфекції — лише людина. Передається через забруднені випорожненнями харчові продукти, воду, домашні речі, брудні руки, мухи також є переносниками вірусу гепатиту. Хвороба проявляється підвищенням температури, кволістю, появою нудоти, блюванням. Сеча темнішає, а кал знебарвлюється, через декілька днів з'являється жовтяниця. Профілактика: контроль за харчуванням і водопостачанням, боротьба з мухами, дотримання правил особистої гігієни.</a:t>
            </a:r>
          </a:p>
        </p:txBody>
      </p:sp>
      <p:pic>
        <p:nvPicPr>
          <p:cNvPr id="5" name="Рисунок 4">
            <a:extLst>
              <a:ext uri="{FF2B5EF4-FFF2-40B4-BE49-F238E27FC236}">
                <a16:creationId xmlns:a16="http://schemas.microsoft.com/office/drawing/2014/main" id="{6B337CE7-B1C3-4A42-1608-3B42ABE11086}"/>
              </a:ext>
            </a:extLst>
          </p:cNvPr>
          <p:cNvPicPr>
            <a:picLocks noChangeAspect="1"/>
          </p:cNvPicPr>
          <p:nvPr/>
        </p:nvPicPr>
        <p:blipFill>
          <a:blip r:embed="rId3"/>
          <a:stretch>
            <a:fillRect/>
          </a:stretch>
        </p:blipFill>
        <p:spPr>
          <a:xfrm>
            <a:off x="8392160" y="975360"/>
            <a:ext cx="3799840" cy="3799840"/>
          </a:xfrm>
          <a:prstGeom prst="rect">
            <a:avLst/>
          </a:prstGeom>
        </p:spPr>
      </p:pic>
    </p:spTree>
    <p:extLst>
      <p:ext uri="{BB962C8B-B14F-4D97-AF65-F5344CB8AC3E}">
        <p14:creationId xmlns:p14="http://schemas.microsoft.com/office/powerpoint/2010/main" val="4181112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6F271FF-459A-2F32-38AB-3F31306408B9}"/>
              </a:ext>
            </a:extLst>
          </p:cNvPr>
          <p:cNvPicPr>
            <a:picLocks noChangeAspect="1"/>
          </p:cNvPicPr>
          <p:nvPr/>
        </p:nvPicPr>
        <p:blipFill>
          <a:blip r:embed="rId2"/>
          <a:stretch>
            <a:fillRect/>
          </a:stretch>
        </p:blipFill>
        <p:spPr>
          <a:xfrm>
            <a:off x="0" y="1"/>
            <a:ext cx="12192000" cy="6857999"/>
          </a:xfrm>
          <a:prstGeom prst="rect">
            <a:avLst/>
          </a:prstGeom>
        </p:spPr>
      </p:pic>
      <p:sp>
        <p:nvSpPr>
          <p:cNvPr id="4" name="TextBox 3">
            <a:extLst>
              <a:ext uri="{FF2B5EF4-FFF2-40B4-BE49-F238E27FC236}">
                <a16:creationId xmlns:a16="http://schemas.microsoft.com/office/drawing/2014/main" id="{9C5607DC-4EF0-4177-96DA-90080F96C06E}"/>
              </a:ext>
            </a:extLst>
          </p:cNvPr>
          <p:cNvSpPr txBox="1"/>
          <p:nvPr/>
        </p:nvSpPr>
        <p:spPr>
          <a:xfrm>
            <a:off x="2682240" y="213360"/>
            <a:ext cx="5628640" cy="6370975"/>
          </a:xfrm>
          <a:prstGeom prst="rect">
            <a:avLst/>
          </a:prstGeom>
          <a:noFill/>
        </p:spPr>
        <p:txBody>
          <a:bodyPr wrap="square">
            <a:spAutoFit/>
          </a:bodyPr>
          <a:lstStyle/>
          <a:p>
            <a:r>
              <a:rPr lang="uk-UA" sz="2400" b="1" dirty="0">
                <a:solidFill>
                  <a:srgbClr val="7030A0"/>
                </a:solidFill>
                <a:latin typeface="Times New Roman" panose="02020603050405020304" pitchFamily="18" charset="0"/>
                <a:cs typeface="Times New Roman" panose="02020603050405020304" pitchFamily="18" charset="0"/>
              </a:rPr>
              <a:t>Холера </a:t>
            </a:r>
            <a:r>
              <a:rPr lang="uk-UA" sz="2400" dirty="0">
                <a:latin typeface="Times New Roman" panose="02020603050405020304" pitchFamily="18" charset="0"/>
                <a:cs typeface="Times New Roman" panose="02020603050405020304" pitchFamily="18" charset="0"/>
              </a:rPr>
              <a:t>— гостре інфекційне захворювання з групи особливо небезпечних інфекційних захворювань. Збудником холери є холерний вібріон, який за сприятливих умов може існувати у воді й на харчових продуктах протягом одного-двох місяців. На холеру хворіє лише людина. Сприйнятливість людини до захворювання дуже велика. Заразитися можна під час уживання забрудненої холерним вібріоном води або харчових продуктів. Н</a:t>
            </a:r>
            <a:r>
              <a:rPr lang="uk-UA" sz="2400" b="0" i="0" dirty="0">
                <a:solidFill>
                  <a:srgbClr val="292B2C"/>
                </a:solidFill>
                <a:effectLst/>
                <a:latin typeface="Times New Roman" panose="02020603050405020304" pitchFamily="18" charset="0"/>
                <a:cs typeface="Times New Roman" panose="02020603050405020304" pitchFamily="18" charset="0"/>
              </a:rPr>
              <a:t>айхарактернішими симптомами холери є сильний пронос, що супроводжується блюванням і судомами. Лікують це захворювання лише в лікарні з дотриманням особливих протиепідемічних санітарних заходів.</a:t>
            </a:r>
            <a:endParaRPr lang="uk-UA" sz="24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2F93672A-0031-7426-2E62-C7A6921EE2CD}"/>
              </a:ext>
            </a:extLst>
          </p:cNvPr>
          <p:cNvPicPr>
            <a:picLocks noChangeAspect="1"/>
          </p:cNvPicPr>
          <p:nvPr/>
        </p:nvPicPr>
        <p:blipFill>
          <a:blip r:embed="rId3"/>
          <a:stretch>
            <a:fillRect/>
          </a:stretch>
        </p:blipFill>
        <p:spPr>
          <a:xfrm>
            <a:off x="8545830" y="314960"/>
            <a:ext cx="3646170" cy="3646170"/>
          </a:xfrm>
          <a:prstGeom prst="rect">
            <a:avLst/>
          </a:prstGeom>
        </p:spPr>
      </p:pic>
    </p:spTree>
    <p:extLst>
      <p:ext uri="{BB962C8B-B14F-4D97-AF65-F5344CB8AC3E}">
        <p14:creationId xmlns:p14="http://schemas.microsoft.com/office/powerpoint/2010/main" val="3185598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B719C70-5DC7-3D16-94EF-F3FB88B8BB80}"/>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72D73A80-14B9-C33C-C963-F44A22B0D0DB}"/>
              </a:ext>
            </a:extLst>
          </p:cNvPr>
          <p:cNvSpPr txBox="1"/>
          <p:nvPr/>
        </p:nvSpPr>
        <p:spPr>
          <a:xfrm>
            <a:off x="2997200" y="318205"/>
            <a:ext cx="9062720" cy="6001643"/>
          </a:xfrm>
          <a:prstGeom prst="rect">
            <a:avLst/>
          </a:prstGeom>
          <a:noFill/>
        </p:spPr>
        <p:txBody>
          <a:bodyPr wrap="square">
            <a:spAutoFit/>
          </a:bodyPr>
          <a:lstStyle/>
          <a:p>
            <a:r>
              <a:rPr lang="uk-UA" sz="2400" dirty="0">
                <a:latin typeface="Times New Roman" panose="02020603050405020304" pitchFamily="18" charset="0"/>
                <a:cs typeface="Times New Roman" panose="02020603050405020304" pitchFamily="18" charset="0"/>
              </a:rPr>
              <a:t>Запам'ятайте!</a:t>
            </a: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У разі виникнення згаданих </a:t>
            </a:r>
            <a:r>
              <a:rPr lang="uk-UA" sz="2400" dirty="0" err="1">
                <a:latin typeface="Times New Roman" panose="02020603050405020304" pitchFamily="18" charset="0"/>
                <a:cs typeface="Times New Roman" panose="02020603050405020304" pitchFamily="18" charset="0"/>
              </a:rPr>
              <a:t>хвороб</a:t>
            </a:r>
            <a:r>
              <a:rPr lang="uk-UA" sz="2400" dirty="0">
                <a:latin typeface="Times New Roman" panose="02020603050405020304" pitchFamily="18" charset="0"/>
                <a:cs typeface="Times New Roman" panose="02020603050405020304" pitchFamily="18" charset="0"/>
              </a:rPr>
              <a:t> потрібно негайно звернутися по допомогу до лікаря. Самолікування неприпустиме! Тяжкими наслідками невчасного звернення до медиків можуть бути хронічні хвороби, інвалідність і смерть.</a:t>
            </a: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Як потрібно діяти, щоб запобігти гострим інфекційним захворюванням травних шляхів:</a:t>
            </a:r>
          </a:p>
          <a:p>
            <a:endParaRPr lang="uk-UA" sz="24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мити руки перед уживанням їжі та після відвідування вбиральні;</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промивати великою кількістю води овочі, фрукти та ягоди;</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не допускати контакту харчових продуктів з мухами;</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дотримуватися правильної кулінарної обробки їжі;</a:t>
            </a:r>
          </a:p>
          <a:p>
            <a:pPr marL="342900" indent="-3429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не порушувати правил зберігання харчових продуктів;</a:t>
            </a:r>
          </a:p>
          <a:p>
            <a:pPr marL="457200" indent="-457200">
              <a:buFont typeface="Wingdings" panose="05000000000000000000" pitchFamily="2" charset="2"/>
              <a:buChar char="ü"/>
            </a:pPr>
            <a:r>
              <a:rPr lang="uk-UA" sz="2400" dirty="0">
                <a:latin typeface="Times New Roman" panose="02020603050405020304" pitchFamily="18" charset="0"/>
                <a:cs typeface="Times New Roman" panose="02020603050405020304" pitchFamily="18" charset="0"/>
              </a:rPr>
              <a:t>не купатися та не пити воду з невідомих водойм.</a:t>
            </a:r>
          </a:p>
        </p:txBody>
      </p:sp>
    </p:spTree>
    <p:extLst>
      <p:ext uri="{BB962C8B-B14F-4D97-AF65-F5344CB8AC3E}">
        <p14:creationId xmlns:p14="http://schemas.microsoft.com/office/powerpoint/2010/main" val="3921734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C72C2A0-CF81-8A5A-4649-23185C0F7975}"/>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FAADBA4A-5B36-B5E1-327D-B9D99AA9E0F4}"/>
              </a:ext>
            </a:extLst>
          </p:cNvPr>
          <p:cNvSpPr txBox="1"/>
          <p:nvPr/>
        </p:nvSpPr>
        <p:spPr>
          <a:xfrm>
            <a:off x="3403600" y="233680"/>
            <a:ext cx="8331200" cy="2585323"/>
          </a:xfrm>
          <a:prstGeom prst="rect">
            <a:avLst/>
          </a:prstGeom>
          <a:noFill/>
        </p:spPr>
        <p:txBody>
          <a:bodyPr wrap="square">
            <a:spAutoFit/>
          </a:bodyPr>
          <a:lstStyle/>
          <a:p>
            <a:r>
              <a:rPr lang="uk-UA" sz="2400" dirty="0">
                <a:latin typeface="Times New Roman" panose="02020603050405020304" pitchFamily="18" charset="0"/>
                <a:cs typeface="Times New Roman" panose="02020603050405020304" pitchFamily="18" charset="0"/>
              </a:rPr>
              <a:t>Харчові добавки — це хімічні речовини, що додаються до харчових продуктів для поліпшення їхнього смаку, підвищення поживної цінності або запобігання псуванню продукту під час зберігання.</a:t>
            </a: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Для чого ж потрібні всі ці добавки? Опишемо основні з них.</a:t>
            </a:r>
          </a:p>
          <a:p>
            <a:endParaRPr lang="uk-UA" dirty="0"/>
          </a:p>
        </p:txBody>
      </p:sp>
      <p:pic>
        <p:nvPicPr>
          <p:cNvPr id="5" name="Рисунок 4">
            <a:extLst>
              <a:ext uri="{FF2B5EF4-FFF2-40B4-BE49-F238E27FC236}">
                <a16:creationId xmlns:a16="http://schemas.microsoft.com/office/drawing/2014/main" id="{5EF1A9B7-E8DC-3B01-3CBC-6335C8AC1498}"/>
              </a:ext>
            </a:extLst>
          </p:cNvPr>
          <p:cNvPicPr>
            <a:picLocks noChangeAspect="1"/>
          </p:cNvPicPr>
          <p:nvPr/>
        </p:nvPicPr>
        <p:blipFill>
          <a:blip r:embed="rId3"/>
          <a:stretch>
            <a:fillRect/>
          </a:stretch>
        </p:blipFill>
        <p:spPr>
          <a:xfrm>
            <a:off x="3362959" y="2700972"/>
            <a:ext cx="8656321" cy="3567748"/>
          </a:xfrm>
          <a:prstGeom prst="rect">
            <a:avLst/>
          </a:prstGeom>
        </p:spPr>
      </p:pic>
    </p:spTree>
    <p:extLst>
      <p:ext uri="{BB962C8B-B14F-4D97-AF65-F5344CB8AC3E}">
        <p14:creationId xmlns:p14="http://schemas.microsoft.com/office/powerpoint/2010/main" val="6113376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5974E68-740A-34B6-3855-4CA43F862859}"/>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826E4351-C4FA-B88B-952E-BA9743D83135}"/>
              </a:ext>
            </a:extLst>
          </p:cNvPr>
          <p:cNvSpPr txBox="1"/>
          <p:nvPr/>
        </p:nvSpPr>
        <p:spPr>
          <a:xfrm>
            <a:off x="2915920" y="335280"/>
            <a:ext cx="7843520" cy="6001643"/>
          </a:xfrm>
          <a:prstGeom prst="rect">
            <a:avLst/>
          </a:prstGeom>
          <a:noFill/>
        </p:spPr>
        <p:txBody>
          <a:bodyPr wrap="square">
            <a:spAutoFit/>
          </a:bodyPr>
          <a:lstStyle/>
          <a:p>
            <a:r>
              <a:rPr lang="uk-UA" sz="2400" dirty="0">
                <a:latin typeface="Times New Roman" panose="02020603050405020304" pitchFamily="18" charset="0"/>
                <a:cs typeface="Times New Roman" panose="02020603050405020304" pitchFamily="18" charset="0"/>
              </a:rPr>
              <a:t>Є харчові добавки, які включають у себе жири, вуглеводи, білки й клітковину, а також майже всі мікроелементи та вітаміни. Вони покращують якісний склад їжі.</a:t>
            </a: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Добавки, що зберігають свіжість, додають до олій і до пакувальних матеріалів, щоб запобігти згіркненню олії.</a:t>
            </a: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Добавки-консерванти призначені для того, щоб довгий час зберігати продукти придатними до вживання. Вони містять речовини, які вбивають мікробів або не дають їм розмножуватися. Із найдавніших часів люди використовували із цією метою сіль, цукор, кислоти й дим, у якому продукти коптили. Як консерванти для фруктів та овочів використовують </a:t>
            </a:r>
            <a:r>
              <a:rPr lang="uk-UA" sz="2400" dirty="0" err="1">
                <a:latin typeface="Times New Roman" panose="02020603050405020304" pitchFamily="18" charset="0"/>
                <a:cs typeface="Times New Roman" panose="02020603050405020304" pitchFamily="18" charset="0"/>
              </a:rPr>
              <a:t>бензоат</a:t>
            </a:r>
            <a:r>
              <a:rPr lang="uk-UA" sz="2400" dirty="0">
                <a:latin typeface="Times New Roman" panose="02020603050405020304" pitchFamily="18" charset="0"/>
                <a:cs typeface="Times New Roman" panose="02020603050405020304" pitchFamily="18" charset="0"/>
              </a:rPr>
              <a:t> Натрію й </a:t>
            </a:r>
            <a:r>
              <a:rPr lang="uk-UA" sz="2400" dirty="0" err="1">
                <a:latin typeface="Times New Roman" panose="02020603050405020304" pitchFamily="18" charset="0"/>
                <a:cs typeface="Times New Roman" panose="02020603050405020304" pitchFamily="18" charset="0"/>
              </a:rPr>
              <a:t>бензоат</a:t>
            </a:r>
            <a:r>
              <a:rPr lang="uk-UA" sz="2400" dirty="0">
                <a:latin typeface="Times New Roman" panose="02020603050405020304" pitchFamily="18" charset="0"/>
                <a:cs typeface="Times New Roman" panose="02020603050405020304" pitchFamily="18" charset="0"/>
              </a:rPr>
              <a:t> Калію. Багато продуктів консервують за допомогою оцтової кислоти (оцту).</a:t>
            </a:r>
          </a:p>
        </p:txBody>
      </p:sp>
      <p:pic>
        <p:nvPicPr>
          <p:cNvPr id="5" name="Рисунок 4">
            <a:extLst>
              <a:ext uri="{FF2B5EF4-FFF2-40B4-BE49-F238E27FC236}">
                <a16:creationId xmlns:a16="http://schemas.microsoft.com/office/drawing/2014/main" id="{B079531C-7EAB-3758-5BC6-4BE29FFF42EC}"/>
              </a:ext>
            </a:extLst>
          </p:cNvPr>
          <p:cNvPicPr>
            <a:picLocks noChangeAspect="1"/>
          </p:cNvPicPr>
          <p:nvPr/>
        </p:nvPicPr>
        <p:blipFill>
          <a:blip r:embed="rId3"/>
          <a:stretch>
            <a:fillRect/>
          </a:stretch>
        </p:blipFill>
        <p:spPr>
          <a:xfrm>
            <a:off x="10571903" y="782320"/>
            <a:ext cx="1505162" cy="1389380"/>
          </a:xfrm>
          <a:prstGeom prst="rect">
            <a:avLst/>
          </a:prstGeom>
        </p:spPr>
      </p:pic>
    </p:spTree>
    <p:extLst>
      <p:ext uri="{BB962C8B-B14F-4D97-AF65-F5344CB8AC3E}">
        <p14:creationId xmlns:p14="http://schemas.microsoft.com/office/powerpoint/2010/main" val="2741733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EA173BB-F166-7FAC-5AC2-0B58F067AE9C}"/>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B5158B91-E772-6A34-CEB1-7ACD2B99E7BA}"/>
              </a:ext>
            </a:extLst>
          </p:cNvPr>
          <p:cNvSpPr txBox="1"/>
          <p:nvPr/>
        </p:nvSpPr>
        <p:spPr>
          <a:xfrm>
            <a:off x="2418080" y="416560"/>
            <a:ext cx="5923280" cy="5539978"/>
          </a:xfrm>
          <a:prstGeom prst="rect">
            <a:avLst/>
          </a:prstGeom>
          <a:noFill/>
        </p:spPr>
        <p:txBody>
          <a:bodyPr wrap="square">
            <a:spAutoFit/>
          </a:bodyPr>
          <a:lstStyle/>
          <a:p>
            <a:r>
              <a:rPr lang="uk-UA" sz="2400" dirty="0">
                <a:latin typeface="Times New Roman" panose="02020603050405020304" pitchFamily="18" charset="0"/>
                <a:cs typeface="Times New Roman" panose="02020603050405020304" pitchFamily="18" charset="0"/>
              </a:rPr>
              <a:t>Прянощі допомагають змінити смак їжі. Є природні прянощі, але більшість із тих, </a:t>
            </a:r>
          </a:p>
          <a:p>
            <a:r>
              <a:rPr lang="uk-UA" sz="2400" dirty="0">
                <a:latin typeface="Times New Roman" panose="02020603050405020304" pitchFamily="18" charset="0"/>
                <a:cs typeface="Times New Roman" panose="02020603050405020304" pitchFamily="18" charset="0"/>
              </a:rPr>
              <a:t>якими користуються сьогодні,— це суміші, що складаються із синтетичних речовин.</a:t>
            </a:r>
          </a:p>
          <a:p>
            <a:endParaRPr lang="uk-UA" sz="2400" dirty="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Барвники надають продуктам, які пройшли термічну обробку, більш привабливого вигляду. Барвники поділяються на дві </a:t>
            </a:r>
          </a:p>
          <a:p>
            <a:r>
              <a:rPr lang="uk-UA" sz="2400" dirty="0">
                <a:latin typeface="Times New Roman" panose="02020603050405020304" pitchFamily="18" charset="0"/>
                <a:cs typeface="Times New Roman" panose="02020603050405020304" pitchFamily="18" charset="0"/>
              </a:rPr>
              <a:t>основні групи: природні й синтетичні.</a:t>
            </a:r>
          </a:p>
          <a:p>
            <a:r>
              <a:rPr lang="uk-UA" sz="2400" dirty="0">
                <a:latin typeface="Times New Roman" panose="02020603050405020304" pitchFamily="18" charset="0"/>
                <a:cs typeface="Times New Roman" panose="02020603050405020304" pitchFamily="18" charset="0"/>
              </a:rPr>
              <a:t> Краще, звичайно, використовувати</a:t>
            </a:r>
          </a:p>
          <a:p>
            <a:r>
              <a:rPr lang="uk-UA" sz="2400" dirty="0">
                <a:latin typeface="Times New Roman" panose="02020603050405020304" pitchFamily="18" charset="0"/>
                <a:cs typeface="Times New Roman" panose="02020603050405020304" pitchFamily="18" charset="0"/>
              </a:rPr>
              <a:t> природні барвники.</a:t>
            </a:r>
          </a:p>
          <a:p>
            <a:endParaRPr lang="uk-UA" dirty="0"/>
          </a:p>
        </p:txBody>
      </p:sp>
      <p:pic>
        <p:nvPicPr>
          <p:cNvPr id="5" name="Рисунок 4">
            <a:extLst>
              <a:ext uri="{FF2B5EF4-FFF2-40B4-BE49-F238E27FC236}">
                <a16:creationId xmlns:a16="http://schemas.microsoft.com/office/drawing/2014/main" id="{6C1A13F9-7963-651F-F57F-1AAF8A521097}"/>
              </a:ext>
            </a:extLst>
          </p:cNvPr>
          <p:cNvPicPr>
            <a:picLocks noChangeAspect="1"/>
          </p:cNvPicPr>
          <p:nvPr/>
        </p:nvPicPr>
        <p:blipFill>
          <a:blip r:embed="rId3"/>
          <a:stretch>
            <a:fillRect/>
          </a:stretch>
        </p:blipFill>
        <p:spPr>
          <a:xfrm>
            <a:off x="8770146" y="564514"/>
            <a:ext cx="3421854" cy="1782445"/>
          </a:xfrm>
          <a:prstGeom prst="rect">
            <a:avLst/>
          </a:prstGeom>
        </p:spPr>
      </p:pic>
      <p:pic>
        <p:nvPicPr>
          <p:cNvPr id="6" name="Рисунок 5">
            <a:extLst>
              <a:ext uri="{FF2B5EF4-FFF2-40B4-BE49-F238E27FC236}">
                <a16:creationId xmlns:a16="http://schemas.microsoft.com/office/drawing/2014/main" id="{5F2770C1-FCE0-BB32-4672-3C0C78233A57}"/>
              </a:ext>
            </a:extLst>
          </p:cNvPr>
          <p:cNvPicPr>
            <a:picLocks noChangeAspect="1"/>
          </p:cNvPicPr>
          <p:nvPr/>
        </p:nvPicPr>
        <p:blipFill>
          <a:blip r:embed="rId4"/>
          <a:stretch>
            <a:fillRect/>
          </a:stretch>
        </p:blipFill>
        <p:spPr>
          <a:xfrm>
            <a:off x="8230869" y="3521074"/>
            <a:ext cx="3355615" cy="2503805"/>
          </a:xfrm>
          <a:prstGeom prst="rect">
            <a:avLst/>
          </a:prstGeom>
        </p:spPr>
      </p:pic>
    </p:spTree>
    <p:extLst>
      <p:ext uri="{BB962C8B-B14F-4D97-AF65-F5344CB8AC3E}">
        <p14:creationId xmlns:p14="http://schemas.microsoft.com/office/powerpoint/2010/main" val="3803495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6D3ED83-E346-27DD-69E7-260C7054C63C}"/>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31CCCA32-44CE-2E36-4888-9C8402D88CC0}"/>
              </a:ext>
            </a:extLst>
          </p:cNvPr>
          <p:cNvSpPr txBox="1"/>
          <p:nvPr/>
        </p:nvSpPr>
        <p:spPr>
          <a:xfrm>
            <a:off x="2814320" y="325120"/>
            <a:ext cx="7995920" cy="4154984"/>
          </a:xfrm>
          <a:prstGeom prst="rect">
            <a:avLst/>
          </a:prstGeom>
          <a:noFill/>
        </p:spPr>
        <p:txBody>
          <a:bodyPr wrap="square">
            <a:spAutoFit/>
          </a:bodyPr>
          <a:lstStyle/>
          <a:p>
            <a:r>
              <a:rPr lang="uk-UA" sz="2400" dirty="0">
                <a:latin typeface="Times New Roman" panose="02020603050405020304" pitchFamily="18" charset="0"/>
                <a:cs typeface="Times New Roman" panose="02020603050405020304" pitchFamily="18" charset="0"/>
              </a:rPr>
              <a:t>Ми перелічили харчові добавки, які додають виробники. Але є ще такі харчові добавки, які використовуються індивідуально. Різні виробники можуть пропонувати свої харчові добавки для повсякденного харчування. Стверджують, що ці добавки можуть сприяти схудненню, використовуватися для профілактики будь-яких захворювань і навіть їх лікування. Уживати ці харчові добавки можна лише після консультації з лікарем, який добре обізнаний про стан здоров’я людини. Для </a:t>
            </a:r>
            <a:r>
              <a:rPr lang="uk-UA" sz="2400" dirty="0" err="1">
                <a:latin typeface="Times New Roman" panose="02020603050405020304" pitchFamily="18" charset="0"/>
                <a:cs typeface="Times New Roman" panose="02020603050405020304" pitchFamily="18" charset="0"/>
              </a:rPr>
              <a:t>підлітка</a:t>
            </a:r>
            <a:r>
              <a:rPr lang="uk-UA" sz="2400" dirty="0">
                <a:latin typeface="Times New Roman" panose="02020603050405020304" pitchFamily="18" charset="0"/>
                <a:cs typeface="Times New Roman" panose="02020603050405020304" pitchFamily="18" charset="0"/>
              </a:rPr>
              <a:t>, який раціонально харчується, такі харчові добавки зовсім не потрібні.</a:t>
            </a:r>
          </a:p>
        </p:txBody>
      </p:sp>
    </p:spTree>
    <p:extLst>
      <p:ext uri="{BB962C8B-B14F-4D97-AF65-F5344CB8AC3E}">
        <p14:creationId xmlns:p14="http://schemas.microsoft.com/office/powerpoint/2010/main" val="2164960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D69AF80-96BC-DF06-4D45-23F38ED246C5}"/>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9E33EBA3-16D8-9844-3B5C-F3C4E3D302CF}"/>
              </a:ext>
            </a:extLst>
          </p:cNvPr>
          <p:cNvPicPr>
            <a:picLocks noChangeAspect="1"/>
          </p:cNvPicPr>
          <p:nvPr/>
        </p:nvPicPr>
        <p:blipFill rotWithShape="1">
          <a:blip r:embed="rId3"/>
          <a:srcRect l="6952" t="2557" r="6537" b="2557"/>
          <a:stretch/>
        </p:blipFill>
        <p:spPr>
          <a:xfrm>
            <a:off x="5484342" y="441124"/>
            <a:ext cx="6555258" cy="5380556"/>
          </a:xfrm>
          <a:prstGeom prst="rect">
            <a:avLst/>
          </a:prstGeom>
        </p:spPr>
      </p:pic>
      <p:sp>
        <p:nvSpPr>
          <p:cNvPr id="5" name="TextBox 4">
            <a:extLst>
              <a:ext uri="{FF2B5EF4-FFF2-40B4-BE49-F238E27FC236}">
                <a16:creationId xmlns:a16="http://schemas.microsoft.com/office/drawing/2014/main" id="{77FC2B59-F0E6-54F8-9621-EDF2414C9EE7}"/>
              </a:ext>
            </a:extLst>
          </p:cNvPr>
          <p:cNvSpPr txBox="1"/>
          <p:nvPr/>
        </p:nvSpPr>
        <p:spPr>
          <a:xfrm>
            <a:off x="2672080" y="223520"/>
            <a:ext cx="2865120" cy="5016758"/>
          </a:xfrm>
          <a:prstGeom prst="rect">
            <a:avLst/>
          </a:prstGeom>
          <a:noFill/>
        </p:spPr>
        <p:txBody>
          <a:bodyPr wrap="square">
            <a:spAutoFit/>
          </a:bodyPr>
          <a:lstStyle/>
          <a:p>
            <a:r>
              <a:rPr lang="uk-UA" sz="2000" dirty="0">
                <a:latin typeface="Times New Roman" panose="02020603050405020304" pitchFamily="18" charset="0"/>
                <a:cs typeface="Times New Roman" panose="02020603050405020304" pitchFamily="18" charset="0"/>
              </a:rPr>
              <a:t>Якість їжі пов’язана з її складом. Так, у їжі можуть міститися речовини, які не є корисними для вашого організму. Усілякі консерванти, барвники, смакові добавки — це зовсім не те, що потрібно для зростання та розвитку </a:t>
            </a:r>
            <a:r>
              <a:rPr lang="uk-UA" sz="2000" dirty="0" err="1">
                <a:latin typeface="Times New Roman" panose="02020603050405020304" pitchFamily="18" charset="0"/>
                <a:cs typeface="Times New Roman" panose="02020603050405020304" pitchFamily="18" charset="0"/>
              </a:rPr>
              <a:t>підлітка</a:t>
            </a:r>
            <a:r>
              <a:rPr lang="uk-UA" sz="2000" dirty="0">
                <a:latin typeface="Times New Roman" panose="02020603050405020304" pitchFamily="18" charset="0"/>
                <a:cs typeface="Times New Roman" panose="02020603050405020304" pitchFamily="18" charset="0"/>
              </a:rPr>
              <a:t>. Їжа може бути дуже жирною, занадто гострою або дуже солоною для вас. Це також слід ураховувати.</a:t>
            </a:r>
          </a:p>
        </p:txBody>
      </p:sp>
    </p:spTree>
    <p:extLst>
      <p:ext uri="{BB962C8B-B14F-4D97-AF65-F5344CB8AC3E}">
        <p14:creationId xmlns:p14="http://schemas.microsoft.com/office/powerpoint/2010/main" val="33470954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2373FC1-F72D-FBA4-F08B-7E8B9187E920}"/>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6CF74BBA-5C83-91A5-B419-C4AB406D118A}"/>
              </a:ext>
            </a:extLst>
          </p:cNvPr>
          <p:cNvSpPr txBox="1"/>
          <p:nvPr/>
        </p:nvSpPr>
        <p:spPr>
          <a:xfrm>
            <a:off x="2915920" y="182880"/>
            <a:ext cx="9001760" cy="4893647"/>
          </a:xfrm>
          <a:prstGeom prst="rect">
            <a:avLst/>
          </a:prstGeom>
          <a:noFill/>
        </p:spPr>
        <p:txBody>
          <a:bodyPr wrap="square">
            <a:spAutoFit/>
          </a:bodyPr>
          <a:lstStyle/>
          <a:p>
            <a:r>
              <a:rPr lang="uk-UA" sz="2400" dirty="0" err="1">
                <a:latin typeface="Times New Roman" panose="02020603050405020304" pitchFamily="18" charset="0"/>
                <a:cs typeface="Times New Roman" panose="02020603050405020304" pitchFamily="18" charset="0"/>
              </a:rPr>
              <a:t>Домедична</a:t>
            </a:r>
            <a:r>
              <a:rPr lang="uk-UA" sz="2400" dirty="0">
                <a:latin typeface="Times New Roman" panose="02020603050405020304" pitchFamily="18" charset="0"/>
                <a:cs typeface="Times New Roman" panose="02020603050405020304" pitchFamily="18" charset="0"/>
              </a:rPr>
              <a:t> допомога при харчових отруєннях і кишкових інфекціях. </a:t>
            </a:r>
          </a:p>
          <a:p>
            <a:r>
              <a:rPr lang="uk-UA" sz="2400" dirty="0">
                <a:latin typeface="Times New Roman" panose="02020603050405020304" pitchFamily="18" charset="0"/>
                <a:cs typeface="Times New Roman" panose="02020603050405020304" pitchFamily="18" charset="0"/>
              </a:rPr>
              <a:t>Харчові отруєння зазвичай спричиняють неякісні та неправильно приготовлені харчові продукти або коли порушені умови й терміни їхнього зберігання.</a:t>
            </a: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Симптоми харчових отруєнь. Перші симптоми можуть виявитися вже через декілька годин після вживання неякісного харчового продукту. Іноді симптоми захворювання з'являються через декілька діб. Захворювання починається раптово. Виникає загальне нездужання, нудота, блювання, біль у животі, пронос. Сильне отруєння токсинами може призвести до непритомності й навіть до смерті.</a:t>
            </a:r>
          </a:p>
        </p:txBody>
      </p:sp>
    </p:spTree>
    <p:extLst>
      <p:ext uri="{BB962C8B-B14F-4D97-AF65-F5344CB8AC3E}">
        <p14:creationId xmlns:p14="http://schemas.microsoft.com/office/powerpoint/2010/main" val="39452867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E994A63-7A93-9718-0761-31523D6199E7}"/>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B2ED272F-B2AD-5BDD-E248-AA3A2E39452E}"/>
              </a:ext>
            </a:extLst>
          </p:cNvPr>
          <p:cNvPicPr>
            <a:picLocks noChangeAspect="1"/>
          </p:cNvPicPr>
          <p:nvPr/>
        </p:nvPicPr>
        <p:blipFill>
          <a:blip r:embed="rId3"/>
          <a:stretch>
            <a:fillRect/>
          </a:stretch>
        </p:blipFill>
        <p:spPr>
          <a:xfrm>
            <a:off x="4354576" y="0"/>
            <a:ext cx="5900928" cy="6858000"/>
          </a:xfrm>
          <a:prstGeom prst="rect">
            <a:avLst/>
          </a:prstGeom>
        </p:spPr>
      </p:pic>
    </p:spTree>
    <p:extLst>
      <p:ext uri="{BB962C8B-B14F-4D97-AF65-F5344CB8AC3E}">
        <p14:creationId xmlns:p14="http://schemas.microsoft.com/office/powerpoint/2010/main" val="3340680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A727EC8-9ED4-5CBD-C10E-81F91E24C496}"/>
              </a:ext>
            </a:extLst>
          </p:cNvPr>
          <p:cNvPicPr>
            <a:picLocks noChangeAspect="1"/>
          </p:cNvPicPr>
          <p:nvPr/>
        </p:nvPicPr>
        <p:blipFill>
          <a:blip r:embed="rId2"/>
          <a:stretch>
            <a:fillRect/>
          </a:stretch>
        </p:blipFill>
        <p:spPr>
          <a:xfrm>
            <a:off x="0" y="1"/>
            <a:ext cx="12192000" cy="6857999"/>
          </a:xfrm>
          <a:prstGeom prst="rect">
            <a:avLst/>
          </a:prstGeom>
        </p:spPr>
      </p:pic>
      <p:sp>
        <p:nvSpPr>
          <p:cNvPr id="4" name="TextBox 3">
            <a:extLst>
              <a:ext uri="{FF2B5EF4-FFF2-40B4-BE49-F238E27FC236}">
                <a16:creationId xmlns:a16="http://schemas.microsoft.com/office/drawing/2014/main" id="{BE48D6D5-CF31-2763-C8EA-6124B11CD2C8}"/>
              </a:ext>
            </a:extLst>
          </p:cNvPr>
          <p:cNvSpPr txBox="1"/>
          <p:nvPr/>
        </p:nvSpPr>
        <p:spPr>
          <a:xfrm>
            <a:off x="2844800" y="142240"/>
            <a:ext cx="9184640" cy="6863417"/>
          </a:xfrm>
          <a:prstGeom prst="rect">
            <a:avLst/>
          </a:prstGeom>
          <a:noFill/>
        </p:spPr>
        <p:txBody>
          <a:bodyPr wrap="square">
            <a:spAutoFit/>
          </a:bodyPr>
          <a:lstStyle/>
          <a:p>
            <a:r>
              <a:rPr lang="uk-UA" sz="2000" dirty="0" err="1">
                <a:latin typeface="Times New Roman" panose="02020603050405020304" pitchFamily="18" charset="0"/>
                <a:cs typeface="Times New Roman" panose="02020603050405020304" pitchFamily="18" charset="0"/>
              </a:rPr>
              <a:t>Домедична</a:t>
            </a:r>
            <a:r>
              <a:rPr lang="uk-UA" sz="2000" dirty="0">
                <a:latin typeface="Times New Roman" panose="02020603050405020304" pitchFamily="18" charset="0"/>
                <a:cs typeface="Times New Roman" panose="02020603050405020304" pitchFamily="18" charset="0"/>
              </a:rPr>
              <a:t> допомога хворому.</a:t>
            </a:r>
          </a:p>
          <a:p>
            <a:r>
              <a:rPr lang="uk-UA" sz="2000" dirty="0">
                <a:latin typeface="Times New Roman" panose="02020603050405020304" pitchFamily="18" charset="0"/>
                <a:cs typeface="Times New Roman" panose="02020603050405020304" pitchFamily="18" charset="0"/>
              </a:rPr>
              <a:t> 1. Потрібно покликати на допомогу дорослих, викликати «швидку допомогу» (103).</a:t>
            </a:r>
          </a:p>
          <a:p>
            <a:endParaRPr lang="uk-UA" sz="2000" dirty="0">
              <a:latin typeface="Times New Roman" panose="02020603050405020304" pitchFamily="18" charset="0"/>
              <a:cs typeface="Times New Roman" panose="02020603050405020304" pitchFamily="18" charset="0"/>
            </a:endParaRPr>
          </a:p>
          <a:p>
            <a:r>
              <a:rPr lang="uk-UA" sz="2000" dirty="0">
                <a:latin typeface="Times New Roman" panose="02020603050405020304" pitchFamily="18" charset="0"/>
                <a:cs typeface="Times New Roman" panose="02020603050405020304" pitchFamily="18" charset="0"/>
              </a:rPr>
              <a:t>2. Негайно промити шлунок. Для цього рекомендується випити багато теплої води (1,5-2 л), щоб спричинити блювання. Промивати шлунок можна слабким розчином кухонної солі (1 чайна ложка на 1 л води). Промивати шлунок потрібно до «чистої води».</a:t>
            </a:r>
          </a:p>
          <a:p>
            <a:endParaRPr lang="uk-UA" sz="2000" dirty="0">
              <a:latin typeface="Times New Roman" panose="02020603050405020304" pitchFamily="18" charset="0"/>
              <a:cs typeface="Times New Roman" panose="02020603050405020304" pitchFamily="18" charset="0"/>
            </a:endParaRPr>
          </a:p>
          <a:p>
            <a:r>
              <a:rPr lang="uk-UA" sz="2000" dirty="0">
                <a:latin typeface="Times New Roman" panose="02020603050405020304" pitchFamily="18" charset="0"/>
                <a:cs typeface="Times New Roman" panose="02020603050405020304" pitchFamily="18" charset="0"/>
              </a:rPr>
              <a:t>3. Якщо хворий самостійно може блювати, йому також треба давати багато пити для виведення токсинів з організму.</a:t>
            </a:r>
          </a:p>
          <a:p>
            <a:endParaRPr lang="uk-UA" sz="2000" dirty="0">
              <a:latin typeface="Times New Roman" panose="02020603050405020304" pitchFamily="18" charset="0"/>
              <a:cs typeface="Times New Roman" panose="02020603050405020304" pitchFamily="18" charset="0"/>
            </a:endParaRPr>
          </a:p>
          <a:p>
            <a:r>
              <a:rPr lang="uk-UA" sz="2000" dirty="0">
                <a:latin typeface="Times New Roman" panose="02020603050405020304" pitchFamily="18" charset="0"/>
                <a:cs typeface="Times New Roman" panose="02020603050405020304" pitchFamily="18" charset="0"/>
              </a:rPr>
              <a:t>4. Для виведення інфекції з кишечнику хворому необхідно дати декілька таблеток активованого вугілля й проносне.</a:t>
            </a:r>
          </a:p>
          <a:p>
            <a:endParaRPr lang="uk-UA" sz="2000" dirty="0">
              <a:latin typeface="Times New Roman" panose="02020603050405020304" pitchFamily="18" charset="0"/>
              <a:cs typeface="Times New Roman" panose="02020603050405020304" pitchFamily="18" charset="0"/>
            </a:endParaRPr>
          </a:p>
          <a:p>
            <a:r>
              <a:rPr lang="uk-UA" sz="2000" dirty="0">
                <a:latin typeface="Times New Roman" panose="02020603050405020304" pitchFamily="18" charset="0"/>
                <a:cs typeface="Times New Roman" panose="02020603050405020304" pitchFamily="18" charset="0"/>
              </a:rPr>
              <a:t>5. Хворого потрібно зігріти, обклавши грілками.</a:t>
            </a:r>
          </a:p>
          <a:p>
            <a:endParaRPr lang="uk-UA" sz="2000" dirty="0">
              <a:latin typeface="Times New Roman" panose="02020603050405020304" pitchFamily="18" charset="0"/>
              <a:cs typeface="Times New Roman" panose="02020603050405020304" pitchFamily="18" charset="0"/>
            </a:endParaRPr>
          </a:p>
          <a:p>
            <a:r>
              <a:rPr lang="uk-UA" sz="2000" dirty="0">
                <a:latin typeface="Times New Roman" panose="02020603050405020304" pitchFamily="18" charset="0"/>
                <a:cs typeface="Times New Roman" panose="02020603050405020304" pitchFamily="18" charset="0"/>
              </a:rPr>
              <a:t>6. Подальшу спеціалізовану допомогу хворий має отримати в лікарні.</a:t>
            </a:r>
          </a:p>
          <a:p>
            <a:endParaRPr lang="uk-UA" sz="2000" dirty="0">
              <a:latin typeface="Times New Roman" panose="02020603050405020304" pitchFamily="18" charset="0"/>
              <a:cs typeface="Times New Roman" panose="02020603050405020304" pitchFamily="18" charset="0"/>
            </a:endParaRPr>
          </a:p>
          <a:p>
            <a:r>
              <a:rPr lang="uk-UA" sz="2000" dirty="0">
                <a:latin typeface="Times New Roman" panose="02020603050405020304" pitchFamily="18" charset="0"/>
                <a:cs typeface="Times New Roman" panose="02020603050405020304" pitchFamily="18" charset="0"/>
              </a:rPr>
              <a:t>7. Необхідно пам'ятати про те, що всі особи, які вживали підозрілі продукти, мають одну-дві доби перебувати під наглядом спеціалістів. Якщо з'являються симптоми недуги, хворого треба відправити до лікарні.</a:t>
            </a:r>
          </a:p>
        </p:txBody>
      </p:sp>
    </p:spTree>
    <p:extLst>
      <p:ext uri="{BB962C8B-B14F-4D97-AF65-F5344CB8AC3E}">
        <p14:creationId xmlns:p14="http://schemas.microsoft.com/office/powerpoint/2010/main" val="840255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2B148E9-D3CB-7C5F-5A44-C3B97B1CA213}"/>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8B93C3F4-6094-1BE6-E2A4-457E748B6C6E}"/>
              </a:ext>
            </a:extLst>
          </p:cNvPr>
          <p:cNvPicPr>
            <a:picLocks noChangeAspect="1"/>
          </p:cNvPicPr>
          <p:nvPr/>
        </p:nvPicPr>
        <p:blipFill>
          <a:blip r:embed="rId3"/>
          <a:stretch>
            <a:fillRect/>
          </a:stretch>
        </p:blipFill>
        <p:spPr>
          <a:xfrm>
            <a:off x="3385099" y="0"/>
            <a:ext cx="7520474" cy="6858000"/>
          </a:xfrm>
          <a:prstGeom prst="rect">
            <a:avLst/>
          </a:prstGeom>
        </p:spPr>
      </p:pic>
    </p:spTree>
    <p:extLst>
      <p:ext uri="{BB962C8B-B14F-4D97-AF65-F5344CB8AC3E}">
        <p14:creationId xmlns:p14="http://schemas.microsoft.com/office/powerpoint/2010/main" val="40432470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AD30A2C-AB8C-C7CF-8D2A-2A2E3AC229F7}"/>
              </a:ext>
            </a:extLst>
          </p:cNvPr>
          <p:cNvPicPr>
            <a:picLocks noChangeAspect="1"/>
          </p:cNvPicPr>
          <p:nvPr/>
        </p:nvPicPr>
        <p:blipFill>
          <a:blip r:embed="rId2"/>
          <a:stretch>
            <a:fillRect/>
          </a:stretch>
        </p:blipFill>
        <p:spPr>
          <a:xfrm>
            <a:off x="0" y="1"/>
            <a:ext cx="12192000" cy="6857999"/>
          </a:xfrm>
          <a:prstGeom prst="rect">
            <a:avLst/>
          </a:prstGeom>
        </p:spPr>
      </p:pic>
      <p:sp>
        <p:nvSpPr>
          <p:cNvPr id="4" name="TextBox 3">
            <a:extLst>
              <a:ext uri="{FF2B5EF4-FFF2-40B4-BE49-F238E27FC236}">
                <a16:creationId xmlns:a16="http://schemas.microsoft.com/office/drawing/2014/main" id="{2CDF4808-302A-85C4-1AF4-6DF7924363B1}"/>
              </a:ext>
            </a:extLst>
          </p:cNvPr>
          <p:cNvSpPr txBox="1"/>
          <p:nvPr/>
        </p:nvSpPr>
        <p:spPr>
          <a:xfrm>
            <a:off x="3484880" y="274320"/>
            <a:ext cx="7884160" cy="2308324"/>
          </a:xfrm>
          <a:prstGeom prst="rect">
            <a:avLst/>
          </a:prstGeom>
          <a:noFill/>
        </p:spPr>
        <p:txBody>
          <a:bodyPr wrap="square">
            <a:spAutoFit/>
          </a:bodyPr>
          <a:lstStyle/>
          <a:p>
            <a:r>
              <a:rPr lang="uk-UA" sz="2400" dirty="0">
                <a:latin typeface="Times New Roman" panose="02020603050405020304" pitchFamily="18" charset="0"/>
                <a:cs typeface="Times New Roman" panose="02020603050405020304" pitchFamily="18" charset="0"/>
              </a:rPr>
              <a:t>Потрібно пам'ятати, що причинами харчових отруєнь є:</a:t>
            </a: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неякісні продукти харчування;</a:t>
            </a:r>
          </a:p>
          <a:p>
            <a:r>
              <a:rPr lang="uk-UA" sz="2400" dirty="0">
                <a:latin typeface="Times New Roman" panose="02020603050405020304" pitchFamily="18" charset="0"/>
                <a:cs typeface="Times New Roman" panose="02020603050405020304" pitchFamily="18" charset="0"/>
              </a:rPr>
              <a:t>неправильно приготовлені продукти харчування;</a:t>
            </a:r>
          </a:p>
          <a:p>
            <a:r>
              <a:rPr lang="uk-UA" sz="2400" dirty="0">
                <a:latin typeface="Times New Roman" panose="02020603050405020304" pitchFamily="18" charset="0"/>
                <a:cs typeface="Times New Roman" panose="02020603050405020304" pitchFamily="18" charset="0"/>
              </a:rPr>
              <a:t>порушення умов зберігання продуктів харчування;</a:t>
            </a:r>
          </a:p>
          <a:p>
            <a:r>
              <a:rPr lang="uk-UA" sz="2400" dirty="0">
                <a:latin typeface="Times New Roman" panose="02020603050405020304" pitchFamily="18" charset="0"/>
                <a:cs typeface="Times New Roman" panose="02020603050405020304" pitchFamily="18" charset="0"/>
              </a:rPr>
              <a:t>порушення санітарно-гігієнічних норм.</a:t>
            </a:r>
          </a:p>
        </p:txBody>
      </p:sp>
      <p:pic>
        <p:nvPicPr>
          <p:cNvPr id="5" name="Рисунок 4">
            <a:extLst>
              <a:ext uri="{FF2B5EF4-FFF2-40B4-BE49-F238E27FC236}">
                <a16:creationId xmlns:a16="http://schemas.microsoft.com/office/drawing/2014/main" id="{0AF7FDC7-1227-76EB-5C4A-8723E694F940}"/>
              </a:ext>
            </a:extLst>
          </p:cNvPr>
          <p:cNvPicPr>
            <a:picLocks noChangeAspect="1"/>
          </p:cNvPicPr>
          <p:nvPr/>
        </p:nvPicPr>
        <p:blipFill rotWithShape="1">
          <a:blip r:embed="rId3"/>
          <a:srcRect l="185" t="-444" r="-185" b="70518"/>
          <a:stretch/>
        </p:blipFill>
        <p:spPr>
          <a:xfrm>
            <a:off x="3048000" y="2590800"/>
            <a:ext cx="5486400" cy="2052320"/>
          </a:xfrm>
          <a:prstGeom prst="rect">
            <a:avLst/>
          </a:prstGeom>
        </p:spPr>
      </p:pic>
      <p:pic>
        <p:nvPicPr>
          <p:cNvPr id="6" name="Рисунок 5">
            <a:extLst>
              <a:ext uri="{FF2B5EF4-FFF2-40B4-BE49-F238E27FC236}">
                <a16:creationId xmlns:a16="http://schemas.microsoft.com/office/drawing/2014/main" id="{9E63455D-7542-27B5-4712-884631E4B422}"/>
              </a:ext>
            </a:extLst>
          </p:cNvPr>
          <p:cNvPicPr>
            <a:picLocks noChangeAspect="1"/>
          </p:cNvPicPr>
          <p:nvPr/>
        </p:nvPicPr>
        <p:blipFill rotWithShape="1">
          <a:blip r:embed="rId4"/>
          <a:srcRect t="73900"/>
          <a:stretch/>
        </p:blipFill>
        <p:spPr>
          <a:xfrm>
            <a:off x="4886721" y="4795520"/>
            <a:ext cx="6983551" cy="1828800"/>
          </a:xfrm>
          <a:prstGeom prst="rect">
            <a:avLst/>
          </a:prstGeom>
        </p:spPr>
      </p:pic>
    </p:spTree>
    <p:extLst>
      <p:ext uri="{BB962C8B-B14F-4D97-AF65-F5344CB8AC3E}">
        <p14:creationId xmlns:p14="http://schemas.microsoft.com/office/powerpoint/2010/main" val="19622086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1FCD53A-741D-7A44-15BB-9292580A077E}"/>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850093E7-35D0-0483-9790-5BCF245A5BAE}"/>
              </a:ext>
            </a:extLst>
          </p:cNvPr>
          <p:cNvSpPr txBox="1"/>
          <p:nvPr/>
        </p:nvSpPr>
        <p:spPr>
          <a:xfrm>
            <a:off x="2997200" y="179705"/>
            <a:ext cx="8310880" cy="5909310"/>
          </a:xfrm>
          <a:prstGeom prst="rect">
            <a:avLst/>
          </a:prstGeom>
          <a:noFill/>
        </p:spPr>
        <p:txBody>
          <a:bodyPr wrap="square">
            <a:spAutoFit/>
          </a:bodyPr>
          <a:lstStyle/>
          <a:p>
            <a:r>
              <a:rPr lang="uk-UA" sz="2400" dirty="0">
                <a:latin typeface="Times New Roman" panose="02020603050405020304" pitchFamily="18" charset="0"/>
                <a:cs typeface="Times New Roman" panose="02020603050405020304" pitchFamily="18" charset="0"/>
              </a:rPr>
              <a:t>Як потрібно харчуватися. Нам уже відомо, що харчуватися треба регулярно, збалансовано, доцільно й раціонально. Що потрібно врахувати, щоб нормально працював шлунок і кишківник, краще засвоювалися поживні речовини?</a:t>
            </a:r>
          </a:p>
          <a:p>
            <a:endParaRPr lang="uk-UA" sz="2400"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Насамперед треба пам'ятати, що підліткам необхідно харчуватися 3-4 рази на день з інтервалами між уживанням їжі приблизно 3-4 год. Потрібно намагатися їсти в один і той самий час. Важливо дотримуватися правильного розподілу кількості їжі, яка вживається за день. Так, снідати потрібно досить добре, щоб забезпечити організм енергією на день, на обід необхідно з'їдати майже половину денної норми їжі, на підвечірок можна тільки перекусити, вечеря також має бути легкою, щоб не перевантажувати організм на ніч, оскільки процес травлення потребує певного часу.</a:t>
            </a:r>
          </a:p>
          <a:p>
            <a:endParaRPr lang="uk-UA" dirty="0"/>
          </a:p>
        </p:txBody>
      </p:sp>
    </p:spTree>
    <p:extLst>
      <p:ext uri="{BB962C8B-B14F-4D97-AF65-F5344CB8AC3E}">
        <p14:creationId xmlns:p14="http://schemas.microsoft.com/office/powerpoint/2010/main" val="1109565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34BB33A-23CE-FD18-B8A8-AF1B0B068DF5}"/>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870177C9-85C2-357F-0886-A2069257D218}"/>
              </a:ext>
            </a:extLst>
          </p:cNvPr>
          <p:cNvPicPr>
            <a:picLocks noChangeAspect="1"/>
          </p:cNvPicPr>
          <p:nvPr/>
        </p:nvPicPr>
        <p:blipFill>
          <a:blip r:embed="rId3"/>
          <a:stretch>
            <a:fillRect/>
          </a:stretch>
        </p:blipFill>
        <p:spPr>
          <a:xfrm>
            <a:off x="4531360" y="0"/>
            <a:ext cx="6637752" cy="4968240"/>
          </a:xfrm>
          <a:prstGeom prst="rect">
            <a:avLst/>
          </a:prstGeom>
        </p:spPr>
      </p:pic>
    </p:spTree>
    <p:extLst>
      <p:ext uri="{BB962C8B-B14F-4D97-AF65-F5344CB8AC3E}">
        <p14:creationId xmlns:p14="http://schemas.microsoft.com/office/powerpoint/2010/main" val="2179811650"/>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TotalTime>
  <Words>1925</Words>
  <Application>Microsoft Office PowerPoint</Application>
  <PresentationFormat>Широкоэкранный</PresentationFormat>
  <Paragraphs>103</Paragraphs>
  <Slides>29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29</vt:i4>
      </vt:variant>
    </vt:vector>
  </HeadingPairs>
  <TitlesOfParts>
    <vt:vector size="35" baseType="lpstr">
      <vt:lpstr>Arial</vt:lpstr>
      <vt:lpstr>Calibri</vt:lpstr>
      <vt:lpstr>Calibri Light</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olenav892@gmail.com</dc:creator>
  <cp:lastModifiedBy>RePack by Diakov</cp:lastModifiedBy>
  <cp:revision>2</cp:revision>
  <dcterms:created xsi:type="dcterms:W3CDTF">2023-11-12T19:01:51Z</dcterms:created>
  <dcterms:modified xsi:type="dcterms:W3CDTF">2026-10-09T07:42:33Z</dcterms:modified>
</cp:coreProperties>
</file>