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70" r:id="rId9"/>
    <p:sldId id="265" r:id="rId10"/>
    <p:sldId id="267" r:id="rId11"/>
    <p:sldId id="268" r:id="rId12"/>
    <p:sldId id="269" r:id="rId13"/>
    <p:sldId id="262" r:id="rId14"/>
    <p:sldId id="271" r:id="rId15"/>
    <p:sldId id="272" r:id="rId16"/>
    <p:sldId id="273" r:id="rId17"/>
    <p:sldId id="274" r:id="rId18"/>
    <p:sldId id="280" r:id="rId19"/>
    <p:sldId id="275" r:id="rId20"/>
    <p:sldId id="276" r:id="rId21"/>
    <p:sldId id="279" r:id="rId22"/>
    <p:sldId id="278" r:id="rId23"/>
    <p:sldId id="277" r:id="rId24"/>
    <p:sldId id="281" r:id="rId2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F6486-C29C-45BF-9215-7EF85EA10674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1AEFF-BE27-4427-86BC-5BB0723287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34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1AEFF-BE27-4427-86BC-5BB0723287BD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429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5AE19-6938-4A3D-00B8-0F06FB30A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EC0249A-E9C1-CB19-A6D2-5F7DA0BF3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265AC15-D7ED-9B2D-DD30-0E7D3C043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D51B311-51F5-42E9-59FB-8F866A66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D498C7B-17F1-89F9-5801-3D6FEFC50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35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12F26-6A2D-5663-CAE7-7DCF95869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D13627-1DED-A6A4-732D-C56B7A075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2F206BA-5CC5-1B28-303C-6964946F8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194CD75-ED41-B444-89B7-5F6205F81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223B365-7002-3837-A488-9157DE9B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09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B5332-2A8E-848F-21C9-8FFFFEF7F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8B99BC3-7BF4-3BC0-4026-42D53BE6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52E1DED-929A-E907-7D78-FCCAF9BB0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7592F90-3083-96FC-31D8-64899C459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5700CC9-5B1E-39E3-049F-39FAEB34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68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1B040-CC00-4795-AA9A-88BB2CD1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5E0A253-4510-68FB-3FBC-6FF20CEFF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40F4542-79D9-AA5B-5366-999A58906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65274E5-8300-14C6-F141-98C64C17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30EAE1E-B9B8-836A-D57C-37A98DA6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CAA74E0-9E1E-61F1-FD85-63F8CB81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34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208EC-573B-E75E-321F-2294495C8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397B395-7018-7DEA-14B6-69C4784B8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92E8813-55BB-53BC-5F1B-76BAE0ECB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E6FE3705-3CB9-8D0E-776F-091EF2A17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4A6E1413-104F-D491-76BD-E073D89C0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7D29F47-932A-57B6-242A-72F751326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A4EB7D2-9D39-C5E0-4E7A-91B66789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7E6CB10C-C03E-4E51-F5DB-398348060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64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90D24-D32F-8280-E457-59D6CF70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9C6B941-25A2-EA18-8F52-95D19B950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6B2072B-327B-1A0A-2BF9-7CD351DE2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B35D6CD2-507D-CBF5-D545-AFF34C6EC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966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D2355703-10B3-F32B-DA50-70F98DF9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DADD846-3734-EB36-DABC-7D68120B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76C9CED-578D-EBEC-1328-DECC28A0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9526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228BC-BE42-2AF1-0C6B-76DADB2E1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0DF8080-69DD-BE72-9870-D7FD561F5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E80B8E5-57C2-1F78-DAB1-8E342D251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63D1DED-E38A-C297-D3E8-DB8582D1E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17820CC-D56A-F623-4AD9-52D6FEDC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CFAB821-2F2F-01DB-D448-C58A42FD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01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4E31D-87F0-A5A0-CC5F-B8DA65DC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B3039A1-4B21-8E2E-D23E-F35582CAB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AA76854-5B59-9F03-0BE1-13FE534BB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2E47315-163B-0F4D-9715-052C2C46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9C2C4D6-F5C4-77C9-A6CC-B5339CAB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7CDB659-0209-DB32-C3FD-5CCEC2A5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31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0A54A-60CB-C49F-6543-2DB9E3CD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39DB868-1071-4BA8-6256-D0E0F0159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158F5C8-C0DE-FA87-40AA-83E84D382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FF2BFE0-3EBB-6D08-F302-E42B2C82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B3B2037-8698-EA15-54FD-D0956B3F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103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9A91AA88-79EF-CFBB-539D-2096188B7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B82EC5B6-7B5F-52C1-3E7D-15A3AE5D9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56CD942-B554-017A-1DE4-350B174FD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6C19084-81B3-F498-B78D-92DE1BF0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7EC796C-F2EC-3B89-F25B-C6B60E2A8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492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B1A2067-660D-2948-4BF9-8A63CE9DD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656E593-7E65-8802-A362-77A6175DF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44436D9-0876-105D-DDAE-06F4C4BBE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140ED-08EF-4774-ADD8-77A8A97ADCCB}" type="datetimeFigureOut">
              <a:rPr lang="uk-UA" smtClean="0"/>
              <a:t>08.10.2026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D93FDEE-9674-558C-9691-617FCCD63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DBF6805-C4CA-CF99-2235-3D7AF81A6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3BBDD-3EB9-463E-B9E8-E9E6F643B5E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901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514F81-9BFA-C5D4-613D-3389CDEBA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BAF513-92B9-4903-0C9E-944DE768EC4F}"/>
              </a:ext>
            </a:extLst>
          </p:cNvPr>
          <p:cNvSpPr txBox="1"/>
          <p:nvPr/>
        </p:nvSpPr>
        <p:spPr>
          <a:xfrm>
            <a:off x="1635760" y="1087120"/>
            <a:ext cx="94488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Безпека</a:t>
            </a:r>
            <a:r>
              <a:rPr lang="ru-RU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3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297EBC-A263-37CE-41C6-774C50068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34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E08CF2-F7DB-4E21-524F-261542C6425F}"/>
              </a:ext>
            </a:extLst>
          </p:cNvPr>
          <p:cNvSpPr txBox="1"/>
          <p:nvPr/>
        </p:nvSpPr>
        <p:spPr>
          <a:xfrm>
            <a:off x="2997200" y="457200"/>
            <a:ext cx="896112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 набагато більше залежить від наших звичок і харчування, аніж від лікарського мистецтва. (Джон </a:t>
            </a:r>
            <a:r>
              <a:rPr lang="uk-UA" sz="28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Леббок</a:t>
            </a:r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британський енциклопедист, біолог.)</a:t>
            </a:r>
          </a:p>
          <a:p>
            <a:endParaRPr lang="uk-UA" sz="28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Людина народжується </a:t>
            </a:r>
            <a:r>
              <a:rPr lang="uk-UA" sz="28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здоровою,всі</a:t>
            </a:r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хвороби приходять з їжею. (Гіппократ, давньогрецький лікар.)</a:t>
            </a:r>
          </a:p>
          <a:p>
            <a:endParaRPr lang="uk-UA" sz="28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 живемо не для того, щоб їсти, а їмо для того, щоб жити. (Сократ, давньогрецький філософ.)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Чому, на перший погляд простий фізіологічний процес, харчування в усі часи було предметом вивчення і обговорення?</a:t>
            </a:r>
          </a:p>
        </p:txBody>
      </p:sp>
    </p:spTree>
    <p:extLst>
      <p:ext uri="{BB962C8B-B14F-4D97-AF65-F5344CB8AC3E}">
        <p14:creationId xmlns:p14="http://schemas.microsoft.com/office/powerpoint/2010/main" val="247200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79464E-DA1A-36E9-B2FC-329C2C56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763439-268B-56BF-D681-2B8E0D7E8006}"/>
              </a:ext>
            </a:extLst>
          </p:cNvPr>
          <p:cNvSpPr txBox="1"/>
          <p:nvPr/>
        </p:nvSpPr>
        <p:spPr>
          <a:xfrm>
            <a:off x="924560" y="314960"/>
            <a:ext cx="90728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оберіть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найточніше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теми уроку.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29B5A7-B3C5-EC5B-2709-840656253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730" y="2580640"/>
            <a:ext cx="3755157" cy="2336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7C62D4-9235-ECBC-1CF3-3274D333E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68" y="2540001"/>
            <a:ext cx="3413407" cy="2489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0D804-D667-B492-8A0E-9305E0B75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603" y="4196080"/>
            <a:ext cx="3979098" cy="25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4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EDD72A-41A3-84CF-7A60-8C58BCDD7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63CAC9-D9D9-1C70-AE7E-F13C3B926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965" y="1757680"/>
            <a:ext cx="8028066" cy="4897120"/>
          </a:xfrm>
          <a:prstGeom prst="rect">
            <a:avLst/>
          </a:prstGeom>
        </p:spPr>
      </p:pic>
      <p:sp>
        <p:nvSpPr>
          <p:cNvPr id="4" name="Блок-схема: узел 17">
            <a:extLst>
              <a:ext uri="{FF2B5EF4-FFF2-40B4-BE49-F238E27FC236}">
                <a16:creationId xmlns:a16="http://schemas.microsoft.com/office/drawing/2014/main" id="{B1D4F69C-4AB9-F3C3-CA8C-8D996B890DAE}"/>
              </a:ext>
            </a:extLst>
          </p:cNvPr>
          <p:cNvSpPr/>
          <p:nvPr/>
        </p:nvSpPr>
        <p:spPr>
          <a:xfrm>
            <a:off x="3180080" y="2661920"/>
            <a:ext cx="1645921" cy="1625600"/>
          </a:xfrm>
          <a:prstGeom prst="flowChartConnector">
            <a:avLst/>
          </a:prstGeom>
          <a:solidFill>
            <a:srgbClr val="0070C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Користь продукту для організму</a:t>
            </a:r>
          </a:p>
        </p:txBody>
      </p:sp>
      <p:sp>
        <p:nvSpPr>
          <p:cNvPr id="6" name="Стрілка: вигнута вгору 5">
            <a:extLst>
              <a:ext uri="{FF2B5EF4-FFF2-40B4-BE49-F238E27FC236}">
                <a16:creationId xmlns:a16="http://schemas.microsoft.com/office/drawing/2014/main" id="{584F435A-07A8-30A1-14BA-A67D5E2BE991}"/>
              </a:ext>
            </a:extLst>
          </p:cNvPr>
          <p:cNvSpPr/>
          <p:nvPr/>
        </p:nvSpPr>
        <p:spPr>
          <a:xfrm>
            <a:off x="3779520" y="1534160"/>
            <a:ext cx="2194560" cy="109728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0" name="Стрілка: вигнута вгору 9">
            <a:extLst>
              <a:ext uri="{FF2B5EF4-FFF2-40B4-BE49-F238E27FC236}">
                <a16:creationId xmlns:a16="http://schemas.microsoft.com/office/drawing/2014/main" id="{7862E738-D339-7DF0-3FA7-AC8565C276AE}"/>
              </a:ext>
            </a:extLst>
          </p:cNvPr>
          <p:cNvSpPr/>
          <p:nvPr/>
        </p:nvSpPr>
        <p:spPr>
          <a:xfrm rot="20978608" flipH="1">
            <a:off x="7599680" y="955040"/>
            <a:ext cx="2001520" cy="119888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1" name="Стрілка: вигнута вгору 10">
            <a:extLst>
              <a:ext uri="{FF2B5EF4-FFF2-40B4-BE49-F238E27FC236}">
                <a16:creationId xmlns:a16="http://schemas.microsoft.com/office/drawing/2014/main" id="{3F7E3A2C-DA74-B693-9D11-0990BA3BF200}"/>
              </a:ext>
            </a:extLst>
          </p:cNvPr>
          <p:cNvSpPr/>
          <p:nvPr/>
        </p:nvSpPr>
        <p:spPr>
          <a:xfrm rot="1616130" flipH="1">
            <a:off x="7999971" y="2763357"/>
            <a:ext cx="1958623" cy="93472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6881BEF-797D-D18C-B86A-D9197689ABFE}"/>
              </a:ext>
            </a:extLst>
          </p:cNvPr>
          <p:cNvSpPr/>
          <p:nvPr/>
        </p:nvSpPr>
        <p:spPr>
          <a:xfrm>
            <a:off x="8483600" y="4084320"/>
            <a:ext cx="2032000" cy="142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C2D6B69-2D14-765A-AF74-C16635A804C1}"/>
              </a:ext>
            </a:extLst>
          </p:cNvPr>
          <p:cNvSpPr/>
          <p:nvPr/>
        </p:nvSpPr>
        <p:spPr>
          <a:xfrm>
            <a:off x="9387840" y="1920240"/>
            <a:ext cx="1676400" cy="1280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595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6C9B69-4DD2-BEA7-A11C-FED16598E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774A74-E3DB-17B2-EE89-0890D59C4136}"/>
              </a:ext>
            </a:extLst>
          </p:cNvPr>
          <p:cNvSpPr txBox="1"/>
          <p:nvPr/>
        </p:nvSpPr>
        <p:spPr>
          <a:xfrm>
            <a:off x="2743200" y="396240"/>
            <a:ext cx="94488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складова оздоровчих систем – це безпечне харчування.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Їжа приносить користь організму людини, але неякісна їжа може призвести до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Щоб їжа не завдавала шкоди, слід ознайомитися з основами безпечного харчування й, перш за все, навчитись оцінювати якість їжі.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 їжі можна визначити: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візуально, тобто слід уважно її роздивитися. Зовнішній вигляд їжі свідчить про те, як довго вона зберігалася або як її було приготовлено;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її запахом, більшість зіпсованих продуктів мають неприємний запах.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людина вже почала вживати їжу, то про її якість повідомляють смакові рецептори.</a:t>
            </a:r>
          </a:p>
        </p:txBody>
      </p:sp>
    </p:spTree>
    <p:extLst>
      <p:ext uri="{BB962C8B-B14F-4D97-AF65-F5344CB8AC3E}">
        <p14:creationId xmlns:p14="http://schemas.microsoft.com/office/powerpoint/2010/main" val="3766437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2430D0-A00E-6D43-7F4E-8C6575A9E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8A0C59-766C-E921-9191-F6018359581B}"/>
              </a:ext>
            </a:extLst>
          </p:cNvPr>
          <p:cNvSpPr txBox="1"/>
          <p:nvPr/>
        </p:nvSpPr>
        <p:spPr>
          <a:xfrm>
            <a:off x="3200400" y="528321"/>
            <a:ext cx="84328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безпека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це питання відповідальності кожної людини й надійний засіб запобігання отруєнням і кишковим інфекціям. 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харчової безпеки містять усі етапи поводження з їжею до її споживання, зокрема дотримання чистоти, вибір тільки якісних і безпечних продуктів, належні умови їх транспортування, зберігання й приготування.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200166-80AE-1357-95B6-C7AC9308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613" y="4073933"/>
            <a:ext cx="3944454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5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B8FE61-2B83-5D08-D66F-1C122222F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961450-4538-262D-E995-35B885C98322}"/>
              </a:ext>
            </a:extLst>
          </p:cNvPr>
          <p:cNvSpPr txBox="1"/>
          <p:nvPr/>
        </p:nvSpPr>
        <p:spPr>
          <a:xfrm>
            <a:off x="3007360" y="1046480"/>
            <a:ext cx="86461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захисту від кишкових інфекцій і запобігання харчовим отруєнням Всесвітня організація охорони здоров’я рекомендує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 дотримуватися п’яти принципів харчової безпеки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AE17DF-B739-2197-A322-6D474C2FA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534" y="3314382"/>
            <a:ext cx="4422662" cy="29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9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46D7CC-FF76-335B-CFF2-966D19B0A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E9C49A-3F7A-B716-D028-FB6A73AA1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37" y="2277744"/>
            <a:ext cx="2827211" cy="277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81FA7D-923C-A3C4-3C9A-BC34EABF0CE1}"/>
              </a:ext>
            </a:extLst>
          </p:cNvPr>
          <p:cNvSpPr txBox="1"/>
          <p:nvPr/>
        </p:nvSpPr>
        <p:spPr>
          <a:xfrm>
            <a:off x="2905760" y="741680"/>
            <a:ext cx="628904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принцип: дотримуйтеся чистоти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Мийте руки перед приготуванням їжі.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Мийте руки після відвідування вбиральні.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Мийте й дезінфікуйте всі поверхні та кухонне начиння, яке використовують для приготування їжі.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Убезпечте кухню й харчові продукти від комах, гризунів тощо.</a:t>
            </a:r>
          </a:p>
        </p:txBody>
      </p:sp>
    </p:spTree>
    <p:extLst>
      <p:ext uri="{BB962C8B-B14F-4D97-AF65-F5344CB8AC3E}">
        <p14:creationId xmlns:p14="http://schemas.microsoft.com/office/powerpoint/2010/main" val="119215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1849D1-D286-3A67-FB21-E1770520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24AEE7-B7FE-2539-1374-936DAB277B15}"/>
              </a:ext>
            </a:extLst>
          </p:cNvPr>
          <p:cNvSpPr txBox="1"/>
          <p:nvPr/>
        </p:nvSpPr>
        <p:spPr>
          <a:xfrm>
            <a:off x="2946400" y="345440"/>
            <a:ext cx="560832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принцип: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відокремлюйте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сире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готового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м’ясо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птицю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морепродукти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оброблювання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сирих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кухонне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начиння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ножі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дошки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закритому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посуді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холодильнику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полицями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готовими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стравами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0DCA1B-539B-91FA-BD4E-C26DB73A2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072" y="1200784"/>
            <a:ext cx="3398414" cy="312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1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0B7A8D-777E-64B1-BC9A-6BD2E6AE2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2688B2-7D40-B20C-D2D0-D57DF5877F1A}"/>
              </a:ext>
            </a:extLst>
          </p:cNvPr>
          <p:cNvSpPr txBox="1"/>
          <p:nvPr/>
        </p:nvSpPr>
        <p:spPr>
          <a:xfrm>
            <a:off x="3037840" y="416560"/>
            <a:ext cx="652272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 принцип: ретельно просмажуйте або відварюйте харчові продукти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 просмажуйте або відварюйте продукти, передусім м’ясо, птицю, яйця й морепродукти.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 доводьте страви, зокрема супи та печеню, до кипіння.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приготованому м’ясі його сік має бути прозорим, а не рожевим.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 термометр під час приготування їжі.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 підігрівайте готові страви.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7463C1-41E2-D9CD-6486-3833D27C3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7502" y="1139824"/>
            <a:ext cx="2902759" cy="28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9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01F414-8458-78EF-1116-3E16D3BF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BD466F-D938-7F73-D4AE-F5DE7E9719D3}"/>
              </a:ext>
            </a:extLst>
          </p:cNvPr>
          <p:cNvSpPr txBox="1"/>
          <p:nvPr/>
        </p:nvSpPr>
        <p:spPr>
          <a:xfrm>
            <a:off x="2407920" y="345440"/>
            <a:ext cx="65024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Четвертий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принцип: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зберігайте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безпечної</a:t>
            </a:r>
            <a:r>
              <a:rPr lang="ru-RU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endParaRPr lang="ru-RU" sz="28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залишайте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готову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кімнатної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Охолоджуйте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 й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псуються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бажано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5 °C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Тримайте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гарячими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60 °C) аж до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подавання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довго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холодильнику.</a:t>
            </a:r>
          </a:p>
          <a:p>
            <a:pPr marL="457200" indent="-457200" algn="l" fontAlgn="base">
              <a:buFont typeface="Wingdings" panose="05000000000000000000" pitchFamily="2" charset="2"/>
              <a:buChar char="ü"/>
            </a:pP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розморожуйте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кімнатної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800" b="0" i="0" dirty="0">
                <a:solidFill>
                  <a:srgbClr val="54545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0A890E-F59E-ABD5-10DF-F3F7BDE63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514" y="377824"/>
            <a:ext cx="2938653" cy="27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19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FEF74C-C93D-763C-F2A0-6EC6A37BF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BA0D7B-070F-9944-7BA2-B673CAE846A4}"/>
              </a:ext>
            </a:extLst>
          </p:cNvPr>
          <p:cNvSpPr txBox="1"/>
          <p:nvPr/>
        </p:nvSpPr>
        <p:spPr>
          <a:xfrm>
            <a:off x="2794000" y="294640"/>
            <a:ext cx="64008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П’ятий принцип: обирайте свіжі й незіпсовані харчові продукти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 чисту воду або очищену.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Обирайте свіжі й незіпсовані продукти. Обирайте продукти, оброблені задля підвищення безпечності, наприклад, пастеризоване молоко.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 мийте фрукти й овочі, а надто коли їх подають сирими.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вживайте продукти після закінчення їхнього строку придатності.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27A62D-8F2C-FBA9-DD42-29A0FF231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579" y="753744"/>
            <a:ext cx="3570597" cy="35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06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B3473D-89A2-071C-6FF0-C25848436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6B823C-EFE5-AE06-DFDE-55930E38D78A}"/>
              </a:ext>
            </a:extLst>
          </p:cNvPr>
          <p:cNvSpPr txBox="1"/>
          <p:nvPr/>
        </p:nvSpPr>
        <p:spPr>
          <a:xfrm>
            <a:off x="3484880" y="193040"/>
            <a:ext cx="59029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Заходячи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 чисто 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60744-3B93-AB9B-FBE3-8BD1C832F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815" y="4161472"/>
            <a:ext cx="4040080" cy="25644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F97685-AF05-9E27-092E-B76873633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272" y="3705542"/>
            <a:ext cx="4096054" cy="2725738"/>
          </a:xfrm>
          <a:prstGeom prst="rect">
            <a:avLst/>
          </a:prstGeom>
        </p:spPr>
      </p:pic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id="{AF538F9E-D657-AB22-52CB-0FFFDAEA1B8F}"/>
              </a:ext>
            </a:extLst>
          </p:cNvPr>
          <p:cNvCxnSpPr/>
          <p:nvPr/>
        </p:nvCxnSpPr>
        <p:spPr>
          <a:xfrm>
            <a:off x="8158480" y="3352800"/>
            <a:ext cx="4033520" cy="28752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595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9A5DD7-C5FA-FAB9-C344-B88D5D462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F68A8C-FFC0-2598-203D-5FDB23B24D1F}"/>
              </a:ext>
            </a:extLst>
          </p:cNvPr>
          <p:cNvSpPr txBox="1"/>
          <p:nvPr/>
        </p:nvSpPr>
        <p:spPr>
          <a:xfrm>
            <a:off x="2600960" y="111760"/>
            <a:ext cx="565912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Найшкідливіші продукти: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Вироби з тіста – торти, печиво тощо.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 фаст-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фудів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локшина швидкого приготування.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пастила, «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мейбони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чупа-чупси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4DE73C-1566-EA07-E941-6073D6A80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247" y="233680"/>
            <a:ext cx="3552593" cy="1971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38F1B7-37AC-29EE-FCCE-AA0161E8D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7387" y="4316729"/>
            <a:ext cx="3508693" cy="20597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339225-A512-8CD3-F1BD-2E637BE123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0239"/>
          <a:stretch/>
        </p:blipFill>
        <p:spPr>
          <a:xfrm>
            <a:off x="8724582" y="2904807"/>
            <a:ext cx="2756218" cy="279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98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F5603F8-FE57-291D-380D-5AA246E59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F5260B-F244-97E0-7CC1-6A6A5DE78809}"/>
              </a:ext>
            </a:extLst>
          </p:cNvPr>
          <p:cNvSpPr txBox="1"/>
          <p:nvPr/>
        </p:nvSpPr>
        <p:spPr>
          <a:xfrm>
            <a:off x="2722880" y="518160"/>
            <a:ext cx="64719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Чіпси - дуже шкідливі для організму. Чіпси - це ніщо інше, як суміш вуглеводів і жиру в оболонці фарбників і замінників смаку.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Солодкі газовані напої.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Шоколадні батончики.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A768E7-2B02-99EB-1B23-D7C0F8F3E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384" y="1283652"/>
            <a:ext cx="3277993" cy="19065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8E8875-358C-9685-C155-E5F2720A4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097" y="3940174"/>
            <a:ext cx="4565111" cy="26130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6F778A-725D-40DD-2004-AF3AF0223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8555" y="3859847"/>
            <a:ext cx="4440386" cy="216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82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59A173-FF5D-CFC7-48C8-D84474B2A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A7F78F-A38E-8D7D-F2ED-6C637EE87DE4}"/>
              </a:ext>
            </a:extLst>
          </p:cNvPr>
          <p:cNvSpPr txBox="1"/>
          <p:nvPr/>
        </p:nvSpPr>
        <p:spPr>
          <a:xfrm>
            <a:off x="3129280" y="274320"/>
            <a:ext cx="60655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Сосиски і ковбаси.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Жирне м'ясо сприяє утворенню бляшок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холестеринів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судинах, що прискорює старіння організму.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Майонез містить величезну кількість жирів і вуглеводів, а також фарбників,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підсолоджувачів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замінників.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Сіль знижує тиск, порушує соле-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кисловий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 в організмі, сприяє скупченню токсинів.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F8004F-92A2-EAC7-1F20-07C049A23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980" y="132080"/>
            <a:ext cx="2514600" cy="18192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AA01EF-7EE0-2CCA-FE2B-51FCCE97F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3355" y="2217420"/>
            <a:ext cx="1543050" cy="2971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E1ABB6-2420-D707-8F13-CAFB86926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437" y="43386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09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9A502C-FC19-9574-42F9-79056211A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28DD9E-9AB1-2F79-87F9-7370DC897C54}"/>
              </a:ext>
            </a:extLst>
          </p:cNvPr>
          <p:cNvSpPr txBox="1"/>
          <p:nvPr/>
        </p:nvSpPr>
        <p:spPr>
          <a:xfrm>
            <a:off x="2875280" y="254000"/>
            <a:ext cx="636016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 продукти харчування:</a:t>
            </a:r>
          </a:p>
          <a:p>
            <a:endParaRPr lang="uk-UA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Помідори зайняли перше місце у списку корисних для людини продуктів харчування, складеного британськими фахівцями. Перше місце помідорам забезпечив високий вміст особливо активних антиоксидантів -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лікопенів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вітаміну С. Проведені в останні роки дослідження показали, що помідори підтримують у здоровому стані серцево-судинну систему, а також здатні попереджати розвиток раку.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CB2617-2C37-B7CC-A1C8-CD604A309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370" y="6985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49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AB525E-8AFC-860E-4FC4-402AEE125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2BD862-0341-3893-0FBA-E7D6E6772372}"/>
              </a:ext>
            </a:extLst>
          </p:cNvPr>
          <p:cNvSpPr txBox="1"/>
          <p:nvPr/>
        </p:nvSpPr>
        <p:spPr>
          <a:xfrm>
            <a:off x="2885440" y="426720"/>
            <a:ext cx="532384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другій позиції в списку - вівсяна каша. Вона містить велику кількість вітаміну Е, а також протеїну і клітковини, які надзвичайно необхідні для нормальної роботи організму.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Першу трійку замикають ківі. Ці фрукти містять вітаміни А, С і Е. В їх насінні знаходяться також жирні кислоти омега-3.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986752-F4E2-19AE-063B-F12A4D932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5992" y="789622"/>
            <a:ext cx="3134186" cy="20856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0FF5D9-B6E4-9E91-9E6C-9193D9F3F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389" y="4218304"/>
            <a:ext cx="3633275" cy="2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06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92D6C7-6435-1E45-C83E-7397AB4AF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7B667A-0B9F-32D4-4729-BB0DD80980D3}"/>
              </a:ext>
            </a:extLst>
          </p:cNvPr>
          <p:cNvSpPr txBox="1"/>
          <p:nvPr/>
        </p:nvSpPr>
        <p:spPr>
          <a:xfrm>
            <a:off x="3068320" y="335280"/>
            <a:ext cx="612648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четвертому місці - чорний виноград. Його антиоксиданти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флавоноїди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здатність не допускати утворення раку і сприяють підтримці здорового серця.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п'ятій позиції - апельсини. Вони містять велику кількість вітаміну С, а також пектини. Останні знижують в організмі рівень шкідливого холестерину.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 іде броколі, оскільки має високу концентрацію антиоксидантів.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A4AABC-A6CF-247F-67A7-C7FED9905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877" y="173037"/>
            <a:ext cx="2143125" cy="21431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75621A-D5FB-472A-33A3-F1718979F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277" y="2504757"/>
            <a:ext cx="2295525" cy="1990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9E78F9-AEBD-9F0F-DE54-6ADA2D2891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41"/>
          <a:stretch/>
        </p:blipFill>
        <p:spPr>
          <a:xfrm>
            <a:off x="9367520" y="4592637"/>
            <a:ext cx="236728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15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5C46F0-3312-D3E4-4D61-B6DCD7502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1C4AEE-2701-D098-A928-4828C17FF586}"/>
              </a:ext>
            </a:extLst>
          </p:cNvPr>
          <p:cNvSpPr txBox="1"/>
          <p:nvPr/>
        </p:nvSpPr>
        <p:spPr>
          <a:xfrm>
            <a:off x="2661920" y="182880"/>
            <a:ext cx="615696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Авокадо містять жирні кислоти, що стабілізують у крові рівень цукру.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Часник містить стабілізуючий кров'яний тиск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аліцин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Оливкове масло, тому що багате антиоксидантами.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B81B94-BEBE-482B-20C4-75A7E3300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854" y="1043940"/>
            <a:ext cx="3560536" cy="19939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B53450-5759-69F9-7BE8-E806FF45A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472" y="3756342"/>
            <a:ext cx="4141858" cy="27562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F85363-4C52-1E5B-83DA-E5068E1C1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472" y="3328034"/>
            <a:ext cx="3722504" cy="27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47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04DD81-3BDB-F7FB-CA41-3E3EBB4D8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D1BDC3-3557-909B-40BD-F2B2008F09F8}"/>
              </a:ext>
            </a:extLst>
          </p:cNvPr>
          <p:cNvSpPr txBox="1"/>
          <p:nvPr/>
        </p:nvSpPr>
        <p:spPr>
          <a:xfrm>
            <a:off x="2804160" y="386080"/>
            <a:ext cx="593344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Яблука містять багато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флавоноїдів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важливих антиоксидантів, які захищають організм від вільних радикалів і, до того ж, борються із запальними процесами.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Звичайно, це не весь перелік шкідливих та корисних продуктів харчування. Але озвученим у ТОП-10 не слід нехтувати, якщо хочете бути здоровим!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D790D8-7FA9-7B0A-6D01-1DA22CB4C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410" y="2364740"/>
            <a:ext cx="3868964" cy="21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1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07BBEB-0767-D015-48B4-5B6644680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1A42AB-A94E-34F0-D1EC-0EE145517AF7}"/>
              </a:ext>
            </a:extLst>
          </p:cNvPr>
          <p:cNvSpPr txBox="1"/>
          <p:nvPr/>
        </p:nvSpPr>
        <p:spPr>
          <a:xfrm>
            <a:off x="2600960" y="91440"/>
            <a:ext cx="65532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 хвилинка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цінність риби є дуже високою; містять йод і цинк, які ще називають еліксиром молодості. Дуже корисним є жир риби, який містить багато вітамінів, особливо вітаміну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Риба легко засвоюється організмом, тому радиться вживати її при різних хворобах, особливо шлункових. Морепродукти належать до низькокалорійних, тому їх можуть вживати люди з надмірною вагою, а також особи з проблемами серцево-судинної системи. Вони є також ідеальним джерелом йоду, котрий необхідний для виробництва гормонів щитовидної залози, які відповідають за метаболічні процеси. Це вас переконало, я сподіваюсь, в необхідності хоча б раз на тиждень їсти рибу, а також інші морепродукти.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69CEC6-98B1-9302-9246-33643EFDD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552" y="1074102"/>
            <a:ext cx="3103650" cy="20653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0AEC0E-F037-4B98-B762-95542CC26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912" y="4111942"/>
            <a:ext cx="3012043" cy="200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29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34B747-9FF3-28C6-3089-C2D6349C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74150A-22A6-5930-00A3-1F62FDFC5B27}"/>
              </a:ext>
            </a:extLst>
          </p:cNvPr>
          <p:cNvSpPr txBox="1"/>
          <p:nvPr/>
        </p:nvSpPr>
        <p:spPr>
          <a:xfrm>
            <a:off x="3007360" y="335281"/>
            <a:ext cx="618744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 повинно бути збалансованим. Співвідношення в збалансованому харчуванні білків, жирів і вуглеводів повинно бути 1:1:4, але під час фізичних навантажень показник вуглеводів зростати повинен до 6 часток.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C4FF81-3171-6D5E-5E51-37E028958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742" y="3045912"/>
            <a:ext cx="5901017" cy="367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06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7824AA-0162-CBD7-25B9-B25095C3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5A18E7-DE24-3151-967F-17F2F70AC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119" y="0"/>
            <a:ext cx="7026521" cy="526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914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1059</Words>
  <Application>Microsoft Office PowerPoint</Application>
  <PresentationFormat>Широкоэкранный</PresentationFormat>
  <Paragraphs>86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olenav892@gmail.com</dc:creator>
  <cp:lastModifiedBy>RePack by Diakov</cp:lastModifiedBy>
  <cp:revision>2</cp:revision>
  <dcterms:created xsi:type="dcterms:W3CDTF">2023-11-05T09:37:40Z</dcterms:created>
  <dcterms:modified xsi:type="dcterms:W3CDTF">2026-10-08T10:22:25Z</dcterms:modified>
</cp:coreProperties>
</file>