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3"/>
  </p:notesMasterIdLst>
  <p:sldIdLst>
    <p:sldId id="316" r:id="rId2"/>
    <p:sldId id="257" r:id="rId3"/>
    <p:sldId id="258" r:id="rId4"/>
    <p:sldId id="259" r:id="rId5"/>
    <p:sldId id="317" r:id="rId6"/>
    <p:sldId id="261" r:id="rId7"/>
    <p:sldId id="262" r:id="rId8"/>
    <p:sldId id="263" r:id="rId9"/>
    <p:sldId id="265" r:id="rId10"/>
    <p:sldId id="266" r:id="rId11"/>
    <p:sldId id="268" r:id="rId12"/>
    <p:sldId id="270" r:id="rId13"/>
    <p:sldId id="272" r:id="rId14"/>
    <p:sldId id="273" r:id="rId15"/>
    <p:sldId id="275" r:id="rId16"/>
    <p:sldId id="276"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10" r:id="rId49"/>
    <p:sldId id="311" r:id="rId50"/>
    <p:sldId id="312" r:id="rId51"/>
    <p:sldId id="313" r:id="rId52"/>
    <p:sldId id="315" r:id="rId53"/>
    <p:sldId id="319" r:id="rId54"/>
    <p:sldId id="320" r:id="rId55"/>
    <p:sldId id="321" r:id="rId56"/>
    <p:sldId id="322" r:id="rId57"/>
    <p:sldId id="323" r:id="rId58"/>
    <p:sldId id="324" r:id="rId59"/>
    <p:sldId id="325" r:id="rId60"/>
    <p:sldId id="326"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0" r:id="rId84"/>
    <p:sldId id="351" r:id="rId85"/>
    <p:sldId id="352" r:id="rId86"/>
    <p:sldId id="353" r:id="rId87"/>
    <p:sldId id="354" r:id="rId88"/>
    <p:sldId id="355" r:id="rId89"/>
    <p:sldId id="356" r:id="rId90"/>
    <p:sldId id="357" r:id="rId91"/>
    <p:sldId id="358" r:id="rId92"/>
    <p:sldId id="359" r:id="rId93"/>
    <p:sldId id="361" r:id="rId94"/>
    <p:sldId id="363" r:id="rId95"/>
    <p:sldId id="364" r:id="rId96"/>
    <p:sldId id="366" r:id="rId97"/>
    <p:sldId id="367" r:id="rId98"/>
    <p:sldId id="368" r:id="rId99"/>
    <p:sldId id="369" r:id="rId100"/>
    <p:sldId id="370" r:id="rId101"/>
    <p:sldId id="371" r:id="rId102"/>
    <p:sldId id="372" r:id="rId103"/>
    <p:sldId id="373" r:id="rId104"/>
    <p:sldId id="374" r:id="rId105"/>
    <p:sldId id="375" r:id="rId106"/>
    <p:sldId id="376" r:id="rId107"/>
    <p:sldId id="377" r:id="rId108"/>
    <p:sldId id="378" r:id="rId109"/>
    <p:sldId id="379" r:id="rId110"/>
    <p:sldId id="380" r:id="rId111"/>
    <p:sldId id="381" r:id="rId112"/>
    <p:sldId id="382" r:id="rId113"/>
    <p:sldId id="383" r:id="rId114"/>
    <p:sldId id="384" r:id="rId115"/>
    <p:sldId id="386" r:id="rId116"/>
    <p:sldId id="387" r:id="rId117"/>
    <p:sldId id="388" r:id="rId118"/>
    <p:sldId id="389" r:id="rId119"/>
    <p:sldId id="390" r:id="rId120"/>
    <p:sldId id="391" r:id="rId121"/>
    <p:sldId id="392" r:id="rId1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917"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7DE82D-72DA-4515-8E12-31FCF4BE5239}" type="datetimeFigureOut">
              <a:rPr lang="ru-RU" smtClean="0"/>
              <a:pPr/>
              <a:t>09.10.2026</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989522-EEF0-4AA7-908B-F1841D76EFA3}"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B989522-EEF0-4AA7-908B-F1841D76EFA3}" type="slidenum">
              <a:rPr lang="ru-RU" smtClean="0"/>
              <a:pPr/>
              <a:t>87</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19" name="Нижний колонтитул 18"/>
          <p:cNvSpPr>
            <a:spLocks noGrp="1"/>
          </p:cNvSpPr>
          <p:nvPr>
            <p:ph type="ftr" sz="quarter" idx="11"/>
          </p:nvPr>
        </p:nvSpPr>
        <p:spPr/>
        <p:txBody>
          <a:bodyPr/>
          <a:lstStyle/>
          <a:p>
            <a:endParaRPr lang="ru-RU" dirty="0"/>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dirty="0"/>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09.10.2026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09.10.2026</a:t>
            </a:fld>
            <a:endParaRPr lang="ru-RU" dirty="0"/>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dirty="0"/>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2143116"/>
            <a:ext cx="7715304" cy="1928826"/>
          </a:xfrm>
        </p:spPr>
        <p:txBody>
          <a:bodyPr>
            <a:normAutofit/>
          </a:bodyPr>
          <a:lstStyle/>
          <a:p>
            <a:r>
              <a:rPr lang="ru-RU" sz="5400" dirty="0" smtClean="0"/>
              <a:t>ХАРЧОВІ ОТРУЄННЯ ТА ЇХ ПРОФІЛАКТИКА</a:t>
            </a:r>
            <a:endParaRPr lang="ru-RU" sz="5400" dirty="0"/>
          </a:p>
        </p:txBody>
      </p:sp>
      <p:sp>
        <p:nvSpPr>
          <p:cNvPr id="3" name="Подзаголовок 2"/>
          <p:cNvSpPr>
            <a:spLocks noGrp="1"/>
          </p:cNvSpPr>
          <p:nvPr>
            <p:ph type="subTitle" idx="1"/>
          </p:nvPr>
        </p:nvSpPr>
        <p:spPr>
          <a:xfrm>
            <a:off x="1071538" y="571480"/>
            <a:ext cx="7854696" cy="1752600"/>
          </a:xfrm>
        </p:spPr>
        <p:txBody>
          <a:bodyPr>
            <a:normAutofit/>
          </a:bodyPr>
          <a:lstStyle/>
          <a:p>
            <a:endParaRPr lang="ru-RU" sz="2400" dirty="0" smtClean="0"/>
          </a:p>
        </p:txBody>
      </p:sp>
      <p:sp>
        <p:nvSpPr>
          <p:cNvPr id="4" name="TextBox 3"/>
          <p:cNvSpPr txBox="1"/>
          <p:nvPr/>
        </p:nvSpPr>
        <p:spPr>
          <a:xfrm>
            <a:off x="4714876" y="5929330"/>
            <a:ext cx="4143404" cy="369332"/>
          </a:xfrm>
          <a:prstGeom prst="rect">
            <a:avLst/>
          </a:prstGeom>
          <a:noFill/>
        </p:spPr>
        <p:txBody>
          <a:bodyPr wrap="square" rtlCol="0">
            <a:spAutoFit/>
          </a:bodyPr>
          <a:lstStyle/>
          <a:p>
            <a:endParaRPr lang="ru-RU" b="1" dirty="0">
              <a:solidFill>
                <a:srgbClr val="002060"/>
              </a:solidFill>
            </a:endParaRPr>
          </a:p>
        </p:txBody>
      </p:sp>
      <p:pic>
        <p:nvPicPr>
          <p:cNvPr id="5" name="Рисунок 4" descr="images.jpeg"/>
          <p:cNvPicPr>
            <a:picLocks noChangeAspect="1"/>
          </p:cNvPicPr>
          <p:nvPr/>
        </p:nvPicPr>
        <p:blipFill>
          <a:blip r:embed="rId2"/>
          <a:stretch>
            <a:fillRect/>
          </a:stretch>
        </p:blipFill>
        <p:spPr>
          <a:xfrm>
            <a:off x="428596" y="4071942"/>
            <a:ext cx="3357586" cy="2643206"/>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15370" cy="714356"/>
          </a:xfrm>
        </p:spPr>
        <p:txBody>
          <a:bodyPr>
            <a:normAutofit fontScale="90000"/>
          </a:bodyPr>
          <a:lstStyle/>
          <a:p>
            <a:r>
              <a:rPr lang="ru-RU" b="1" dirty="0" smtClean="0"/>
              <a:t>                        </a:t>
            </a:r>
            <a:r>
              <a:rPr lang="ru-RU" sz="5400" b="1" dirty="0" smtClean="0"/>
              <a:t>План </a:t>
            </a:r>
            <a:r>
              <a:rPr lang="ru-RU" b="1" dirty="0" smtClean="0"/>
              <a:t> </a:t>
            </a:r>
            <a:endParaRPr lang="ru-RU" b="1" dirty="0"/>
          </a:p>
        </p:txBody>
      </p:sp>
      <p:sp>
        <p:nvSpPr>
          <p:cNvPr id="3" name="Содержимое 2"/>
          <p:cNvSpPr>
            <a:spLocks noGrp="1"/>
          </p:cNvSpPr>
          <p:nvPr>
            <p:ph idx="1"/>
          </p:nvPr>
        </p:nvSpPr>
        <p:spPr>
          <a:xfrm>
            <a:off x="0" y="857232"/>
            <a:ext cx="9001156" cy="6000768"/>
          </a:xfrm>
        </p:spPr>
        <p:txBody>
          <a:bodyPr>
            <a:noAutofit/>
          </a:bodyPr>
          <a:lstStyle/>
          <a:p>
            <a:pPr>
              <a:buNone/>
            </a:pPr>
            <a:r>
              <a:rPr lang="uk-UA" sz="2000" b="1" dirty="0" smtClean="0"/>
              <a:t>1. Харчові отруєння, їх класифікація</a:t>
            </a:r>
            <a:endParaRPr lang="ru-RU" sz="2000" b="1" dirty="0" smtClean="0"/>
          </a:p>
          <a:p>
            <a:pPr>
              <a:buNone/>
            </a:pPr>
            <a:r>
              <a:rPr lang="uk-UA" sz="2000" b="1" dirty="0" smtClean="0"/>
              <a:t>2. Харчові токсикоінфекції: етіологія, патогенез, профілактика</a:t>
            </a:r>
            <a:endParaRPr lang="ru-RU" sz="2000" b="1" dirty="0" smtClean="0"/>
          </a:p>
          <a:p>
            <a:pPr>
              <a:buNone/>
            </a:pPr>
            <a:r>
              <a:rPr lang="uk-UA" sz="2000" b="1" dirty="0" smtClean="0"/>
              <a:t>3. Бактеріальні токсикози. Ботулізм: етіологія, патогенез, профілактика. Стафілококовий токсикоз: етіологія, патогенез, профілактика</a:t>
            </a:r>
            <a:endParaRPr lang="ru-RU" sz="2000" b="1" dirty="0" smtClean="0"/>
          </a:p>
          <a:p>
            <a:pPr>
              <a:buNone/>
            </a:pPr>
            <a:r>
              <a:rPr lang="ru-RU" sz="2000" b="1" dirty="0" smtClean="0"/>
              <a:t>4. </a:t>
            </a:r>
            <a:r>
              <a:rPr lang="uk-UA" sz="2000" b="1" dirty="0" smtClean="0"/>
              <a:t>Харчові отруєння немікробної природи</a:t>
            </a:r>
            <a:endParaRPr lang="ru-RU" sz="2000" b="1" dirty="0" smtClean="0"/>
          </a:p>
          <a:p>
            <a:pPr>
              <a:buNone/>
            </a:pPr>
            <a:r>
              <a:rPr lang="ru-RU" sz="2000" b="1" dirty="0" smtClean="0"/>
              <a:t>5.</a:t>
            </a:r>
            <a:r>
              <a:rPr lang="uk-UA" sz="2000" b="1" dirty="0" smtClean="0"/>
              <a:t>  Харчування в умовах екологічно несприятливого навколишнього середовища та шкідливих виробництв</a:t>
            </a:r>
            <a:endParaRPr lang="ru-RU" sz="2000" b="1" dirty="0" smtClean="0"/>
          </a:p>
          <a:p>
            <a:pPr>
              <a:buNone/>
            </a:pPr>
            <a:r>
              <a:rPr lang="ru-RU" sz="2000" b="1" dirty="0" smtClean="0"/>
              <a:t>6.</a:t>
            </a:r>
            <a:r>
              <a:rPr lang="uk-UA" sz="2000" b="1" dirty="0" smtClean="0"/>
              <a:t>  Лікувально-профілактичне харчування. Склад раціонів лікувально-профілактичного харчування</a:t>
            </a:r>
            <a:endParaRPr lang="ru-RU" sz="2000" b="1" dirty="0" smtClean="0"/>
          </a:p>
          <a:p>
            <a:pPr>
              <a:buNone/>
            </a:pPr>
            <a:r>
              <a:rPr lang="uk-UA" sz="2000" b="1" dirty="0" smtClean="0"/>
              <a:t>7. Лікувальне та дієтичне харчування. Лікувальні та дієтичні властивості окремих продуктів. Характеристика лікувальних дієт</a:t>
            </a:r>
            <a:endParaRPr lang="ru-RU" sz="2000" b="1" dirty="0" smtClean="0"/>
          </a:p>
          <a:p>
            <a:pPr>
              <a:buNone/>
            </a:pPr>
            <a:r>
              <a:rPr lang="ru-RU" sz="2000" b="1" dirty="0" smtClean="0"/>
              <a:t>8. </a:t>
            </a:r>
            <a:r>
              <a:rPr lang="uk-UA" sz="2000" b="1" dirty="0" smtClean="0"/>
              <a:t> Гігієна підприємств громадського харчування</a:t>
            </a:r>
            <a:endParaRPr lang="ru-RU" sz="2000" b="1" dirty="0" smtClean="0"/>
          </a:p>
          <a:p>
            <a:pPr>
              <a:buNone/>
            </a:pPr>
            <a:r>
              <a:rPr lang="uk-UA" sz="2000" b="1" dirty="0" smtClean="0"/>
              <a:t>9.  Організація лікувального та дієтичного харчування в лікувально-профілактичних закладах та контроль за ним. Методи і засоби медичного контролю за харчуванням окремих груп населення</a:t>
            </a:r>
            <a:endParaRPr lang="ru-RU" sz="2000" b="1" dirty="0" smtClean="0"/>
          </a:p>
          <a:p>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28604"/>
            <a:ext cx="8929718" cy="1143000"/>
          </a:xfrm>
        </p:spPr>
        <p:txBody>
          <a:bodyPr>
            <a:noAutofit/>
          </a:bodyPr>
          <a:lstStyle/>
          <a:p>
            <a:r>
              <a:rPr lang="uk-UA" sz="3600" b="1" cap="all" dirty="0" smtClean="0"/>
              <a:t>      Харчові отруєння, їх класифікація</a:t>
            </a:r>
            <a:endParaRPr lang="ru-RU" sz="3600" dirty="0"/>
          </a:p>
        </p:txBody>
      </p:sp>
      <p:sp>
        <p:nvSpPr>
          <p:cNvPr id="3" name="Содержимое 2"/>
          <p:cNvSpPr>
            <a:spLocks noGrp="1"/>
          </p:cNvSpPr>
          <p:nvPr>
            <p:ph idx="1"/>
          </p:nvPr>
        </p:nvSpPr>
        <p:spPr>
          <a:xfrm>
            <a:off x="357158" y="1428736"/>
            <a:ext cx="7615262" cy="3467104"/>
          </a:xfrm>
        </p:spPr>
        <p:txBody>
          <a:bodyPr anchor="ctr"/>
          <a:lstStyle/>
          <a:p>
            <a:pPr algn="just">
              <a:buNone/>
            </a:pPr>
            <a:r>
              <a:rPr lang="uk-UA" b="1" dirty="0" smtClean="0"/>
              <a:t>Харчові отруєння</a:t>
            </a:r>
            <a:r>
              <a:rPr lang="uk-UA" dirty="0" smtClean="0"/>
              <a:t> – це гострі захворювання, які виникли в результаті прийому їжі, масивно інфікованої певними видами мікроорганізмів (харчові токсикоінфекції), або їжа, яка містять токсичні речовини бактеріальної, органічної або неорганічної природи. </a:t>
            </a:r>
            <a:endParaRPr lang="ru-RU" dirty="0"/>
          </a:p>
        </p:txBody>
      </p:sp>
      <p:pic>
        <p:nvPicPr>
          <p:cNvPr id="4" name="Рисунок 3" descr="images.jpeg"/>
          <p:cNvPicPr>
            <a:picLocks noChangeAspect="1"/>
          </p:cNvPicPr>
          <p:nvPr/>
        </p:nvPicPr>
        <p:blipFill>
          <a:blip r:embed="rId2"/>
          <a:stretch>
            <a:fillRect/>
          </a:stretch>
        </p:blipFill>
        <p:spPr>
          <a:xfrm>
            <a:off x="5143504" y="4214818"/>
            <a:ext cx="3667958" cy="228601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857232"/>
            <a:ext cx="8572560" cy="5715040"/>
          </a:xfrm>
        </p:spPr>
        <p:txBody>
          <a:bodyPr>
            <a:normAutofit/>
          </a:bodyPr>
          <a:lstStyle/>
          <a:p>
            <a:pPr>
              <a:buNone/>
            </a:pPr>
            <a:endParaRPr lang="uk-UA" dirty="0" smtClean="0"/>
          </a:p>
          <a:p>
            <a:pPr>
              <a:buNone/>
            </a:pPr>
            <a:endParaRPr lang="uk-UA" dirty="0" smtClean="0"/>
          </a:p>
          <a:p>
            <a:pPr algn="just">
              <a:buNone/>
            </a:pPr>
            <a:r>
              <a:rPr lang="uk-UA" dirty="0" smtClean="0"/>
              <a:t>Для систематизації харчових отруєнь був розроблений ряд класифікаційних схем, з яких найбільш обґрунтованою і повною є класифікація, запропонована К. С. Петровським, відповідно до якої всі розглянуті патологічні стани розподіляються на три основні групи, а саме на харчові отруєння мікробної і немікробної природи і невстановленої етіології. У свою чергу перші містять у собі токсикоінфекції, інтоксикації і мікотоксикози, а друга – гострі і хронічні немікробні отруєння. </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0" y="-4"/>
          <a:ext cx="9144000" cy="6858003"/>
        </p:xfrm>
        <a:graphic>
          <a:graphicData uri="http://schemas.openxmlformats.org/drawingml/2006/table">
            <a:tbl>
              <a:tblPr firstRow="1" bandRow="1">
                <a:tableStyleId>{21E4AEA4-8DFA-4A89-87EB-49C32662AFE0}</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655035">
                <a:tc>
                  <a:txBody>
                    <a:bodyPr/>
                    <a:lstStyle/>
                    <a:p>
                      <a:r>
                        <a:rPr kumimoji="0" lang="uk-UA" sz="1800" kern="1200" dirty="0" smtClean="0"/>
                        <a:t>Група отруєнь</a:t>
                      </a:r>
                      <a:endParaRPr lang="ru-RU" dirty="0"/>
                    </a:p>
                  </a:txBody>
                  <a:tcPr/>
                </a:tc>
                <a:tc>
                  <a:txBody>
                    <a:bodyPr/>
                    <a:lstStyle/>
                    <a:p>
                      <a:r>
                        <a:rPr kumimoji="0" lang="uk-UA" sz="1800" kern="1200" dirty="0" smtClean="0"/>
                        <a:t>Підгрупа отруєнь</a:t>
                      </a:r>
                      <a:endParaRPr lang="ru-RU" dirty="0"/>
                    </a:p>
                  </a:txBody>
                  <a:tcPr/>
                </a:tc>
                <a:tc>
                  <a:txBody>
                    <a:bodyPr/>
                    <a:lstStyle/>
                    <a:p>
                      <a:r>
                        <a:rPr kumimoji="0" lang="uk-UA" sz="1800" kern="1200" dirty="0" smtClean="0"/>
                        <a:t>Причинний фактор захворювання</a:t>
                      </a:r>
                      <a:endParaRPr lang="ru-RU" dirty="0"/>
                    </a:p>
                  </a:txBody>
                  <a:tcPr/>
                </a:tc>
                <a:extLst>
                  <a:ext uri="{0D108BD9-81ED-4DB2-BD59-A6C34878D82A}">
                    <a16:rowId xmlns:a16="http://schemas.microsoft.com/office/drawing/2014/main" val="10000"/>
                  </a:ext>
                </a:extLst>
              </a:tr>
              <a:tr h="3181597">
                <a:tc>
                  <a:txBody>
                    <a:bodyPr/>
                    <a:lstStyle/>
                    <a:p>
                      <a:r>
                        <a:rPr kumimoji="0" lang="uk-UA" sz="1800" kern="1200" dirty="0" smtClean="0"/>
                        <a:t>І. Бактеріальні</a:t>
                      </a:r>
                      <a:endParaRPr lang="ru-RU" dirty="0"/>
                    </a:p>
                  </a:txBody>
                  <a:tcPr/>
                </a:tc>
                <a:tc>
                  <a:txBody>
                    <a:bodyPr/>
                    <a:lstStyle/>
                    <a:p>
                      <a:pPr marL="342900" indent="-342900">
                        <a:buNone/>
                      </a:pPr>
                      <a:r>
                        <a:rPr kumimoji="0" lang="uk-UA" sz="1800" kern="1200" dirty="0" smtClean="0"/>
                        <a:t>Харчові токсикоінфекції   </a:t>
                      </a:r>
                      <a:endParaRPr kumimoji="0" lang="en-US" sz="1800" kern="1200" dirty="0" smtClean="0"/>
                    </a:p>
                    <a:p>
                      <a:pPr marL="342900" indent="-342900">
                        <a:buAutoNum type="arabicPeriod"/>
                      </a:pPr>
                      <a:endParaRPr kumimoji="0" lang="en-US" sz="1800" kern="1200" dirty="0" smtClean="0"/>
                    </a:p>
                    <a:p>
                      <a:pPr marL="342900" indent="-342900">
                        <a:buNone/>
                      </a:pPr>
                      <a:endParaRPr kumimoji="0" lang="en-US" sz="1800" kern="1200" dirty="0" smtClean="0"/>
                    </a:p>
                    <a:p>
                      <a:pPr marL="342900" indent="-342900">
                        <a:buAutoNum type="arabicPeriod"/>
                      </a:pPr>
                      <a:endParaRPr kumimoji="0" lang="en-US" sz="1800" kern="1200" dirty="0" smtClean="0"/>
                    </a:p>
                    <a:p>
                      <a:pPr marL="342900" indent="-342900">
                        <a:buNone/>
                      </a:pPr>
                      <a:r>
                        <a:rPr kumimoji="0" lang="uk-UA" sz="1800" kern="1200" dirty="0" smtClean="0"/>
                        <a:t>Бактеріальні токсикози </a:t>
                      </a:r>
                      <a:endParaRPr kumimoji="0" lang="en-US" sz="1800" kern="1200" dirty="0" smtClean="0"/>
                    </a:p>
                    <a:p>
                      <a:pPr marL="342900" indent="-342900">
                        <a:buNone/>
                      </a:pPr>
                      <a:endParaRPr kumimoji="0" lang="en-US" sz="1800" kern="1200" dirty="0" smtClean="0"/>
                    </a:p>
                    <a:p>
                      <a:pPr marL="342900" indent="-342900">
                        <a:buNone/>
                      </a:pPr>
                      <a:endParaRPr kumimoji="0" lang="en-US" sz="1800" kern="1200" dirty="0" smtClean="0"/>
                    </a:p>
                    <a:p>
                      <a:pPr marL="342900" indent="-342900">
                        <a:buNone/>
                      </a:pPr>
                      <a:r>
                        <a:rPr kumimoji="0" lang="uk-UA" sz="1800" kern="1200" dirty="0" smtClean="0"/>
                        <a:t> Мікотоксикози</a:t>
                      </a:r>
                      <a:endParaRPr kumimoji="0" lang="en-US" sz="1800" kern="1200" dirty="0" smtClean="0"/>
                    </a:p>
                    <a:p>
                      <a:pPr marL="342900" indent="-342900">
                        <a:buNone/>
                      </a:pPr>
                      <a:endParaRPr kumimoji="0" lang="en-US" sz="1800" kern="1200" dirty="0" smtClean="0"/>
                    </a:p>
                    <a:p>
                      <a:pPr marL="342900" indent="-342900">
                        <a:buNone/>
                      </a:pPr>
                      <a:endParaRPr kumimoji="0" lang="en-US" sz="1800" kern="1200" dirty="0" smtClean="0"/>
                    </a:p>
                    <a:p>
                      <a:pPr marL="342900" indent="-342900">
                        <a:buNone/>
                      </a:pPr>
                      <a:r>
                        <a:rPr kumimoji="0" lang="uk-UA" sz="1800" kern="1200" dirty="0" smtClean="0"/>
                        <a:t>Змішаної етіології</a:t>
                      </a:r>
                      <a:endParaRPr lang="ru-RU" dirty="0"/>
                    </a:p>
                  </a:txBody>
                  <a:tcPr/>
                </a:tc>
                <a:tc>
                  <a:txBody>
                    <a:bodyPr/>
                    <a:lstStyle/>
                    <a:p>
                      <a:r>
                        <a:rPr kumimoji="0" lang="uk-UA" sz="1800" kern="1200" dirty="0" smtClean="0"/>
                        <a:t>А) сальмонельози;</a:t>
                      </a:r>
                      <a:endParaRPr kumimoji="0" lang="en-US" sz="1800" kern="1200" dirty="0" smtClean="0"/>
                    </a:p>
                    <a:p>
                      <a:r>
                        <a:rPr kumimoji="0" lang="uk-UA" sz="1800" kern="1200" dirty="0" smtClean="0"/>
                        <a:t>Б) кишкова паличка;</a:t>
                      </a:r>
                      <a:endParaRPr kumimoji="0" lang="en-US" sz="1800" kern="1200" dirty="0" smtClean="0"/>
                    </a:p>
                    <a:p>
                      <a:r>
                        <a:rPr kumimoji="0" lang="uk-UA" sz="1800" kern="1200" dirty="0" smtClean="0"/>
                        <a:t>В) протей, стрептококи, перфрінгенс.</a:t>
                      </a:r>
                      <a:endParaRPr kumimoji="0" lang="en-US" sz="1800" kern="1200" dirty="0" smtClean="0"/>
                    </a:p>
                    <a:p>
                      <a:r>
                        <a:rPr kumimoji="0" lang="uk-UA" sz="1800" kern="1200" dirty="0" smtClean="0"/>
                        <a:t>А) стафілококовий токсикоз;</a:t>
                      </a:r>
                      <a:endParaRPr kumimoji="0" lang="en-US" sz="1800" kern="1200" dirty="0" smtClean="0"/>
                    </a:p>
                    <a:p>
                      <a:r>
                        <a:rPr kumimoji="0" lang="uk-UA" sz="1800" kern="1200" dirty="0" smtClean="0"/>
                        <a:t>Б) бацили ботулізму. </a:t>
                      </a:r>
                      <a:endParaRPr kumimoji="0" lang="en-US" sz="1800" kern="1200" dirty="0" smtClean="0"/>
                    </a:p>
                    <a:p>
                      <a:r>
                        <a:rPr kumimoji="0" lang="uk-UA" sz="1800" kern="1200" dirty="0" smtClean="0"/>
                        <a:t>А) гриби роду фузаріум;</a:t>
                      </a:r>
                      <a:endParaRPr kumimoji="0" lang="en-US" sz="1800" kern="1200" dirty="0" smtClean="0"/>
                    </a:p>
                    <a:p>
                      <a:r>
                        <a:rPr kumimoji="0" lang="uk-UA" sz="1800" kern="1200" dirty="0" smtClean="0"/>
                        <a:t>Б) споринія;</a:t>
                      </a:r>
                      <a:endParaRPr kumimoji="0" lang="en-US" sz="1800" kern="1200" dirty="0" smtClean="0"/>
                    </a:p>
                    <a:p>
                      <a:r>
                        <a:rPr kumimoji="0" lang="uk-UA" sz="1800" kern="1200" dirty="0" smtClean="0"/>
                        <a:t>В) гриби роду аспергил.</a:t>
                      </a:r>
                      <a:endParaRPr lang="ru-RU" dirty="0"/>
                    </a:p>
                  </a:txBody>
                  <a:tcPr/>
                </a:tc>
                <a:extLst>
                  <a:ext uri="{0D108BD9-81ED-4DB2-BD59-A6C34878D82A}">
                    <a16:rowId xmlns:a16="http://schemas.microsoft.com/office/drawing/2014/main" val="10001"/>
                  </a:ext>
                </a:extLst>
              </a:tr>
              <a:tr h="3021371">
                <a:tc>
                  <a:txBody>
                    <a:bodyPr/>
                    <a:lstStyle/>
                    <a:p>
                      <a:r>
                        <a:rPr kumimoji="0" lang="uk-UA" sz="1800" kern="1200" dirty="0" smtClean="0">
                          <a:solidFill>
                            <a:schemeClr val="dk1"/>
                          </a:solidFill>
                          <a:latin typeface="+mn-lt"/>
                          <a:ea typeface="+mn-ea"/>
                          <a:cs typeface="+mn-cs"/>
                        </a:rPr>
                        <a:t>ІІ. Небактеріальні</a:t>
                      </a:r>
                      <a:endParaRPr lang="ru-RU" dirty="0"/>
                    </a:p>
                  </a:txBody>
                  <a:tcPr/>
                </a:tc>
                <a:tc>
                  <a:txBody>
                    <a:bodyPr/>
                    <a:lstStyle/>
                    <a:p>
                      <a:pPr marL="342900" indent="-342900">
                        <a:buNone/>
                      </a:pPr>
                      <a:r>
                        <a:rPr kumimoji="0" lang="uk-UA" sz="1800" kern="1200" dirty="0" smtClean="0">
                          <a:solidFill>
                            <a:schemeClr val="dk1"/>
                          </a:solidFill>
                          <a:latin typeface="+mn-lt"/>
                          <a:ea typeface="+mn-ea"/>
                          <a:cs typeface="+mn-cs"/>
                        </a:rPr>
                        <a:t>Визвані домішками до харчових продуктів</a:t>
                      </a:r>
                      <a:endParaRPr lang="ru-RU" dirty="0"/>
                    </a:p>
                  </a:txBody>
                  <a:tcPr/>
                </a:tc>
                <a:tc>
                  <a:txBody>
                    <a:bodyPr/>
                    <a:lstStyle/>
                    <a:p>
                      <a:r>
                        <a:rPr kumimoji="0" lang="uk-UA" sz="1800" kern="1200" dirty="0" smtClean="0">
                          <a:solidFill>
                            <a:schemeClr val="dk1"/>
                          </a:solidFill>
                          <a:latin typeface="+mn-lt"/>
                          <a:ea typeface="+mn-ea"/>
                          <a:cs typeface="+mn-cs"/>
                        </a:rPr>
                        <a:t>А) насіння хлібних бур’янів;</a:t>
                      </a:r>
                    </a:p>
                    <a:p>
                      <a:r>
                        <a:rPr kumimoji="0" lang="uk-UA" sz="1800" kern="1200" dirty="0" smtClean="0">
                          <a:solidFill>
                            <a:schemeClr val="dk1"/>
                          </a:solidFill>
                          <a:latin typeface="+mn-lt"/>
                          <a:ea typeface="+mn-ea"/>
                          <a:cs typeface="+mn-cs"/>
                        </a:rPr>
                        <a:t> Б) домішки, які потрапляють до продуктів із обладнання, посуду, тари; солі тяжких металів</a:t>
                      </a:r>
                    </a:p>
                    <a:p>
                      <a:r>
                        <a:rPr kumimoji="0" lang="uk-UA" sz="1800" kern="1200" dirty="0" smtClean="0">
                          <a:solidFill>
                            <a:schemeClr val="dk1"/>
                          </a:solidFill>
                          <a:latin typeface="+mn-lt"/>
                          <a:ea typeface="+mn-ea"/>
                          <a:cs typeface="+mn-cs"/>
                        </a:rPr>
                        <a:t>В) пестициди;</a:t>
                      </a:r>
                    </a:p>
                    <a:p>
                      <a:r>
                        <a:rPr kumimoji="0" lang="uk-UA" sz="1800" kern="1200" dirty="0" smtClean="0">
                          <a:solidFill>
                            <a:schemeClr val="dk1"/>
                          </a:solidFill>
                          <a:latin typeface="+mn-lt"/>
                          <a:ea typeface="+mn-ea"/>
                          <a:cs typeface="+mn-cs"/>
                        </a:rPr>
                        <a:t>Г) харчові добавки.</a:t>
                      </a:r>
                      <a:endParaRPr lang="ru-RU"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0"/>
          <a:ext cx="9144000" cy="68580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429000">
                <a:tc>
                  <a:txBody>
                    <a:bodyPr/>
                    <a:lstStyle/>
                    <a:p>
                      <a:endParaRPr lang="ru-RU" dirty="0"/>
                    </a:p>
                  </a:txBody>
                  <a:tcPr/>
                </a:tc>
                <a:tc>
                  <a:txBody>
                    <a:bodyPr/>
                    <a:lstStyle/>
                    <a:p>
                      <a:r>
                        <a:rPr kumimoji="0" lang="uk-UA" sz="1800" b="0" kern="1200" dirty="0" smtClean="0">
                          <a:solidFill>
                            <a:schemeClr val="tx1"/>
                          </a:solidFill>
                          <a:latin typeface="+mn-lt"/>
                          <a:ea typeface="+mn-ea"/>
                          <a:cs typeface="+mn-cs"/>
                        </a:rPr>
                        <a:t>Визвані</a:t>
                      </a:r>
                      <a:r>
                        <a:rPr kumimoji="0" lang="uk-UA" sz="1800" b="1" kern="1200" dirty="0" smtClean="0">
                          <a:solidFill>
                            <a:schemeClr val="tx1"/>
                          </a:solidFill>
                          <a:latin typeface="+mn-lt"/>
                          <a:ea typeface="+mn-ea"/>
                          <a:cs typeface="+mn-cs"/>
                        </a:rPr>
                        <a:t> </a:t>
                      </a:r>
                      <a:r>
                        <a:rPr kumimoji="0" lang="uk-UA" sz="1800" b="0" kern="1200" dirty="0" smtClean="0">
                          <a:solidFill>
                            <a:schemeClr val="tx1"/>
                          </a:solidFill>
                          <a:latin typeface="+mn-lt"/>
                          <a:ea typeface="+mn-ea"/>
                          <a:cs typeface="+mn-cs"/>
                        </a:rPr>
                        <a:t>продуктами</a:t>
                      </a:r>
                      <a:r>
                        <a:rPr kumimoji="0" lang="uk-UA" sz="1800" b="1" kern="1200" dirty="0" smtClean="0">
                          <a:solidFill>
                            <a:schemeClr val="tx1"/>
                          </a:solidFill>
                          <a:latin typeface="+mn-lt"/>
                          <a:ea typeface="+mn-ea"/>
                          <a:cs typeface="+mn-cs"/>
                        </a:rPr>
                        <a:t>, </a:t>
                      </a:r>
                      <a:r>
                        <a:rPr kumimoji="0" lang="uk-UA" sz="1800" b="0" kern="1200" dirty="0" smtClean="0">
                          <a:solidFill>
                            <a:schemeClr val="tx1"/>
                          </a:solidFill>
                          <a:latin typeface="+mn-lt"/>
                          <a:ea typeface="+mn-ea"/>
                          <a:cs typeface="+mn-cs"/>
                        </a:rPr>
                        <a:t>неїстівними</a:t>
                      </a:r>
                      <a:r>
                        <a:rPr kumimoji="0" lang="uk-UA" sz="1800" b="1" kern="1200" dirty="0" smtClean="0">
                          <a:solidFill>
                            <a:schemeClr val="tx1"/>
                          </a:solidFill>
                          <a:latin typeface="+mn-lt"/>
                          <a:ea typeface="+mn-ea"/>
                          <a:cs typeface="+mn-cs"/>
                        </a:rPr>
                        <a:t> </a:t>
                      </a:r>
                      <a:r>
                        <a:rPr kumimoji="0" lang="uk-UA" sz="1800" b="0" kern="1200" dirty="0" smtClean="0">
                          <a:solidFill>
                            <a:schemeClr val="tx1"/>
                          </a:solidFill>
                          <a:latin typeface="+mn-lt"/>
                          <a:ea typeface="+mn-ea"/>
                          <a:cs typeface="+mn-cs"/>
                        </a:rPr>
                        <a:t>для</a:t>
                      </a:r>
                      <a:r>
                        <a:rPr kumimoji="0" lang="uk-UA" sz="1800" b="1" kern="1200" dirty="0" smtClean="0">
                          <a:solidFill>
                            <a:schemeClr val="tx1"/>
                          </a:solidFill>
                          <a:latin typeface="+mn-lt"/>
                          <a:ea typeface="+mn-ea"/>
                          <a:cs typeface="+mn-cs"/>
                        </a:rPr>
                        <a:t> </a:t>
                      </a:r>
                      <a:r>
                        <a:rPr kumimoji="0" lang="uk-UA" sz="1800" b="0" kern="1200" dirty="0" smtClean="0">
                          <a:solidFill>
                            <a:schemeClr val="tx1"/>
                          </a:solidFill>
                          <a:latin typeface="+mn-lt"/>
                          <a:ea typeface="+mn-ea"/>
                          <a:cs typeface="+mn-cs"/>
                        </a:rPr>
                        <a:t>людини</a:t>
                      </a:r>
                      <a:endParaRPr lang="ru-RU" b="0" dirty="0">
                        <a:solidFill>
                          <a:schemeClr val="tx1"/>
                        </a:solidFill>
                      </a:endParaRPr>
                    </a:p>
                  </a:txBody>
                  <a:tcPr/>
                </a:tc>
                <a:tc>
                  <a:txBody>
                    <a:bodyPr/>
                    <a:lstStyle/>
                    <a:p>
                      <a:r>
                        <a:rPr kumimoji="0" lang="uk-UA" sz="1800" b="0" kern="1200" dirty="0" smtClean="0">
                          <a:solidFill>
                            <a:schemeClr val="tx1"/>
                          </a:solidFill>
                          <a:latin typeface="+mn-lt"/>
                          <a:ea typeface="+mn-ea"/>
                          <a:cs typeface="+mn-cs"/>
                        </a:rPr>
                        <a:t>А) деякі види риб;</a:t>
                      </a:r>
                    </a:p>
                    <a:p>
                      <a:r>
                        <a:rPr kumimoji="0" lang="uk-UA" sz="1800" b="0" kern="1200" dirty="0" smtClean="0">
                          <a:solidFill>
                            <a:schemeClr val="tx1"/>
                          </a:solidFill>
                          <a:latin typeface="+mn-lt"/>
                          <a:ea typeface="+mn-ea"/>
                          <a:cs typeface="+mn-cs"/>
                        </a:rPr>
                        <a:t>Б) деякі залози внутрішньої секреції вбитих тварин;</a:t>
                      </a:r>
                    </a:p>
                    <a:p>
                      <a:r>
                        <a:rPr kumimoji="0" lang="uk-UA" sz="1800" b="0" kern="1200" dirty="0" smtClean="0">
                          <a:solidFill>
                            <a:schemeClr val="tx1"/>
                          </a:solidFill>
                          <a:latin typeface="+mn-lt"/>
                          <a:ea typeface="+mn-ea"/>
                          <a:cs typeface="+mn-cs"/>
                        </a:rPr>
                        <a:t>В) гриби;</a:t>
                      </a:r>
                    </a:p>
                    <a:p>
                      <a:r>
                        <a:rPr kumimoji="0" lang="uk-UA" sz="1800" b="0" kern="1200" dirty="0" smtClean="0">
                          <a:solidFill>
                            <a:schemeClr val="tx1"/>
                          </a:solidFill>
                          <a:latin typeface="+mn-lt"/>
                          <a:ea typeface="+mn-ea"/>
                          <a:cs typeface="+mn-cs"/>
                        </a:rPr>
                        <a:t>Г) дикорослі і культурні рослини (дурман, красавка);</a:t>
                      </a:r>
                    </a:p>
                    <a:p>
                      <a:r>
                        <a:rPr kumimoji="0" lang="uk-UA" sz="1800" b="0" kern="1200" dirty="0" smtClean="0">
                          <a:solidFill>
                            <a:schemeClr val="tx1"/>
                          </a:solidFill>
                          <a:latin typeface="+mn-lt"/>
                          <a:ea typeface="+mn-ea"/>
                          <a:cs typeface="+mn-cs"/>
                        </a:rPr>
                        <a:t>Д) гіркі ягоди кісточкових плодів (абрикос, персик).</a:t>
                      </a:r>
                      <a:endParaRPr lang="ru-RU" b="0" dirty="0">
                        <a:solidFill>
                          <a:schemeClr val="tx1"/>
                        </a:solidFill>
                      </a:endParaRPr>
                    </a:p>
                  </a:txBody>
                  <a:tcPr/>
                </a:tc>
                <a:extLst>
                  <a:ext uri="{0D108BD9-81ED-4DB2-BD59-A6C34878D82A}">
                    <a16:rowId xmlns:a16="http://schemas.microsoft.com/office/drawing/2014/main" val="10000"/>
                  </a:ext>
                </a:extLst>
              </a:tr>
              <a:tr h="3429000">
                <a:tc>
                  <a:txBody>
                    <a:bodyPr/>
                    <a:lstStyle/>
                    <a:p>
                      <a:r>
                        <a:rPr kumimoji="0" lang="uk-UA" sz="1800" kern="1200" dirty="0" smtClean="0">
                          <a:solidFill>
                            <a:schemeClr val="dk1"/>
                          </a:solidFill>
                          <a:latin typeface="+mn-lt"/>
                          <a:ea typeface="+mn-ea"/>
                          <a:cs typeface="+mn-cs"/>
                        </a:rPr>
                        <a:t>ІІІ. Неясної етіології</a:t>
                      </a:r>
                      <a:endParaRPr lang="ru-RU" dirty="0"/>
                    </a:p>
                  </a:txBody>
                  <a:tcPr/>
                </a:tc>
                <a:tc>
                  <a:txBody>
                    <a:bodyPr/>
                    <a:lstStyle/>
                    <a:p>
                      <a:endParaRPr lang="ru-RU" dirty="0"/>
                    </a:p>
                  </a:txBody>
                  <a:tcPr/>
                </a:tc>
                <a:tc>
                  <a:txBody>
                    <a:bodyPr/>
                    <a:lstStyle/>
                    <a:p>
                      <a:r>
                        <a:rPr kumimoji="0" lang="uk-UA" sz="1800" kern="1200" dirty="0" smtClean="0">
                          <a:solidFill>
                            <a:schemeClr val="dk1"/>
                          </a:solidFill>
                          <a:latin typeface="+mn-lt"/>
                          <a:ea typeface="+mn-ea"/>
                          <a:cs typeface="+mn-cs"/>
                        </a:rPr>
                        <a:t>А) уровська хвороба;</a:t>
                      </a:r>
                    </a:p>
                    <a:p>
                      <a:r>
                        <a:rPr kumimoji="0" lang="uk-UA" sz="1800" kern="1200" dirty="0" smtClean="0">
                          <a:solidFill>
                            <a:schemeClr val="dk1"/>
                          </a:solidFill>
                          <a:latin typeface="+mn-lt"/>
                          <a:ea typeface="+mn-ea"/>
                          <a:cs typeface="+mn-cs"/>
                        </a:rPr>
                        <a:t>Б) гафська хвороба.</a:t>
                      </a:r>
                      <a:endParaRPr lang="ru-RU"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1143000"/>
          </a:xfrm>
        </p:spPr>
        <p:txBody>
          <a:bodyPr>
            <a:noAutofit/>
          </a:bodyPr>
          <a:lstStyle/>
          <a:p>
            <a:r>
              <a:rPr lang="uk-UA" sz="3200" b="1" cap="all" dirty="0" smtClean="0"/>
              <a:t>Харчові токсикоінфекції: етіологія, патогенез, профілактика</a:t>
            </a:r>
            <a:endParaRPr lang="ru-RU" sz="3200" dirty="0"/>
          </a:p>
        </p:txBody>
      </p:sp>
      <p:sp>
        <p:nvSpPr>
          <p:cNvPr id="3" name="Содержимое 2"/>
          <p:cNvSpPr>
            <a:spLocks noGrp="1"/>
          </p:cNvSpPr>
          <p:nvPr>
            <p:ph idx="1"/>
          </p:nvPr>
        </p:nvSpPr>
        <p:spPr>
          <a:xfrm>
            <a:off x="0" y="1500174"/>
            <a:ext cx="6715140" cy="5143536"/>
          </a:xfrm>
        </p:spPr>
        <p:txBody>
          <a:bodyPr anchor="ctr"/>
          <a:lstStyle/>
          <a:p>
            <a:pPr algn="just">
              <a:buNone/>
            </a:pPr>
            <a:r>
              <a:rPr lang="uk-UA" dirty="0" smtClean="0"/>
              <a:t>Серед бактеріальних харчових отруєнь найбільше поширення у всіх країнах світу мають токсикоінфекції. Сама назва вказує на подвійний характер даних патологічних станів, що обумовлюються, з одного боку, масованим проникненням в організм збудників інфекції, а з іншого боку – комплексом клінічних явищ, типових для інтоксикації. Етиологія цих отруєнь найчастіше пов'язана з деякими представниками сальмонел.</a:t>
            </a:r>
            <a:endParaRPr lang="ru-RU" dirty="0" smtClean="0"/>
          </a:p>
          <a:p>
            <a:endParaRPr lang="ru-RU" dirty="0"/>
          </a:p>
        </p:txBody>
      </p:sp>
      <p:pic>
        <p:nvPicPr>
          <p:cNvPr id="4" name="Рисунок 3" descr="imанрages.jpeg"/>
          <p:cNvPicPr>
            <a:picLocks noChangeAspect="1"/>
          </p:cNvPicPr>
          <p:nvPr/>
        </p:nvPicPr>
        <p:blipFill>
          <a:blip r:embed="rId2"/>
          <a:stretch>
            <a:fillRect/>
          </a:stretch>
        </p:blipFill>
        <p:spPr>
          <a:xfrm>
            <a:off x="6667500" y="2500306"/>
            <a:ext cx="2476500" cy="1847850"/>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285860"/>
            <a:ext cx="9144000" cy="5429288"/>
          </a:xfrm>
        </p:spPr>
        <p:txBody>
          <a:bodyPr anchor="ctr">
            <a:normAutofit lnSpcReduction="10000"/>
          </a:bodyPr>
          <a:lstStyle/>
          <a:p>
            <a:pPr algn="just">
              <a:buNone/>
            </a:pPr>
            <a:r>
              <a:rPr lang="uk-UA" dirty="0" smtClean="0"/>
              <a:t>При проведенні спеціальних досліджень було встановлено, що основну роль у патогенезі токсикоінфекції має надходження в шлунково-кишковий тракт живих мікробів, причому продукти, навіть рясно засіяні сальмонелами, після ретельної термічної обробки не викликають захворювань. </a:t>
            </a:r>
          </a:p>
          <a:p>
            <a:pPr algn="just">
              <a:buNone/>
            </a:pPr>
            <a:r>
              <a:rPr lang="uk-UA" dirty="0" smtClean="0"/>
              <a:t>Передача в основному здійснюється через інфіковані харчові продукти. У багатьох випадках зараження відбувається при вживанні в їжу м'яса хворих  тварин чи бацилоносіїв, у яких бактеріємія була спровокована важкою травмою, голодуванням, сильним стомленням і т.д. Іншим шляхом є посмертне зараження тварин, обумовлене недотриманням правил забою худоби, коли вміст кишечнику потрапляє на її поверхню. </a:t>
            </a:r>
            <a:endParaRPr lang="ru-RU" dirty="0" smtClean="0"/>
          </a:p>
          <a:p>
            <a:pPr algn="just">
              <a:buNone/>
            </a:pPr>
            <a:endParaRPr lang="ru-RU" dirty="0" smtClean="0"/>
          </a:p>
          <a:p>
            <a:pPr algn="just"/>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714488"/>
            <a:ext cx="8229600" cy="4389120"/>
          </a:xfrm>
        </p:spPr>
        <p:txBody>
          <a:bodyPr anchor="ctr"/>
          <a:lstStyle/>
          <a:p>
            <a:pPr algn="just">
              <a:buNone/>
            </a:pPr>
            <a:r>
              <a:rPr lang="uk-UA" dirty="0" smtClean="0"/>
              <a:t>Профілактика токсикоінфекцій вимагає встановлення суворого ветеринарно-санітарного контролю на тваринницьких фермах і бойнях і дотримання загальних гігієнічних правил на підприємствах громадського харчування. До заходів, щодо попередження масового розмноження мікроорганізмів у харчових продуктах, відносять достатнє охолодження і швидку реалізацію готових виробів, що виключає затримку їх у теплих приміщеннях кухні. </a:t>
            </a:r>
            <a:endParaRPr lang="ru-RU" dirty="0" smtClean="0"/>
          </a:p>
          <a:p>
            <a:pPr algn="just"/>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142984"/>
            <a:ext cx="8229600" cy="1500198"/>
          </a:xfrm>
        </p:spPr>
        <p:txBody>
          <a:bodyPr>
            <a:normAutofit fontScale="90000"/>
          </a:bodyPr>
          <a:lstStyle/>
          <a:p>
            <a:pPr algn="just"/>
            <a:r>
              <a:rPr lang="uk-UA" sz="3100" b="1" cap="all" smtClean="0"/>
              <a:t>Бактеріальні токсикози. Ботулізм: етіологія, патогенез, профілактика. Стафілококовий токсикоз: етіологія, патогенез, профілактика</a:t>
            </a:r>
            <a:r>
              <a:rPr lang="ru-RU" smtClean="0"/>
              <a:t/>
            </a:r>
            <a:br>
              <a:rPr lang="ru-RU" smtClean="0"/>
            </a:br>
            <a:endParaRPr lang="ru-RU" dirty="0"/>
          </a:p>
        </p:txBody>
      </p:sp>
      <p:sp>
        <p:nvSpPr>
          <p:cNvPr id="3" name="Содержимое 2"/>
          <p:cNvSpPr>
            <a:spLocks noGrp="1"/>
          </p:cNvSpPr>
          <p:nvPr>
            <p:ph idx="1"/>
          </p:nvPr>
        </p:nvSpPr>
        <p:spPr>
          <a:xfrm>
            <a:off x="0" y="2000216"/>
            <a:ext cx="8858312" cy="4857784"/>
          </a:xfrm>
        </p:spPr>
        <p:txBody>
          <a:bodyPr anchor="ctr">
            <a:normAutofit/>
          </a:bodyPr>
          <a:lstStyle/>
          <a:p>
            <a:pPr algn="just">
              <a:buNone/>
            </a:pPr>
            <a:r>
              <a:rPr lang="uk-UA" sz="2000" dirty="0" smtClean="0"/>
              <a:t>Особливим видом бактеріальних харчових отруєнь є </a:t>
            </a:r>
            <a:r>
              <a:rPr lang="uk-UA" sz="2000" b="1" dirty="0" smtClean="0"/>
              <a:t>токсикози</a:t>
            </a:r>
            <a:r>
              <a:rPr lang="uk-UA" sz="2000" dirty="0" smtClean="0"/>
              <a:t> – захворювання, обумовлені на противагу токсикоінфекціям проникненням в організм не живих мікробів, а тільки їхніх токсинів. До цих отруєнь відносяться </a:t>
            </a:r>
            <a:r>
              <a:rPr lang="uk-UA" sz="2000" b="1" dirty="0" smtClean="0"/>
              <a:t>стафілококові інтоксикації</a:t>
            </a:r>
            <a:r>
              <a:rPr lang="uk-UA" sz="2000" dirty="0" smtClean="0"/>
              <a:t>, викликані деякими штамами білого і золотистого стафілококів, основними джерелами яких можуть служити молочна худоба та людина. У першому випадку причиною, як правило, є вживання в їжу молока корів хворих маститами, у другому інфікування обумовлюється різними гнійними виразками шкіри й ангінами. </a:t>
            </a:r>
          </a:p>
          <a:p>
            <a:pPr algn="just">
              <a:buNone/>
            </a:pPr>
            <a:r>
              <a:rPr lang="uk-UA" sz="2000" dirty="0" smtClean="0"/>
              <a:t>Часто ці інтоксикації пов'язують зі споживанням молочних продуктів чи виробів з них, зокрема морозива й особливо заварного крему, причому останній є своєрідним нагромаджувачем токсинів.</a:t>
            </a:r>
            <a:endParaRPr lang="ru-RU" sz="2000" dirty="0" smtClean="0"/>
          </a:p>
          <a:p>
            <a:pPr>
              <a:buNone/>
            </a:pPr>
            <a:endParaRPr lang="ru-RU" sz="2000" dirty="0" smtClean="0"/>
          </a:p>
          <a:p>
            <a:endParaRPr lang="ru-RU"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928646"/>
            <a:ext cx="9001156" cy="5929354"/>
          </a:xfrm>
        </p:spPr>
        <p:txBody>
          <a:bodyPr>
            <a:normAutofit/>
          </a:bodyPr>
          <a:lstStyle/>
          <a:p>
            <a:pPr algn="just">
              <a:buNone/>
            </a:pPr>
            <a:r>
              <a:rPr lang="uk-UA" dirty="0" smtClean="0"/>
              <a:t>Клінічна картина отруєнь стафілококовим токсином характеризується коротким інкубаційним періодом – у середньому 2–4 год., по закінченні якого в потерпілих з'являються нудота, блювота, різкі болі в підложечній області і пронос. Температура зазвичай не підвищується, а іноді навіть відзначається її зниження. Одуження ж, незважаючи на зовнішні прояви захворювання, зазвичай настає протягом першої доби.</a:t>
            </a:r>
          </a:p>
          <a:p>
            <a:pPr algn="just">
              <a:buNone/>
            </a:pPr>
            <a:r>
              <a:rPr lang="uk-UA" dirty="0" smtClean="0"/>
              <a:t>У зв’язку з тим, що стафілококовий ентеротоксин витримує 30-хвилинне кип'ятіння, основою профілактичних заходів є високий рівень санітарного благоустрою харчових підприємств, що усуває небезпеку бактеріального осемінення устаткування, продуктів і готових виробів. </a:t>
            </a:r>
            <a:endParaRPr lang="ru-RU" dirty="0" smtClean="0"/>
          </a:p>
          <a:p>
            <a:endParaRPr lang="ru-RU" dirty="0" smtClean="0"/>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857232"/>
            <a:ext cx="8786874" cy="5715040"/>
          </a:xfrm>
        </p:spPr>
        <p:txBody>
          <a:bodyPr>
            <a:normAutofit/>
          </a:bodyPr>
          <a:lstStyle/>
          <a:p>
            <a:pPr algn="just">
              <a:buNone/>
            </a:pPr>
            <a:r>
              <a:rPr lang="uk-UA" dirty="0" smtClean="0"/>
              <a:t>Одним з найбільш важких харчових отруєнь є </a:t>
            </a:r>
            <a:r>
              <a:rPr lang="uk-UA" b="1" dirty="0" smtClean="0"/>
              <a:t>ботулізм</a:t>
            </a:r>
            <a:r>
              <a:rPr lang="uk-UA" dirty="0" smtClean="0"/>
              <a:t>, випадки якого реєструються у всіх країнах світу. Доведено, що це дуже небезпечне захворювання викликається токсином анаеробної бацили довгострокового мешканця ґрунту. По своїй біологічній активності він перевершує усі відомі токсини інших мікробів.</a:t>
            </a:r>
          </a:p>
          <a:p>
            <a:pPr algn="just">
              <a:buNone/>
            </a:pPr>
            <a:r>
              <a:rPr lang="uk-UA" dirty="0" smtClean="0"/>
              <a:t>За клінічною картиною ботулізм є своєрідним захворюванням з нервово-паралітичним синдромом бульбарного характеру. Після інкубаційного періоду, у середньому 12 – 24 год. (але іноді подовжується до декількох діб), розвиваються типові нервово-рухові і секреторні розлади.</a:t>
            </a:r>
            <a:endParaRPr lang="ru-RU" dirty="0" smtClean="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14356"/>
            <a:ext cx="9001156" cy="6000792"/>
          </a:xfrm>
        </p:spPr>
        <p:txBody>
          <a:bodyPr>
            <a:normAutofit/>
          </a:bodyPr>
          <a:lstStyle/>
          <a:p>
            <a:pPr>
              <a:buNone/>
            </a:pPr>
            <a:endParaRPr lang="uk-UA" dirty="0" smtClean="0"/>
          </a:p>
          <a:p>
            <a:pPr algn="just">
              <a:buNone/>
            </a:pPr>
            <a:r>
              <a:rPr lang="uk-UA" sz="2800" dirty="0" smtClean="0"/>
              <a:t>До ранніх симптомів інтоксикації зазвичай відносяться явища офтальмоплегії у вигляді розширення зіниць, диплопії, відсутності реакції на світло та ін. Надалі може відзначатися параліч м'язів м'якого неба, мови, ковтання і гортані, що спричиняє розлад мови, актів ковтання і жування. Продовжуючись 4 – 8 днів, захворювання вирізняється високою летальністю (до 67%), причому смертність пов’язана із зупинкою дихальної чи серцевої діяльності. Специфічна сивороткова терапія при ранньому застосуванні знижує летальність приблизно до 13%.</a:t>
            </a:r>
            <a:endParaRPr lang="ru-RU"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7356" y="642918"/>
            <a:ext cx="5715040" cy="1143000"/>
          </a:xfrm>
        </p:spPr>
        <p:txBody>
          <a:bodyPr>
            <a:normAutofit fontScale="90000"/>
          </a:bodyPr>
          <a:lstStyle/>
          <a:p>
            <a:r>
              <a:rPr lang="uk-UA" b="1" i="1" dirty="0" smtClean="0"/>
              <a:t/>
            </a:r>
            <a:br>
              <a:rPr lang="uk-UA" b="1" i="1" dirty="0" smtClean="0"/>
            </a:br>
            <a:r>
              <a:rPr lang="x-none" sz="5300" b="1" i="1" smtClean="0"/>
              <a:t>Мікотоксикози</a:t>
            </a:r>
            <a:r>
              <a:rPr lang="ru-RU" b="1" dirty="0" smtClean="0"/>
              <a:t/>
            </a:r>
            <a:br>
              <a:rPr lang="ru-RU" b="1" dirty="0" smtClean="0"/>
            </a:br>
            <a:endParaRPr lang="ru-RU" dirty="0"/>
          </a:p>
        </p:txBody>
      </p:sp>
      <p:sp>
        <p:nvSpPr>
          <p:cNvPr id="3" name="Содержимое 2"/>
          <p:cNvSpPr>
            <a:spLocks noGrp="1"/>
          </p:cNvSpPr>
          <p:nvPr>
            <p:ph idx="1"/>
          </p:nvPr>
        </p:nvSpPr>
        <p:spPr>
          <a:xfrm>
            <a:off x="0" y="1071546"/>
            <a:ext cx="5429256" cy="5643602"/>
          </a:xfrm>
        </p:spPr>
        <p:txBody>
          <a:bodyPr>
            <a:normAutofit fontScale="92500"/>
          </a:bodyPr>
          <a:lstStyle/>
          <a:p>
            <a:pPr algn="just">
              <a:buNone/>
            </a:pPr>
            <a:r>
              <a:rPr lang="uk-UA" sz="2400" dirty="0" smtClean="0"/>
              <a:t>До мікробних харчових отруєнь відносяться і так звані мікотоксикози, що є захворюваннями, обумовленими продуктами життєдіяльності мікроскопічних грибів. Класичним прикладом даної групи отруєнь є </a:t>
            </a:r>
            <a:r>
              <a:rPr lang="uk-UA" sz="2400" b="1" dirty="0" smtClean="0"/>
              <a:t>ерготизм</a:t>
            </a:r>
            <a:r>
              <a:rPr lang="uk-UA" sz="2400" dirty="0" smtClean="0"/>
              <a:t>, викликаний споживанням деяких продуктів рослинного походження, уражених мікотоксином ріжка. Найчастіше цей мікроскопічний гриб вражає жито, рідше – пшеницю і ячмінь, причому отруйним є група алкалоїдів (ерготамин, ергометрин, ергобазин та ін.), стійких до нагрівання і зберігає свою токсичність при випічці хліба.</a:t>
            </a:r>
            <a:endParaRPr lang="ru-RU" sz="2400" dirty="0" smtClean="0"/>
          </a:p>
          <a:p>
            <a:endParaRPr lang="ru-RU" dirty="0"/>
          </a:p>
        </p:txBody>
      </p:sp>
      <p:pic>
        <p:nvPicPr>
          <p:cNvPr id="4" name="Рисунок 3" descr="vplants8_030.jpg"/>
          <p:cNvPicPr>
            <a:picLocks noChangeAspect="1"/>
          </p:cNvPicPr>
          <p:nvPr/>
        </p:nvPicPr>
        <p:blipFill>
          <a:blip r:embed="rId2" cstate="print"/>
          <a:stretch>
            <a:fillRect/>
          </a:stretch>
        </p:blipFill>
        <p:spPr>
          <a:xfrm>
            <a:off x="5357818" y="1785926"/>
            <a:ext cx="3619525" cy="2714644"/>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14422"/>
            <a:ext cx="8401080" cy="5110178"/>
          </a:xfrm>
        </p:spPr>
        <p:txBody>
          <a:bodyPr>
            <a:normAutofit/>
          </a:bodyPr>
          <a:lstStyle/>
          <a:p>
            <a:pPr algn="just">
              <a:buNone/>
            </a:pPr>
            <a:r>
              <a:rPr lang="uk-UA" dirty="0" smtClean="0"/>
              <a:t>Клінічно ерготизм може виявлятися в гострій, конвульсивній формі, супроводжуватися тонічними судорогами різних м'язових груп. При більш тривалому споживанні хліба, що містить невелику кількість ріжка, може розвиватися підгостре отруєння, що характеризується ураженням судинно-нервового апарату, порушенням кровообігу і можливим розвитком гангрени.</a:t>
            </a:r>
            <a:endParaRPr lang="ru-RU" dirty="0" smtClean="0"/>
          </a:p>
          <a:p>
            <a:pPr algn="just">
              <a:buNone/>
            </a:pPr>
            <a:r>
              <a:rPr lang="uk-UA" dirty="0" smtClean="0"/>
              <a:t>Основним профілактичним заходом щодо попередження ерготизму є очищення посівного зерна від ріжка, причому його вміст у борошні не повинен перевищувати 0,05%.</a:t>
            </a:r>
            <a:endParaRPr lang="ru-RU" dirty="0" smtClean="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214422"/>
            <a:ext cx="8858312" cy="5643578"/>
          </a:xfrm>
        </p:spPr>
        <p:txBody>
          <a:bodyPr anchor="ctr">
            <a:normAutofit lnSpcReduction="10000"/>
          </a:bodyPr>
          <a:lstStyle/>
          <a:p>
            <a:pPr algn="just">
              <a:buNone/>
            </a:pPr>
            <a:r>
              <a:rPr lang="uk-UA" dirty="0" smtClean="0"/>
              <a:t>До числа харчових отруєнь, викликаних мікроскопічними грибами, слід віднести і групу </a:t>
            </a:r>
            <a:r>
              <a:rPr lang="uk-UA" b="1" dirty="0" smtClean="0"/>
              <a:t>фузаріотоксикозів</a:t>
            </a:r>
            <a:r>
              <a:rPr lang="uk-UA" dirty="0" smtClean="0"/>
              <a:t>, зокрема аліментарно-токсичну алейкію. Це важке захворювання виникає при вживанні зерна злаків, що перезимували на корені, інтенсивно заражених грибами з роду фузаріум.</a:t>
            </a:r>
          </a:p>
          <a:p>
            <a:pPr algn="just">
              <a:buNone/>
            </a:pPr>
            <a:r>
              <a:rPr lang="uk-UA" dirty="0" smtClean="0"/>
              <a:t>В основі даного патологічного стану є ураження центральної нервової системи, що обумовлює порушення трофіки тканин і різкий розлад діяльності органів кровотворення. У результаті в потерпілих розвивається пригнічення гемопоезу з наступною алейкією і вираженою анемією. Зовнішніми ознаками захворювання є некротична (септична) ангіна та інші тяжкі ускладнення, обумовлені аероактивністю організму.</a:t>
            </a:r>
            <a:endParaRPr lang="ru-RU" dirty="0" smtClean="0"/>
          </a:p>
          <a:p>
            <a:pPr>
              <a:buNone/>
            </a:pPr>
            <a:endParaRPr lang="ru-RU" dirty="0" smtClean="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928802"/>
            <a:ext cx="8229600" cy="4389120"/>
          </a:xfrm>
        </p:spPr>
        <p:txBody>
          <a:bodyPr/>
          <a:lstStyle/>
          <a:p>
            <a:pPr algn="just">
              <a:buNone/>
            </a:pPr>
            <a:r>
              <a:rPr lang="uk-UA" sz="2800" dirty="0" smtClean="0"/>
              <a:t>Найбільша увага органів охорони здоров'я приділяється в даний час афлатоксикозам, які викликаються специфічними токсинами, що мають найсильніший гепатотропний і канцерогенний вплив. </a:t>
            </a:r>
            <a:endParaRPr lang="ru-RU" sz="2800" dirty="0" smtClean="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357298"/>
            <a:ext cx="8229600" cy="1143000"/>
          </a:xfrm>
        </p:spPr>
        <p:txBody>
          <a:bodyPr>
            <a:normAutofit fontScale="90000"/>
          </a:bodyPr>
          <a:lstStyle/>
          <a:p>
            <a:pPr algn="just"/>
            <a:r>
              <a:rPr lang="uk-UA" sz="5400" b="1" dirty="0" smtClean="0"/>
              <a:t>Харчові отруєння немікробної природи</a:t>
            </a:r>
            <a:endParaRPr lang="ru-RU" dirty="0"/>
          </a:p>
        </p:txBody>
      </p:sp>
      <p:sp>
        <p:nvSpPr>
          <p:cNvPr id="3" name="Содержимое 2"/>
          <p:cNvSpPr>
            <a:spLocks noGrp="1"/>
          </p:cNvSpPr>
          <p:nvPr>
            <p:ph idx="1"/>
          </p:nvPr>
        </p:nvSpPr>
        <p:spPr>
          <a:xfrm>
            <a:off x="500034" y="3000372"/>
            <a:ext cx="8229600" cy="2636528"/>
          </a:xfrm>
        </p:spPr>
        <p:txBody>
          <a:bodyPr/>
          <a:lstStyle/>
          <a:p>
            <a:pPr algn="just">
              <a:buNone/>
            </a:pPr>
            <a:r>
              <a:rPr lang="uk-UA" dirty="0" smtClean="0"/>
              <a:t>За своєю етіологією немікробні отруєння найрізноманітніші. Причому, схематично їх можна розподілити на інтоксикації продуктами, отруйними по своїй природі і які тимчасово здобувають токсичні властивості, а також отруйними домішками.</a:t>
            </a:r>
            <a:endParaRPr lang="ru-RU" dirty="0" smtClean="0"/>
          </a:p>
          <a:p>
            <a:pPr>
              <a:buNone/>
            </a:pP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714356"/>
            <a:ext cx="5072098" cy="6143644"/>
          </a:xfrm>
        </p:spPr>
        <p:txBody>
          <a:bodyPr>
            <a:normAutofit fontScale="92500" lnSpcReduction="10000"/>
          </a:bodyPr>
          <a:lstStyle/>
          <a:p>
            <a:pPr algn="just">
              <a:buNone/>
            </a:pPr>
            <a:r>
              <a:rPr lang="uk-UA" dirty="0" smtClean="0"/>
              <a:t>Звертаючись до першої підгрупи, необхідно насамперед зупинитися на отруйних грибах, тому що захворювання, які викликаються ними, займають важливе місце серед немікробних харчових отруєнь.</a:t>
            </a:r>
            <a:endParaRPr lang="ru-RU" dirty="0" smtClean="0"/>
          </a:p>
          <a:p>
            <a:pPr algn="just">
              <a:buNone/>
            </a:pPr>
            <a:r>
              <a:rPr lang="uk-UA" dirty="0" smtClean="0"/>
              <a:t>З всіх отруйних грибів найбільш небезпечним, безсумнівно, є </a:t>
            </a:r>
            <a:r>
              <a:rPr lang="uk-UA" b="1" dirty="0" smtClean="0"/>
              <a:t>бліда поганка</a:t>
            </a:r>
            <a:r>
              <a:rPr lang="uk-UA" dirty="0" smtClean="0"/>
              <a:t>, до складу якої входять сильнодіючі токсичні речовини - аманітогемолізин і аманітотоксин. Про тяжкі наслідки, пов’язані з випадковим її вживанням у їжу, свідчить хоча б той факт, що смертність при даних отруєннях сягає 50% і більше.</a:t>
            </a:r>
            <a:endParaRPr lang="ru-RU" dirty="0" smtClean="0"/>
          </a:p>
          <a:p>
            <a:endParaRPr lang="ru-RU" dirty="0"/>
          </a:p>
        </p:txBody>
      </p:sp>
      <p:pic>
        <p:nvPicPr>
          <p:cNvPr id="4" name="Рисунок 3" descr="pic205_1280.jpg"/>
          <p:cNvPicPr>
            <a:picLocks noChangeAspect="1"/>
          </p:cNvPicPr>
          <p:nvPr/>
        </p:nvPicPr>
        <p:blipFill>
          <a:blip r:embed="rId2"/>
          <a:stretch>
            <a:fillRect/>
          </a:stretch>
        </p:blipFill>
        <p:spPr>
          <a:xfrm>
            <a:off x="5381599" y="2143116"/>
            <a:ext cx="3524274" cy="2643206"/>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715436" cy="5572164"/>
          </a:xfrm>
        </p:spPr>
        <p:txBody>
          <a:bodyPr>
            <a:normAutofit/>
          </a:bodyPr>
          <a:lstStyle/>
          <a:p>
            <a:pPr algn="just">
              <a:buNone/>
            </a:pPr>
            <a:r>
              <a:rPr lang="uk-UA" sz="2800" dirty="0" smtClean="0"/>
              <a:t>Клінічна картина цього отруєння зазвичай має холероподібну форму, коли після інкубаційного періоду, що дорівнює в середньому 10 – 12 год., у потерпілих з’являються жорстокі болі в животі, частий стілець, неприборкана блювота, зневоднювання організму, жовтяниця, анурія і коматозний стан. Найчастіше отруєння блідою поганкою спостерігаються серед дітей, цьому сприяє та обставина, що вона є смертельно небезпечним двійником таких їстівних грибів, як печериці і сироїжки.</a:t>
            </a:r>
            <a:endParaRPr lang="ru-RU" sz="2800" dirty="0" smtClean="0"/>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000108"/>
            <a:ext cx="8429684" cy="5429288"/>
          </a:xfrm>
        </p:spPr>
        <p:txBody>
          <a:bodyPr>
            <a:normAutofit/>
          </a:bodyPr>
          <a:lstStyle/>
          <a:p>
            <a:pPr algn="just">
              <a:buNone/>
            </a:pPr>
            <a:r>
              <a:rPr lang="uk-UA" dirty="0" smtClean="0"/>
              <a:t>На другому місці по токсичності - </a:t>
            </a:r>
            <a:r>
              <a:rPr lang="uk-UA" b="1" dirty="0" smtClean="0"/>
              <a:t>ранні весняні гриби</a:t>
            </a:r>
            <a:r>
              <a:rPr lang="uk-UA" dirty="0" smtClean="0"/>
              <a:t>, отруйним елементом яких служить гельвелова кислота, що має гемолітичний і гепатотропний ефект. Через 8-10 год. після вживання у потерпілих з'являються тривала блювота, сильні болі в животі, судоми і надалі розвивається жовтяниця, причому летальність може досягати 30%.</a:t>
            </a:r>
            <a:endParaRPr lang="ru-RU" dirty="0" smtClean="0"/>
          </a:p>
          <a:p>
            <a:pPr algn="just">
              <a:buNone/>
            </a:pPr>
            <a:r>
              <a:rPr lang="uk-UA" dirty="0" smtClean="0"/>
              <a:t>Варто підкреслити, що гельвелова кислота легко розчинна у воді. Якщо проварити гриби протягом 15 хв. і потім злити відвар, то вони стають придатними в їжу. Для безпеки необхідно піддавати такій же обробці і схожі на них неотруйні гриби - сморчки.</a:t>
            </a:r>
            <a:endParaRPr lang="ru-RU" dirty="0" smtClean="0"/>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000108"/>
            <a:ext cx="4857752" cy="5500726"/>
          </a:xfrm>
        </p:spPr>
        <p:txBody>
          <a:bodyPr>
            <a:normAutofit lnSpcReduction="10000"/>
          </a:bodyPr>
          <a:lstStyle/>
          <a:p>
            <a:pPr algn="just">
              <a:buNone/>
            </a:pPr>
            <a:r>
              <a:rPr lang="uk-UA" dirty="0" smtClean="0"/>
              <a:t>Третє місце за отруністю займають </a:t>
            </a:r>
            <a:r>
              <a:rPr lang="uk-UA" b="1" dirty="0" smtClean="0"/>
              <a:t>мухомори</a:t>
            </a:r>
            <a:r>
              <a:rPr lang="uk-UA" dirty="0" smtClean="0"/>
              <a:t>, у яких містяться мускарин, мікоатропін і інші токсини, що викликають отруєння з перевагою нервових симптомів (слинотеча, блювота, пронос, звуження зіниць, галюцинації, марення, судоми і коматозний стан). Смертність при цих отруєннях зазвичай не перевищує 2-3%.</a:t>
            </a:r>
            <a:endParaRPr lang="ru-RU" dirty="0" smtClean="0"/>
          </a:p>
          <a:p>
            <a:endParaRPr lang="ru-RU" dirty="0"/>
          </a:p>
        </p:txBody>
      </p:sp>
      <p:pic>
        <p:nvPicPr>
          <p:cNvPr id="4" name="Рисунок 3" descr="muhomor.jpg"/>
          <p:cNvPicPr>
            <a:picLocks noChangeAspect="1"/>
          </p:cNvPicPr>
          <p:nvPr/>
        </p:nvPicPr>
        <p:blipFill>
          <a:blip r:embed="rId2"/>
          <a:stretch>
            <a:fillRect/>
          </a:stretch>
        </p:blipFill>
        <p:spPr>
          <a:xfrm>
            <a:off x="5001322" y="2143116"/>
            <a:ext cx="3738357" cy="2500330"/>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428736"/>
            <a:ext cx="8401080" cy="4429156"/>
          </a:xfrm>
        </p:spPr>
        <p:txBody>
          <a:bodyPr/>
          <a:lstStyle/>
          <a:p>
            <a:pPr algn="just">
              <a:buNone/>
            </a:pPr>
            <a:r>
              <a:rPr lang="uk-UA" dirty="0" smtClean="0"/>
              <a:t>Із заходів, щодо профілактики грибних інтоксикацій, необхідно насамперед вказати на широке ознайомлення населення з основними видами їстівних і отруйних грибів. При цьому гриби, що заготовляються, повинні сортуватися за видами і піддаватися експертизі досвідченого фахівця. Разом з тим забороняється їхній продаж у суміші, а тільки чітко по окремих видах, без зміни зовнішніх ознак для розпізнавання.</a:t>
            </a:r>
            <a:endParaRPr lang="ru-RU" dirty="0" smtClean="0"/>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285860"/>
            <a:ext cx="4429156" cy="5038740"/>
          </a:xfrm>
        </p:spPr>
        <p:txBody>
          <a:bodyPr>
            <a:normAutofit/>
          </a:bodyPr>
          <a:lstStyle/>
          <a:p>
            <a:pPr algn="just">
              <a:buNone/>
            </a:pPr>
            <a:r>
              <a:rPr lang="uk-UA" dirty="0" smtClean="0"/>
              <a:t>До гострих немікробних інтоксикацій відносяться також отруєння </a:t>
            </a:r>
            <a:r>
              <a:rPr lang="uk-UA" b="1" dirty="0" smtClean="0"/>
              <a:t>гіркими ядрами</a:t>
            </a:r>
            <a:r>
              <a:rPr lang="uk-UA" dirty="0" smtClean="0"/>
              <a:t> деяких </a:t>
            </a:r>
            <a:r>
              <a:rPr lang="uk-UA" b="1" dirty="0" smtClean="0"/>
              <a:t>кісточкових плодів</a:t>
            </a:r>
            <a:r>
              <a:rPr lang="uk-UA" dirty="0" smtClean="0"/>
              <a:t> (мигдаль, абрикоси), у складі яких міститься глюкозид амігдалин, що відщеплює при гідролізі синильну кислоту.</a:t>
            </a:r>
            <a:endParaRPr lang="ru-RU" dirty="0" smtClean="0"/>
          </a:p>
          <a:p>
            <a:endParaRPr lang="ru-RU" dirty="0"/>
          </a:p>
        </p:txBody>
      </p:sp>
      <p:pic>
        <p:nvPicPr>
          <p:cNvPr id="4" name="Рисунок 3" descr="54879_1600_1200.jpg"/>
          <p:cNvPicPr>
            <a:picLocks noChangeAspect="1"/>
          </p:cNvPicPr>
          <p:nvPr/>
        </p:nvPicPr>
        <p:blipFill>
          <a:blip r:embed="rId2" cstate="print"/>
          <a:stretch>
            <a:fillRect/>
          </a:stretch>
        </p:blipFill>
        <p:spPr>
          <a:xfrm>
            <a:off x="4857752" y="1643050"/>
            <a:ext cx="4000527" cy="3000396"/>
          </a:xfrm>
          <a:prstGeom prst="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214422"/>
            <a:ext cx="8472518" cy="5110178"/>
          </a:xfrm>
        </p:spPr>
        <p:txBody>
          <a:bodyPr>
            <a:normAutofit/>
          </a:bodyPr>
          <a:lstStyle/>
          <a:p>
            <a:pPr algn="just">
              <a:buNone/>
            </a:pPr>
            <a:r>
              <a:rPr lang="uk-UA" dirty="0" smtClean="0"/>
              <a:t>До хронічних інтоксикацій можна віднести і </a:t>
            </a:r>
            <a:r>
              <a:rPr lang="uk-UA" b="1" dirty="0" smtClean="0"/>
              <a:t>нітратну метгемоглобінемію</a:t>
            </a:r>
            <a:r>
              <a:rPr lang="uk-UA" dirty="0" smtClean="0"/>
              <a:t>, пов'язану з тривалим споживанням ковбас і питної криничної води, що містить багато нітратів. Встановлено, що дана інтоксикація має істотне значення не тільки для здоров'я грудних дітей, але і для дорослих, особливо тих, що страждають захворюванням легень, коронарною недостатністю й анемією. Це пов'язано з тією обставиною, що навіть при порівняно низьких рівнях метгемоглобіну відзначається інактивація оксигемоглобіну і зниження надходження кисню до тканин.</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571612"/>
            <a:ext cx="8329642" cy="4572032"/>
          </a:xfrm>
        </p:spPr>
        <p:txBody>
          <a:bodyPr/>
          <a:lstStyle/>
          <a:p>
            <a:pPr algn="just">
              <a:buNone/>
            </a:pPr>
            <a:r>
              <a:rPr lang="uk-UA" dirty="0" smtClean="0"/>
              <a:t>Небезпека збільшується ще тим, що підвищений зміст нітратів виявляється й у цілому ряді рослинних продуктів, у тому числі в картоплі, моркві, ріпі, редисі, кольоровій капусті, салаті й ін. Останнє передбачає інтенсивне застосування азотних і азотистих добрив. Відповідно до існуючих нормативів, не можна допускати для питних цілей воду, що містить нітратів більш 10 мг/л. Для ковбасних же виробів цей норматив може коливатися в межах від 0,03 до 0,1 г/кг. </a:t>
            </a:r>
            <a:endParaRPr lang="ru-RU" dirty="0" smtClean="0"/>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142984"/>
            <a:ext cx="8329642" cy="5181616"/>
          </a:xfrm>
        </p:spPr>
        <p:txBody>
          <a:bodyPr anchor="ctr">
            <a:normAutofit lnSpcReduction="10000"/>
          </a:bodyPr>
          <a:lstStyle/>
          <a:p>
            <a:pPr algn="just">
              <a:buNone/>
            </a:pPr>
            <a:r>
              <a:rPr lang="uk-UA" dirty="0" smtClean="0"/>
              <a:t>В даний час загальну увагу привертає можливість розвитку хронічних харчових отруєнь унаслідок використання в сільському господарстві різних пестицидів. Як уже неодноразово вказувалося, вони можуть накопичуватися в ґрунті, проникати в рослини, молоко і м'ясо тварин. Особливу небезпеку в даному відношенні представляють стійкі пестициди, наприклад хлорорганічні ядохімікати (ДДТ), з'єднання дієнового синтезу (хлоридан, алдрін) і деякі інші. Вони акумулюються в організмі людини, особливо в тканинах, багатих жиром і ліпоїдами, уражаючи паренхіматозні органи і центральну нервову систему.</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85860"/>
            <a:ext cx="8401080" cy="5038740"/>
          </a:xfrm>
        </p:spPr>
        <p:txBody>
          <a:bodyPr>
            <a:normAutofit lnSpcReduction="10000"/>
          </a:bodyPr>
          <a:lstStyle/>
          <a:p>
            <a:pPr algn="just">
              <a:buNone/>
            </a:pPr>
            <a:r>
              <a:rPr lang="uk-UA" dirty="0" smtClean="0"/>
              <a:t>Необхідно зауважити, що надходження разом з їжею невеликих кількостей пестицидів являє реальну загрозу розвитку хронічних інтоксикацій, що супроводжуються нерізко вираженими функціональними і морфологічними змінами. При цьому нерідко мають місце приховані форми отруєння, взагалі характерні для токсичних факторів малої інтенсивності. Таким чином, хімізація сільського господарства становить певну небезпеку у відношенні можливості виникнення масових хронічних харчових інтоксикацій і вимагає проведення цілого комплексу профілактичних заходів. </a:t>
            </a:r>
            <a:endParaRPr lang="ru-RU" dirty="0" smtClean="0"/>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000108"/>
            <a:ext cx="8572560" cy="5572164"/>
          </a:xfrm>
        </p:spPr>
        <p:txBody>
          <a:bodyPr>
            <a:normAutofit/>
          </a:bodyPr>
          <a:lstStyle/>
          <a:p>
            <a:pPr algn="just">
              <a:buNone/>
            </a:pPr>
            <a:r>
              <a:rPr lang="uk-UA" dirty="0" smtClean="0"/>
              <a:t>З цією метою забороняється чи різко обмежується застосування стійких і особливо токсичних пестицидів, встановлюються чіткі агрономічні правила, що регламентують кількість використовуваних препаратів і терміни їхнього нанесення на вегетуючі рослини. Іншими словами, у сільському господарстві варто застосовувати для обробки продовольчих культур пестициди з найбільш коротким періодом розпаду, що забезпечує повне звільнення їстівної частини рослин від залишків ядохімікату до зняття врожаю.</a:t>
            </a:r>
            <a:endParaRPr lang="ru-RU" dirty="0" smtClean="0"/>
          </a:p>
          <a:p>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928670"/>
            <a:ext cx="5286412" cy="5715040"/>
          </a:xfrm>
        </p:spPr>
        <p:txBody>
          <a:bodyPr>
            <a:normAutofit fontScale="92500"/>
          </a:bodyPr>
          <a:lstStyle/>
          <a:p>
            <a:pPr algn="just">
              <a:buNone/>
            </a:pPr>
            <a:r>
              <a:rPr lang="uk-UA" dirty="0" smtClean="0"/>
              <a:t>Значно більш тяжкими можуть бути інтоксикації, викликані </a:t>
            </a:r>
            <a:r>
              <a:rPr lang="uk-UA" b="1" dirty="0" smtClean="0"/>
              <a:t>дикоростучими отруйними рослинами</a:t>
            </a:r>
            <a:r>
              <a:rPr lang="uk-UA" dirty="0" smtClean="0"/>
              <a:t>, які зростають на території нашої країни (віх отруйний, болиголов плямистий, собача петрушка, белена, беладона, рицина й ін.). Ці небезпечні, нерідко смертельні, отруєння спостерігаються частіше серед дітей і рідше серед дорослих, які використовують їх помилково замість петрушки, щавлю, їстівних ягід, горіхів і т.д.</a:t>
            </a:r>
            <a:endParaRPr lang="ru-RU" dirty="0" smtClean="0"/>
          </a:p>
          <a:p>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786874" cy="5429288"/>
          </a:xfrm>
        </p:spPr>
        <p:txBody>
          <a:bodyPr>
            <a:normAutofit/>
          </a:bodyPr>
          <a:lstStyle/>
          <a:p>
            <a:pPr algn="just">
              <a:buNone/>
            </a:pPr>
            <a:r>
              <a:rPr lang="uk-UA" dirty="0" smtClean="0"/>
              <a:t>Харчові інтоксикації можуть обумовлюватися і продуктами, що тимчасово набувають отруйної властивості. До таких продуктів необхідно насамперед віднести пророслу картоплю і картоплю, що позеленіла, у якій різко збільшується вміст соланіну. Перші симптоми отруєння зазвичай з'являються через 10-15 хв. і супроводжуються нудотою, блювотою і дизфункцією кишечника. </a:t>
            </a:r>
            <a:endParaRPr lang="ru-RU" dirty="0" smtClean="0"/>
          </a:p>
          <a:p>
            <a:pPr algn="just">
              <a:buNone/>
            </a:pPr>
            <a:r>
              <a:rPr lang="uk-UA" dirty="0" smtClean="0"/>
              <a:t>Тимчасово отруйними можуть бути також ікра, молоко і печінка деяких видів риб, переважно в період нересту (окунь, налим, щука й ін.). При цьому їхня м'язова тканина є цілком нешкідливою. </a:t>
            </a:r>
            <a:endParaRPr lang="ru-RU" dirty="0" smtClean="0"/>
          </a:p>
          <a:p>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571612"/>
            <a:ext cx="8329642" cy="4752988"/>
          </a:xfrm>
        </p:spPr>
        <p:txBody>
          <a:bodyPr/>
          <a:lstStyle/>
          <a:p>
            <a:pPr algn="just">
              <a:buNone/>
            </a:pPr>
            <a:r>
              <a:rPr lang="uk-UA" dirty="0" smtClean="0"/>
              <a:t>Найбільш великою є третя група гострих немікробних отруєнь, викликаних </a:t>
            </a:r>
            <a:r>
              <a:rPr lang="uk-UA" b="1" dirty="0" smtClean="0"/>
              <a:t>отруйними домішками до харчових продуктів</a:t>
            </a:r>
            <a:r>
              <a:rPr lang="uk-UA" dirty="0" smtClean="0"/>
              <a:t>, до числа яких відносяться деякі з'єднання важких металів. Найчастіше це буває пов'язано з використанням свинцю, міді і цинку для виготовлення і покриття посуду, казанів, апаратури і тари. </a:t>
            </a:r>
            <a:endParaRPr lang="ru-RU" dirty="0" smtClean="0"/>
          </a:p>
          <a:p>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285860"/>
            <a:ext cx="8329642" cy="5038740"/>
          </a:xfrm>
        </p:spPr>
        <p:txBody>
          <a:bodyPr>
            <a:normAutofit/>
          </a:bodyPr>
          <a:lstStyle/>
          <a:p>
            <a:pPr algn="just">
              <a:buNone/>
            </a:pPr>
            <a:r>
              <a:rPr lang="uk-UA" dirty="0" smtClean="0"/>
              <a:t>Джерелами отруєння </a:t>
            </a:r>
            <a:r>
              <a:rPr lang="uk-UA" b="1" dirty="0" smtClean="0"/>
              <a:t>свинцем</a:t>
            </a:r>
            <a:r>
              <a:rPr lang="uk-UA" dirty="0" smtClean="0"/>
              <a:t> можуть бути глазурі, емалі, фарби і металеві покриття. Відповідно до існуючих в Україні правил, забороняється застосовувати для лудіння посуду олово, що містить більше 1% свинцю. Що стосується отруєнь міддю, то вони можуть бути пов'язані з тривалим збереженням їжі в нелудженому мідному посуді, на стінках якого (при зволоженні) можуть утворюватися токсичні з'єднання. Прояви інтоксикації зазвичай обмежуються короткочасною блювотою, причому в даний час ці отруєння спостерігаються рідко. </a:t>
            </a:r>
            <a:endParaRPr lang="ru-RU" dirty="0" smtClean="0"/>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357298"/>
            <a:ext cx="8472518" cy="4967302"/>
          </a:xfrm>
        </p:spPr>
        <p:txBody>
          <a:bodyPr/>
          <a:lstStyle/>
          <a:p>
            <a:pPr algn="just">
              <a:buNone/>
            </a:pPr>
            <a:r>
              <a:rPr lang="uk-UA" dirty="0" smtClean="0"/>
              <a:t>Більш частіше реєструються отруєння </a:t>
            </a:r>
            <a:r>
              <a:rPr lang="uk-UA" b="1" dirty="0" smtClean="0"/>
              <a:t>цинком</a:t>
            </a:r>
            <a:r>
              <a:rPr lang="uk-UA" dirty="0" smtClean="0"/>
              <a:t>, зазвичай пов'язані з тривалим збереженням в оцинкованому посуді продуктів, що мають кислотну реакцію. Завдяки дуже малому всмоктуванню цинку в кишківник, симптоми інтоксикації обмежуються подразненням слизової оболонки шлунка. Відповідно до діючих законоположень, оцинковані матеріали допускаються лише для виробництва посуду для води (баки, кип'ятильники). </a:t>
            </a:r>
            <a:endParaRPr lang="ru-RU" dirty="0" smtClean="0"/>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472518" cy="5181616"/>
          </a:xfrm>
        </p:spPr>
        <p:txBody>
          <a:bodyPr/>
          <a:lstStyle/>
          <a:p>
            <a:pPr algn="just">
              <a:buNone/>
            </a:pPr>
            <a:r>
              <a:rPr lang="uk-UA" dirty="0" smtClean="0"/>
              <a:t>Значно більшу небезпеку, ніж солі важких металів, має </a:t>
            </a:r>
            <a:r>
              <a:rPr lang="uk-UA" b="1" dirty="0" smtClean="0"/>
              <a:t>миш'як</a:t>
            </a:r>
            <a:r>
              <a:rPr lang="uk-UA" dirty="0" smtClean="0"/>
              <a:t>, отруєння яким можуть обумовлюватися використанням у їжу недостатньо очищених після обприскування фруктів. Крім того, джерелом його надходження могли бути мінеральні кислоти, харчові барвники, желатин, глюкоза й ін., при виробництві яких застосовувалися матеріали низької якості. В даний час домішка миш'яку до харчових продуктів не допускається. </a:t>
            </a:r>
            <a:endParaRPr lang="ru-RU" dirty="0" smtClean="0"/>
          </a:p>
          <a:p>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285860"/>
            <a:ext cx="8258204" cy="5038740"/>
          </a:xfrm>
        </p:spPr>
        <p:txBody>
          <a:bodyPr/>
          <a:lstStyle/>
          <a:p>
            <a:pPr algn="just">
              <a:buNone/>
            </a:pPr>
            <a:r>
              <a:rPr lang="uk-UA" dirty="0" smtClean="0"/>
              <a:t>Дуже високою токсичністю вирізняються </a:t>
            </a:r>
            <a:r>
              <a:rPr lang="uk-UA" b="1" dirty="0" smtClean="0"/>
              <a:t>ртутовмісні</a:t>
            </a:r>
            <a:r>
              <a:rPr lang="uk-UA" dirty="0" smtClean="0"/>
              <a:t> </a:t>
            </a:r>
            <a:r>
              <a:rPr lang="uk-UA" b="1" dirty="0" smtClean="0"/>
              <a:t>пестициди</a:t>
            </a:r>
            <a:r>
              <a:rPr lang="uk-UA" dirty="0" smtClean="0"/>
              <a:t>, що застосовуються для протравляння насіння (гранозан, меркуран). Помилкове використання в їжу протравленого зерна призводить до найтяжчої інтоксикації, що нерідко закінчується летальністю. </a:t>
            </a:r>
            <a:endParaRPr lang="ru-RU" dirty="0" smtClean="0"/>
          </a:p>
          <a:p>
            <a:pPr algn="just">
              <a:buNone/>
            </a:pPr>
            <a:r>
              <a:rPr lang="uk-UA" dirty="0" smtClean="0"/>
              <a:t>З інших речовин можна згадати </a:t>
            </a:r>
            <a:r>
              <a:rPr lang="uk-UA" b="1" dirty="0" smtClean="0"/>
              <a:t>з'єднання барію</a:t>
            </a:r>
            <a:r>
              <a:rPr lang="uk-UA" dirty="0" smtClean="0"/>
              <a:t>, що застосовуються для дератизації, препарати </a:t>
            </a:r>
            <a:r>
              <a:rPr lang="uk-UA" b="1" dirty="0" smtClean="0"/>
              <a:t>фтору</a:t>
            </a:r>
            <a:r>
              <a:rPr lang="uk-UA" dirty="0" smtClean="0"/>
              <a:t>, використовувані для дезинсекції, </a:t>
            </a:r>
            <a:r>
              <a:rPr lang="uk-UA" b="1" dirty="0" smtClean="0"/>
              <a:t>недозволені консерванти</a:t>
            </a:r>
            <a:r>
              <a:rPr lang="uk-UA" dirty="0" smtClean="0"/>
              <a:t> і </a:t>
            </a:r>
            <a:r>
              <a:rPr lang="uk-UA" b="1" dirty="0" smtClean="0"/>
              <a:t>фарби</a:t>
            </a:r>
            <a:r>
              <a:rPr lang="uk-UA" dirty="0" smtClean="0"/>
              <a:t>. </a:t>
            </a:r>
            <a:endParaRPr lang="ru-RU" dirty="0" smtClean="0"/>
          </a:p>
          <a:p>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142984"/>
            <a:ext cx="8715436" cy="5357850"/>
          </a:xfrm>
        </p:spPr>
        <p:txBody>
          <a:bodyPr>
            <a:normAutofit lnSpcReduction="10000"/>
          </a:bodyPr>
          <a:lstStyle/>
          <a:p>
            <a:pPr algn="just">
              <a:buNone/>
            </a:pPr>
            <a:r>
              <a:rPr lang="uk-UA" dirty="0" smtClean="0"/>
              <a:t>Хронічні інтоксикації немікробної природи представляють собою малосимптомні захворювання, що є результатом тривалого надходження в організм незначної кількості токсичних речовин. До їхнього числа можна віднести харчові отруєння, викликані насіннями деяких </a:t>
            </a:r>
            <a:r>
              <a:rPr lang="uk-UA" b="1" dirty="0" smtClean="0"/>
              <a:t>бур’янів</a:t>
            </a:r>
            <a:r>
              <a:rPr lang="uk-UA" dirty="0" smtClean="0"/>
              <a:t>, наприклад геліотропа і триходесми. З них перші містять комплекс алкалоїдів (геліотрин, лазикарпін і ін.), що мають виражену дію на печінку і розвиток токсичного гепатиту. Що стосується триходесмотоксикозу, то характерною його особливістю є ураження центральної нервової системи, яке проявляється у формі енцефаліту, що розглядався раніше як первинне вірусне захворювання (джалангарський енцефаліт). </a:t>
            </a:r>
            <a:endParaRPr lang="ru-RU" dirty="0" smtClean="0"/>
          </a:p>
          <a:p>
            <a:pPr algn="just"/>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142984"/>
            <a:ext cx="8329642" cy="5181616"/>
          </a:xfrm>
        </p:spPr>
        <p:txBody>
          <a:bodyPr>
            <a:normAutofit/>
          </a:bodyPr>
          <a:lstStyle/>
          <a:p>
            <a:pPr algn="just">
              <a:buNone/>
            </a:pPr>
            <a:r>
              <a:rPr lang="uk-UA" dirty="0" smtClean="0"/>
              <a:t>Для розшифровки причин, а отже, і успішної профілактики харчових отруєнь кожний такий випадок підлягає обов'язковому розслідуванню й обліку органами й установами санітарно-епідеміологічної служби. Методика викладена в «Інструкції про порядок розслідування, обліку й проведення лабораторних досліджень в установах санітарно-епідеміологічної служби при харчових отруєннях», затвердженої заступником міністра охорони здоров'я головним державним санітарним лікарем.</a:t>
            </a:r>
            <a:endParaRPr lang="ru-RU" dirty="0" smtClean="0"/>
          </a:p>
          <a:p>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715436" cy="5572164"/>
          </a:xfrm>
        </p:spPr>
        <p:txBody>
          <a:bodyPr>
            <a:normAutofit fontScale="92500" lnSpcReduction="20000"/>
          </a:bodyPr>
          <a:lstStyle/>
          <a:p>
            <a:pPr algn="just">
              <a:buNone/>
            </a:pPr>
            <a:r>
              <a:rPr lang="uk-UA" dirty="0" smtClean="0"/>
              <a:t>Розслідування харчового отруєння повинен проводити санітарний лікар по гігієні харчування або головний лікар СЕС. Однак медичну допомогу потерпілим нерідко надає медичний працівник із середньою освітою, тому він має добре знати клініку харчових токсикоінфекцій, інтоксикацій і харчових отруєнь немікробного походження.</a:t>
            </a:r>
            <a:endParaRPr lang="ru-RU" dirty="0" smtClean="0"/>
          </a:p>
          <a:p>
            <a:pPr algn="just">
              <a:buNone/>
            </a:pPr>
            <a:r>
              <a:rPr lang="uk-UA" dirty="0" smtClean="0"/>
              <a:t>У випадку виникнення харчового отруєння необхідно: </a:t>
            </a:r>
            <a:endParaRPr lang="ru-RU" dirty="0" smtClean="0"/>
          </a:p>
          <a:p>
            <a:pPr algn="just">
              <a:buNone/>
            </a:pPr>
            <a:r>
              <a:rPr lang="uk-UA" dirty="0" smtClean="0"/>
              <a:t>1) негайно сповістити про харчове отруєння по телефону місцеву СЕС; </a:t>
            </a:r>
            <a:endParaRPr lang="ru-RU" dirty="0" smtClean="0"/>
          </a:p>
          <a:p>
            <a:pPr algn="just">
              <a:buNone/>
            </a:pPr>
            <a:r>
              <a:rPr lang="uk-UA" dirty="0" smtClean="0"/>
              <a:t>2) вилучити з вжитку залишки підозрілої їжі й негайно заборонити подальшу реалізацію цих продуктів; </a:t>
            </a:r>
            <a:endParaRPr lang="ru-RU" dirty="0" smtClean="0"/>
          </a:p>
          <a:p>
            <a:pPr algn="just">
              <a:buNone/>
            </a:pPr>
            <a:r>
              <a:rPr lang="uk-UA" dirty="0" smtClean="0"/>
              <a:t>3) вилучити зразки підозрілої їжі, зібрати блювотні маси (промивні води), кал, мочу хворих, а при наявності показань взяти кров для посіву на гемокультуру (разом з лікарем) і направити на дослідження в лабораторію СЕС.</a:t>
            </a:r>
            <a:endParaRPr lang="ru-RU" dirty="0" smtClean="0"/>
          </a:p>
          <a:p>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500174"/>
            <a:ext cx="8543956" cy="4824426"/>
          </a:xfrm>
        </p:spPr>
        <p:txBody>
          <a:bodyPr>
            <a:normAutofit lnSpcReduction="10000"/>
          </a:bodyPr>
          <a:lstStyle/>
          <a:p>
            <a:pPr algn="just">
              <a:buNone/>
            </a:pPr>
            <a:r>
              <a:rPr lang="uk-UA" dirty="0" smtClean="0"/>
              <a:t>Для цих цілей на станціях швидкої допомоги, у лікарнях, поліклініках, здравпунктах постійно повинен бути необхідний запас стерильного скляного посуду. При відсутності такого посуду для відбору матеріалів використовується чисто вимитий скляний посуд, що перед заповненням варто прокип'ятити. Відбір проб, що підлягають лабораторному дослідженню, можна робити із залученням працівників лабораторії (мікробіології, хімії) залежно від конкретних обставин. Зібрані матеріали повинні бути направлені у санітарно-бактеріологічну лабораторію.</a:t>
            </a:r>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472518" cy="5181616"/>
          </a:xfrm>
        </p:spPr>
        <p:txBody>
          <a:bodyPr>
            <a:normAutofit fontScale="92500" lnSpcReduction="10000"/>
          </a:bodyPr>
          <a:lstStyle/>
          <a:p>
            <a:pPr algn="just">
              <a:buNone/>
            </a:pPr>
            <a:r>
              <a:rPr lang="uk-UA" dirty="0" smtClean="0"/>
              <a:t>У супровідному листі необхідно докладно охарактеризувати клінічні прояви хвороби, підозрювану страву або продукт, час захворювання й інші питання, з'ясовані з анамнезу й огляду хворих. СЕС, одержавши повідомлення про харчове отруєння, пов'язане із продуктами, виготовленими або випущеними державними й кооперативними підприємствами харчової промисловості, громадського харчування, торгівлі, дитячою установою, а також у випадку групового отруєння в побутових умовах із числом потерпілих 5 чоловік і більше про кожну підозру на ботулізм (навіть при одному потерпілому) зобов'язана повідомити у вищу інстанцію санітарно-епідеміологічної служби. Схема розслідування харчового отруєння наведена.</a:t>
            </a:r>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1428736"/>
            <a:ext cx="8229600" cy="4389120"/>
          </a:xfrm>
        </p:spPr>
        <p:txBody>
          <a:bodyPr/>
          <a:lstStyle/>
          <a:p>
            <a:pPr algn="just">
              <a:buNone/>
            </a:pPr>
            <a:r>
              <a:rPr lang="uk-UA" dirty="0" smtClean="0"/>
              <a:t>Якщо при розслідуванні харчового отруєння діагноз не підтвердився, про це також повідомляється у вищу інстанцію санітарно-епідеміологічної служби. Кожний випадок харчового отруєння, підтверджений розслідуванням, підлягає суворому обліку й реєстрації в спеціальному журналі на підставі екстрених повідомлень, актів розслідування й додаткових матеріалів до них (протоколи лабораторних досліджень, висновку й ін.).</a:t>
            </a:r>
            <a:endParaRPr lang="ru-RU" dirty="0" smtClean="0"/>
          </a:p>
          <a:p>
            <a:pPr algn="just"/>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857232"/>
            <a:ext cx="8401080" cy="5786478"/>
          </a:xfrm>
        </p:spPr>
        <p:txBody>
          <a:bodyPr>
            <a:normAutofit fontScale="92500" lnSpcReduction="10000"/>
          </a:bodyPr>
          <a:lstStyle/>
          <a:p>
            <a:pPr algn="just">
              <a:buNone/>
            </a:pPr>
            <a:r>
              <a:rPr lang="uk-UA" dirty="0" smtClean="0"/>
              <a:t>При опитуванні потерпілого у випадку харчового отруєння необхідно з'ясувати наступні питання:</a:t>
            </a:r>
            <a:endParaRPr lang="ru-RU" dirty="0" smtClean="0"/>
          </a:p>
          <a:p>
            <a:pPr algn="just">
              <a:buNone/>
            </a:pPr>
            <a:r>
              <a:rPr lang="uk-UA" dirty="0" smtClean="0"/>
              <a:t> 1. Прізвище, ім'я, по батькові.</a:t>
            </a:r>
            <a:endParaRPr lang="ru-RU" dirty="0" smtClean="0"/>
          </a:p>
          <a:p>
            <a:pPr algn="just">
              <a:buNone/>
            </a:pPr>
            <a:r>
              <a:rPr lang="uk-UA" dirty="0" smtClean="0"/>
              <a:t>2. Вік.</a:t>
            </a:r>
            <a:endParaRPr lang="ru-RU" dirty="0" smtClean="0"/>
          </a:p>
          <a:p>
            <a:pPr algn="just">
              <a:buNone/>
            </a:pPr>
            <a:r>
              <a:rPr lang="uk-UA" dirty="0" smtClean="0"/>
              <a:t>3. Місце роботи.</a:t>
            </a:r>
            <a:endParaRPr lang="ru-RU" dirty="0" smtClean="0"/>
          </a:p>
          <a:p>
            <a:pPr algn="just">
              <a:buNone/>
            </a:pPr>
            <a:r>
              <a:rPr lang="uk-UA" dirty="0" smtClean="0"/>
              <a:t>4. Де харчувався потерпілий протягом останніх 2 діб?</a:t>
            </a:r>
            <a:endParaRPr lang="ru-RU" dirty="0" smtClean="0"/>
          </a:p>
          <a:p>
            <a:pPr algn="just">
              <a:buNone/>
            </a:pPr>
            <a:r>
              <a:rPr lang="uk-UA" dirty="0" smtClean="0"/>
              <a:t>5.  Чи є захворювання серед членів родини, де вони харчувалися?</a:t>
            </a:r>
            <a:endParaRPr lang="ru-RU" dirty="0" smtClean="0"/>
          </a:p>
          <a:p>
            <a:pPr algn="just">
              <a:buNone/>
            </a:pPr>
            <a:r>
              <a:rPr lang="uk-UA" dirty="0" smtClean="0"/>
              <a:t>6. Дата, час початку захворювання.</a:t>
            </a:r>
            <a:endParaRPr lang="ru-RU" dirty="0" smtClean="0"/>
          </a:p>
          <a:p>
            <a:pPr algn="just">
              <a:buNone/>
            </a:pPr>
            <a:r>
              <a:rPr lang="uk-UA" dirty="0" smtClean="0"/>
              <a:t>7. Який продукт, страва підозрюється?</a:t>
            </a:r>
            <a:endParaRPr lang="ru-RU" dirty="0" smtClean="0"/>
          </a:p>
          <a:p>
            <a:pPr algn="just">
              <a:buNone/>
            </a:pPr>
            <a:r>
              <a:rPr lang="uk-UA" dirty="0" smtClean="0"/>
              <a:t>8. Клінічні симптоми захворювання.</a:t>
            </a:r>
            <a:endParaRPr lang="ru-RU" dirty="0" smtClean="0"/>
          </a:p>
          <a:p>
            <a:pPr algn="just">
              <a:buNone/>
            </a:pPr>
            <a:r>
              <a:rPr lang="uk-UA" dirty="0" smtClean="0"/>
              <a:t>9. Місце, час прийому до їжі підозрілого продукту.</a:t>
            </a:r>
            <a:endParaRPr lang="ru-RU" dirty="0" smtClean="0"/>
          </a:p>
          <a:p>
            <a:pPr algn="just">
              <a:buNone/>
            </a:pPr>
            <a:r>
              <a:rPr lang="uk-UA" dirty="0" smtClean="0"/>
              <a:t>10. Тривалість періоду від прийому до їжі підозрілого продукту до початку захворювання (інкубація).</a:t>
            </a:r>
            <a:endParaRPr lang="ru-RU" dirty="0" smtClean="0"/>
          </a:p>
          <a:p>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071546"/>
            <a:ext cx="8501122" cy="5429288"/>
          </a:xfrm>
        </p:spPr>
        <p:txBody>
          <a:bodyPr>
            <a:normAutofit fontScale="92500"/>
          </a:bodyPr>
          <a:lstStyle/>
          <a:p>
            <a:pPr algn="just">
              <a:buNone/>
            </a:pPr>
            <a:r>
              <a:rPr lang="uk-UA" dirty="0" smtClean="0"/>
              <a:t>Відбір матеріалів для лабораторного дослідження проводиться відповідно до додатка 7 зазначеної вище інструкції. М'ясо відбирають із різних частин тушки з обов'язковим узяттям мезентеріальних лімфатичних вузлів, ділянок трубчастої кістки. Птаха беруть цілою тушкою або її залишки, включаючи анальний отвір. Рибу беруть 2—3 екземпляри, від великої риби відбирають 2—3 шматки ближче до голови й з ділянки з анальним отвором. Солонину відбирають зверху, із середини й із дна бочки; в окремий посуд беруть 100—200 мл розсолу. Рідкі продукти перемішують і відбирають близько 200 мл. Другі страви беруть у кількості 1—2 порцій. Залишки їжі відбирають у посуді, де вони втримувалися, або переносять у стерильний посуд.</a:t>
            </a:r>
            <a:endParaRPr lang="ru-RU" dirty="0" smtClean="0"/>
          </a:p>
          <a:p>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142984"/>
            <a:ext cx="8572560" cy="5357850"/>
          </a:xfrm>
        </p:spPr>
        <p:txBody>
          <a:bodyPr>
            <a:normAutofit fontScale="92500" lnSpcReduction="10000"/>
          </a:bodyPr>
          <a:lstStyle/>
          <a:p>
            <a:pPr algn="just">
              <a:buNone/>
            </a:pPr>
            <a:r>
              <a:rPr lang="uk-UA" dirty="0" smtClean="0"/>
              <a:t>Блювотні маси відбирають у кількості 50—100 мл, промивні води — 100-200 мл від кожного потерпілого окремо до прийому яких-небудь ліків. Кров у кількості 8—10 мл беруть із ліктьової вени в стерильну пробірку. Випорожнення відбирають дерев'яним стерильним шпателем з останньої, більш рідкої порції безпосередньо після дефекації в кількості 5-10 гр. При наявності слизу, крові, гною їх обов'язково включають у материал, що відбирається.</a:t>
            </a:r>
            <a:endParaRPr lang="ru-RU" dirty="0" smtClean="0"/>
          </a:p>
          <a:p>
            <a:pPr algn="just">
              <a:buNone/>
            </a:pPr>
            <a:r>
              <a:rPr lang="uk-UA" dirty="0" smtClean="0"/>
              <a:t>При складанні річного звіту СЕС включаються дані про спалахи харчових отруєнь, що мали місце, вжитих заходах профілактики, результатах розслідування відповідно до форми № 36. Випадки отруєнь, що виникли в домашніх умовах, аналізуються окремо. Цифрові дані включаються у відповідний розділ звіту за формою № 36.</a:t>
            </a:r>
            <a:endParaRPr lang="ru-RU" dirty="0" smtClean="0"/>
          </a:p>
          <a:p>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00108"/>
            <a:ext cx="8715436" cy="5715040"/>
          </a:xfrm>
        </p:spPr>
        <p:txBody>
          <a:bodyPr>
            <a:normAutofit fontScale="85000" lnSpcReduction="20000"/>
          </a:bodyPr>
          <a:lstStyle/>
          <a:p>
            <a:pPr algn="just">
              <a:buNone/>
            </a:pPr>
            <a:r>
              <a:rPr lang="uk-UA" b="1" dirty="0" smtClean="0"/>
              <a:t>Порядок розслідування харчових отруєнь включає:</a:t>
            </a:r>
            <a:endParaRPr lang="ru-RU" dirty="0" smtClean="0"/>
          </a:p>
          <a:p>
            <a:pPr algn="just">
              <a:buNone/>
            </a:pPr>
            <a:r>
              <a:rPr lang="uk-UA" dirty="0" smtClean="0"/>
              <a:t>1. Організацію і проведення невідкладної медичної допомоги хворим, організацію (при необхідності) госпіталізації.</a:t>
            </a:r>
            <a:endParaRPr lang="ru-RU" dirty="0" smtClean="0"/>
          </a:p>
          <a:p>
            <a:pPr algn="just">
              <a:buNone/>
            </a:pPr>
            <a:r>
              <a:rPr lang="uk-UA" dirty="0" smtClean="0"/>
              <a:t>2. Оформлення необхідних документів (екстреного повідомлення в санепідстанцію, направлення в стаціонар, направлення в лабораторію (разом з матеріалами потерпілих) тощо).</a:t>
            </a:r>
            <a:endParaRPr lang="ru-RU" dirty="0" smtClean="0"/>
          </a:p>
          <a:p>
            <a:pPr algn="just">
              <a:buNone/>
            </a:pPr>
            <a:r>
              <a:rPr lang="uk-UA" dirty="0" smtClean="0"/>
              <a:t>3. Створення груп розслідування: санітарний лікар з СЕС, лікар установи, де сталося отруєння, чи лікар лікувального закладу, куди звернулись постраждалі, представник адміністрації, повар харчоблоку.</a:t>
            </a:r>
            <a:endParaRPr lang="ru-RU" dirty="0" smtClean="0"/>
          </a:p>
          <a:p>
            <a:pPr algn="just">
              <a:buNone/>
            </a:pPr>
            <a:r>
              <a:rPr lang="uk-UA" dirty="0" smtClean="0"/>
              <a:t>4. Складання плану розслідування.</a:t>
            </a:r>
            <a:endParaRPr lang="ru-RU" dirty="0" smtClean="0"/>
          </a:p>
          <a:p>
            <a:pPr algn="just">
              <a:buNone/>
            </a:pPr>
            <a:r>
              <a:rPr lang="uk-UA" dirty="0" smtClean="0"/>
              <a:t>5. Опитування постраждалих (хворих), осіб, які споживали ту ж їжу, але не захворіли, персоналу харчоблоку.</a:t>
            </a:r>
            <a:endParaRPr lang="ru-RU" dirty="0" smtClean="0"/>
          </a:p>
          <a:p>
            <a:pPr algn="just">
              <a:buNone/>
            </a:pPr>
            <a:r>
              <a:rPr lang="uk-UA" dirty="0" smtClean="0"/>
              <a:t>6. Санітарне обстеження харчоблоку і його персоналу, вивчення результатів лабораторних аналізів, оформлення документів.</a:t>
            </a:r>
            <a:endParaRPr lang="ru-RU" dirty="0" smtClean="0"/>
          </a:p>
          <a:p>
            <a:pPr algn="just">
              <a:buNone/>
            </a:pPr>
            <a:r>
              <a:rPr lang="uk-UA" dirty="0" smtClean="0"/>
              <a:t>7. Складання висновку про результати розслідування.</a:t>
            </a:r>
            <a:endParaRPr lang="ru-RU" dirty="0" smtClean="0"/>
          </a:p>
          <a:p>
            <a:pPr algn="just">
              <a:buNone/>
            </a:pPr>
            <a:r>
              <a:rPr lang="uk-UA" dirty="0" smtClean="0"/>
              <a:t>8. Проведення оздоровчих і профілактичних заходів.</a:t>
            </a:r>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285860"/>
            <a:ext cx="8229600" cy="1143000"/>
          </a:xfrm>
        </p:spPr>
        <p:txBody>
          <a:bodyPr>
            <a:normAutofit fontScale="90000"/>
          </a:bodyPr>
          <a:lstStyle/>
          <a:p>
            <a:pPr algn="just"/>
            <a:r>
              <a:rPr lang="ru-RU" sz="2700" b="1" cap="all" dirty="0" smtClean="0"/>
              <a:t>Харчування в умовах </a:t>
            </a:r>
            <a:r>
              <a:rPr lang="uk-UA" sz="2700" b="1" cap="all" dirty="0" smtClean="0"/>
              <a:t>екологічно</a:t>
            </a:r>
            <a:r>
              <a:rPr lang="ru-RU" sz="2700" b="1" cap="all" dirty="0" smtClean="0"/>
              <a:t> несприятливого навколишнього середовища та шкідливих виробництв.</a:t>
            </a:r>
            <a:r>
              <a:rPr lang="ru-RU" sz="2700" dirty="0" smtClean="0"/>
              <a:t> </a:t>
            </a:r>
            <a:r>
              <a:rPr lang="ru-RU" dirty="0" smtClean="0"/>
              <a:t/>
            </a:r>
            <a:br>
              <a:rPr lang="ru-RU" dirty="0" smtClean="0"/>
            </a:br>
            <a:endParaRPr lang="ru-RU" dirty="0"/>
          </a:p>
        </p:txBody>
      </p:sp>
      <p:sp>
        <p:nvSpPr>
          <p:cNvPr id="3" name="Содержимое 2"/>
          <p:cNvSpPr>
            <a:spLocks noGrp="1"/>
          </p:cNvSpPr>
          <p:nvPr>
            <p:ph idx="1"/>
          </p:nvPr>
        </p:nvSpPr>
        <p:spPr>
          <a:xfrm>
            <a:off x="214282" y="1714488"/>
            <a:ext cx="8715436" cy="5000636"/>
          </a:xfrm>
        </p:spPr>
        <p:txBody>
          <a:bodyPr>
            <a:normAutofit fontScale="77500" lnSpcReduction="20000"/>
          </a:bodyPr>
          <a:lstStyle/>
          <a:p>
            <a:pPr algn="just">
              <a:buNone/>
            </a:pPr>
            <a:r>
              <a:rPr lang="uk-UA" dirty="0" smtClean="0"/>
              <a:t>Харчові  продукти  віддзеркалюють  стан  навколишнього середовища, що зумовлений масштабами викидів шкідливих речовин у  біосферу,  концентрацією  їх  у  грунті  і  здатністю  мігрувати трофічними ланцюгами. </a:t>
            </a:r>
            <a:endParaRPr lang="ru-RU" dirty="0" smtClean="0"/>
          </a:p>
          <a:p>
            <a:pPr algn="just">
              <a:buNone/>
            </a:pPr>
            <a:r>
              <a:rPr lang="uk-UA" dirty="0" smtClean="0"/>
              <a:t>Шляхи забруднення харчових продуктів різні: </a:t>
            </a:r>
            <a:endParaRPr lang="ru-RU" dirty="0" smtClean="0"/>
          </a:p>
          <a:p>
            <a:pPr lvl="0" algn="just"/>
            <a:r>
              <a:rPr lang="uk-UA" dirty="0" smtClean="0"/>
              <a:t>аерогенний  (безпосередньо  або  опосередковано  через  грунт) - осадження або вимивання опадами атмосферних викидів; </a:t>
            </a:r>
            <a:endParaRPr lang="ru-RU" dirty="0" smtClean="0"/>
          </a:p>
          <a:p>
            <a:pPr lvl="0" algn="just"/>
            <a:r>
              <a:rPr lang="uk-UA" dirty="0" smtClean="0"/>
              <a:t>гідрогенний  (безпосередньо  або  опосередковано  через  грунт) - використання  стічних  вод  або  забруднених  поверхневих  вод  з метою сільськогосподарського зрошення; </a:t>
            </a:r>
          </a:p>
          <a:p>
            <a:pPr lvl="0" algn="just"/>
            <a:r>
              <a:rPr lang="uk-UA" dirty="0" smtClean="0"/>
              <a:t>ґрунтовий -  вирощування  сільськогосподарських  культур  на забруднених грунтах; </a:t>
            </a:r>
            <a:endParaRPr lang="ru-RU" dirty="0" smtClean="0"/>
          </a:p>
          <a:p>
            <a:pPr lvl="0" algn="just"/>
            <a:r>
              <a:rPr lang="uk-UA" dirty="0" smtClean="0"/>
              <a:t>технологічний  (безпосередньо  або  через  забруднений  грунт) - використання  хімічних  засобів  захисту  рослин,  антибіотиків, сульфаніламідних препаратів, харчових добавок і консервантів у виробництві продовольчої сировини та продуктів харчування; </a:t>
            </a:r>
            <a:endParaRPr lang="ru-RU" dirty="0" smtClean="0"/>
          </a:p>
          <a:p>
            <a:pPr lvl="0" algn="just"/>
            <a:r>
              <a:rPr lang="uk-UA" dirty="0" smtClean="0"/>
              <a:t>контактний - міграція хімічних речовин  із тари і пакувальних матеріалів у продукти харчування. </a:t>
            </a:r>
            <a:endParaRPr lang="ru-RU" dirty="0" smtClean="0"/>
          </a:p>
          <a:p>
            <a:pPr lvl="0" algn="just"/>
            <a:endParaRPr lang="ru-RU" dirty="0" smtClean="0"/>
          </a:p>
          <a:p>
            <a:pPr algn="just"/>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214422"/>
            <a:ext cx="8472518" cy="5110178"/>
          </a:xfrm>
        </p:spPr>
        <p:txBody>
          <a:bodyPr>
            <a:normAutofit fontScale="92500" lnSpcReduction="10000"/>
          </a:bodyPr>
          <a:lstStyle/>
          <a:p>
            <a:pPr algn="just">
              <a:buNone/>
            </a:pPr>
            <a:r>
              <a:rPr lang="uk-UA" dirty="0" smtClean="0"/>
              <a:t>Центральне  місце  у  кругообігу  речовин  займає  грунт.  Він постійно взаємодіє  з  іншими середовищами біосфери - атмосферою, гідросферою, рослинним і тваринним світом. </a:t>
            </a:r>
            <a:endParaRPr lang="ru-RU" dirty="0" smtClean="0"/>
          </a:p>
          <a:p>
            <a:pPr algn="just">
              <a:buNone/>
            </a:pPr>
            <a:r>
              <a:rPr lang="uk-UA" dirty="0" smtClean="0"/>
              <a:t>Грунт -  важлива  ланка  надходження  нехарчових  речовин,  у тому  числі  контамінантів (забруднювачів),  в  організм  людини.  До останніх  можна  віднести  сторонні  хімічні  речовини -  ксенобіотики (сполуки важких металів  та  інших  токсичних  елементів, пестициди, радіонукліди, нітрати, нітрити, нітрозаміни, поліциклічні ароматичні вуглеводневі  сполуки, лікарські  засоби)  і  біологічні - контамінанти (патогенні  і  умовно-патогенні  мікроорганізми,  гельмінти  та  їх личинки). </a:t>
            </a:r>
            <a:endParaRPr lang="ru-RU" dirty="0" smtClean="0"/>
          </a:p>
          <a:p>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357298"/>
            <a:ext cx="8329642" cy="4967302"/>
          </a:xfrm>
        </p:spPr>
        <p:txBody>
          <a:bodyPr>
            <a:normAutofit/>
          </a:bodyPr>
          <a:lstStyle/>
          <a:p>
            <a:pPr algn="just">
              <a:buNone/>
            </a:pPr>
            <a:r>
              <a:rPr lang="uk-UA" dirty="0" smtClean="0"/>
              <a:t>У сучасних умовах їжа є основним середовищем, що визначає рівень  надходження  ксенобіотиків  в  організм  людини.  Наприклад, 95% пестицидів надходить з продуктами харчування, 4,7% - з водою і  лише 0,3% -  з  атмосферним повітрям. Основна маса радіонуклідів (до 94%)  також  надходить  з  добовим харчовим  раціоном, до 5% -  з питною  водою  і  тільки 1% -  з повітрям,  яке  вдихається. Нітрати  та нітрити  надходять  переважно  з  овочами (біля 70%  добового надходження), а решта 30% - з водою та м'ясними продуктами.</a:t>
            </a:r>
            <a:endParaRPr lang="ru-RU" dirty="0" smtClean="0"/>
          </a:p>
          <a:p>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142984"/>
            <a:ext cx="8401080" cy="5429288"/>
          </a:xfrm>
        </p:spPr>
        <p:txBody>
          <a:bodyPr>
            <a:normAutofit fontScale="85000" lnSpcReduction="20000"/>
          </a:bodyPr>
          <a:lstStyle/>
          <a:p>
            <a:pPr algn="just">
              <a:buNone/>
            </a:pPr>
            <a:r>
              <a:rPr lang="uk-UA" dirty="0" smtClean="0"/>
              <a:t>Екологічно-захисне харчування базується на таких принципах: </a:t>
            </a:r>
            <a:endParaRPr lang="ru-RU" dirty="0" smtClean="0"/>
          </a:p>
          <a:p>
            <a:pPr algn="just">
              <a:buNone/>
            </a:pPr>
            <a:r>
              <a:rPr lang="uk-UA" dirty="0" smtClean="0"/>
              <a:t>1. Раціональне харчування (кількісна  і якісна повноцінність раціону, оптимальна  збалансованість  нутрієнтів,  режим  харчування) забезпечує  високий  рівень  стійкості  організму  до  дії ксенобіотиків харчового раціону. </a:t>
            </a:r>
            <a:endParaRPr lang="ru-RU" dirty="0" smtClean="0"/>
          </a:p>
          <a:p>
            <a:pPr marL="514350" indent="-514350" algn="just">
              <a:buNone/>
            </a:pPr>
            <a:r>
              <a:rPr lang="uk-UA" dirty="0" smtClean="0"/>
              <a:t>2. Дефіцит  будь-яких  харчових  речовин,  особливо  тих,  які  мають захисну  дію,  збільшує  всмоктування  ксенобіотиків  у  травному каналі і посилює їх токсичні ефекти. Доведено, що дефіцит білка в  харчовому  раціоні  призводить  до  збільшення  всмоктування  у травному  каналі  важких  металів  і  радіонуклідів,  послаблює імунобіологічну реактивність. Дефіцит кальцію у раціоні у 2 рази збільшує всмоктування стронцію-90. </a:t>
            </a:r>
          </a:p>
          <a:p>
            <a:pPr marL="514350" indent="-514350" algn="just">
              <a:buNone/>
            </a:pPr>
            <a:r>
              <a:rPr lang="uk-UA" dirty="0" smtClean="0"/>
              <a:t>3. Враховуючи роль  сірковмісних  амінокислот (метіоніну, цистину), а також  таурину  в  обміні  важких  металів  і  радіонуклідів,  у попередженні жирового  переродження  печінки,  половина  білків тваринного походження у добовому раціоні мають бути білками молока та молочних продуктів, яєць і риби. </a:t>
            </a:r>
            <a:endParaRPr lang="ru-RU" dirty="0" smtClean="0"/>
          </a:p>
          <a:p>
            <a:pPr marL="514350" indent="-514350">
              <a:buNone/>
            </a:pPr>
            <a:endParaRPr lang="ru-RU" dirty="0" smtClean="0"/>
          </a:p>
          <a:p>
            <a:endParaRPr lang="ru-RU"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857232"/>
            <a:ext cx="8572560" cy="6000768"/>
          </a:xfrm>
        </p:spPr>
        <p:txBody>
          <a:bodyPr anchor="ctr">
            <a:normAutofit fontScale="92500" lnSpcReduction="10000"/>
          </a:bodyPr>
          <a:lstStyle/>
          <a:p>
            <a:pPr marL="514350" indent="-514350" algn="just">
              <a:buNone/>
            </a:pPr>
            <a:r>
              <a:rPr lang="uk-UA" dirty="0" smtClean="0"/>
              <a:t>4. Особливу  увагу  слід  приділяти  вмісту  та  збалансованості  у харчовому  раціоні  біологічно  активних  речовин.  За  даними літератури,  вища  радіорезистентність  організму  за  умов опромінення  до 2  г  досягається  у  разі  вмісту  в  раціоні фізіологічних кількостей вітамінів, ніж у випадках  їх подвійного чи потрійного збільшення.</a:t>
            </a:r>
          </a:p>
          <a:p>
            <a:pPr algn="just">
              <a:buNone/>
            </a:pPr>
            <a:r>
              <a:rPr lang="uk-UA" dirty="0" smtClean="0"/>
              <a:t>5. Необхідно  підтримувати  на  фізіологічному  рівні (25  г  за  добу)  і навіть  збільшувати  вміст  у  харчовому  раціоні  неспецифічних сорбентів -  харчових  волокон,  які  зменшують  всмоктування ксенобіотиків у травному каналі. </a:t>
            </a:r>
            <a:endParaRPr lang="ru-RU" dirty="0" smtClean="0"/>
          </a:p>
          <a:p>
            <a:pPr algn="just">
              <a:buNone/>
            </a:pPr>
            <a:r>
              <a:rPr lang="uk-UA" dirty="0" smtClean="0"/>
              <a:t>Використання  всього  комплексу  заходів  з  охорони внутрішнього  середовища організму  і підвищення його  стійкості  до дії  ксенобіотиків  є  дійовим  і  реальним  шляхом  збереження  та зміцнення  здоров'я  населення,  що  мешкає  в  несприятливих екологічних умовах.</a:t>
            </a:r>
            <a:endParaRPr lang="ru-RU" dirty="0" smtClean="0"/>
          </a:p>
          <a:p>
            <a:pPr marL="514350" indent="-514350">
              <a:buAutoNum type="arabicPeriod" startAt="4"/>
            </a:pPr>
            <a:endParaRPr lang="uk-UA" dirty="0" smtClean="0"/>
          </a:p>
          <a:p>
            <a:pPr marL="514350" indent="-514350">
              <a:buAutoNum type="arabicPeriod" startAt="4"/>
            </a:pPr>
            <a:endParaRPr lang="ru-RU"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14356"/>
            <a:ext cx="9001156" cy="6143644"/>
          </a:xfrm>
        </p:spPr>
        <p:txBody>
          <a:bodyPr>
            <a:normAutofit fontScale="92500" lnSpcReduction="20000"/>
          </a:bodyPr>
          <a:lstStyle/>
          <a:p>
            <a:pPr algn="just">
              <a:buNone/>
            </a:pPr>
            <a:r>
              <a:rPr lang="uk-UA" dirty="0" smtClean="0"/>
              <a:t>Лікувально-профілактичне харчування - досить дієвий засіб  захисту  організму  від  несприятливого  впливу  шкідливих чинників  виробничого  середовища.  Функціональне  призначення лікувально-профілактичного харчування:  </a:t>
            </a:r>
            <a:endParaRPr lang="ru-RU" dirty="0" smtClean="0"/>
          </a:p>
          <a:p>
            <a:pPr algn="just">
              <a:buNone/>
            </a:pPr>
            <a:r>
              <a:rPr lang="uk-UA" dirty="0" smtClean="0"/>
              <a:t>1)  підвищення  захисних  функцій  фізіологічних  бар'єрів  організму (шкіри, слизових оболонок тощо), що перешкоджає проникненню шкідливих чинників в організм; </a:t>
            </a:r>
            <a:endParaRPr lang="ru-RU" dirty="0" smtClean="0"/>
          </a:p>
          <a:p>
            <a:pPr algn="just">
              <a:buNone/>
            </a:pPr>
            <a:r>
              <a:rPr lang="uk-UA" dirty="0" smtClean="0"/>
              <a:t>2)  диференційований  вплив  на  процеси  біотрансформації ксенобіотиків,  стимуляція  механізмів  утворення  малотоксичних продуктів  метаболічних  перетворень  і,  навпаки,  гальмування, блокування  процесів  біотрансформації  в  разі  утворення  більш токсичних метаболітів; </a:t>
            </a:r>
            <a:endParaRPr lang="ru-RU" dirty="0" smtClean="0"/>
          </a:p>
          <a:p>
            <a:pPr algn="just">
              <a:buNone/>
            </a:pPr>
            <a:r>
              <a:rPr lang="uk-UA" dirty="0" smtClean="0"/>
              <a:t>3)  активація  системи  антиоксидантного  захисту  організму, підвищення її ефективності; </a:t>
            </a:r>
            <a:endParaRPr lang="ru-RU" dirty="0" smtClean="0"/>
          </a:p>
          <a:p>
            <a:pPr algn="just">
              <a:buNone/>
            </a:pPr>
            <a:r>
              <a:rPr lang="uk-UA" dirty="0" smtClean="0"/>
              <a:t>4)  активація  процесів  зв'язування,  знешкодження  та  виведення  з організму токсичних речовин та продуктів їх перетворення; </a:t>
            </a:r>
            <a:endParaRPr lang="ru-RU" dirty="0" smtClean="0"/>
          </a:p>
          <a:p>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928670"/>
            <a:ext cx="8715436" cy="5786454"/>
          </a:xfrm>
        </p:spPr>
        <p:txBody>
          <a:bodyPr>
            <a:normAutofit fontScale="92500" lnSpcReduction="20000"/>
          </a:bodyPr>
          <a:lstStyle/>
          <a:p>
            <a:pPr algn="just">
              <a:buNone/>
            </a:pPr>
            <a:r>
              <a:rPr lang="uk-UA" dirty="0" smtClean="0"/>
              <a:t>5)  підтримання  та  поліпшення  функціонального  стану  органів  та систем,  які  переважно  уражаються  шкідливими  виробничими чинниками;  підвищення  антитоксичної  функції  печінки  як специфічного  детоксикуючого  органу,  особливо  якщо  шкідливі чинники гепатотропні;</a:t>
            </a:r>
          </a:p>
          <a:p>
            <a:pPr algn="just">
              <a:buNone/>
            </a:pPr>
            <a:r>
              <a:rPr lang="uk-UA" dirty="0" smtClean="0"/>
              <a:t>6)  компенсація  дефіциту  нутрієнтів,  який  виникає  в  організмі внаслідок  безпосереднього  впливу  шкідливих  виробничих чинників та під час їх метаболічних перетворень; </a:t>
            </a:r>
            <a:endParaRPr lang="ru-RU" dirty="0" smtClean="0"/>
          </a:p>
          <a:p>
            <a:pPr algn="just">
              <a:buNone/>
            </a:pPr>
            <a:r>
              <a:rPr lang="uk-UA" dirty="0" smtClean="0"/>
              <a:t>7)  підтримання  ауторегуляторних процесів організму, в  тому числі адаптаційних, компенсаторних, імунорегуляторних; </a:t>
            </a:r>
            <a:endParaRPr lang="ru-RU" dirty="0" smtClean="0"/>
          </a:p>
          <a:p>
            <a:pPr algn="just">
              <a:buNone/>
            </a:pPr>
            <a:r>
              <a:rPr lang="uk-UA" dirty="0" smtClean="0"/>
              <a:t>8)  підвищення  загальної  опірності  організму,  його  адаптаційних резервів,  працездатності,  поліпшення  самопочуття,  зниження загальної  та  професійної  захворюваності,  продовження  активної життєдіяльності, попередження передчасного старіння.</a:t>
            </a:r>
            <a:endParaRPr lang="ru-RU" dirty="0" smtClean="0"/>
          </a:p>
          <a:p>
            <a:pPr algn="just"/>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214422"/>
            <a:ext cx="8472518" cy="5110178"/>
          </a:xfrm>
        </p:spPr>
        <p:txBody>
          <a:bodyPr/>
          <a:lstStyle/>
          <a:p>
            <a:pPr algn="just">
              <a:buNone/>
            </a:pPr>
            <a:r>
              <a:rPr lang="uk-UA" dirty="0" smtClean="0"/>
              <a:t>Відповідно до трудового законодавства України, на роботах із шкідливими умовами праці, працівникам видаються безкоштовно за встановленими нормами молоко або інші рівноцінні харчові продукти. </a:t>
            </a:r>
            <a:endParaRPr lang="ru-RU" dirty="0" smtClean="0"/>
          </a:p>
          <a:p>
            <a:pPr algn="just">
              <a:buNone/>
            </a:pPr>
            <a:r>
              <a:rPr lang="uk-UA" dirty="0" smtClean="0"/>
              <a:t>Якщо робота пов'язана з особливо шкідливими умовами праці, то таким працівникам надається безкоштовно за встановлений нормам лікувально-профілактичне харчування. </a:t>
            </a:r>
            <a:endParaRPr lang="ru-RU" dirty="0" smtClean="0"/>
          </a:p>
          <a:p>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071546"/>
            <a:ext cx="8229600" cy="1143000"/>
          </a:xfrm>
        </p:spPr>
        <p:txBody>
          <a:bodyPr>
            <a:normAutofit fontScale="90000"/>
          </a:bodyPr>
          <a:lstStyle/>
          <a:p>
            <a:r>
              <a:rPr lang="uk-UA" sz="2700" b="1" cap="all" dirty="0" smtClean="0"/>
              <a:t>Лікувально</a:t>
            </a:r>
            <a:r>
              <a:rPr lang="ru-RU" sz="2700" b="1" cap="all" dirty="0" smtClean="0"/>
              <a:t> - </a:t>
            </a:r>
            <a:r>
              <a:rPr lang="uk-UA" sz="2700" b="1" cap="all" dirty="0" smtClean="0"/>
              <a:t>профілактичне харчування. Склад раціонів лікувально-профілактичного харчування</a:t>
            </a:r>
            <a:r>
              <a:rPr lang="uk-UA" dirty="0" smtClean="0"/>
              <a:t/>
            </a:r>
            <a:br>
              <a:rPr lang="uk-UA" dirty="0" smtClean="0"/>
            </a:br>
            <a:endParaRPr lang="uk-UA" dirty="0"/>
          </a:p>
        </p:txBody>
      </p:sp>
      <p:sp>
        <p:nvSpPr>
          <p:cNvPr id="3" name="Содержимое 2"/>
          <p:cNvSpPr>
            <a:spLocks noGrp="1"/>
          </p:cNvSpPr>
          <p:nvPr>
            <p:ph idx="1"/>
          </p:nvPr>
        </p:nvSpPr>
        <p:spPr/>
        <p:txBody>
          <a:bodyPr>
            <a:normAutofit lnSpcReduction="10000"/>
          </a:bodyPr>
          <a:lstStyle/>
          <a:p>
            <a:pPr algn="just">
              <a:buNone/>
            </a:pPr>
            <a:r>
              <a:rPr lang="uk-UA" dirty="0" smtClean="0"/>
              <a:t>Зазвичай виділяють три види лікувально-профілактичного харчування: раціони, вітамінні препарати і молоко. Всі вони мають сприяти підвищенню загальної резистентності організму, зменшенню усмоктуваності токсичних речовин та їх якнайшвидшому виведенню з організму, покривати дефіцит біологічно активних речовин. </a:t>
            </a:r>
            <a:endParaRPr lang="ru-RU" dirty="0" smtClean="0"/>
          </a:p>
          <a:p>
            <a:pPr algn="just">
              <a:buNone/>
            </a:pPr>
            <a:r>
              <a:rPr lang="uk-UA" dirty="0" smtClean="0"/>
              <a:t>У лікувально-профілактичному харчуванні передбачено п'ять раціонів, в яких обмежується кількість хлориду натрію (повареної солі), солоних і жирних продуктів і жирів. </a:t>
            </a:r>
            <a:endParaRPr lang="ru-RU" dirty="0" smtClean="0"/>
          </a:p>
          <a:p>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472518" cy="5253054"/>
          </a:xfrm>
        </p:spPr>
        <p:txBody>
          <a:bodyPr>
            <a:normAutofit fontScale="92500"/>
          </a:bodyPr>
          <a:lstStyle/>
          <a:p>
            <a:pPr algn="just">
              <a:buNone/>
            </a:pPr>
            <a:r>
              <a:rPr lang="uk-UA" b="1" dirty="0" smtClean="0"/>
              <a:t>Раціон 1</a:t>
            </a:r>
            <a:r>
              <a:rPr lang="uk-UA" dirty="0" smtClean="0"/>
              <a:t> призначений для осіб, які працюють з радіоактивним і іонізуючим випромінюваннями. У раціоні широко використовуються молочні продукти, печінка, свіжа риба, рослинне масло - продукти, багаті метионіном і лецитином, ненасиченими жирними кислотами, які нормалізують жировий обмін і підвищують антитоксичну функцію печінки. В раціон входять також у великій кількості овочі, фрукти, ягоди, які містять пектинові речовини, що допомагають виведенню з організму радіоактивних речовин і сполук важких металів. Додатково видається вітамін С (150 мг). Рекомендується велика кількість рідини. Виключаються солоні і жирні продукти. Режим харчування триразовий. </a:t>
            </a:r>
            <a:endParaRPr lang="ru-RU" dirty="0" smtClean="0"/>
          </a:p>
          <a:p>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85860"/>
            <a:ext cx="8401080" cy="5038740"/>
          </a:xfrm>
        </p:spPr>
        <p:txBody>
          <a:bodyPr>
            <a:normAutofit fontScale="92500"/>
          </a:bodyPr>
          <a:lstStyle/>
          <a:p>
            <a:pPr algn="just">
              <a:buNone/>
            </a:pPr>
            <a:r>
              <a:rPr lang="uk-UA" b="1" dirty="0" smtClean="0"/>
              <a:t>Раціон 2</a:t>
            </a:r>
            <a:r>
              <a:rPr lang="uk-UA" dirty="0" smtClean="0"/>
              <a:t> призначений для працюючих з міцною азотною та сірчаною кислотами, сполуками хлору, цианістими сполуками, фтором та ін. Працюючим із сполуками фтору видаються вітамін А (2 мг) і вітамін С (150 мг), з лужними металами, хлором і його сполуками, хромом, цианістими сполуками - вітамін А (2 мг) і вітамін С (100 мг). У раціон вводяться продукти, багаті тваринним білком (м'ясо, риба, молочні вироби, яйця), лужної орієнтації мінеральними речовинами - кальцієм, калієм, магнієм (молочні продукти, овочі, картопля, гречана і вівсяна крупи). Виключаються солоні продукти і копченості. Режим харчування триразовий. </a:t>
            </a:r>
            <a:endParaRPr lang="ru-RU" dirty="0" smtClean="0"/>
          </a:p>
          <a:p>
            <a:endParaRPr lang="ru-RU"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472518" cy="5253054"/>
          </a:xfrm>
        </p:spPr>
        <p:txBody>
          <a:bodyPr>
            <a:normAutofit fontScale="85000" lnSpcReduction="10000"/>
          </a:bodyPr>
          <a:lstStyle/>
          <a:p>
            <a:pPr algn="just">
              <a:buNone/>
            </a:pPr>
            <a:r>
              <a:rPr lang="uk-UA" b="1" dirty="0" smtClean="0"/>
              <a:t>Раціон 2а</a:t>
            </a:r>
            <a:r>
              <a:rPr lang="uk-UA" dirty="0" smtClean="0"/>
              <a:t>  розроблений  для  працюючих  з  хромом  і хромовмісними  сполуками,  іншими хімічними  алергенами в умовах хімічного  виробництва  та  чорної  металургії.  У  раціон  включають продукти  з  підвищеною  кількістю  сірковмістних  амінокислот (яловичина,  кисломолочний  сир),  продукти,  багаті  на  фосфатиди (печінка, серце, сметана, олії), продукти, багаті на вітаміни, пектини, органічні  кислоти (овочі, фрукти,  ягоди,  соки),  а  також  продукти  з високим  вмістом  кальцію,  магнію,  сірки (молоко,  кисломолочні продукти).  Обмежується  вживання  вуглеводів,  особливо  цукру,  а також  щавелю,  шпинату,  ревеню,  часнику,  солоних  продуктів, твердого сиру,  тортів,  гострих страв, перцю, оцту). Рекомендуються страви  без  попереднього  обсмаження. Додатково  видають  вітаміни: С – 100  мг,  А – 2  мг,  РР – 15  мг,  мінеральну  воду  столову  типу Нарзан (для  збагачення  раціону  солями  кальцію,  магнію,  сірки) – 100-150 мл.</a:t>
            </a:r>
            <a:endParaRPr lang="ru-RU" dirty="0"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928670"/>
            <a:ext cx="8572560" cy="5715040"/>
          </a:xfrm>
        </p:spPr>
        <p:txBody>
          <a:bodyPr>
            <a:normAutofit fontScale="85000" lnSpcReduction="10000"/>
          </a:bodyPr>
          <a:lstStyle/>
          <a:p>
            <a:pPr algn="just">
              <a:buNone/>
            </a:pPr>
            <a:r>
              <a:rPr lang="uk-UA" b="1" dirty="0" smtClean="0"/>
              <a:t>Раціон 3</a:t>
            </a:r>
            <a:r>
              <a:rPr lang="uk-UA" dirty="0" smtClean="0"/>
              <a:t> призначений для працюючих з азотнокислим свинцем, лаками, фарбами, свинцем і оловом. Чергується потижнево з раціоном №2. У раціон включаються продукти, багаті кислими мінеральними речовинами (м'ясо, риба, крупи, хліб, макаронні вироби), що сприяє виведенню з організму свинцю. Виключаються з раціону молоко і молочнокислі продукти, картопля, овочі, фрукти, ягоди. Додатково видається 150 мг вітаміну С. </a:t>
            </a:r>
            <a:endParaRPr lang="ru-RU" dirty="0" smtClean="0"/>
          </a:p>
          <a:p>
            <a:pPr algn="just">
              <a:buNone/>
            </a:pPr>
            <a:r>
              <a:rPr lang="uk-UA" b="1" dirty="0" smtClean="0"/>
              <a:t>Раціон 4</a:t>
            </a:r>
            <a:r>
              <a:rPr lang="uk-UA" dirty="0" smtClean="0"/>
              <a:t> призначають особам, які працюють з фосфорними сполуками, аніліном, бензолом, телуром і ін. Раціон включає молоко і молочні продукти, рослинні олії, а також продукти, що мають ліпотропні властивості. Рекомендовано багато рідини. Виключаються жири тваринного походження, смажені страви, м'ясні, рибні та грибні бульйони, які містять пуринові речовини, що надають несприятливий вплив на функцію печінки. Додатково видається вітамін С (150 мг), а для працюючих зі з'єднаннями миш'яку, фосфору і телуру - і вітамін B1 (4 мг). Режим харчування триразовий. </a:t>
            </a:r>
            <a:endParaRPr lang="ru-RU" dirty="0" smtClean="0"/>
          </a:p>
          <a:p>
            <a:endParaRPr lang="ru-RU"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857232"/>
            <a:ext cx="8786874" cy="5786478"/>
          </a:xfrm>
        </p:spPr>
        <p:txBody>
          <a:bodyPr>
            <a:normAutofit fontScale="85000" lnSpcReduction="20000"/>
          </a:bodyPr>
          <a:lstStyle/>
          <a:p>
            <a:pPr algn="just">
              <a:buNone/>
            </a:pPr>
            <a:r>
              <a:rPr lang="uk-UA" b="1" dirty="0" smtClean="0"/>
              <a:t>Раціон 4а</a:t>
            </a:r>
            <a:r>
              <a:rPr lang="uk-UA" dirty="0" smtClean="0"/>
              <a:t>  призначений  працюючим,  які  контактують  із фосфором  і  фосфоровмісними  сполуками,  а  саме  на  виробництві фосфорної  кислоти  термічним  та  екстракційним  методами, виробництві фосфористого кальцію, фосфорного ангідриду, жовтого та  червоного  фосфору  тощо.  Раціон  містить  м'ясо,  яйця, кисломолочні продукти, вершкове масло, олії, які сприятливо діють на  печінку,  а  також  різноманітні  овочі:  капусту,  буряк  моркву, зелений горошок, цибулю ріпчасту, зелень, фрукти, ягоди. У раціоні обмежується  кількість  жирів,  оскільки  вони  посилюють всмоктування  фосфору  з  кишок.  Додатково  видають 100  мг  вітаміну С, 2 мг вітаміна В.</a:t>
            </a:r>
          </a:p>
          <a:p>
            <a:pPr algn="just">
              <a:buNone/>
            </a:pPr>
            <a:r>
              <a:rPr lang="uk-UA" b="1" dirty="0" smtClean="0"/>
              <a:t>Раціон 4б</a:t>
            </a:r>
            <a:r>
              <a:rPr lang="uk-UA" dirty="0" smtClean="0"/>
              <a:t>  видають  працюючим,  які  контактують  з амінонітросполуками  бензолу.  У  раціоні -  продукти,  багаті  на повноцінні  білки,  ліпотропні  речовини,  мінеральні  солі,  вітаміни, пектинові  речовини (м'ясо,  куряче  м'ясо,  печінка,  риба,  молоко, молочні продукти, вершове масло, олії, соки, картопля, різноманітні овочі (капуста, морква, буряк, зелень, редиска, редька, огірки, цибуля ріпчаста), соки фруктові. Додатково видають  вітаміни: В1 - 2 мг, В2 -  2 мг, В6 - 3 мг, РР - 20 мг, С - 100 мг, Е - 10 мг,  глютамінова  кислота – 500 мг.</a:t>
            </a:r>
            <a:endParaRPr lang="ru-RU" dirty="0" smtClean="0"/>
          </a:p>
          <a:p>
            <a:pPr algn="just">
              <a:buNone/>
            </a:pPr>
            <a:endParaRPr lang="ru-RU" dirty="0" smtClean="0"/>
          </a:p>
          <a:p>
            <a:endParaRPr lang="ru-RU"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000108"/>
            <a:ext cx="8715436" cy="5572164"/>
          </a:xfrm>
        </p:spPr>
        <p:txBody>
          <a:bodyPr>
            <a:normAutofit lnSpcReduction="10000"/>
          </a:bodyPr>
          <a:lstStyle/>
          <a:p>
            <a:pPr algn="just">
              <a:buNone/>
            </a:pPr>
            <a:r>
              <a:rPr lang="uk-UA" b="1" dirty="0" smtClean="0"/>
              <a:t>Раціон 5.</a:t>
            </a:r>
            <a:r>
              <a:rPr lang="uk-UA" dirty="0" smtClean="0"/>
              <a:t> Дія даного раціону спрямована насамперед на захист нервової системи і печінки. Призначений для працюючих з сірковуглецем, хлоридом барію, двоокисом марганцю, тіофосом, сполуками ртуті та ін. Рекомендується використовувати молочні та молочнокислі продукти, яйця, печінку, рибу, м'ясо, овочі і рослинне масло. Виключаються солоні продукти, копченості. Додатково видається 150 мг вітаміну С і 4 мг вітаміну B1. Режим харчування триразовий. </a:t>
            </a:r>
            <a:endParaRPr lang="ru-RU" dirty="0" smtClean="0"/>
          </a:p>
          <a:p>
            <a:pPr algn="just">
              <a:buNone/>
            </a:pPr>
            <a:r>
              <a:rPr lang="uk-UA" dirty="0" smtClean="0"/>
              <a:t>Працівникам, праця яких пов'язана з впливом високої температури навколишнього середовища та інтенсивним теплооопроміненням, а також особам, що піддаються впливу пилу, який містить нікотин, передбачається безкоштовна видача вітамінів. </a:t>
            </a:r>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857232"/>
            <a:ext cx="8229600" cy="4389120"/>
          </a:xfrm>
        </p:spPr>
        <p:txBody>
          <a:bodyPr>
            <a:normAutofit/>
          </a:bodyPr>
          <a:lstStyle/>
          <a:p>
            <a:pPr algn="just">
              <a:buNone/>
            </a:pPr>
            <a:r>
              <a:rPr lang="uk-UA" sz="2400" dirty="0" smtClean="0"/>
              <a:t>У лікувально-профілактичному харчуванні знаходить широке застосування молоко, а також деякі рівноцінні продукти. Молоко підвищує загальні функціональні здатності організму. Воно рекомендується особам, праця яких пов'язана з впливом хімічних речовин, іонізуючого випромінювання. Продукти лікувально-профілактичного харчування слід видавати до початку роботи.</a:t>
            </a:r>
            <a:endParaRPr lang="ru-RU" sz="2400" dirty="0" smtClean="0"/>
          </a:p>
          <a:p>
            <a:endParaRPr lang="ru-RU" sz="2800" dirty="0"/>
          </a:p>
        </p:txBody>
      </p:sp>
      <p:graphicFrame>
        <p:nvGraphicFramePr>
          <p:cNvPr id="4" name="Таблица 3"/>
          <p:cNvGraphicFramePr>
            <a:graphicFrameLocks noGrp="1"/>
          </p:cNvGraphicFramePr>
          <p:nvPr/>
        </p:nvGraphicFramePr>
        <p:xfrm>
          <a:off x="1071538" y="3786190"/>
          <a:ext cx="6858054" cy="2876161"/>
        </p:xfrm>
        <a:graphic>
          <a:graphicData uri="http://schemas.openxmlformats.org/drawingml/2006/table">
            <a:tbl>
              <a:tblPr>
                <a:tableStyleId>{8A107856-5554-42FB-B03E-39F5DBC370BA}</a:tableStyleId>
              </a:tblPr>
              <a:tblGrid>
                <a:gridCol w="928697">
                  <a:extLst>
                    <a:ext uri="{9D8B030D-6E8A-4147-A177-3AD203B41FA5}">
                      <a16:colId xmlns:a16="http://schemas.microsoft.com/office/drawing/2014/main" val="20000"/>
                    </a:ext>
                  </a:extLst>
                </a:gridCol>
                <a:gridCol w="714380">
                  <a:extLst>
                    <a:ext uri="{9D8B030D-6E8A-4147-A177-3AD203B41FA5}">
                      <a16:colId xmlns:a16="http://schemas.microsoft.com/office/drawing/2014/main" val="20001"/>
                    </a:ext>
                  </a:extLst>
                </a:gridCol>
                <a:gridCol w="642941">
                  <a:extLst>
                    <a:ext uri="{9D8B030D-6E8A-4147-A177-3AD203B41FA5}">
                      <a16:colId xmlns:a16="http://schemas.microsoft.com/office/drawing/2014/main" val="20002"/>
                    </a:ext>
                  </a:extLst>
                </a:gridCol>
                <a:gridCol w="762006">
                  <a:extLst>
                    <a:ext uri="{9D8B030D-6E8A-4147-A177-3AD203B41FA5}">
                      <a16:colId xmlns:a16="http://schemas.microsoft.com/office/drawing/2014/main" val="20003"/>
                    </a:ext>
                  </a:extLst>
                </a:gridCol>
                <a:gridCol w="762006">
                  <a:extLst>
                    <a:ext uri="{9D8B030D-6E8A-4147-A177-3AD203B41FA5}">
                      <a16:colId xmlns:a16="http://schemas.microsoft.com/office/drawing/2014/main" val="20004"/>
                    </a:ext>
                  </a:extLst>
                </a:gridCol>
                <a:gridCol w="762006">
                  <a:extLst>
                    <a:ext uri="{9D8B030D-6E8A-4147-A177-3AD203B41FA5}">
                      <a16:colId xmlns:a16="http://schemas.microsoft.com/office/drawing/2014/main" val="20005"/>
                    </a:ext>
                  </a:extLst>
                </a:gridCol>
                <a:gridCol w="762006">
                  <a:extLst>
                    <a:ext uri="{9D8B030D-6E8A-4147-A177-3AD203B41FA5}">
                      <a16:colId xmlns:a16="http://schemas.microsoft.com/office/drawing/2014/main" val="20006"/>
                    </a:ext>
                  </a:extLst>
                </a:gridCol>
                <a:gridCol w="762006">
                  <a:extLst>
                    <a:ext uri="{9D8B030D-6E8A-4147-A177-3AD203B41FA5}">
                      <a16:colId xmlns:a16="http://schemas.microsoft.com/office/drawing/2014/main" val="20007"/>
                    </a:ext>
                  </a:extLst>
                </a:gridCol>
                <a:gridCol w="762006">
                  <a:extLst>
                    <a:ext uri="{9D8B030D-6E8A-4147-A177-3AD203B41FA5}">
                      <a16:colId xmlns:a16="http://schemas.microsoft.com/office/drawing/2014/main" val="20008"/>
                    </a:ext>
                  </a:extLst>
                </a:gridCol>
              </a:tblGrid>
              <a:tr h="192333">
                <a:tc rowSpan="2">
                  <a:txBody>
                    <a:bodyPr/>
                    <a:lstStyle/>
                    <a:p>
                      <a:pPr algn="ctr">
                        <a:lnSpc>
                          <a:spcPct val="115000"/>
                        </a:lnSpc>
                        <a:spcAft>
                          <a:spcPts val="0"/>
                        </a:spcAft>
                      </a:pPr>
                      <a:r>
                        <a:rPr lang="uk-UA" sz="1300" dirty="0" smtClean="0"/>
                        <a:t>Хімічний </a:t>
                      </a:r>
                      <a:r>
                        <a:rPr lang="uk-UA" sz="1300" dirty="0"/>
                        <a:t>склад раціонів</a:t>
                      </a:r>
                      <a:endParaRPr lang="ru-RU" sz="1000" dirty="0">
                        <a:latin typeface="Calibri"/>
                        <a:ea typeface="Times New Roman"/>
                        <a:cs typeface="Times New Roman"/>
                      </a:endParaRPr>
                    </a:p>
                  </a:txBody>
                  <a:tcPr marL="63106" marR="63106" marT="0" marB="0" anchor="ctr"/>
                </a:tc>
                <a:tc gridSpan="8">
                  <a:txBody>
                    <a:bodyPr/>
                    <a:lstStyle/>
                    <a:p>
                      <a:pPr algn="ctr">
                        <a:lnSpc>
                          <a:spcPct val="115000"/>
                        </a:lnSpc>
                        <a:spcAft>
                          <a:spcPts val="0"/>
                        </a:spcAft>
                      </a:pPr>
                      <a:r>
                        <a:rPr lang="uk-UA" sz="1300" dirty="0"/>
                        <a:t>РАЦІОНИ</a:t>
                      </a:r>
                      <a:endParaRPr lang="ru-RU" sz="1000" dirty="0">
                        <a:latin typeface="Calibri"/>
                        <a:ea typeface="Times New Roman"/>
                        <a:cs typeface="Times New Roman"/>
                      </a:endParaRPr>
                    </a:p>
                  </a:txBody>
                  <a:tcPr marL="63106" marR="63106"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576999">
                <a:tc vMerge="1">
                  <a:txBody>
                    <a:bodyPr/>
                    <a:lstStyle/>
                    <a:p>
                      <a:endParaRPr lang="ru-RU"/>
                    </a:p>
                  </a:txBody>
                  <a:tcPr/>
                </a:tc>
                <a:tc>
                  <a:txBody>
                    <a:bodyPr/>
                    <a:lstStyle/>
                    <a:p>
                      <a:pPr algn="ctr">
                        <a:lnSpc>
                          <a:spcPct val="115000"/>
                        </a:lnSpc>
                        <a:spcAft>
                          <a:spcPts val="0"/>
                        </a:spcAft>
                      </a:pPr>
                      <a:r>
                        <a:rPr lang="uk-UA" sz="1300" dirty="0"/>
                        <a:t>№1</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№2</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№2а</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№3</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№4</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№4а</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№4б</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a:t>
                      </a:r>
                      <a:endParaRPr lang="ru-RU" sz="1000" dirty="0">
                        <a:latin typeface="Calibri"/>
                        <a:ea typeface="Times New Roman"/>
                        <a:cs typeface="Times New Roman"/>
                      </a:endParaRPr>
                    </a:p>
                  </a:txBody>
                  <a:tcPr marL="63106" marR="63106" marT="0" marB="0" anchor="ctr"/>
                </a:tc>
                <a:extLst>
                  <a:ext uri="{0D108BD9-81ED-4DB2-BD59-A6C34878D82A}">
                    <a16:rowId xmlns:a16="http://schemas.microsoft.com/office/drawing/2014/main" val="10001"/>
                  </a:ext>
                </a:extLst>
              </a:tr>
              <a:tr h="192333">
                <a:tc>
                  <a:txBody>
                    <a:bodyPr/>
                    <a:lstStyle/>
                    <a:p>
                      <a:pPr>
                        <a:lnSpc>
                          <a:spcPct val="115000"/>
                        </a:lnSpc>
                        <a:spcAft>
                          <a:spcPts val="0"/>
                        </a:spcAft>
                      </a:pPr>
                      <a:r>
                        <a:rPr lang="uk-UA" sz="1300" dirty="0" smtClean="0"/>
                        <a:t>Білки</a:t>
                      </a:r>
                      <a:r>
                        <a:rPr lang="uk-UA" sz="1300" dirty="0"/>
                        <a:t>, г</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59</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63</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52</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64</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65</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54</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56</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58</a:t>
                      </a:r>
                      <a:endParaRPr lang="ru-RU" sz="1000" dirty="0">
                        <a:latin typeface="Calibri"/>
                        <a:ea typeface="Times New Roman"/>
                        <a:cs typeface="Times New Roman"/>
                      </a:endParaRPr>
                    </a:p>
                  </a:txBody>
                  <a:tcPr marL="63106" marR="63106" marT="0" marB="0" anchor="ctr"/>
                </a:tc>
                <a:extLst>
                  <a:ext uri="{0D108BD9-81ED-4DB2-BD59-A6C34878D82A}">
                    <a16:rowId xmlns:a16="http://schemas.microsoft.com/office/drawing/2014/main" val="10002"/>
                  </a:ext>
                </a:extLst>
              </a:tr>
              <a:tr h="192333">
                <a:tc>
                  <a:txBody>
                    <a:bodyPr/>
                    <a:lstStyle/>
                    <a:p>
                      <a:pPr>
                        <a:lnSpc>
                          <a:spcPct val="115000"/>
                        </a:lnSpc>
                        <a:spcAft>
                          <a:spcPts val="0"/>
                        </a:spcAft>
                      </a:pPr>
                      <a:r>
                        <a:rPr lang="uk-UA" sz="1300" dirty="0" smtClean="0"/>
                        <a:t>Жири</a:t>
                      </a:r>
                      <a:r>
                        <a:rPr lang="uk-UA" sz="1300" dirty="0"/>
                        <a:t>, г</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51</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50</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63</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52</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45</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43</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56</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53</a:t>
                      </a:r>
                      <a:endParaRPr lang="ru-RU" sz="1000" dirty="0">
                        <a:latin typeface="Calibri"/>
                        <a:ea typeface="Times New Roman"/>
                        <a:cs typeface="Times New Roman"/>
                      </a:endParaRPr>
                    </a:p>
                  </a:txBody>
                  <a:tcPr marL="63106" marR="63106" marT="0" marB="0" anchor="ctr"/>
                </a:tc>
                <a:extLst>
                  <a:ext uri="{0D108BD9-81ED-4DB2-BD59-A6C34878D82A}">
                    <a16:rowId xmlns:a16="http://schemas.microsoft.com/office/drawing/2014/main" val="10003"/>
                  </a:ext>
                </a:extLst>
              </a:tr>
              <a:tr h="384666">
                <a:tc>
                  <a:txBody>
                    <a:bodyPr/>
                    <a:lstStyle/>
                    <a:p>
                      <a:pPr>
                        <a:lnSpc>
                          <a:spcPct val="115000"/>
                        </a:lnSpc>
                        <a:spcAft>
                          <a:spcPts val="0"/>
                        </a:spcAft>
                      </a:pPr>
                      <a:r>
                        <a:rPr lang="uk-UA" sz="1300" dirty="0" smtClean="0"/>
                        <a:t>Вуглеводи</a:t>
                      </a:r>
                      <a:r>
                        <a:rPr lang="uk-UA" sz="1300" dirty="0"/>
                        <a:t>, г</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159</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185</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156</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188</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181</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200</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164</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172</a:t>
                      </a:r>
                      <a:endParaRPr lang="ru-RU" sz="1000" dirty="0">
                        <a:latin typeface="Calibri"/>
                        <a:ea typeface="Times New Roman"/>
                        <a:cs typeface="Times New Roman"/>
                      </a:endParaRPr>
                    </a:p>
                  </a:txBody>
                  <a:tcPr marL="63106" marR="63106" marT="0" marB="0" anchor="ctr"/>
                </a:tc>
                <a:extLst>
                  <a:ext uri="{0D108BD9-81ED-4DB2-BD59-A6C34878D82A}">
                    <a16:rowId xmlns:a16="http://schemas.microsoft.com/office/drawing/2014/main" val="10004"/>
                  </a:ext>
                </a:extLst>
              </a:tr>
              <a:tr h="945532">
                <a:tc>
                  <a:txBody>
                    <a:bodyPr/>
                    <a:lstStyle/>
                    <a:p>
                      <a:pPr>
                        <a:lnSpc>
                          <a:spcPct val="115000"/>
                        </a:lnSpc>
                        <a:spcAft>
                          <a:spcPts val="0"/>
                        </a:spcAft>
                      </a:pPr>
                      <a:r>
                        <a:rPr lang="uk-UA" sz="1300" dirty="0" smtClean="0"/>
                        <a:t>Енергоцінність </a:t>
                      </a:r>
                      <a:r>
                        <a:rPr lang="uk-UA" sz="1300" dirty="0"/>
                        <a:t>раціонів, кДж</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5778</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6178</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5730</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6137</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5979</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5728</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5794</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6021</a:t>
                      </a:r>
                      <a:endParaRPr lang="ru-RU" sz="1000" dirty="0">
                        <a:latin typeface="Calibri"/>
                        <a:ea typeface="Times New Roman"/>
                        <a:cs typeface="Times New Roman"/>
                      </a:endParaRPr>
                    </a:p>
                  </a:txBody>
                  <a:tcPr marL="63106" marR="63106" marT="0" marB="0" anchor="ctr"/>
                </a:tc>
                <a:extLst>
                  <a:ext uri="{0D108BD9-81ED-4DB2-BD59-A6C34878D82A}">
                    <a16:rowId xmlns:a16="http://schemas.microsoft.com/office/drawing/2014/main" val="10005"/>
                  </a:ext>
                </a:extLst>
              </a:tr>
              <a:tr h="192333">
                <a:tc>
                  <a:txBody>
                    <a:bodyPr/>
                    <a:lstStyle/>
                    <a:p>
                      <a:pPr>
                        <a:lnSpc>
                          <a:spcPct val="115000"/>
                        </a:lnSpc>
                        <a:spcAft>
                          <a:spcPts val="0"/>
                        </a:spcAft>
                      </a:pPr>
                      <a:r>
                        <a:rPr lang="uk-UA" sz="1300" dirty="0"/>
                        <a:t>Ккал</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1380</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1481</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1370</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1466</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1428</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1368</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1484</a:t>
                      </a:r>
                      <a:endParaRPr lang="ru-RU" sz="1000" dirty="0">
                        <a:latin typeface="Calibri"/>
                        <a:ea typeface="Times New Roman"/>
                        <a:cs typeface="Times New Roman"/>
                      </a:endParaRPr>
                    </a:p>
                  </a:txBody>
                  <a:tcPr marL="63106" marR="63106" marT="0" marB="0" anchor="ctr"/>
                </a:tc>
                <a:tc>
                  <a:txBody>
                    <a:bodyPr/>
                    <a:lstStyle/>
                    <a:p>
                      <a:pPr algn="ctr">
                        <a:lnSpc>
                          <a:spcPct val="115000"/>
                        </a:lnSpc>
                        <a:spcAft>
                          <a:spcPts val="0"/>
                        </a:spcAft>
                      </a:pPr>
                      <a:r>
                        <a:rPr lang="uk-UA" sz="1300" dirty="0"/>
                        <a:t>1438</a:t>
                      </a:r>
                      <a:endParaRPr lang="ru-RU" sz="1000" dirty="0">
                        <a:latin typeface="Calibri"/>
                        <a:ea typeface="Times New Roman"/>
                        <a:cs typeface="Times New Roman"/>
                      </a:endParaRPr>
                    </a:p>
                  </a:txBody>
                  <a:tcPr marL="63106" marR="63106" marT="0" marB="0"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714488"/>
            <a:ext cx="8229600" cy="1143000"/>
          </a:xfrm>
        </p:spPr>
        <p:txBody>
          <a:bodyPr>
            <a:normAutofit fontScale="90000"/>
          </a:bodyPr>
          <a:lstStyle/>
          <a:p>
            <a:pPr algn="just"/>
            <a:r>
              <a:rPr lang="uk-UA" sz="3100" b="1" cap="all" dirty="0" smtClean="0"/>
              <a:t>Лікувальне та дієтичне харчування. Лікувальні та дієтичні власти­вості окремих продуктів. Характеристика лікувальних дієт. </a:t>
            </a:r>
            <a:r>
              <a:rPr lang="ru-RU" dirty="0" smtClean="0"/>
              <a:t/>
            </a:r>
            <a:br>
              <a:rPr lang="ru-RU" dirty="0" smtClean="0"/>
            </a:br>
            <a:endParaRPr lang="ru-RU" dirty="0"/>
          </a:p>
        </p:txBody>
      </p:sp>
      <p:sp>
        <p:nvSpPr>
          <p:cNvPr id="3" name="Содержимое 2"/>
          <p:cNvSpPr>
            <a:spLocks noGrp="1"/>
          </p:cNvSpPr>
          <p:nvPr>
            <p:ph idx="1"/>
          </p:nvPr>
        </p:nvSpPr>
        <p:spPr>
          <a:xfrm>
            <a:off x="428596" y="2714620"/>
            <a:ext cx="8229600" cy="3565222"/>
          </a:xfrm>
        </p:spPr>
        <p:txBody>
          <a:bodyPr>
            <a:normAutofit/>
          </a:bodyPr>
          <a:lstStyle/>
          <a:p>
            <a:pPr algn="just">
              <a:buNone/>
            </a:pPr>
            <a:r>
              <a:rPr lang="uk-UA" dirty="0" smtClean="0"/>
              <a:t>Лікувальне (дієтичне)  харчування -  це  застосування  з лікувальною  або  профілактичною  метою  спеціальних  харчових раціонів і режимів харчування (дієт) для хворих людей.  </a:t>
            </a:r>
            <a:endParaRPr lang="ru-RU" dirty="0" smtClean="0"/>
          </a:p>
          <a:p>
            <a:pPr algn="just">
              <a:buNone/>
            </a:pPr>
            <a:r>
              <a:rPr lang="uk-UA" dirty="0" smtClean="0"/>
              <a:t>«Лікувальне  харчування»  і  «дієтичне  харчування» -  поняття дуже близькі, але трохи відмінні за своїм значенням. </a:t>
            </a:r>
            <a:endParaRPr lang="ru-RU" dirty="0" smtClean="0"/>
          </a:p>
          <a:p>
            <a:endParaRPr lang="ru-RU"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14422"/>
            <a:ext cx="8401080" cy="5110178"/>
          </a:xfrm>
        </p:spPr>
        <p:txBody>
          <a:bodyPr>
            <a:normAutofit fontScale="92500"/>
          </a:bodyPr>
          <a:lstStyle/>
          <a:p>
            <a:pPr algn="just">
              <a:buNone/>
            </a:pPr>
            <a:r>
              <a:rPr lang="uk-UA" dirty="0" smtClean="0"/>
              <a:t>Лікувальне  харчування  розглядається  як  метод  комплексної терапії  у  разі  гострих  захворювань  або  загострення  хронічних, особливо  в  умовах  лікарні.  Під  дієтичним  розуміють  головним чином  харчування  людей  із  хронічними  захворюваннями  поза загостренням, наприклад харчування  у  санаторіях-профілакторіях  і дієтичних їдальнях. </a:t>
            </a:r>
            <a:endParaRPr lang="ru-RU" dirty="0" smtClean="0"/>
          </a:p>
          <a:p>
            <a:pPr algn="just">
              <a:buNone/>
            </a:pPr>
            <a:r>
              <a:rPr lang="uk-UA" dirty="0" smtClean="0"/>
              <a:t>Головне  значення  дієтичного  харчування -  вторинна профілактика  рецидивів  і  прогресування  хронічних  захворювань.</a:t>
            </a:r>
            <a:endParaRPr lang="ru-RU" dirty="0" smtClean="0"/>
          </a:p>
          <a:p>
            <a:pPr algn="just">
              <a:buNone/>
            </a:pPr>
            <a:r>
              <a:rPr lang="uk-UA" dirty="0" smtClean="0"/>
              <a:t>Основні  принципи  лікувального  харчування  у  разі  тих  або  інших захворювань зберігаються у дієтичному харчуванні.</a:t>
            </a:r>
            <a:endParaRPr lang="ru-RU" dirty="0" smtClean="0"/>
          </a:p>
          <a:p>
            <a:endParaRPr lang="ru-RU"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643998" cy="5500726"/>
          </a:xfrm>
        </p:spPr>
        <p:txBody>
          <a:bodyPr>
            <a:normAutofit fontScale="92500" lnSpcReduction="10000"/>
          </a:bodyPr>
          <a:lstStyle/>
          <a:p>
            <a:pPr algn="just">
              <a:buNone/>
            </a:pPr>
            <a:r>
              <a:rPr lang="uk-UA" dirty="0" smtClean="0"/>
              <a:t>Обгрунтування  лікувального  харчування  і  побудова лікувальних дієт, а також організація харчування хворих потребують додержання таких принципів: </a:t>
            </a:r>
            <a:endParaRPr lang="ru-RU" dirty="0" smtClean="0"/>
          </a:p>
          <a:p>
            <a:pPr algn="just">
              <a:buNone/>
            </a:pPr>
            <a:r>
              <a:rPr lang="uk-UA" dirty="0" smtClean="0"/>
              <a:t>1.  Забезпечення  потреб  хворого  у  харчових  речовинах  і енергії.  </a:t>
            </a:r>
            <a:endParaRPr lang="ru-RU" dirty="0" smtClean="0"/>
          </a:p>
          <a:p>
            <a:pPr algn="just">
              <a:buNone/>
            </a:pPr>
            <a:r>
              <a:rPr lang="uk-UA" dirty="0" smtClean="0"/>
              <a:t>2.  Забезпечення  відповідності  їжі,  що  споживається, можливостям  хворого  організму  її  засвоювати  на  всіх  етапах асиміляції. </a:t>
            </a:r>
            <a:endParaRPr lang="ru-RU" dirty="0" smtClean="0"/>
          </a:p>
          <a:p>
            <a:pPr algn="just">
              <a:buNone/>
            </a:pPr>
            <a:r>
              <a:rPr lang="uk-UA" dirty="0" smtClean="0"/>
              <a:t>3. Врахування місцевого  і загального впливу  їжі на організм (хімічна дія  їжі,  хімічні  подразники, механічна  дія  їжі,   температурна дія їжі). </a:t>
            </a:r>
            <a:endParaRPr lang="ru-RU" dirty="0" smtClean="0"/>
          </a:p>
          <a:p>
            <a:pPr algn="just">
              <a:buNone/>
            </a:pPr>
            <a:r>
              <a:rPr lang="uk-UA" dirty="0" smtClean="0"/>
              <a:t>4. Використання у харчуванні методів щадіння, тренування і  розвантаження.  </a:t>
            </a:r>
            <a:endParaRPr lang="ru-RU" dirty="0" smtClean="0"/>
          </a:p>
          <a:p>
            <a:pPr algn="just">
              <a:buNone/>
            </a:pPr>
            <a:r>
              <a:rPr lang="uk-UA" dirty="0" smtClean="0"/>
              <a:t>5.  Індивідуалізація  харчування.  </a:t>
            </a:r>
            <a:endParaRPr lang="ru-RU" dirty="0" smtClean="0"/>
          </a:p>
          <a:p>
            <a:endParaRPr lang="ru-RU"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071546"/>
            <a:ext cx="8715436" cy="5572164"/>
          </a:xfrm>
        </p:spPr>
        <p:txBody>
          <a:bodyPr>
            <a:normAutofit fontScale="92500" lnSpcReduction="20000"/>
          </a:bodyPr>
          <a:lstStyle/>
          <a:p>
            <a:pPr algn="just">
              <a:buNone/>
            </a:pPr>
            <a:r>
              <a:rPr lang="uk-UA" dirty="0" smtClean="0"/>
              <a:t>Правильно організоване харчування хворого не лише задовольняє потреби організму, але й активно впливає на перебіг захворювання. З огляду на це розроблено систему лікувального харчування, принципи якої широко застосову­ють у лікувальній практиці. </a:t>
            </a:r>
            <a:r>
              <a:rPr lang="ru-RU" dirty="0" smtClean="0"/>
              <a:t>Велике значення має кількість вживаної їжі, а також її температура. Остання не повинна перевищувати 60°С і бути нижчою ніж 15°С за винятком спеціальних холодних страв, наприклад холодне молоко або сметана при шлункових кровотечах. Частота прийому їжі не менше ніж 4 рази, а при деяких захворюваннях, зокрема - при виразковій хворобі шлунка та дванадцяти­палої кишки, до 5—6 разів на день. </a:t>
            </a:r>
          </a:p>
          <a:p>
            <a:pPr algn="just">
              <a:buNone/>
            </a:pPr>
            <a:r>
              <a:rPr lang="ru-RU" dirty="0" smtClean="0"/>
              <a:t>Таким чином, при організації харчування має значення не лише якісний склад їжі, але й її кількість та режим харчування. Лікувальне харчування побудоване на трьох основних принципах: щадний, коригуючий та заміщуючий.</a:t>
            </a:r>
          </a:p>
          <a:p>
            <a:pPr algn="just"/>
            <a:endParaRPr lang="ru-RU"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357298"/>
            <a:ext cx="8472518" cy="4967302"/>
          </a:xfrm>
        </p:spPr>
        <p:txBody>
          <a:bodyPr>
            <a:normAutofit/>
          </a:bodyPr>
          <a:lstStyle/>
          <a:p>
            <a:pPr algn="just">
              <a:buNone/>
            </a:pPr>
            <a:r>
              <a:rPr lang="ru-RU" dirty="0" smtClean="0"/>
              <a:t>Щадний режим передбачає оберігання хворого органа чи системи від механічних, хімічних та термічних чинників. Хімічно щадну дієту призначають головним чином хворим із захворюваннями шлунково-кишкового тракту, якщо треба зменшити секреторну і моторну функції шлунка. При цьому з харчування виключають речовини, які посилюють секрецію (алкоголь, какао, кава, бульйон, смажене та копчене м'ясо, прянощі, екстрактивні речовини та ін.), і призначають стра­ви, які викликають слабку секрецію (масло, сметана, молочні супи, овочеве пюре та ін.).</a:t>
            </a:r>
          </a:p>
          <a:p>
            <a:pPr algn="just"/>
            <a:endParaRPr lang="ru-RU"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500174"/>
            <a:ext cx="8472518" cy="4824426"/>
          </a:xfrm>
        </p:spPr>
        <p:txBody>
          <a:bodyPr>
            <a:normAutofit fontScale="92500"/>
          </a:bodyPr>
          <a:lstStyle/>
          <a:p>
            <a:pPr algn="just">
              <a:buNone/>
            </a:pPr>
            <a:r>
              <a:rPr lang="uk-UA" dirty="0" smtClean="0"/>
              <a:t>Оберігання травного каналу від механічних чинників до­сягають шляхом відповідної кулінарної обробки продуктів. </a:t>
            </a:r>
            <a:r>
              <a:rPr lang="ru-RU" dirty="0" smtClean="0"/>
              <a:t>Страви подають у подрібненому вигляді (рублені, січені, протерті, перемелені тощо). Наприклад, при виразковій хво­робі шлунка та дванадцятипалої кишки підсмажені продукти (м'ясо, картопля та ін.) погано переносяться хворими, а м'ясні страви, пропущені через м'ясорубку і приготовлені на парі, а також протерті овочеві страви диспептичних явищ у таких хворих не спричиняють. </a:t>
            </a:r>
          </a:p>
          <a:p>
            <a:pPr algn="just">
              <a:buNone/>
            </a:pPr>
            <a:r>
              <a:rPr lang="ru-RU" dirty="0" smtClean="0"/>
              <a:t>Термічне щадіння досягається певною температурою страв, гарячих – 57-60°С, а холодних - не нижче ніж 15 °С. </a:t>
            </a:r>
          </a:p>
          <a:p>
            <a:endParaRPr lang="ru-RU"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000108"/>
            <a:ext cx="8429684" cy="5500726"/>
          </a:xfrm>
        </p:spPr>
        <p:txBody>
          <a:bodyPr>
            <a:normAutofit/>
          </a:bodyPr>
          <a:lstStyle/>
          <a:p>
            <a:pPr algn="just">
              <a:buNone/>
            </a:pPr>
            <a:r>
              <a:rPr lang="ru-RU" dirty="0" smtClean="0"/>
              <a:t>Коригуючий принцип базується на зменшенні або збіль­шенні </a:t>
            </a:r>
            <a:r>
              <a:rPr lang="uk-UA" dirty="0" smtClean="0"/>
              <a:t>в</a:t>
            </a:r>
            <a:r>
              <a:rPr lang="ru-RU" dirty="0" smtClean="0"/>
              <a:t> харчовому раціоні того чи іншого продукту. Зокрема, обмежують вуглеводи при цукровому діабеті, при якому порушується вуглеводний обмін. Навпаки, збільшення вуглеводів необхідне при захворюваннях серцево-судинної системи і печінки. Обмеження білків показане при розладах серцевої діяльності, посиленій шлунковій секреції та інших захворюваннях. Однак при цьому вміст білків у їжі не повинен бути меншим, ніж 1 г білка на 1 кг маси тіла, в іншому випадку можуть розвинутися явища білкового голодування. </a:t>
            </a:r>
            <a:endParaRPr lang="ru-RU"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85860"/>
            <a:ext cx="8401080" cy="5038740"/>
          </a:xfrm>
        </p:spPr>
        <p:txBody>
          <a:bodyPr>
            <a:normAutofit lnSpcReduction="10000"/>
          </a:bodyPr>
          <a:lstStyle/>
          <a:p>
            <a:pPr algn="just">
              <a:buNone/>
            </a:pPr>
            <a:r>
              <a:rPr lang="ru-RU" dirty="0" smtClean="0"/>
              <a:t>При захворюваннях, які супроводжуються втратою організмом білків (гострі інфекції, недокрів'я, деякі захворювання нирок), кількість білків у раціоні збільшують. При захворюваннях печінки і підшлункової залози, ожирінні обмежують вживання жирів. При деяких захворюваннях виникає необхідність частково або повністю поголодувати протягом 1-2 днів. Це так звані розвантажувальні дні. В цей період хворий зовсім голодує або вживає тільки фрукти, молоко, сир тощо. Таке харчове розвантаження дає позитивний ефект при порушеннях серцевої діяльності, ожирінні, подагрі та інших захворюваннях.</a:t>
            </a:r>
            <a:endParaRPr lang="ru-RU"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1428736"/>
            <a:ext cx="8329642" cy="4895864"/>
          </a:xfrm>
        </p:spPr>
        <p:txBody>
          <a:bodyPr>
            <a:normAutofit lnSpcReduction="10000"/>
          </a:bodyPr>
          <a:lstStyle/>
          <a:p>
            <a:pPr algn="just">
              <a:buNone/>
            </a:pPr>
            <a:r>
              <a:rPr lang="ru-RU" dirty="0" smtClean="0"/>
              <a:t>Кухонну сіль обмежують при захворюваннях серця та нирок, які супроводжуються набряками. Обмеження рідини необхідне при набряках, гіпертонічній хворобі тощо. Навпаки, велика кількість рідини необхідна при отруєннях, зневодненні організму тощо. Обов'язковою вимогою правильно організованого харчування є вітамінізація їжі. </a:t>
            </a:r>
          </a:p>
          <a:p>
            <a:pPr algn="just">
              <a:buNone/>
            </a:pPr>
            <a:r>
              <a:rPr lang="ru-RU" dirty="0" smtClean="0"/>
              <a:t>Заміщуючий принцип полягає в тому, що у харчовий раціон вводять речовини, в яких організм відчуває нестачу, наприклад, при авітамінозах, білковому голодуванні тощо. </a:t>
            </a:r>
          </a:p>
          <a:p>
            <a:endParaRPr lang="ru-RU"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572560" cy="5572164"/>
          </a:xfrm>
        </p:spPr>
        <p:txBody>
          <a:bodyPr>
            <a:normAutofit fontScale="92500"/>
          </a:bodyPr>
          <a:lstStyle/>
          <a:p>
            <a:pPr algn="just">
              <a:buNone/>
            </a:pPr>
            <a:r>
              <a:rPr lang="uk-UA" dirty="0" smtClean="0"/>
              <a:t>Дієтичні продукти — це спеціалізовані продукти, які замінюють у харчуванні хворих традиційні продукти і відрізняються від них хімічним складом та (або) фізичними властивостями.</a:t>
            </a:r>
            <a:endParaRPr lang="ru-RU" dirty="0" smtClean="0"/>
          </a:p>
          <a:p>
            <a:pPr algn="just">
              <a:buNone/>
            </a:pPr>
            <a:r>
              <a:rPr lang="uk-UA" dirty="0" smtClean="0"/>
              <a:t>Дієтичні продукти поділяють на 7 груп:</a:t>
            </a:r>
            <a:endParaRPr lang="ru-RU" dirty="0" smtClean="0"/>
          </a:p>
          <a:p>
            <a:pPr algn="just">
              <a:buNone/>
            </a:pPr>
            <a:r>
              <a:rPr lang="uk-UA" dirty="0" smtClean="0"/>
              <a:t>1. Харчові продукти, які забезпечують механічне та хімічне оберігання органів травлення. До цієї групи належать подрібнені крупи, гомогенізовані овочеві та фруктові консерви, консерви без спецій і прянощів, хлібні вироби із зменшеною кислотністю тощо.</a:t>
            </a:r>
            <a:endParaRPr lang="ru-RU" dirty="0" smtClean="0"/>
          </a:p>
          <a:p>
            <a:pPr algn="just">
              <a:buNone/>
            </a:pPr>
            <a:r>
              <a:rPr lang="uk-UA" dirty="0" smtClean="0"/>
              <a:t>2. Харчові продукти з малим вмістом натрію (безсольові). До цієї групи належать хліб та сухарі без солі (ахлоридні), продукти із замінниками кухонної солі (для хворих на гіпертонічну хворобу і з порушенням кровообігу).</a:t>
            </a:r>
            <a:endParaRPr lang="ru-RU" dirty="0" smtClean="0"/>
          </a:p>
          <a:p>
            <a:endParaRPr lang="ru-RU"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00108"/>
            <a:ext cx="8643998" cy="5715040"/>
          </a:xfrm>
        </p:spPr>
        <p:txBody>
          <a:bodyPr>
            <a:normAutofit fontScale="85000" lnSpcReduction="20000"/>
          </a:bodyPr>
          <a:lstStyle/>
          <a:p>
            <a:pPr algn="just">
              <a:buNone/>
            </a:pPr>
            <a:r>
              <a:rPr lang="uk-UA" dirty="0" smtClean="0"/>
              <a:t>3. Харчові продукти із зменшеною кількістю білка (безбілкові) та з вилученням окремих білків та амінокислот. До цієї групи належать замінники хліба, макаронних виробів та круп, вироблені з різних видів крохмалю і які не містять білків. Крім того, до цієї групи відносять також продукти для хворих на окремі ензимопатії, які не містять білка пшениці глютену або амінокислоти фенілаланіну.</a:t>
            </a:r>
            <a:r>
              <a:rPr lang="ru-RU" dirty="0" smtClean="0"/>
              <a:t>Хліб з набряклим крохмалем використовують для лікування ниркової недостатності.</a:t>
            </a:r>
          </a:p>
          <a:p>
            <a:pPr algn="just">
              <a:buNone/>
            </a:pPr>
            <a:r>
              <a:rPr lang="ru-RU" dirty="0" smtClean="0"/>
              <a:t>4. Харчові продукти із зміненим вуглеводним компонентом. Це — найбільша група дієтичних продуктів, до якої належать харчові продукти із зменшеною кількістю вуглеводів, безлактозні молочні продукти; продукти, в яких цукор замінений цукрозамінниками, а також самі цукрозамінники (сахарин, ксиліт, сорбіт, фруктоза, аспартам, ацесульфам К та ін.). Харчові продукти із зменшеною кількістю вуглеводів та із замінниками цукру використовують при лікуванні хворих на ожиріння, цукровий діабет, серцево-судинні хвороби. Безлактозні молочні продукти призначають хворим на недостатність ферменту лактази (алактазія).</a:t>
            </a:r>
          </a:p>
          <a:p>
            <a:pPr algn="just"/>
            <a:endParaRPr lang="ru-RU"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572560" cy="5500726"/>
          </a:xfrm>
        </p:spPr>
        <p:txBody>
          <a:bodyPr>
            <a:normAutofit fontScale="92500" lnSpcReduction="10000"/>
          </a:bodyPr>
          <a:lstStyle/>
          <a:p>
            <a:pPr algn="just">
              <a:buNone/>
            </a:pPr>
            <a:r>
              <a:rPr lang="uk-UA" dirty="0" smtClean="0"/>
              <a:t>5. Харчові продукти із зменшеною кількістю жирів або поліпшеним їх складом. До цієї групи відносять молочні продукти із зменшеною кількістю жирів або повністю знежирені (10 % сметана, кефір нежирний, кефір таллінський, напої з пахти, масло «Дієтичне», «Здоров'я», маргарин «Здоров'я», майонез з білковими добавками та ін.). Жирно-кислотний склад продуктів поліпшують зменшенням кількості насичених жирів та збагаченням поліненасичених жирних кислот за рахунок рослинних олій (соняшникової, оливкової).</a:t>
            </a:r>
            <a:endParaRPr lang="ru-RU" dirty="0" smtClean="0"/>
          </a:p>
          <a:p>
            <a:pPr algn="just">
              <a:buNone/>
            </a:pPr>
            <a:r>
              <a:rPr lang="ru-RU" dirty="0" smtClean="0"/>
              <a:t>6. Харчові продукти зниженої енергетичної цінності. Енергетичну цінність харчових продуктів знижують зменшенням загальної кількості вуглеводів або жирів, а також додаванням різних наповнювачів (карбоксиметилцелюлози та ін.).</a:t>
            </a:r>
          </a:p>
          <a:p>
            <a:pPr algn="just"/>
            <a:endParaRPr lang="ru-RU"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1428736"/>
            <a:ext cx="8229600" cy="4389120"/>
          </a:xfrm>
        </p:spPr>
        <p:txBody>
          <a:bodyPr>
            <a:normAutofit lnSpcReduction="10000"/>
          </a:bodyPr>
          <a:lstStyle/>
          <a:p>
            <a:pPr algn="just">
              <a:buNone/>
            </a:pPr>
            <a:r>
              <a:rPr lang="ru-RU" dirty="0" smtClean="0"/>
              <a:t>7. Харчові продукти, збагачені біологічно активними речовинами. Це — одна із найбільш поширених груп дієтичних продуктів. Збагачують </a:t>
            </a:r>
            <a:r>
              <a:rPr lang="uk-UA" dirty="0" smtClean="0"/>
              <a:t>продукти введенням</a:t>
            </a:r>
            <a:r>
              <a:rPr lang="ru-RU" dirty="0" smtClean="0"/>
              <a:t> </a:t>
            </a:r>
            <a:r>
              <a:rPr lang="uk-UA" dirty="0" smtClean="0"/>
              <a:t>повноцінного білка, пектину, клітковини, вітамінів, лецитину, йоду та інших речовин. Найбільш відомі продукти, які належать до цієї групи, — паста «Океан», крилеве масло, СБС (суха білкова суміш), кукурудзяно-солодові екстракти, кондитерські вироби лікувальної дії з різними наповнювачами та підварками (цукерки, мармелад, драже з морквяною, буряковою та іншими підварками та пюре).</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643998" cy="5572164"/>
          </a:xfrm>
        </p:spPr>
        <p:txBody>
          <a:bodyPr>
            <a:normAutofit fontScale="85000" lnSpcReduction="10000"/>
          </a:bodyPr>
          <a:lstStyle/>
          <a:p>
            <a:pPr algn="just">
              <a:buNone/>
            </a:pPr>
            <a:r>
              <a:rPr lang="uk-UA" dirty="0" smtClean="0"/>
              <a:t>У всіх лікувальних закладах хворим призначають відповідні дієти (дієтичні столи) залежно від характеру їхнього захворювання. У багатопрофільних лікарнях постійно кори­стуються 15 дієтичними столами (за Певзнером).</a:t>
            </a:r>
            <a:r>
              <a:rPr lang="ru-RU" dirty="0" smtClean="0"/>
              <a:t> </a:t>
            </a:r>
          </a:p>
          <a:p>
            <a:pPr algn="just">
              <a:buNone/>
            </a:pPr>
            <a:r>
              <a:rPr lang="uk-UA" b="1" dirty="0" smtClean="0"/>
              <a:t>Дієта №1а</a:t>
            </a:r>
            <a:r>
              <a:rPr lang="uk-UA" dirty="0" smtClean="0"/>
              <a:t> рекомендується при загостренні виразкової хвороби шлунка та дванадцятипалої кишки протягом перших 7-8 днів, а також при кровотечах, загостренні хронічного гастриту з підвищеною секрецією, опіку стравохода.</a:t>
            </a:r>
            <a:endParaRPr lang="ru-RU" dirty="0" smtClean="0"/>
          </a:p>
          <a:p>
            <a:pPr algn="just">
              <a:buNone/>
            </a:pPr>
            <a:r>
              <a:rPr lang="uk-UA" dirty="0" smtClean="0"/>
              <a:t>Стіл механічно, хімічно і термічно щадний. </a:t>
            </a:r>
            <a:r>
              <a:rPr lang="ru-RU" dirty="0" smtClean="0"/>
              <a:t>Дієта виключає речовини, які збуджують секрецію, шлункового соку. їжу дають переважно в рідкому або напіврідкому вигляді. Калорійність обмежують головним чином за рахунок вуглеводів.</a:t>
            </a:r>
          </a:p>
          <a:p>
            <a:pPr algn="just">
              <a:buNone/>
            </a:pPr>
            <a:r>
              <a:rPr lang="uk-UA" dirty="0" smtClean="0"/>
              <a:t>Призначають молочні та слизуваті супи з рису, перлової крупи з протертими овочами, суфле з вивареного нежирного м'яса і риби; рідкі молочні каші протерті; некруто зварені яйця, паровий омлет, молоко, киселі (некислі), відвар шип­шини. </a:t>
            </a:r>
            <a:r>
              <a:rPr lang="ru-RU" dirty="0" smtClean="0"/>
              <a:t>Обмежують кухонну сіль. </a:t>
            </a:r>
          </a:p>
          <a:p>
            <a:endParaRPr lang="ru-RU"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715436" cy="5572164"/>
          </a:xfrm>
        </p:spPr>
        <p:txBody>
          <a:bodyPr>
            <a:normAutofit fontScale="92500" lnSpcReduction="20000"/>
          </a:bodyPr>
          <a:lstStyle/>
          <a:p>
            <a:pPr algn="just">
              <a:buNone/>
            </a:pPr>
            <a:r>
              <a:rPr lang="ru-RU" dirty="0" smtClean="0"/>
              <a:t>Калорійність та склад: білків 80 г, з них не менше як 50 г тваринного походження; жирів 80-90 г, вуглеводів 200 г, загальна калорійність 2000 ккал. Рекомендується приймати їжу часто (кожні 2-3 год) невеликими порціями, а на ніч - молоко. </a:t>
            </a:r>
          </a:p>
          <a:p>
            <a:pPr algn="just">
              <a:buNone/>
            </a:pPr>
            <a:r>
              <a:rPr lang="uk-UA" dirty="0" smtClean="0"/>
              <a:t>При виразковій хворобі шлунка і дванадцятипалої кишки під час гострого приступу і протягом одного тижня після нього призначають стіл № 1а. </a:t>
            </a:r>
            <a:r>
              <a:rPr lang="ru-RU" dirty="0" smtClean="0"/>
              <a:t>Наступного тижня хворому показаний стіл № 16, а потім його переводять на стіл № 1. </a:t>
            </a:r>
          </a:p>
          <a:p>
            <a:pPr algn="just">
              <a:buNone/>
            </a:pPr>
            <a:r>
              <a:rPr lang="ru-RU" b="1" dirty="0" smtClean="0"/>
              <a:t>Дієта № 1</a:t>
            </a:r>
            <a:r>
              <a:rPr lang="uk-UA" b="1" dirty="0" smtClean="0"/>
              <a:t>б</a:t>
            </a:r>
            <a:r>
              <a:rPr lang="ru-RU" dirty="0" smtClean="0"/>
              <a:t>. Показання і загальна характеристика такі самі, як для попередньої дієти. Додають сухарі з білого хліба, картопляне пюре, сухий бісквіт, сир з молочної кухні в протертому вигляді, збільшують кількість м'ясних і рибних парових страв (кнелі. фрикадельки). Калорійність і склад: білків 100 г, жирів 100 г, вуглеводів 300 г, загальна калорійність 2600 ккал. Рекомендуються часті прийоми їжі (через кожні 2-3 год); на ніч - молоко або свіжа сметана.</a:t>
            </a:r>
          </a:p>
          <a:p>
            <a:endParaRPr lang="ru-RU"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643998" cy="5500726"/>
          </a:xfrm>
        </p:spPr>
        <p:txBody>
          <a:bodyPr>
            <a:normAutofit fontScale="85000" lnSpcReduction="20000"/>
          </a:bodyPr>
          <a:lstStyle/>
          <a:p>
            <a:pPr algn="just">
              <a:buNone/>
            </a:pPr>
            <a:r>
              <a:rPr lang="uk-UA" b="1" dirty="0" smtClean="0"/>
              <a:t>Дієта № 1</a:t>
            </a:r>
            <a:r>
              <a:rPr lang="uk-UA" dirty="0" smtClean="0"/>
              <a:t> призначається хворим на виразкову хворобу в стадії затухання запального процесу, при рубцюванні ви­разки, а також її ремісії протягом 2-3 міс.; хронічний гастрит з підвищеною секрецією в період загострення.</a:t>
            </a:r>
            <a:r>
              <a:rPr lang="ru-RU" dirty="0" smtClean="0"/>
              <a:t> </a:t>
            </a:r>
          </a:p>
          <a:p>
            <a:pPr algn="just">
              <a:buNone/>
            </a:pPr>
            <a:r>
              <a:rPr lang="uk-UA" dirty="0" smtClean="0"/>
              <a:t>Дієта механічно, хімічно і термічно щадна, тобто з виклю­ченням хімічних і обмеженням механічних подразників, що сприяє рубцюванню виразки, їжу дають часто, невеликими порціями, переважно протерту або дрібносічену, рідку або напіврідку, зварену або приготовлену на парі.</a:t>
            </a:r>
            <a:r>
              <a:rPr lang="ru-RU" dirty="0" smtClean="0"/>
              <a:t> </a:t>
            </a:r>
          </a:p>
          <a:p>
            <a:pPr algn="just">
              <a:buNone/>
            </a:pPr>
            <a:r>
              <a:rPr lang="uk-UA" dirty="0" smtClean="0"/>
              <a:t>Дозволяються слизуваті супи з протертих круп, картоплі, овочів (крім капусти); рідкі молочні каші з молотого рису, гречки, манної крупи, овочеве пюре (картопляне, морквяне); кури та риба у вареному або паровому вигляді, парові котлети (м'ясні, рибні); сирі і некруто зварені яйця, паровий омлет, вершкове масло, сметана, молоко, вершки, киселі, компоти з протертих фруктів, фруктові та овочеві соки, наполовину розведені водою, солодкі сорти ягід і фруктів у вареному або протертому вигляді, хліб білий і сірий вчо­рашній.</a:t>
            </a:r>
            <a:endParaRPr lang="ru-RU" dirty="0" smtClean="0"/>
          </a:p>
          <a:p>
            <a:endParaRPr lang="ru-RU"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428736"/>
            <a:ext cx="8329642" cy="4610112"/>
          </a:xfrm>
        </p:spPr>
        <p:txBody>
          <a:bodyPr>
            <a:normAutofit lnSpcReduction="10000"/>
          </a:bodyPr>
          <a:lstStyle/>
          <a:p>
            <a:pPr algn="just">
              <a:buNone/>
            </a:pPr>
            <a:r>
              <a:rPr lang="ru-RU" dirty="0" smtClean="0"/>
              <a:t>Забороняються продукти, що містять грубу рослинну клітковину</a:t>
            </a:r>
            <a:r>
              <a:rPr lang="uk-UA" dirty="0" smtClean="0"/>
              <a:t>, які збуджують шлункову секрецію</a:t>
            </a:r>
            <a:r>
              <a:rPr lang="ru-RU" dirty="0" smtClean="0"/>
              <a:t>. До таких харчових продуктів відносять бульйони з риби і </a:t>
            </a:r>
            <a:r>
              <a:rPr lang="uk-UA" dirty="0" smtClean="0"/>
              <a:t>м'яса, гриби, смажені і жирні продукти, кава, гострі закуски, чорний хліб, солені, мариновані, копчені та консервовані продукти, прянощі, спиртні напої та ін. Кухонну сіль обмежують. </a:t>
            </a:r>
          </a:p>
          <a:p>
            <a:pPr algn="just">
              <a:buNone/>
            </a:pPr>
            <a:r>
              <a:rPr lang="uk-UA" dirty="0" smtClean="0"/>
              <a:t>Калорійність і склад: білків 100г, жирів 100г, вуглеводів 400г; загальна калорійність 3000 ккал. Режим харчування - часте приймання їжі (6 разів на день), перед сном - молоко, сметана чи свіжий кефір. </a:t>
            </a:r>
          </a:p>
          <a:p>
            <a:endParaRPr lang="ru-RU"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571480"/>
            <a:ext cx="8929718" cy="6286520"/>
          </a:xfrm>
        </p:spPr>
        <p:txBody>
          <a:bodyPr>
            <a:normAutofit fontScale="77500" lnSpcReduction="20000"/>
          </a:bodyPr>
          <a:lstStyle/>
          <a:p>
            <a:pPr algn="just">
              <a:buNone/>
            </a:pPr>
            <a:r>
              <a:rPr lang="uk-UA" b="1" dirty="0" smtClean="0"/>
              <a:t>Дієта №2.</a:t>
            </a:r>
            <a:r>
              <a:rPr lang="uk-UA" dirty="0" smtClean="0"/>
              <a:t> Показання: хронічний гастрит із секреторною недостатністю, хронічний ентероколіт без загострення, пору­шення функцій жувального апарату, період видужання після операції чи гострої інфекції.</a:t>
            </a:r>
            <a:endParaRPr lang="ru-RU" dirty="0" smtClean="0"/>
          </a:p>
          <a:p>
            <a:pPr algn="just">
              <a:buNone/>
            </a:pPr>
            <a:r>
              <a:rPr lang="uk-UA" dirty="0" smtClean="0"/>
              <a:t>Дієта сприяє нормалізації секреторної і моторної функцій шлунка і кишок. Це є фізіологічне повноцінна дієта зі збереженням екстрактивних та інших речовин, що стиму­люють виділення шлункового соку. </a:t>
            </a:r>
            <a:r>
              <a:rPr lang="ru-RU" dirty="0" smtClean="0"/>
              <a:t>Обмежуються механічні, та термічні подразники. Страви </a:t>
            </a:r>
            <a:r>
              <a:rPr lang="uk-UA" dirty="0" smtClean="0"/>
              <a:t>дають у протертому, січеному або рубленому вигляді. </a:t>
            </a:r>
          </a:p>
          <a:p>
            <a:pPr algn="just">
              <a:buNone/>
            </a:pPr>
            <a:r>
              <a:rPr lang="uk-UA" dirty="0" smtClean="0"/>
              <a:t>Дозволяється м'ясний бульйон, юшка з риби, супи ово­чеві, круп'яні, грибні, на м'ясному та рибному бульйонах у протертому вигляді; овочі (картопля, кабачки, буряки, морква) в протертому вигляді, відварені, тушковані, запе­чені; страви і гарніри з круп, макарони (рідко); нежирні сорти м'яса (яловичина, курка, кріль, язик) у вареному, паровому, тушкованому, запеченому і навіть смаженому вигляді; підливи (томатні, м'ясні), прянощі, вимочений осе­ледець; некруто зварене яйце, омлет; вершкове масло, сир, сметана; молоко, кефір, какао, кава, компоти; фрукти ва­рені, протерті й печені; хліб білий вчорашній.</a:t>
            </a:r>
            <a:endParaRPr lang="ru-RU" dirty="0" smtClean="0"/>
          </a:p>
          <a:p>
            <a:pPr algn="just">
              <a:buNone/>
            </a:pPr>
            <a:r>
              <a:rPr lang="uk-UA" dirty="0" smtClean="0"/>
              <a:t>Забороняються жирні сорти м'яса, риби, продукти, що містять грубу рослинну клітковину, бобові рослини - квасоля, зелений горошок, біб. </a:t>
            </a:r>
          </a:p>
          <a:p>
            <a:pPr algn="just">
              <a:buNone/>
            </a:pPr>
            <a:r>
              <a:rPr lang="uk-UA" dirty="0" smtClean="0"/>
              <a:t>Калорійність і склад: білків 80-100 г, жирів 80-100 г, вуглеводів 400 г, загальна калорійність 3000 ккал. Вітаміну С - 100 мг, інші вітаміни в підвищеній кількості. </a:t>
            </a:r>
          </a:p>
          <a:p>
            <a:endParaRPr lang="ru-RU"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715436" cy="5500726"/>
          </a:xfrm>
        </p:spPr>
        <p:txBody>
          <a:bodyPr>
            <a:normAutofit fontScale="85000" lnSpcReduction="20000"/>
          </a:bodyPr>
          <a:lstStyle/>
          <a:p>
            <a:pPr algn="just">
              <a:buNone/>
            </a:pPr>
            <a:r>
              <a:rPr lang="uk-UA" b="1" dirty="0" smtClean="0"/>
              <a:t>Дієта №3.</a:t>
            </a:r>
            <a:r>
              <a:rPr lang="uk-UA" dirty="0" smtClean="0"/>
              <a:t> Показання - хронічні захворювання кишок з переважанням закрепів у період нерізкого загострення та ремісії. Мета: посилення перистальтики і регуляція випорожнення кишок. У дієті збільшують кількість продуктів, багатих на рослинну клітковину (капуста, буряк, морква, житній хліб), і продуктів, що посилюють функцію кишок. </a:t>
            </a:r>
          </a:p>
          <a:p>
            <a:pPr algn="just">
              <a:buNone/>
            </a:pPr>
            <a:r>
              <a:rPr lang="uk-UA" dirty="0" smtClean="0"/>
              <a:t>Дозволяються овочеві й фруктові супи кімнатної темпе­ратури (холодні страви посилюють перистальтику кишок); у великій кількості сирі овочі (буряк, морква, томати, ка­пуста) у вигляді салатів з рослинною олією та фрукти (сливи, груші, абрикоси), а також соки з них; каша гречана, перлова; варені м'ясо і риба; сир, масло вершкове, холодні компоти, мінеральні води, житній хліб.</a:t>
            </a:r>
            <a:r>
              <a:rPr lang="ru-RU" dirty="0" smtClean="0"/>
              <a:t> </a:t>
            </a:r>
          </a:p>
          <a:p>
            <a:pPr algn="just">
              <a:buNone/>
            </a:pPr>
            <a:r>
              <a:rPr lang="uk-UA" dirty="0" smtClean="0"/>
              <a:t>Забороняються часник, цибуля, ріпа, редька, гриби.</a:t>
            </a:r>
          </a:p>
          <a:p>
            <a:pPr algn="just">
              <a:buNone/>
            </a:pPr>
            <a:r>
              <a:rPr lang="uk-UA" dirty="0" smtClean="0"/>
              <a:t>Калорійність і склад: білків 100 г, жирів 100 г, вуглеводів 450 г, загальна калорійність 3500 ккал. Підвищена кількість кухонної солі (25 г ). Приймають їжу 4-5 разів на день, на ніч - склянка кефіру з 1 столовою ложкою рослинної олії. </a:t>
            </a:r>
          </a:p>
          <a:p>
            <a:endParaRPr lang="ru-RU"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928670"/>
            <a:ext cx="9001156" cy="5929330"/>
          </a:xfrm>
        </p:spPr>
        <p:txBody>
          <a:bodyPr>
            <a:normAutofit fontScale="77500" lnSpcReduction="20000"/>
          </a:bodyPr>
          <a:lstStyle/>
          <a:p>
            <a:pPr algn="just">
              <a:buNone/>
            </a:pPr>
            <a:r>
              <a:rPr lang="uk-UA" b="1" dirty="0" smtClean="0"/>
              <a:t>Дієта №4</a:t>
            </a:r>
            <a:r>
              <a:rPr lang="uk-UA" dirty="0" smtClean="0"/>
              <a:t>. Показання: гострі та хронічні захворювання захворювання кишок з профузними проносами (ентероколіти в стадії за­гострення, дизентерія в гострий період), стан після операції на кишках. </a:t>
            </a:r>
            <a:r>
              <a:rPr lang="ru-RU" dirty="0" smtClean="0"/>
              <a:t>Дієту призначають на 5—7 днів. </a:t>
            </a:r>
          </a:p>
          <a:p>
            <a:pPr algn="just">
              <a:buNone/>
            </a:pPr>
            <a:r>
              <a:rPr lang="uk-UA" dirty="0" smtClean="0"/>
              <a:t>Мета: значне механічне і хімічне щадіння кишок, виклю­чення продуктів, які посилюють перистальтику кишок і бродіння в них. Дієта характеризується обмеженням енер­гетичної цінності за рахунок вуглеводів і жирів; білки дають у межах нижньої границі фізіологічної норми.</a:t>
            </a:r>
            <a:endParaRPr lang="ru-RU" dirty="0" smtClean="0"/>
          </a:p>
          <a:p>
            <a:pPr algn="just">
              <a:buNone/>
            </a:pPr>
            <a:r>
              <a:rPr lang="uk-UA" dirty="0" smtClean="0"/>
              <a:t>Дозволяються слизуваті знежирені супи; протерті каші з круп (рисова, вівсяна, гречана), зварені на воді; риба і нежирне м'ясо січені, варені або парові; кисіль, чай, какао на воді, відвар шипшини, чорниця, смородина, білі сухарі. Виключають молоко, соки, солодощі, плавлений сир, продукти, що містять рослинну клітковину (капуста, буряк, ріпа, шпинат, щавель), бобові, копчені та квашені продукти, прянощі.</a:t>
            </a:r>
            <a:r>
              <a:rPr lang="ru-RU" dirty="0" smtClean="0"/>
              <a:t> </a:t>
            </a:r>
          </a:p>
          <a:p>
            <a:pPr algn="just">
              <a:buNone/>
            </a:pPr>
            <a:r>
              <a:rPr lang="uk-UA" dirty="0" smtClean="0"/>
              <a:t>Калорійність і склад: білків 80 г, жирів 70 г, вуглеводів 50 г, загальна калорійність 2000 ккал. Вітаміну С — 100 мг, інші вітаміни, яких не вистачає в харчових продуктах, компенсують вітамінними препаратами, їжу приймають 5—6 разів на день в обмеженій кількості, необхідну кількість рідини хворий одержує за рахунок гарячого чаю, кави, бульйону, відвару шипшини (до 1.5 л). </a:t>
            </a:r>
          </a:p>
          <a:p>
            <a:pPr algn="just"/>
            <a:endParaRPr lang="ru-RU"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786874" cy="5500726"/>
          </a:xfrm>
        </p:spPr>
        <p:txBody>
          <a:bodyPr>
            <a:normAutofit fontScale="85000" lnSpcReduction="20000"/>
          </a:bodyPr>
          <a:lstStyle/>
          <a:p>
            <a:pPr algn="just">
              <a:buNone/>
            </a:pPr>
            <a:r>
              <a:rPr lang="uk-UA" b="1" dirty="0" smtClean="0"/>
              <a:t>Дієта №5а.</a:t>
            </a:r>
            <a:r>
              <a:rPr lang="uk-UA" dirty="0" smtClean="0"/>
              <a:t> Показання: гострий холецистит або загост­рення хронічного холециститу, загострення хронічного пан­креатиту, хронічний холецистит при наявності виразкової хвороби, 5—6-й день після операції на жовчних шляхах.</a:t>
            </a:r>
            <a:endParaRPr lang="ru-RU" dirty="0" smtClean="0"/>
          </a:p>
          <a:p>
            <a:pPr algn="just">
              <a:buNone/>
            </a:pPr>
            <a:r>
              <a:rPr lang="uk-UA" dirty="0" smtClean="0"/>
              <a:t>Мета: відновлення порушеної функції печінки, накопи­чення глікогену в печінці, стимуляція виділення жовчі, по­легшення проходження їжі, обмеження механічного, хіміч­ного і термічного подразнення слизової оболонки шлунка та кишок. </a:t>
            </a:r>
            <a:r>
              <a:rPr lang="ru-RU" dirty="0" smtClean="0"/>
              <a:t>Страви </a:t>
            </a:r>
            <a:r>
              <a:rPr lang="uk-UA" dirty="0" smtClean="0"/>
              <a:t>готують</a:t>
            </a:r>
            <a:r>
              <a:rPr lang="ru-RU" dirty="0" smtClean="0"/>
              <a:t> </a:t>
            </a:r>
            <a:r>
              <a:rPr lang="uk-UA" dirty="0" smtClean="0"/>
              <a:t>з протертих продуктів у вареному чи паровому вигляді. Дієта характерна обмеженням жирів, білки та вуглеводи у межах норми, вміст ліпотропних фак­торів підвищений. Виключаються екстрактивні речовини і продукти розщеплення жирів, їжа головним чином молоч­но-рослинна. </a:t>
            </a:r>
          </a:p>
          <a:p>
            <a:pPr algn="just">
              <a:buNone/>
            </a:pPr>
            <a:r>
              <a:rPr lang="uk-UA" dirty="0" smtClean="0"/>
              <a:t>Призначають супи молочні та вегетаріанські, каші мо­лочні, киселі і компоти в протертому вигляді; м'ясо і риба (нежирні сорти) дозволяються не частіше одного разу на день і лише у вареному і молотому вигляді.</a:t>
            </a:r>
            <a:endParaRPr lang="ru-RU" dirty="0" smtClean="0"/>
          </a:p>
          <a:p>
            <a:pPr algn="just">
              <a:buNone/>
            </a:pPr>
            <a:r>
              <a:rPr lang="uk-UA" dirty="0" smtClean="0"/>
              <a:t>Виключаються ті самі продукти, що й у дієті № 5.</a:t>
            </a:r>
          </a:p>
          <a:p>
            <a:endParaRPr lang="ru-RU"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928670"/>
            <a:ext cx="8572560" cy="5643602"/>
          </a:xfrm>
        </p:spPr>
        <p:txBody>
          <a:bodyPr>
            <a:normAutofit fontScale="85000" lnSpcReduction="10000"/>
          </a:bodyPr>
          <a:lstStyle/>
          <a:p>
            <a:pPr algn="just">
              <a:buNone/>
            </a:pPr>
            <a:r>
              <a:rPr lang="uk-UA" b="1" dirty="0" smtClean="0"/>
              <a:t>Дієта №5</a:t>
            </a:r>
            <a:r>
              <a:rPr lang="uk-UA" dirty="0" smtClean="0"/>
              <a:t>. Показання: хронічні захворювання печінки і жовчно-вивідних шляхів (холецистит, гепатит, цироз печінки, хвороба Боткіна в стадії одужання).</a:t>
            </a:r>
            <a:r>
              <a:rPr lang="ru-RU" dirty="0" smtClean="0"/>
              <a:t> </a:t>
            </a:r>
          </a:p>
          <a:p>
            <a:pPr algn="just">
              <a:buNone/>
            </a:pPr>
            <a:r>
              <a:rPr lang="ru-RU" dirty="0" smtClean="0"/>
              <a:t>Мета: </a:t>
            </a:r>
            <a:r>
              <a:rPr lang="uk-UA" dirty="0" smtClean="0"/>
              <a:t>відновлення порушеної функції печінки. Дієта з фізіологічною нормою білків, деяким збільшенням вуглеводів і обмеженням продуктів, багатих на холестерин (тваринні жири, печінка, мозок, яєчні жовтки). У харчовий раціон вводять продукти, що мають ліпотропну дію: рослинну олію з високим вмістом поліненасичених жирних кислот, овочі, фрукти і ягоди як природні джерела вітаміну С, продукти моря, багаті на йод. Виключається смаження продуктів. Страви в основному молочно-рослинні, але продукти, що входять до них, можна не протирати.</a:t>
            </a:r>
          </a:p>
          <a:p>
            <a:pPr algn="just">
              <a:buNone/>
            </a:pPr>
            <a:r>
              <a:rPr lang="uk-UA" dirty="0" smtClean="0"/>
              <a:t>Дозволяються супи овочеві, молочні, з круп (гречаної, вівсяної); нежирні сорти м'яса та птиці у вареному вигляді; страви і гарніри з круп, макаронних виробів, картоплі, моркви, буряка. Рекомендуються різні овочі та зелень у сирому вигляді, салати. </a:t>
            </a:r>
            <a:endParaRPr lang="ru-RU"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000108"/>
            <a:ext cx="8786874" cy="5643602"/>
          </a:xfrm>
        </p:spPr>
        <p:txBody>
          <a:bodyPr>
            <a:normAutofit fontScale="92500" lnSpcReduction="10000"/>
          </a:bodyPr>
          <a:lstStyle/>
          <a:p>
            <a:pPr algn="just">
              <a:buNone/>
            </a:pPr>
            <a:r>
              <a:rPr lang="uk-UA" dirty="0" smtClean="0"/>
              <a:t>З тваринних жирів дозволяється тільки вершкове масло, а з рослинних — оливкова олія як жовчогінний засіб, а також соняшникова і кукурудзяна олії. Молоко, сметана, сир, кефір, простокваша; солодкі ягоди, фрукти, варення, мед, компоти, фруктові та овочеві соки, відвар шипшини; хліб сірий і білий вчорашній.</a:t>
            </a:r>
            <a:r>
              <a:rPr lang="ru-RU" dirty="0" smtClean="0"/>
              <a:t> </a:t>
            </a:r>
          </a:p>
          <a:p>
            <a:pPr algn="just">
              <a:buNone/>
            </a:pPr>
            <a:r>
              <a:rPr lang="uk-UA" dirty="0" smtClean="0"/>
              <a:t>Забороняються прянощі, мариновані, консервовані та коп­чені продукти, м'ясні, рибні, грибні супи. Виключаються також шпінат, щавель, солодощі, какао, шоколад, клюква. Кухонної солі вживають 10 - 12 г на добу. </a:t>
            </a:r>
          </a:p>
          <a:p>
            <a:pPr algn="just">
              <a:buNone/>
            </a:pPr>
            <a:r>
              <a:rPr lang="uk-UA" dirty="0" smtClean="0"/>
              <a:t>Калорійність та склад: білків 80—100 г, жирів 60—70 г, вуглеводів 450—500 г, загальна калорійність 2800— 2900 ккал. Хворим з порушенням жирового обміну вуглеводи обмежують, їжу приймають через 2—2,5 год і вживають до 2 л рідини в теплому вигляді. </a:t>
            </a:r>
          </a:p>
          <a:p>
            <a:pPr algn="just"/>
            <a:endParaRPr lang="ru-RU"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857232"/>
            <a:ext cx="9144000" cy="6000768"/>
          </a:xfrm>
        </p:spPr>
        <p:txBody>
          <a:bodyPr>
            <a:normAutofit fontScale="85000" lnSpcReduction="10000"/>
          </a:bodyPr>
          <a:lstStyle/>
          <a:p>
            <a:pPr algn="just">
              <a:buNone/>
            </a:pPr>
            <a:r>
              <a:rPr lang="uk-UA" b="1" dirty="0" smtClean="0"/>
              <a:t>Дієта</a:t>
            </a:r>
            <a:r>
              <a:rPr lang="ru-RU" b="1" dirty="0" smtClean="0"/>
              <a:t> №6</a:t>
            </a:r>
            <a:r>
              <a:rPr lang="uk-UA" dirty="0" smtClean="0"/>
              <a:t>. Показання: подагра та сечокислий діатез, еритремія та інші випадки, коли показане виключення м'ясних і рибних продуктів. </a:t>
            </a:r>
          </a:p>
          <a:p>
            <a:pPr algn="just">
              <a:buNone/>
            </a:pPr>
            <a:r>
              <a:rPr lang="uk-UA" dirty="0" smtClean="0"/>
              <a:t>Мета: сприяти нормалізації пуринового обміну і змен­шенню ендогенного утворення сечової кислоти. Стіл молочно-рослинний. </a:t>
            </a:r>
          </a:p>
          <a:p>
            <a:pPr algn="just">
              <a:buNone/>
            </a:pPr>
            <a:r>
              <a:rPr lang="uk-UA" dirty="0" smtClean="0"/>
              <a:t>Дозволяються молочні та вегетаріанські супи, м'ясо і рибу дають не щодня і тільки у вареному вигляді. Хворим дозволяються продукти, що містять лужні радикали (овочі, фрукти, ягоди і молоко). </a:t>
            </a:r>
          </a:p>
          <a:p>
            <a:pPr algn="just">
              <a:buNone/>
            </a:pPr>
            <a:r>
              <a:rPr lang="uk-UA" dirty="0" smtClean="0"/>
              <a:t>Виключаються жири та продукти, багаті на пуринові сполуки (солонина, баранячий і телячий жир, печінка, нир­ки, мозок, ковбаса, підсмажені м'ясо і риба, міцні бульйони, підливи, приправи, копченості, маринади, консерви; щавель, шпинат, зелений горошок, шоколад, какао, кава, алкогольні напої). Кухонну сіль обмежують.</a:t>
            </a:r>
            <a:endParaRPr lang="ru-RU" dirty="0" smtClean="0"/>
          </a:p>
          <a:p>
            <a:pPr algn="just">
              <a:buNone/>
            </a:pPr>
            <a:r>
              <a:rPr lang="uk-UA" dirty="0" smtClean="0"/>
              <a:t>Калорійність та склад: білків 80—100 г, жирів 80 г, вуглеводів 400 г, загальна калорійність 2700 ккал. Хворим з надмірною масою тіла вуглеводи обмежують. Приймають їжу 5 разів на день, вживають багато рідини (2—2,5 л) у вигляді чаю, лужної води, фруктових і ягідних морсів.</a:t>
            </a:r>
            <a:endParaRPr lang="ru-RU" dirty="0" smtClean="0"/>
          </a:p>
          <a:p>
            <a:pPr algn="just"/>
            <a:endParaRPr lang="ru-RU"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857232"/>
            <a:ext cx="8786874" cy="5786478"/>
          </a:xfrm>
        </p:spPr>
        <p:txBody>
          <a:bodyPr>
            <a:normAutofit fontScale="85000" lnSpcReduction="20000"/>
          </a:bodyPr>
          <a:lstStyle/>
          <a:p>
            <a:pPr algn="just">
              <a:buNone/>
            </a:pPr>
            <a:r>
              <a:rPr lang="uk-UA" b="1" dirty="0" smtClean="0"/>
              <a:t>Дієта №7а.</a:t>
            </a:r>
            <a:r>
              <a:rPr lang="uk-UA" dirty="0" smtClean="0"/>
              <a:t> Показання: гострий гломерулонефрит (після рисово-яблучних, картопляних або цукрових днів), хроніч­ний нефрит у стадії ниркової недостатності</a:t>
            </a:r>
            <a:r>
              <a:rPr lang="ru-RU" dirty="0" smtClean="0"/>
              <a:t>. </a:t>
            </a:r>
          </a:p>
          <a:p>
            <a:pPr algn="just">
              <a:buNone/>
            </a:pPr>
            <a:r>
              <a:rPr lang="uk-UA" dirty="0" smtClean="0"/>
              <a:t>Мета: максимальне щадіння тканини нирок, профілак­тика гіпертензії і набряків шляхом обмеження кухонної солі. В дієті обмежена кількість білків, жири та вуглеводи призна­чають у межах фізіологічної норми. Безсольова, гідронатрієва дієта (їжу готують без солі, спеціально випікають безсоль­овий хліб). Хворим з недостатністю функції нирок при на­явності азотемії за призначенням лікаря додають кухонну сіль. Цим хворим дозволяють пити стільки рідини, скільки виділено сечі за попередню добу. </a:t>
            </a:r>
          </a:p>
          <a:p>
            <a:pPr algn="just">
              <a:buNone/>
            </a:pPr>
            <a:r>
              <a:rPr lang="uk-UA" dirty="0" smtClean="0"/>
              <a:t>Дозволяються вегетаріанські фруктові супи, борошняні й солодкі страви; овочі, фрукти, ягоди вживають у достатній кількості, частину в сирому вигляді.</a:t>
            </a:r>
            <a:r>
              <a:rPr lang="ru-RU" dirty="0" smtClean="0"/>
              <a:t> </a:t>
            </a:r>
          </a:p>
          <a:p>
            <a:pPr algn="just">
              <a:buNone/>
            </a:pPr>
            <a:r>
              <a:rPr lang="uk-UA" dirty="0" smtClean="0"/>
              <a:t>Калорійність і склад: білків 5—30 г, жирів 80—100 г, вуглеводів 400—450 г, загальна калорійність 2500— 2600 ккал. Вітамін С та вітаміни групи В — у підвищеній кількості, їжу приймають 5 разів </a:t>
            </a:r>
            <a:r>
              <a:rPr lang="ru-RU" dirty="0" smtClean="0"/>
              <a:t>на день.</a:t>
            </a:r>
          </a:p>
          <a:p>
            <a:endParaRPr lang="ru-RU"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85794"/>
            <a:ext cx="9144000" cy="6072206"/>
          </a:xfrm>
        </p:spPr>
        <p:txBody>
          <a:bodyPr>
            <a:normAutofit fontScale="85000" lnSpcReduction="20000"/>
          </a:bodyPr>
          <a:lstStyle/>
          <a:p>
            <a:pPr algn="just">
              <a:buNone/>
            </a:pPr>
            <a:r>
              <a:rPr lang="uk-UA" b="1" dirty="0" smtClean="0"/>
              <a:t>Дієта №7.</a:t>
            </a:r>
            <a:r>
              <a:rPr lang="uk-UA" dirty="0" smtClean="0"/>
              <a:t> Показання: гострий нефрит у період одужання, хронічний нефрит з мало вираженими змінами в осаді сечі, нефропатія вагітних, гіпертонічна хвороба та інші випадки, коли необхідна безсольова дієта.</a:t>
            </a:r>
            <a:endParaRPr lang="ru-RU" dirty="0" smtClean="0"/>
          </a:p>
          <a:p>
            <a:pPr algn="just">
              <a:buNone/>
            </a:pPr>
            <a:r>
              <a:rPr lang="ru-RU" dirty="0" smtClean="0"/>
              <a:t>Мета: </a:t>
            </a:r>
            <a:r>
              <a:rPr lang="uk-UA" dirty="0" smtClean="0"/>
              <a:t>помірне щадіння функції нирок, зниження артеріального тиску і зменшення набряків. Дієта безсольова, за набором продуктів і характером кулінарної обробки вона є такою самою, як дієта №7а, але кількість білків збільшена до 80 г за рахунок відвареного м'яса або риби, а також молока, кефіру, сиру. Рідини - до 800-1000 мл на добу. Овочі та фрукти в натуральному, відвареному і запеченому вигляді, соки; супи вегетаріанські без солі з овочами і кру­пами; молочні продукти, масло вершкове і рослинне.</a:t>
            </a:r>
            <a:r>
              <a:rPr lang="ru-RU" dirty="0" smtClean="0"/>
              <a:t> </a:t>
            </a:r>
          </a:p>
          <a:p>
            <a:pPr algn="just">
              <a:buNone/>
            </a:pPr>
            <a:r>
              <a:rPr lang="uk-UA" dirty="0" smtClean="0"/>
              <a:t>Виключають бобові, міцні м'ясні бульйони, смажене м'я­со, прянощі, креми, газовані та алкогольні напої, пиво.</a:t>
            </a:r>
            <a:r>
              <a:rPr lang="ru-RU" dirty="0" smtClean="0"/>
              <a:t> </a:t>
            </a:r>
          </a:p>
          <a:p>
            <a:pPr algn="just">
              <a:buNone/>
            </a:pPr>
            <a:r>
              <a:rPr lang="uk-UA" dirty="0" smtClean="0"/>
              <a:t>Калорійність і склад: білків 80 г, жирів 100 г, вуглеводів 400—500 г, загальна калорійність 2800 - 3200 ккал. Вміст кухонної солі в продуктах близько 6—7 г. У підвищеній кількості призначають вітаміни С, Р та групи В. Для хворих на амілоїдоз і нефроз призначають дієту №7 з підвищеним вмістом білків (до 140 г), ліпотропних факторів, поліненасичених жирних кислот та вітамінів</a:t>
            </a:r>
            <a:r>
              <a:rPr lang="ru-RU" dirty="0" smtClean="0"/>
              <a:t>. </a:t>
            </a:r>
          </a:p>
          <a:p>
            <a:endParaRPr lang="ru-RU"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857232"/>
            <a:ext cx="9001156" cy="5857916"/>
          </a:xfrm>
        </p:spPr>
        <p:txBody>
          <a:bodyPr>
            <a:normAutofit fontScale="92500" lnSpcReduction="20000"/>
          </a:bodyPr>
          <a:lstStyle/>
          <a:p>
            <a:pPr algn="just">
              <a:buNone/>
            </a:pPr>
            <a:r>
              <a:rPr lang="uk-UA" b="1" dirty="0" smtClean="0"/>
              <a:t>Дієта №8</a:t>
            </a:r>
            <a:r>
              <a:rPr lang="uk-UA" dirty="0" smtClean="0"/>
              <a:t>. Показання: ожиріння при відсутності захво­рювань органів травлення, печінки і серцево-судинної сис­теми, при яких необхідні спеціальні режими харчування.</a:t>
            </a:r>
            <a:r>
              <a:rPr lang="ru-RU" dirty="0" smtClean="0"/>
              <a:t> </a:t>
            </a:r>
          </a:p>
          <a:p>
            <a:pPr algn="just">
              <a:buNone/>
            </a:pPr>
            <a:r>
              <a:rPr lang="ru-RU" dirty="0" smtClean="0"/>
              <a:t>Мета: </a:t>
            </a:r>
            <a:r>
              <a:rPr lang="uk-UA" dirty="0" smtClean="0"/>
              <a:t>запобігання надлишковому відкладанню жиру. Ка­лорійність їжі обмежують головним чином за рахунок вуг­леводів і частково жирів; вміст білків вищий від фізіологічної норми. Молочні продукти, овочі та фрукти призначають у достатній кількості. Обмежують кухонну сіль, виключають смакові приправи і азотисті екстрактивні речовини, які збуд­жують апетит, жирні сорти м'яса, мучні та макаронні вироби, квашені продукти, копченості, шоколад, какао, замість цук­ру - ксиліт, сорбіт. Помірно обмежують введення рідини (до 1000 мл), картоплю, білий хліб. </a:t>
            </a:r>
          </a:p>
          <a:p>
            <a:pPr algn="just">
              <a:buNone/>
            </a:pPr>
            <a:r>
              <a:rPr lang="uk-UA" dirty="0" smtClean="0"/>
              <a:t>Калорійність і склад:, білків 100-120 г, жирів 60-70 г, вуглеводів 180—200 г, загальна калорійність 1800-1850 ккал. Вітамін С - у підвищеній кількості, інші вітаміни — в межах фізіологічної норми. Рекомендуються так звані розвантажувальні, молочні або ягідні дні. їжу приймають часто і в кількості, яка дозволить не відчувати</a:t>
            </a:r>
            <a:r>
              <a:rPr lang="ru-RU" dirty="0" smtClean="0"/>
              <a:t> голоду. </a:t>
            </a:r>
          </a:p>
          <a:p>
            <a:endParaRPr lang="ru-RU"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857232"/>
            <a:ext cx="9001156" cy="6000768"/>
          </a:xfrm>
        </p:spPr>
        <p:txBody>
          <a:bodyPr>
            <a:normAutofit fontScale="92500" lnSpcReduction="20000"/>
          </a:bodyPr>
          <a:lstStyle/>
          <a:p>
            <a:pPr algn="just">
              <a:buNone/>
            </a:pPr>
            <a:r>
              <a:rPr lang="uk-UA" b="1" dirty="0" smtClean="0"/>
              <a:t>Дієта №9</a:t>
            </a:r>
            <a:r>
              <a:rPr lang="uk-UA" dirty="0" smtClean="0"/>
              <a:t>. Показання: цукровий діабет при відсутності ацидозу і супутніх захворювань внутрішніх органів.</a:t>
            </a:r>
            <a:r>
              <a:rPr lang="ru-RU" dirty="0" smtClean="0"/>
              <a:t> </a:t>
            </a:r>
          </a:p>
          <a:p>
            <a:pPr algn="just">
              <a:buNone/>
            </a:pPr>
            <a:r>
              <a:rPr lang="ru-RU" dirty="0" smtClean="0"/>
              <a:t>Мета: </a:t>
            </a:r>
            <a:r>
              <a:rPr lang="uk-UA" dirty="0" smtClean="0"/>
              <a:t>створення умов для підтримання позитивного вуглеводного балансу, запобігання порушенню жирового обміну. Дієта зі вмістом білків, вищим від фізіологічної норми, помірним обмеженням жирів і вуглеводів. Легкозасвоювані вуглеводи (солодощі, торти, тістечка, деякі фрукти та овочі, що містять цукор) виключають. Вводять речовини, які мають ліпотропну дію, — рослинну олію (соняшникову, кукурудзяну, оливкову). Кулінарна обробка їжі звичайна</a:t>
            </a:r>
            <a:r>
              <a:rPr lang="ru-RU" dirty="0" smtClean="0"/>
              <a:t>. </a:t>
            </a:r>
          </a:p>
          <a:p>
            <a:pPr algn="just">
              <a:buNone/>
            </a:pPr>
            <a:r>
              <a:rPr lang="uk-UA" dirty="0" smtClean="0"/>
              <a:t>Дозволяються супи на овочевому відварі з овочами і крупами; каша гречана, вівсяна, перлова; нежирні сорти м'яса, риби і птиці; молочнокислі продукти, сир, яйця — не більше одного на день, їжа містить досить багато овочів (капуста, салат, редис, огірки, кабачки), фруктів та ягід (яблука, цитрусові, смородина); хліб краще чорний житній — не більше 300 г на день.</a:t>
            </a:r>
            <a:r>
              <a:rPr lang="ru-RU" dirty="0" smtClean="0"/>
              <a:t> </a:t>
            </a:r>
            <a:r>
              <a:rPr lang="uk-UA" dirty="0" smtClean="0"/>
              <a:t/>
            </a:r>
            <a:br>
              <a:rPr lang="uk-UA" dirty="0" smtClean="0"/>
            </a:br>
            <a:endParaRPr lang="ru-RU"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214422"/>
            <a:ext cx="8929718" cy="5286412"/>
          </a:xfrm>
        </p:spPr>
        <p:txBody>
          <a:bodyPr>
            <a:normAutofit lnSpcReduction="10000"/>
          </a:bodyPr>
          <a:lstStyle/>
          <a:p>
            <a:pPr algn="just">
              <a:buNone/>
            </a:pPr>
            <a:r>
              <a:rPr lang="uk-UA" dirty="0" smtClean="0"/>
              <a:t>Обмежують мучні та макаронні вироби, манну крупу, картоплю, моркву, буряк, рис, сіль, продукти, що містять холестерин (яєчні жовтки), деякі фрукти (виноград, кавуни, груші, сливи, банани).</a:t>
            </a:r>
            <a:r>
              <a:rPr lang="ru-RU" dirty="0" smtClean="0"/>
              <a:t> </a:t>
            </a:r>
          </a:p>
          <a:p>
            <a:pPr algn="just">
              <a:buNone/>
            </a:pPr>
            <a:r>
              <a:rPr lang="uk-UA" dirty="0" smtClean="0"/>
              <a:t>Калорійність і склад: білків 100—120 г, жирів 70 г, вуглеводів 300 г, загальна калорійність 2400 ккал. їжу прий­мають 6 разів на день, вуглеводи розподіляють на весь день. Після ін'єкції інсуліну хворий має отримати їжу, що містить вуглеводи. Хворим на цукровий діабет із супутніми захво­рюваннями внутрішніх органів призначають комбіновану діє­ту. Наприклад, при захворюваннях печінки призначають дієту № 9/5, в якій обмежені жири до 60 г, виключені екстрактивні речовини і солодощі</a:t>
            </a:r>
            <a:r>
              <a:rPr lang="ru-RU" dirty="0" smtClean="0"/>
              <a:t>.</a:t>
            </a:r>
          </a:p>
          <a:p>
            <a:endParaRPr lang="ru-RU"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642918"/>
            <a:ext cx="9144000" cy="6215082"/>
          </a:xfrm>
        </p:spPr>
        <p:txBody>
          <a:bodyPr>
            <a:normAutofit fontScale="77500" lnSpcReduction="20000"/>
          </a:bodyPr>
          <a:lstStyle/>
          <a:p>
            <a:pPr algn="just">
              <a:buNone/>
            </a:pPr>
            <a:r>
              <a:rPr lang="uk-UA" b="1" dirty="0" smtClean="0"/>
              <a:t>Дієта №10</a:t>
            </a:r>
            <a:r>
              <a:rPr lang="uk-UA" dirty="0" smtClean="0"/>
              <a:t>. Показання: захворювання серцево-судинної системи в стадії компенсації, недостатність кровообігу І ступеня, гіпертонічна хвороба І та </a:t>
            </a:r>
            <a:r>
              <a:rPr lang="ru-RU" dirty="0" smtClean="0"/>
              <a:t>II</a:t>
            </a:r>
            <a:r>
              <a:rPr lang="uk-UA" dirty="0" smtClean="0"/>
              <a:t> стадії.</a:t>
            </a:r>
            <a:r>
              <a:rPr lang="ru-RU" dirty="0" smtClean="0"/>
              <a:t> </a:t>
            </a:r>
          </a:p>
          <a:p>
            <a:pPr algn="just">
              <a:buNone/>
            </a:pPr>
            <a:r>
              <a:rPr lang="ru-RU" dirty="0" smtClean="0"/>
              <a:t>Мета:</a:t>
            </a:r>
            <a:r>
              <a:rPr lang="uk-UA" dirty="0" smtClean="0"/>
              <a:t> створення сприятливих умов для кровообігу, ви­ключення речовин, що збуджують нервову систему. Обме­ження кухонної солі (5—6 г), незначне обмеження рідини (до 1—1,2 л), виключення азотистих екстрактивних речовин, прянощів і солодощів. Кулінарна обробка з помірним ме­ханічним щадінням. Страви подають у вареному та запече­ному вигляді</a:t>
            </a:r>
            <a:r>
              <a:rPr lang="ru-RU" dirty="0" smtClean="0"/>
              <a:t>. </a:t>
            </a:r>
          </a:p>
          <a:p>
            <a:pPr algn="just">
              <a:buNone/>
            </a:pPr>
            <a:r>
              <a:rPr lang="uk-UA" dirty="0" smtClean="0"/>
              <a:t>Дозволяються супи (пів тарілки) - вегетаріанські, кру­п'яні, молочні, фруктові; нежирний м'ясний бульйон — 1 раз на тиждень; м'ясо, птиця, риба у вареному або запе­ченому вигляді; вівсяна і гречана каші; білковий омлет; овочеві салати, вінегрети; молоко, молочнокислі продукти, сир.</a:t>
            </a:r>
          </a:p>
          <a:p>
            <a:pPr algn="just">
              <a:buNone/>
            </a:pPr>
            <a:r>
              <a:rPr lang="uk-UA" dirty="0" smtClean="0"/>
              <a:t>Вводять продукти, які регулюють роботу кишок, — овочі, фрукти та ягоди, що містять не грубу рослинну кліт­ковину, а також пшеничний і житній хліб грубого помолу.</a:t>
            </a:r>
            <a:endParaRPr lang="ru-RU" dirty="0" smtClean="0"/>
          </a:p>
          <a:p>
            <a:pPr algn="just">
              <a:buNone/>
            </a:pPr>
            <a:r>
              <a:rPr lang="uk-UA" dirty="0" smtClean="0"/>
              <a:t>Виключають жирні м'ясні та рибні страви, мозок, нирки, печінку, ікру, свинину, телячий та баранячий смалець, гострі закуски, квашені продукти, консерви, алкогольні напої, ка­као, шоколад, каву.</a:t>
            </a:r>
            <a:endParaRPr lang="ru-RU" dirty="0" smtClean="0"/>
          </a:p>
          <a:p>
            <a:pPr algn="just">
              <a:buNone/>
            </a:pPr>
            <a:r>
              <a:rPr lang="uk-UA" dirty="0" smtClean="0"/>
              <a:t>Калорійність і склад: білків 80 г ( з них тваринного походження 50 г), жирів 65—70 г, вуглеводів 350—400 г, загальна калорійність 2500—2800 ккал. їжу приймають 5—6 разів на день у помірній кількості</a:t>
            </a:r>
            <a:r>
              <a:rPr lang="ru-RU" dirty="0" smtClean="0"/>
              <a:t>, вечеря за 3 год до сну.</a:t>
            </a:r>
          </a:p>
          <a:p>
            <a:pPr algn="just">
              <a:buNone/>
            </a:pPr>
            <a:endParaRPr lang="ru-RU"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857232"/>
            <a:ext cx="8929718" cy="6000768"/>
          </a:xfrm>
        </p:spPr>
        <p:txBody>
          <a:bodyPr>
            <a:normAutofit fontScale="85000" lnSpcReduction="20000"/>
          </a:bodyPr>
          <a:lstStyle/>
          <a:p>
            <a:pPr algn="just">
              <a:buNone/>
            </a:pPr>
            <a:r>
              <a:rPr lang="uk-UA" b="1" dirty="0" smtClean="0"/>
              <a:t>Дієта №10а</a:t>
            </a:r>
            <a:r>
              <a:rPr lang="uk-UA" dirty="0" smtClean="0"/>
              <a:t>. Показання: захворювання серця з недо­статністю кровообігу </a:t>
            </a:r>
            <a:r>
              <a:rPr lang="ru-RU" dirty="0" smtClean="0"/>
              <a:t>II</a:t>
            </a:r>
            <a:r>
              <a:rPr lang="uk-UA" dirty="0" smtClean="0"/>
              <a:t> та ІІ</a:t>
            </a:r>
            <a:r>
              <a:rPr lang="ru-RU" dirty="0" smtClean="0"/>
              <a:t>I</a:t>
            </a:r>
            <a:r>
              <a:rPr lang="uk-UA" dirty="0" smtClean="0"/>
              <a:t> ступеня, гіпертонічна хвороба з недостатністю кровообігу або з порушенням мозкового кровообігу, інфаркт міокарда в гострому або підгострому періоді.</a:t>
            </a:r>
            <a:endParaRPr lang="ru-RU" dirty="0" smtClean="0"/>
          </a:p>
          <a:p>
            <a:pPr algn="just">
              <a:buNone/>
            </a:pPr>
            <a:r>
              <a:rPr lang="uk-UA" dirty="0" smtClean="0"/>
              <a:t>Мета: різке обмеження кухонної солі (1,5-1,8 г у про­дуктах харчування), збагачення дієти калієм, що сприятиме поліпшенню функції серця і зменшенню набряків, щадіння органів травлення. Дієта містить білки на нижній межі фізіологічної норми, помірно обмежує жири і вуглеводи, їжу готують без солі, спеціально випікають безсольовий хліб. Вживання рідини обмежують. Всі продукти протирають і готують у вареному вигляді. </a:t>
            </a:r>
          </a:p>
          <a:p>
            <a:pPr algn="just">
              <a:buNone/>
            </a:pPr>
            <a:r>
              <a:rPr lang="uk-UA" dirty="0" smtClean="0"/>
              <a:t>Дозволяються ті самі продукти і страви, що при дієті № 10, але м'ясо і рибу обмежують до 50 г на день і дають тільки у вареному вигляді, овочі і фрукти — у вареному і протертому. Супів не дають або дають у невеликій кількості (молочні, вегетаріанські). Вітаміни вводять в організм у вигляді сирих ягідних і овочевих соків або настою шипшини. Калорійність і склад: білків 70—80 г (з них 50 г тваринно­го походження), жирів 60 г, вуглеводів 80 г, загальна ка­лорійність 2000—2100 ккал. Кухонної солі в продуктах ха­рчування має бути не більш як 1,5—1,8 г. їжу приймають 6 разів на день невеликими порціями</a:t>
            </a:r>
            <a:r>
              <a:rPr lang="ru-RU" dirty="0" smtClean="0"/>
              <a:t>.</a:t>
            </a:r>
          </a:p>
          <a:p>
            <a:endParaRPr lang="ru-RU" dirty="0" smtClean="0"/>
          </a:p>
          <a:p>
            <a:endParaRPr lang="ru-RU"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85794"/>
            <a:ext cx="9144000" cy="6072206"/>
          </a:xfrm>
        </p:spPr>
        <p:txBody>
          <a:bodyPr>
            <a:normAutofit fontScale="92500" lnSpcReduction="20000"/>
          </a:bodyPr>
          <a:lstStyle/>
          <a:p>
            <a:pPr algn="just">
              <a:buNone/>
            </a:pPr>
            <a:r>
              <a:rPr lang="uk-UA" b="1" dirty="0" smtClean="0"/>
              <a:t>Дієта №11.</a:t>
            </a:r>
            <a:r>
              <a:rPr lang="uk-UA" dirty="0" smtClean="0"/>
              <a:t> Показання: туберкульоз легень при від­сутності захворювань внутрішніх органів, анемія, загальне виснаження організму після тривалих захворювань.</a:t>
            </a:r>
            <a:r>
              <a:rPr lang="ru-RU" dirty="0" smtClean="0"/>
              <a:t> </a:t>
            </a:r>
          </a:p>
          <a:p>
            <a:pPr algn="just">
              <a:buNone/>
            </a:pPr>
            <a:r>
              <a:rPr lang="uk-UA" dirty="0" smtClean="0"/>
              <a:t>Мета: підвищення опірності організму до туберкульозної інфекції, посилення загального харчування та відновлення вітамінного балансу. Калорійна дієта з підвищеним вмістом білків і вітамінів, помірним збільшенням кількості жирів і вуглеводів. Продукти харчування мають бути різноманіт­ними. В харчовий раціон включають у достатній кількості зелень, фрукти, ягоди, оскільки в них, крім вітамінів, міс­титься багато кальцію. </a:t>
            </a:r>
            <a:r>
              <a:rPr lang="ru-RU" dirty="0" smtClean="0"/>
              <a:t>Рекомендовано </a:t>
            </a:r>
            <a:r>
              <a:rPr lang="uk-UA" dirty="0" smtClean="0"/>
              <a:t>молочні продукти, також багаті на солі кальцію. Не менше ніж половина білків має поступати з м'ясними, рибними і молочними продук­тами. Кулінарна обробка звичайна, зі збереженням азотистих екстрактивних речовин, дозволяють солодощі, виключають алкогольні напої.</a:t>
            </a:r>
          </a:p>
          <a:p>
            <a:pPr algn="just">
              <a:buNone/>
            </a:pPr>
            <a:r>
              <a:rPr lang="uk-UA" dirty="0" smtClean="0"/>
              <a:t>Калорійність та склад: білків 120-140 г, жирів 100-120 г, вуглеводів 500-550 г, загальна калорійність 3800-4000 ккал. Вітаміни у підвищеній кількості, прийом їжі 4—5 разів</a:t>
            </a:r>
            <a:r>
              <a:rPr lang="ru-RU" dirty="0" smtClean="0"/>
              <a:t> на день.</a:t>
            </a:r>
          </a:p>
          <a:p>
            <a:endParaRPr lang="ru-RU"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857208"/>
            <a:ext cx="9144000" cy="6000792"/>
          </a:xfrm>
        </p:spPr>
        <p:txBody>
          <a:bodyPr>
            <a:normAutofit fontScale="77500" lnSpcReduction="20000"/>
          </a:bodyPr>
          <a:lstStyle/>
          <a:p>
            <a:pPr algn="just">
              <a:buNone/>
            </a:pPr>
            <a:r>
              <a:rPr lang="uk-UA" b="1" dirty="0" smtClean="0"/>
              <a:t>Дієта №12.</a:t>
            </a:r>
            <a:r>
              <a:rPr lang="uk-UA" dirty="0" smtClean="0"/>
              <a:t> Показання: захворювання нервової системи. Мета: щадіння нервової системи. Стіл змішаний, різнома­нітний, з обмеженням м'яса, гострих страв та приправ, а також збуджуючих речовин (чай, кава, шоколад, алкогольні напої).</a:t>
            </a:r>
          </a:p>
          <a:p>
            <a:pPr algn="just">
              <a:buNone/>
            </a:pPr>
            <a:r>
              <a:rPr lang="uk-UA" b="1" dirty="0" smtClean="0"/>
              <a:t>Дієта №13</a:t>
            </a:r>
            <a:r>
              <a:rPr lang="uk-UA" dirty="0" smtClean="0"/>
              <a:t>. Показання: інфекційні захворювання в гострий період, при високій температурі тіла, ангіна, стан після операції у віддалені строки.</a:t>
            </a:r>
          </a:p>
          <a:p>
            <a:pPr algn="just">
              <a:buNone/>
            </a:pPr>
            <a:r>
              <a:rPr lang="uk-UA" dirty="0" smtClean="0"/>
              <a:t>Мета: підтримка організму хворого в гострий період при високій температурі тіла, щадіння травного каналу. Вміст білків на нижній межі фізіологічної норми, помірне зменшення жирів і вуглеводів. Гарячковим хворим дають більше рідини у вигляді вітамінізованих напоїв (фруктові, ягідні, овочеві соки, компоти, киселі), їжу дають у рідкому, напів­рідкому, протертому вигляді з помірними хімічними под­разниками та обмеженням грубої рослинної клітковини</a:t>
            </a:r>
            <a:r>
              <a:rPr lang="ru-RU" dirty="0" smtClean="0"/>
              <a:t>.</a:t>
            </a:r>
          </a:p>
          <a:p>
            <a:pPr algn="just">
              <a:buNone/>
            </a:pPr>
            <a:r>
              <a:rPr lang="uk-UA" dirty="0" smtClean="0"/>
              <a:t>Рекомендується м'ясний бульйон, супи з протертих кру­пів чи овочів, молочні каші, картопляне пюре, м'ясні та рибні страви в січеному, перемеленому вигляді, протерті овочі з вершковим маслом, молоко, вершки, хліб білий чи сухарі.</a:t>
            </a:r>
            <a:r>
              <a:rPr lang="ru-RU" dirty="0" smtClean="0"/>
              <a:t> </a:t>
            </a:r>
          </a:p>
          <a:p>
            <a:pPr algn="just">
              <a:buNone/>
            </a:pPr>
            <a:r>
              <a:rPr lang="uk-UA" dirty="0" smtClean="0"/>
              <a:t>Калорійність і склад: білків 70—80 г (в тому числі тва­ринних 50 г), жирів 70 г, вуглеводів 400 г, загальна ка­лорійність 2200 ккал. Вітамін С та інші вітаміни призначають у підвищеній кількості. Приймають їжу 6—7 разів на день невеликими порціями</a:t>
            </a:r>
            <a:r>
              <a:rPr lang="ru-RU" dirty="0" smtClean="0"/>
              <a:t>. </a:t>
            </a:r>
          </a:p>
          <a:p>
            <a:pPr>
              <a:buNone/>
            </a:pPr>
            <a:endParaRPr lang="ru-RU"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928670"/>
            <a:ext cx="8858280" cy="5715040"/>
          </a:xfrm>
        </p:spPr>
        <p:txBody>
          <a:bodyPr>
            <a:normAutofit/>
          </a:bodyPr>
          <a:lstStyle/>
          <a:p>
            <a:pPr algn="just">
              <a:buNone/>
            </a:pPr>
            <a:r>
              <a:rPr lang="uk-UA" b="1" dirty="0" smtClean="0"/>
              <a:t>Дієта №14</a:t>
            </a:r>
            <a:r>
              <a:rPr lang="uk-UA" dirty="0" smtClean="0"/>
              <a:t>. Показання: фосфатурія з лужною реакцією сечі й випаданням осаду фосфорно-кальцієвих солей.</a:t>
            </a:r>
            <a:r>
              <a:rPr lang="ru-RU" dirty="0" smtClean="0"/>
              <a:t> </a:t>
            </a:r>
          </a:p>
          <a:p>
            <a:pPr algn="just">
              <a:buNone/>
            </a:pPr>
            <a:r>
              <a:rPr lang="ru-RU" dirty="0" smtClean="0"/>
              <a:t>Мета: сприяти відновленню кислої реакції сечі і таким чином перешкоджати </a:t>
            </a:r>
            <a:r>
              <a:rPr lang="uk-UA" dirty="0" smtClean="0"/>
              <a:t>випаданню осаду. В дієту входять продукти, які сприяють зміні реакції сечі на кислу</a:t>
            </a:r>
            <a:r>
              <a:rPr lang="ru-RU" dirty="0" smtClean="0"/>
              <a:t>. Виключають продукти, що мають лужну дію і багаті на кальцій (молоко, сир), бобові рослини, міцні м'ясні бульйони, шо­колад, каву. Загальна кількість рідини 1,5—2 л. Кулінарна обробка звичайна. </a:t>
            </a:r>
          </a:p>
          <a:p>
            <a:pPr algn="just">
              <a:buNone/>
            </a:pPr>
            <a:r>
              <a:rPr lang="ru-RU" dirty="0" smtClean="0"/>
              <a:t>Калорійність і склад: білків 80—100 г, жирів 100 г, вуглеводів 400 г, загальна калорійність 2800 ккал. їжу прий­мають 4—5 разів на день. </a:t>
            </a:r>
          </a:p>
          <a:p>
            <a:pPr algn="just"/>
            <a:endParaRPr lang="ru-RU"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000108"/>
            <a:ext cx="8929718" cy="5643602"/>
          </a:xfrm>
        </p:spPr>
        <p:txBody>
          <a:bodyPr>
            <a:normAutofit fontScale="92500" lnSpcReduction="20000"/>
          </a:bodyPr>
          <a:lstStyle/>
          <a:p>
            <a:pPr algn="just">
              <a:buNone/>
            </a:pPr>
            <a:r>
              <a:rPr lang="ru-RU" b="1" dirty="0" smtClean="0"/>
              <a:t>Дієта № 15</a:t>
            </a:r>
            <a:r>
              <a:rPr lang="ru-RU" dirty="0" smtClean="0"/>
              <a:t>. </a:t>
            </a:r>
            <a:r>
              <a:rPr lang="uk-UA" dirty="0" smtClean="0"/>
              <a:t>Показання: різні захворювання при від­сутності показань до призначення спеціальної лікувальної дієти і за умови нормального стану органів травлення.</a:t>
            </a:r>
          </a:p>
          <a:p>
            <a:pPr algn="just">
              <a:buNone/>
            </a:pPr>
            <a:r>
              <a:rPr lang="uk-UA" dirty="0" smtClean="0"/>
              <a:t>Мета: в умовах лікувального закладу забезпечити харчу­вання хворого за фізіологічними нормами. Вміст жирів, біл­ків, вуглеводів і калорійність відповідають нормам харчу­вання здорової людини, не зайнятої фізичною працею, їжа складається з різноманітних продуктів. Виключають про­дукти, які важко перетравлюються: жирну баранину, сви­нину, теляче, бараняче та свиняче сало, солодке тісто. Со­лодощі дозволяють у помірній кількості. Кулінарна обробка звичайна зі збереженням вітамінів. </a:t>
            </a:r>
          </a:p>
          <a:p>
            <a:pPr algn="just">
              <a:buNone/>
            </a:pPr>
            <a:r>
              <a:rPr lang="uk-UA" dirty="0" smtClean="0"/>
              <a:t>Калорійність та склад: білків 80—100 г (в тому числі тваринного походження 50 г), жирів 80—100 г (в тому числі рослинних 20—25 г), вуглеводів 400—500 г ( в тому числі крохмалю 400—450 г, цукру 50—100 г); загальна кало­рійність 3500 ккал. Приймають їжу 4—5 разів</a:t>
            </a:r>
            <a:r>
              <a:rPr lang="ru-RU" dirty="0" smtClean="0"/>
              <a:t> на день. </a:t>
            </a:r>
          </a:p>
          <a:p>
            <a:endParaRPr lang="ru-RU"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857232"/>
            <a:ext cx="8929718" cy="5715040"/>
          </a:xfrm>
        </p:spPr>
        <p:txBody>
          <a:bodyPr>
            <a:normAutofit fontScale="92500" lnSpcReduction="20000"/>
          </a:bodyPr>
          <a:lstStyle/>
          <a:p>
            <a:pPr algn="just">
              <a:buNone/>
            </a:pPr>
            <a:r>
              <a:rPr lang="uk-UA" b="1" dirty="0" smtClean="0"/>
              <a:t>Дієта №0</a:t>
            </a:r>
            <a:r>
              <a:rPr lang="uk-UA" dirty="0" smtClean="0"/>
              <a:t>. Призначають у перші дні після операцій на шлунку та кишках, а також при напівсвідомому стані (пору­шення мозкового кровообігу, черепно-мозкова травма, висока температура тіла). їжа складається з рідких та желеподібних страв. Цільне молоко виключають. Дозволяють чай з цукром, фруктові та ягідні киселі, желе, відвар шипшини з цукром, соки з свіжих ягід та фруктів, розведені солодкою водою, неміцний бульйон, рисовий відвар, їжу дають часто, малими порціями вдень та вночі протягом 2 — 3 днів.</a:t>
            </a:r>
            <a:r>
              <a:rPr lang="ru-RU" dirty="0" smtClean="0"/>
              <a:t> </a:t>
            </a:r>
          </a:p>
          <a:p>
            <a:pPr algn="just">
              <a:buNone/>
            </a:pPr>
            <a:r>
              <a:rPr lang="uk-UA" b="1" dirty="0" smtClean="0"/>
              <a:t>Дієта №1 хірургічна</a:t>
            </a:r>
            <a:r>
              <a:rPr lang="uk-UA" dirty="0" smtClean="0"/>
              <a:t>. Призначають на 4-5-й день після операції на органах травного каналу. Дозволяють парові блюда з протертого відвареного м'яса або курки, варені яйця, паровий омлет, нежирний м'ясний або курячий бульй­он, слизуватий суп з геркулесу, рідку манну кашу або кашу з рисової та гречаної муки для дитячого харчування, кисіль, желе фруктове, соки зі свіжих фруктів та ягід, розведені солодкою водою, відвар шипшини, чай з цитриною, сухарі з білого хліба, масло, кефір</a:t>
            </a:r>
            <a:r>
              <a:rPr lang="ru-RU" dirty="0" smtClean="0"/>
              <a:t>.</a:t>
            </a:r>
          </a:p>
          <a:p>
            <a:endParaRPr lang="ru-RU"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429684" cy="5000660"/>
          </a:xfrm>
        </p:spPr>
        <p:txBody>
          <a:bodyPr>
            <a:normAutofit fontScale="92500" lnSpcReduction="10000"/>
          </a:bodyPr>
          <a:lstStyle/>
          <a:p>
            <a:pPr algn="just">
              <a:buNone/>
            </a:pPr>
            <a:r>
              <a:rPr lang="uk-UA" dirty="0" smtClean="0"/>
              <a:t>Контрастні (розвантажувальні) дні призначають для по­ліпшення обміну речовин і виведення шлаків, їх назначають на 1-2 дні 2-5 разів на місяць, залежно від захворювання. Для таких захворювань, як ожиріння, подагра розвантажу­вальні дні є необхідними. </a:t>
            </a:r>
            <a:r>
              <a:rPr lang="ru-RU" dirty="0" smtClean="0"/>
              <a:t>Вони </a:t>
            </a:r>
            <a:r>
              <a:rPr lang="uk-UA" dirty="0" smtClean="0"/>
              <a:t>значно підвищують ефект лікування і поліпшують загальний стан хворого. Признача­ють молочний день (6 склянок молока по 1 склянці через 2 год, починаючи з 9 год до 19 год); яблучний день (1,5 кг яблук очищають і вживають 5 разів на день по 300 г); морквяний день (1,5 кг моркви, подрібненої на тертушці, розділяють на 5 прийомів по 300 г); сирний день (600 г сиру розділяють по 200 г та вживають 3 рази на день). Можна додати до кожної порції сиру 100 г кефіру або 60 г сметани</a:t>
            </a:r>
            <a:r>
              <a:rPr lang="ru-RU" dirty="0" smtClean="0"/>
              <a:t>.</a:t>
            </a:r>
          </a:p>
          <a:p>
            <a:endParaRPr lang="ru-RU"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572560" cy="5500726"/>
          </a:xfrm>
        </p:spPr>
        <p:txBody>
          <a:bodyPr>
            <a:normAutofit fontScale="92500" lnSpcReduction="10000"/>
          </a:bodyPr>
          <a:lstStyle/>
          <a:p>
            <a:pPr algn="just">
              <a:buNone/>
            </a:pPr>
            <a:r>
              <a:rPr lang="ru-RU" dirty="0" smtClean="0"/>
              <a:t>Одним </a:t>
            </a:r>
            <a:r>
              <a:rPr lang="uk-UA" dirty="0" smtClean="0"/>
              <a:t>із важливих, але маловивчених шляхів до збере­ження і відновлення здоров'я є тривале добровільне голо­дування.  Розрізняють такі форми голодування</a:t>
            </a:r>
            <a:r>
              <a:rPr lang="ru-RU" dirty="0" smtClean="0"/>
              <a:t>:</a:t>
            </a:r>
          </a:p>
          <a:p>
            <a:pPr lvl="0" algn="just"/>
            <a:r>
              <a:rPr lang="uk-UA" dirty="0" smtClean="0"/>
              <a:t>повне, коли не вживають їжі, але вживають воду;</a:t>
            </a:r>
            <a:r>
              <a:rPr lang="ru-RU" dirty="0" smtClean="0"/>
              <a:t> </a:t>
            </a:r>
          </a:p>
          <a:p>
            <a:pPr lvl="0" algn="just"/>
            <a:r>
              <a:rPr lang="uk-UA" dirty="0" smtClean="0"/>
              <a:t>неповне (недоїдання), коли вживання їжі недостатнє по відношенню до загальної втрати енергії;</a:t>
            </a:r>
            <a:r>
              <a:rPr lang="ru-RU" dirty="0" smtClean="0"/>
              <a:t> </a:t>
            </a:r>
          </a:p>
          <a:p>
            <a:pPr lvl="0" algn="just"/>
            <a:r>
              <a:rPr lang="uk-UA" dirty="0" smtClean="0"/>
              <a:t>абсолютне голодування, коли не вживають ні їжі, ні води;</a:t>
            </a:r>
            <a:endParaRPr lang="ru-RU" dirty="0" smtClean="0"/>
          </a:p>
          <a:p>
            <a:pPr lvl="0" algn="just"/>
            <a:r>
              <a:rPr lang="uk-UA" dirty="0" smtClean="0"/>
              <a:t>часткове, або якісне, голо­дування, коли вживають їжу нормальної калорійності, з обмеженим вживанням однієї або кількох харчових речовин.</a:t>
            </a:r>
            <a:endParaRPr lang="ru-RU" dirty="0" smtClean="0"/>
          </a:p>
          <a:p>
            <a:pPr algn="just">
              <a:buNone/>
            </a:pPr>
            <a:r>
              <a:rPr lang="ru-RU" dirty="0" smtClean="0"/>
              <a:t>У </a:t>
            </a:r>
            <a:r>
              <a:rPr lang="uk-UA" dirty="0" smtClean="0"/>
              <a:t>людському тілі вода займає 2/3 його маси, що зумовлює її важливе значення в організмі. При голодуванні без їжі, але з уживанням води людина може прожити, залежно від маси тіла, віку, статі, індивідуальних особливостей, 40 — 60 днів, а без води — тільки 8 днів</a:t>
            </a:r>
            <a:r>
              <a:rPr lang="ru-RU" dirty="0" smtClean="0"/>
              <a:t>. </a:t>
            </a:r>
          </a:p>
          <a:p>
            <a:endParaRPr lang="ru-RU"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uk-UA" sz="3600" b="1" cap="all" dirty="0" smtClean="0"/>
              <a:t>Продукти геропротекторного спрямування.</a:t>
            </a:r>
            <a:endParaRPr lang="uk-UA" sz="3600" dirty="0"/>
          </a:p>
        </p:txBody>
      </p:sp>
      <p:sp>
        <p:nvSpPr>
          <p:cNvPr id="3" name="Содержимое 2"/>
          <p:cNvSpPr>
            <a:spLocks noGrp="1"/>
          </p:cNvSpPr>
          <p:nvPr>
            <p:ph idx="1"/>
          </p:nvPr>
        </p:nvSpPr>
        <p:spPr/>
        <p:txBody>
          <a:bodyPr/>
          <a:lstStyle/>
          <a:p>
            <a:pPr algn="just">
              <a:buNone/>
            </a:pPr>
            <a:r>
              <a:rPr lang="uk-UA" dirty="0" smtClean="0"/>
              <a:t>Старіння  являє  собою  комплекс  змін  в  організмі  в  результаті дії  фактору  часу.  Населення  старше 60  років  розділяють  на  три групи: особи літнього віку від 61 до 74 років, люди старечого віку від 75 і старші, довгожителі від 90 років.  </a:t>
            </a:r>
            <a:endParaRPr lang="ru-RU" dirty="0" smtClean="0"/>
          </a:p>
          <a:p>
            <a:pPr algn="just">
              <a:buNone/>
            </a:pPr>
            <a:r>
              <a:rPr lang="uk-UA" dirty="0" smtClean="0"/>
              <a:t>Збалансоване  харчування –  найбільш  ефективний  засіб,  що подовжує життя на 25-40%. </a:t>
            </a:r>
            <a:endParaRPr lang="ru-RU" dirty="0" smtClean="0"/>
          </a:p>
          <a:p>
            <a:pPr algn="just"/>
            <a:endParaRPr lang="ru-RU"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643998" cy="5500726"/>
          </a:xfrm>
        </p:spPr>
        <p:txBody>
          <a:bodyPr>
            <a:normAutofit fontScale="92500" lnSpcReduction="20000"/>
          </a:bodyPr>
          <a:lstStyle/>
          <a:p>
            <a:pPr algn="just">
              <a:buNone/>
            </a:pPr>
            <a:r>
              <a:rPr lang="uk-UA" dirty="0" smtClean="0"/>
              <a:t>Харчування  людей похилого та старечого віку розглядають  як  активний  лікувально-профілактичний  вплив  на  організм,  який  сприяє  збереженню фізичного  і  психічного  здоров'я,  знижує  ризик  розвитку  будь-якої хвороби  і  попереджує  передчасне  старіння.  З  урахуванням  даного визначення  у  геродієтетиці (від  грецького “gerontos” –  старець) розроблені  принципи  організації  харчування (принципи геродієтетики)  і  засновані  на  них  норми  споживання  харчових речовин і енергії для людей старшого віку.  </a:t>
            </a:r>
            <a:endParaRPr lang="ru-RU" dirty="0" smtClean="0"/>
          </a:p>
          <a:p>
            <a:pPr algn="just">
              <a:buNone/>
            </a:pPr>
            <a:r>
              <a:rPr lang="uk-UA" dirty="0" smtClean="0"/>
              <a:t>1. Енергетична  збалансованість  харчування  з фактичними енерговитратами  старіючого  організму.  </a:t>
            </a:r>
            <a:endParaRPr lang="ru-RU" dirty="0" smtClean="0"/>
          </a:p>
          <a:p>
            <a:pPr algn="just">
              <a:buNone/>
            </a:pPr>
            <a:r>
              <a:rPr lang="uk-UA" dirty="0" smtClean="0"/>
              <a:t>2.  Лікувально-профілактична  спрямованість  харчування.</a:t>
            </a:r>
            <a:endParaRPr lang="ru-RU" dirty="0" smtClean="0"/>
          </a:p>
          <a:p>
            <a:pPr algn="just">
              <a:buNone/>
            </a:pPr>
            <a:r>
              <a:rPr lang="uk-UA" dirty="0" smtClean="0"/>
              <a:t>3. Відповідність хімічного складу  їжі віковим змінам обміну речовин  і функцій під час старіння. </a:t>
            </a:r>
            <a:endParaRPr lang="ru-RU" dirty="0" smtClean="0"/>
          </a:p>
          <a:p>
            <a:pPr algn="just">
              <a:buNone/>
            </a:pPr>
            <a:r>
              <a:rPr lang="uk-UA" dirty="0" smtClean="0"/>
              <a:t>4.  Збалансованість  раціону  за  незамінними  чинниками харчування</a:t>
            </a:r>
            <a:endParaRPr lang="ru-RU"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142984"/>
            <a:ext cx="8643998" cy="5429288"/>
          </a:xfrm>
        </p:spPr>
        <p:txBody>
          <a:bodyPr>
            <a:normAutofit fontScale="92500"/>
          </a:bodyPr>
          <a:lstStyle/>
          <a:p>
            <a:pPr algn="just">
              <a:buNone/>
            </a:pPr>
            <a:r>
              <a:rPr lang="uk-UA" dirty="0" smtClean="0"/>
              <a:t>5.  Основна (лужна)  спрямованість  харчування  сприяє  корекції  ацидотичних  рис  гомеостазу.</a:t>
            </a:r>
            <a:endParaRPr lang="ru-RU" dirty="0" smtClean="0"/>
          </a:p>
          <a:p>
            <a:pPr algn="just">
              <a:buNone/>
            </a:pPr>
            <a:r>
              <a:rPr lang="uk-UA" dirty="0" smtClean="0"/>
              <a:t>6.  Збагачення  раціонів  продуктами  і  стравами,  що нормалізують  кишкову  мікрофлору.  </a:t>
            </a:r>
            <a:endParaRPr lang="ru-RU" dirty="0" smtClean="0"/>
          </a:p>
          <a:p>
            <a:pPr algn="just">
              <a:buNone/>
            </a:pPr>
            <a:r>
              <a:rPr lang="uk-UA" b="1" dirty="0" smtClean="0"/>
              <a:t>7.  </a:t>
            </a:r>
            <a:r>
              <a:rPr lang="uk-UA" dirty="0" smtClean="0"/>
              <a:t>Збагачення  їжі  аліментарними  геропротекторами. Аліментарними  геропротекторами  називають  нутрієнти,  які гальмують  процеси  старіння  і  збільшують  тривалість  життя.  В експерименті доведено, що до аліментарних впливів, які збільшують тривалість  життя  тварин,  відносяться  редукована  за  калорійністю дієта, знижений рівень споживання білка, жиру, дефіцит триптофану, дієта з переважанням продуктів з лужною реакцією, нутрієнти, котрі гальмують  вільнорадикальні  і  перекисні  процеси  в  організмі, - антиоксиданти. </a:t>
            </a:r>
            <a:endParaRPr lang="ru-RU"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572560" cy="5429288"/>
          </a:xfrm>
        </p:spPr>
        <p:txBody>
          <a:bodyPr>
            <a:normAutofit fontScale="92500" lnSpcReduction="10000"/>
          </a:bodyPr>
          <a:lstStyle/>
          <a:p>
            <a:pPr algn="just">
              <a:buNone/>
            </a:pPr>
            <a:r>
              <a:rPr lang="uk-UA" dirty="0" smtClean="0"/>
              <a:t>Аліментарними  геропротекторами  з антиоксидантними властивостями є амінокислоти (метіонін, цистеїн, глутамінова кислота); мікроелементи (магній, марганець, мідь, цинк, селен); вітаміни (групи В, Р, К, А, Е, аскорбінова кислота); речовини рослинного походження (флавоноїди, поліфеноли пряноароматичних трав,  таніни,  молочна  кислота,  забарвлююча  речовина  буряка - бетаїдин  тощо).  Антиоксидантні  властивості  мають  продукти  в основному  рослинного  походження:  боби,  солодкий  перець,</a:t>
            </a:r>
            <a:r>
              <a:rPr lang="uk-UA" b="1" dirty="0" smtClean="0"/>
              <a:t>  </a:t>
            </a:r>
            <a:r>
              <a:rPr lang="uk-UA" dirty="0" smtClean="0"/>
              <a:t>ріпа, картопля, помідори, огірки,  селера, цибуля-батун, коров'ячий  горох, цикорій, соки фруктів. </a:t>
            </a:r>
            <a:endParaRPr lang="ru-RU" dirty="0" smtClean="0"/>
          </a:p>
          <a:p>
            <a:pPr algn="just">
              <a:buNone/>
            </a:pPr>
            <a:r>
              <a:rPr lang="uk-UA" dirty="0" smtClean="0"/>
              <a:t>8.  Використання  харчових  продукти  та  страв,  які  легко піддаються  впливу  харчових ферментів. </a:t>
            </a:r>
            <a:endParaRPr lang="ru-RU" dirty="0" smtClean="0"/>
          </a:p>
          <a:p>
            <a:pPr algn="just">
              <a:buNone/>
            </a:pPr>
            <a:r>
              <a:rPr lang="uk-UA" dirty="0" smtClean="0"/>
              <a:t>9.  Режим  харчування.</a:t>
            </a:r>
            <a:endParaRPr lang="ru-RU" dirty="0" smtClean="0"/>
          </a:p>
          <a:p>
            <a:endParaRPr lang="ru-RU"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214422"/>
            <a:ext cx="8229600" cy="1143000"/>
          </a:xfrm>
        </p:spPr>
        <p:txBody>
          <a:bodyPr>
            <a:normAutofit fontScale="90000"/>
          </a:bodyPr>
          <a:lstStyle/>
          <a:p>
            <a:pPr algn="just"/>
            <a:r>
              <a:rPr lang="uk-UA" sz="3600" b="1" cap="all" dirty="0" smtClean="0"/>
              <a:t>Гігієна підприємств громадського харчування</a:t>
            </a:r>
            <a:r>
              <a:rPr lang="ru-RU" b="1" dirty="0" smtClean="0"/>
              <a:t/>
            </a:r>
            <a:br>
              <a:rPr lang="ru-RU" b="1" dirty="0" smtClean="0"/>
            </a:br>
            <a:endParaRPr lang="ru-RU" dirty="0"/>
          </a:p>
        </p:txBody>
      </p:sp>
      <p:sp>
        <p:nvSpPr>
          <p:cNvPr id="3" name="Содержимое 2"/>
          <p:cNvSpPr>
            <a:spLocks noGrp="1"/>
          </p:cNvSpPr>
          <p:nvPr>
            <p:ph idx="1"/>
          </p:nvPr>
        </p:nvSpPr>
        <p:spPr>
          <a:xfrm>
            <a:off x="214282" y="1785926"/>
            <a:ext cx="8643998" cy="4714908"/>
          </a:xfrm>
        </p:spPr>
        <p:txBody>
          <a:bodyPr>
            <a:normAutofit lnSpcReduction="10000"/>
          </a:bodyPr>
          <a:lstStyle/>
          <a:p>
            <a:pPr algn="just">
              <a:buNone/>
            </a:pPr>
            <a:r>
              <a:rPr lang="uk-UA" dirty="0" smtClean="0"/>
              <a:t>Підприємствами громадського харчування є їдальні, ресторани, кафе, будинкові кухні, кулінарні магазини і т.д. Згідно з гігієнічними нормами, передбаченими Снип П-78-81 «Норми проектування. Підприємства громадського харчування», при плануванні підприємств громадського харчування слід враховувати послідовність і потоковість технологічних процесів обробки харчових продуктів. </a:t>
            </a:r>
            <a:r>
              <a:rPr lang="ru-RU" dirty="0" smtClean="0"/>
              <a:t>Це необхідно для того, щоб попередити зустріч потоків сировини з готовою продукцією, напівфабрикатів з відходами, чистого посуду </a:t>
            </a:r>
            <a:r>
              <a:rPr lang="uk-UA" dirty="0" smtClean="0"/>
              <a:t>з брудним</a:t>
            </a:r>
            <a:r>
              <a:rPr lang="ru-RU" dirty="0" smtClean="0"/>
              <a:t>.</a:t>
            </a:r>
          </a:p>
          <a:p>
            <a:endParaRPr lang="ru-RU"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71546"/>
            <a:ext cx="8572560" cy="5500726"/>
          </a:xfrm>
        </p:spPr>
        <p:txBody>
          <a:bodyPr>
            <a:normAutofit fontScale="92500" lnSpcReduction="10000"/>
          </a:bodyPr>
          <a:lstStyle/>
          <a:p>
            <a:pPr algn="just">
              <a:buNone/>
            </a:pPr>
            <a:r>
              <a:rPr lang="ru-RU" dirty="0" smtClean="0"/>
              <a:t>Планування повинн</a:t>
            </a:r>
            <a:r>
              <a:rPr lang="uk-UA" dirty="0" smtClean="0"/>
              <a:t>о</a:t>
            </a:r>
            <a:r>
              <a:rPr lang="ru-RU" dirty="0" smtClean="0"/>
              <a:t> </a:t>
            </a:r>
            <a:r>
              <a:rPr lang="uk-UA" dirty="0" smtClean="0"/>
              <a:t>забезпечувати найкоротший шлях проходження сировини до одержання готової кулінарної </a:t>
            </a:r>
            <a:r>
              <a:rPr lang="ru-RU" dirty="0" smtClean="0"/>
              <a:t>продукц</a:t>
            </a:r>
            <a:r>
              <a:rPr lang="uk-UA" dirty="0" smtClean="0"/>
              <a:t>ії</a:t>
            </a:r>
            <a:r>
              <a:rPr lang="ru-RU" dirty="0" smtClean="0"/>
              <a:t>. Із цією метою виробничі цехи повинні розташовуватися на першому поверсі, складські приміщення в підвалі й напівпідвалі, а транспортування сировини повинн</a:t>
            </a:r>
            <a:r>
              <a:rPr lang="uk-UA" dirty="0" smtClean="0"/>
              <a:t>о</a:t>
            </a:r>
            <a:r>
              <a:rPr lang="ru-RU" dirty="0" smtClean="0"/>
              <a:t> проводитися за допомогою підйомників. Раціональне планування повинн</a:t>
            </a:r>
            <a:r>
              <a:rPr lang="uk-UA" dirty="0" smtClean="0"/>
              <a:t>о</a:t>
            </a:r>
            <a:r>
              <a:rPr lang="ru-RU" dirty="0" smtClean="0"/>
              <a:t> сприяти правильній організації праці, дотриманню санітарного режиму при зберіганні продуктів і культурі обслуговування споживачів</a:t>
            </a:r>
          </a:p>
          <a:p>
            <a:pPr algn="just">
              <a:buNone/>
            </a:pPr>
            <a:r>
              <a:rPr lang="ru-RU" dirty="0" smtClean="0"/>
              <a:t>До складу підприємства громадського харчування входять приміщення для обслуговування відвідувачів і виробничі приміщення. Щоб </a:t>
            </a:r>
            <a:r>
              <a:rPr lang="uk-UA" dirty="0" smtClean="0"/>
              <a:t>о</a:t>
            </a:r>
            <a:r>
              <a:rPr lang="ru-RU" dirty="0" smtClean="0"/>
              <a:t>світлення виробничих приміщень підприємств громадського харчування відповідало рекомендованому, вони повинні розташовуватися в надземних поверхах. </a:t>
            </a:r>
            <a:endParaRPr lang="ru-RU"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357298"/>
            <a:ext cx="8729634" cy="4960624"/>
          </a:xfrm>
        </p:spPr>
        <p:txBody>
          <a:bodyPr>
            <a:normAutofit fontScale="92500" lnSpcReduction="20000"/>
          </a:bodyPr>
          <a:lstStyle/>
          <a:p>
            <a:pPr algn="just">
              <a:buNone/>
            </a:pPr>
            <a:r>
              <a:rPr lang="ru-RU" dirty="0" smtClean="0"/>
              <a:t>Якщо підприємство громадського харчування розташовується у двоповерховому будинку, то на другому поверсі перебувають гарячий, холодний і кондитерський цехи. Тут же розміщ</a:t>
            </a:r>
            <a:r>
              <a:rPr lang="uk-UA" dirty="0" smtClean="0"/>
              <a:t>у</a:t>
            </a:r>
            <a:r>
              <a:rPr lang="ru-RU" dirty="0" smtClean="0"/>
              <a:t>ються мийні відділення й торг</a:t>
            </a:r>
            <a:r>
              <a:rPr lang="uk-UA" dirty="0" smtClean="0"/>
              <a:t>і</a:t>
            </a:r>
            <a:r>
              <a:rPr lang="ru-RU" dirty="0" smtClean="0"/>
              <a:t>вельний зал. Таке розміщення пов'язане з тим, що гарячий цех сприяє утвор</a:t>
            </a:r>
            <a:r>
              <a:rPr lang="uk-UA" dirty="0" smtClean="0"/>
              <a:t>енню</a:t>
            </a:r>
            <a:r>
              <a:rPr lang="ru-RU" dirty="0" smtClean="0"/>
              <a:t> великої кількості тепла й вологи й розташування його внизу може вплинути на мікроклімат торг</a:t>
            </a:r>
            <a:r>
              <a:rPr lang="uk-UA" dirty="0" smtClean="0"/>
              <a:t>і</a:t>
            </a:r>
            <a:r>
              <a:rPr lang="ru-RU" dirty="0" smtClean="0"/>
              <a:t>вельного залу, холодного й кондитерського цехів</a:t>
            </a:r>
          </a:p>
          <a:p>
            <a:pPr algn="just">
              <a:buNone/>
            </a:pPr>
            <a:r>
              <a:rPr lang="ru-RU" dirty="0" smtClean="0"/>
              <a:t>Для забезпечення потоковості технологічного процесу овочевий цех, у який надходить велика кількість забруднено</a:t>
            </a:r>
            <a:r>
              <a:rPr lang="uk-UA" dirty="0" smtClean="0"/>
              <a:t>ї</a:t>
            </a:r>
            <a:r>
              <a:rPr lang="ru-RU" dirty="0" smtClean="0"/>
              <a:t> сировини, розміщ</a:t>
            </a:r>
            <a:r>
              <a:rPr lang="uk-UA" dirty="0" smtClean="0"/>
              <a:t>у</a:t>
            </a:r>
            <a:r>
              <a:rPr lang="ru-RU" dirty="0" smtClean="0"/>
              <a:t>ють ближче до комори для зберігання овочів, а м'ясо-рибний цех між складськими приміщеннями й гарячим цехом (кухнею). Це дозволяє також уникнути забруднення виробничих приміщень</a:t>
            </a:r>
          </a:p>
          <a:p>
            <a:pPr algn="just"/>
            <a:endParaRPr lang="ru-RU"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000108"/>
            <a:ext cx="8786874" cy="5643602"/>
          </a:xfrm>
        </p:spPr>
        <p:txBody>
          <a:bodyPr>
            <a:normAutofit lnSpcReduction="10000"/>
          </a:bodyPr>
          <a:lstStyle/>
          <a:p>
            <a:pPr algn="just">
              <a:buNone/>
            </a:pPr>
            <a:r>
              <a:rPr lang="ru-RU" dirty="0" smtClean="0"/>
              <a:t>Кожний із заго</a:t>
            </a:r>
            <a:r>
              <a:rPr lang="uk-UA" dirty="0" smtClean="0"/>
              <a:t>тівель</a:t>
            </a:r>
            <a:r>
              <a:rPr lang="ru-RU" dirty="0" smtClean="0"/>
              <a:t>них цехів (овочевий, м'ясний, рибний) повинен мати площ</a:t>
            </a:r>
            <a:r>
              <a:rPr lang="uk-UA" dirty="0" smtClean="0"/>
              <a:t>у</a:t>
            </a:r>
            <a:r>
              <a:rPr lang="ru-RU" dirty="0" smtClean="0"/>
              <a:t> не менш</a:t>
            </a:r>
            <a:r>
              <a:rPr lang="uk-UA" dirty="0" smtClean="0"/>
              <a:t>е</a:t>
            </a:r>
            <a:r>
              <a:rPr lang="ru-RU" dirty="0" smtClean="0"/>
              <a:t> 20 м</a:t>
            </a:r>
            <a:r>
              <a:rPr lang="ru-RU" baseline="30000" dirty="0" smtClean="0"/>
              <a:t>2</a:t>
            </a:r>
            <a:r>
              <a:rPr lang="ru-RU" dirty="0" smtClean="0"/>
              <a:t>. На ній необхідно виділити місце для чищення й миття овочів, для чищення й патрання риби, а також окреме місце для первинної обробки </a:t>
            </a:r>
            <a:r>
              <a:rPr lang="uk-UA" dirty="0" smtClean="0"/>
              <a:t>птиці</a:t>
            </a:r>
            <a:r>
              <a:rPr lang="ru-RU" dirty="0" smtClean="0"/>
              <a:t>. Бажан</a:t>
            </a:r>
            <a:r>
              <a:rPr lang="uk-UA" dirty="0" smtClean="0"/>
              <a:t>о</a:t>
            </a:r>
            <a:r>
              <a:rPr lang="ru-RU" dirty="0" smtClean="0"/>
              <a:t>, щоб це місце було відгороджено скляною перегородкою висотою 1,8 м від основного приміщення</a:t>
            </a:r>
          </a:p>
          <a:p>
            <a:pPr algn="just">
              <a:buNone/>
            </a:pPr>
            <a:r>
              <a:rPr lang="ru-RU" dirty="0" smtClean="0"/>
              <a:t>У холодному цеху </a:t>
            </a:r>
            <a:r>
              <a:rPr lang="uk-UA" dirty="0" smtClean="0"/>
              <a:t>готують</a:t>
            </a:r>
            <a:r>
              <a:rPr lang="ru-RU" dirty="0" smtClean="0"/>
              <a:t> вироби із продуктів, що пройшли теплову обробку, а також вироб</a:t>
            </a:r>
            <a:r>
              <a:rPr lang="uk-UA" dirty="0" smtClean="0"/>
              <a:t>и</a:t>
            </a:r>
            <a:r>
              <a:rPr lang="ru-RU" dirty="0" smtClean="0"/>
              <a:t> з овочів (салати і т.д.), уживаних без термічної обробки. При цьому в санітарн</a:t>
            </a:r>
            <a:r>
              <a:rPr lang="uk-UA" dirty="0" smtClean="0"/>
              <a:t>ому </a:t>
            </a:r>
            <a:r>
              <a:rPr lang="ru-RU" dirty="0" smtClean="0"/>
              <a:t>відношенні небезпечним є можливість </a:t>
            </a:r>
            <a:r>
              <a:rPr lang="uk-UA" dirty="0" smtClean="0"/>
              <a:t>ураження продуктів</a:t>
            </a:r>
            <a:r>
              <a:rPr lang="ru-RU" dirty="0" smtClean="0"/>
              <a:t> мікроорганізмами. Тому холодний цех необхідно розміщ</a:t>
            </a:r>
            <a:r>
              <a:rPr lang="uk-UA" dirty="0" smtClean="0"/>
              <a:t>ув</a:t>
            </a:r>
            <a:r>
              <a:rPr lang="ru-RU" dirty="0" smtClean="0"/>
              <a:t>ати окремо від загот</a:t>
            </a:r>
            <a:r>
              <a:rPr lang="uk-UA" dirty="0" smtClean="0"/>
              <a:t>івель</a:t>
            </a:r>
            <a:r>
              <a:rPr lang="ru-RU" dirty="0" smtClean="0"/>
              <a:t>них і ближче до кухні й роздавальної.</a:t>
            </a:r>
            <a:endParaRPr lang="ru-RU"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071546"/>
            <a:ext cx="8643998" cy="5429288"/>
          </a:xfrm>
        </p:spPr>
        <p:txBody>
          <a:bodyPr>
            <a:normAutofit fontScale="92500" lnSpcReduction="20000"/>
          </a:bodyPr>
          <a:lstStyle/>
          <a:p>
            <a:pPr algn="just">
              <a:buNone/>
            </a:pPr>
            <a:r>
              <a:rPr lang="ru-RU" dirty="0" smtClean="0"/>
              <a:t>Але від кухні цей цех повинен бути ретельно ізольований, тому що при недостатньо ефективній вентиляції таке сусідство може при</a:t>
            </a:r>
            <a:r>
              <a:rPr lang="uk-UA" dirty="0" smtClean="0"/>
              <a:t>з</a:t>
            </a:r>
            <a:r>
              <a:rPr lang="ru-RU" dirty="0" smtClean="0"/>
              <a:t>вести до підвищення температури в холодному цеху, а це, у свою чергу, може сприяти інтенсивному розмноженню мікрофлори в готових виробах, яка може </a:t>
            </a:r>
            <a:r>
              <a:rPr lang="uk-UA" dirty="0" smtClean="0"/>
              <a:t>потрапляти</a:t>
            </a:r>
            <a:r>
              <a:rPr lang="ru-RU" dirty="0" smtClean="0"/>
              <a:t> з реманенту, устаткування й рук робітників</a:t>
            </a:r>
          </a:p>
          <a:p>
            <a:pPr algn="just">
              <a:buNone/>
            </a:pPr>
            <a:r>
              <a:rPr lang="ru-RU" dirty="0" smtClean="0"/>
              <a:t>Мийні кімнати також відокремлюють від кухні й торг</a:t>
            </a:r>
            <a:r>
              <a:rPr lang="uk-UA" dirty="0" smtClean="0"/>
              <a:t>і</a:t>
            </a:r>
            <a:r>
              <a:rPr lang="ru-RU" dirty="0" smtClean="0"/>
              <a:t>вельного залу перегородкою. Дозволяється розміщ</a:t>
            </a:r>
            <a:r>
              <a:rPr lang="uk-UA" dirty="0" smtClean="0"/>
              <a:t>ув</a:t>
            </a:r>
            <a:r>
              <a:rPr lang="ru-RU" dirty="0" smtClean="0"/>
              <a:t>ати мийні їдальні й кухонного посуду в одному приміщенні з перегородкою між ними висотою 1,6 м. Розташування мийних і особлив</a:t>
            </a:r>
            <a:r>
              <a:rPr lang="uk-UA" dirty="0" smtClean="0"/>
              <a:t>о</a:t>
            </a:r>
            <a:r>
              <a:rPr lang="ru-RU" dirty="0" smtClean="0"/>
              <a:t> столового посуду, забруднено</a:t>
            </a:r>
            <a:r>
              <a:rPr lang="uk-UA" dirty="0" smtClean="0"/>
              <a:t>го</a:t>
            </a:r>
            <a:r>
              <a:rPr lang="ru-RU" dirty="0" smtClean="0"/>
              <a:t> залишками їжі й мікроорганізмами, повинн</a:t>
            </a:r>
            <a:r>
              <a:rPr lang="uk-UA" dirty="0" smtClean="0"/>
              <a:t>о</a:t>
            </a:r>
            <a:r>
              <a:rPr lang="ru-RU" dirty="0" smtClean="0"/>
              <a:t> забезпечувати найкоротший шлях видалення відходів по коридору, а не через виробничі цехи або роздавальну в камеру для відходів</a:t>
            </a:r>
            <a:r>
              <a:rPr lang="uk-UA" dirty="0" smtClean="0"/>
              <a:t>.</a:t>
            </a:r>
            <a:endParaRPr lang="ru-RU" dirty="0" smtClean="0"/>
          </a:p>
          <a:p>
            <a:endParaRPr lang="ru-RU"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472518" cy="5181616"/>
          </a:xfrm>
        </p:spPr>
        <p:txBody>
          <a:bodyPr>
            <a:normAutofit/>
          </a:bodyPr>
          <a:lstStyle/>
          <a:p>
            <a:pPr algn="just">
              <a:buNone/>
            </a:pPr>
            <a:r>
              <a:rPr lang="uk-UA" dirty="0" smtClean="0"/>
              <a:t>Якщо підприємство громадського харчування працює не на сировині, а на напівфабрикатах, то необхідно передбачити приміщення для миття тари (фляг, лотків, контейнерів), яка забруднюється при зіткненні із транспортом, ґрунтом і може служити джерелом забруднення кухонного посуду й реманенту.</a:t>
            </a:r>
            <a:endParaRPr lang="ru-RU" dirty="0" smtClean="0"/>
          </a:p>
          <a:p>
            <a:pPr algn="just">
              <a:buNone/>
            </a:pPr>
            <a:r>
              <a:rPr lang="ru-RU" dirty="0" smtClean="0"/>
              <a:t>При визначенні розмірів виробничих приміщень керуються нормою площі, яка повинна виділятися на </a:t>
            </a:r>
            <a:r>
              <a:rPr lang="uk-UA" dirty="0" smtClean="0"/>
              <a:t>одного</a:t>
            </a:r>
            <a:r>
              <a:rPr lang="ru-RU" dirty="0" smtClean="0"/>
              <a:t> робітника й становити 5-5,5 м</a:t>
            </a:r>
            <a:r>
              <a:rPr lang="ru-RU" baseline="30000" dirty="0" smtClean="0"/>
              <a:t>2</a:t>
            </a:r>
            <a:r>
              <a:rPr lang="ru-RU" dirty="0" smtClean="0"/>
              <a:t> при висоті приміщення не менш 3,3 м.</a:t>
            </a:r>
          </a:p>
          <a:p>
            <a:endParaRPr lang="ru-RU"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714488"/>
            <a:ext cx="8229600" cy="1143000"/>
          </a:xfrm>
        </p:spPr>
        <p:txBody>
          <a:bodyPr>
            <a:normAutofit fontScale="90000"/>
          </a:bodyPr>
          <a:lstStyle/>
          <a:p>
            <a:pPr algn="just"/>
            <a:r>
              <a:rPr lang="ru-RU" sz="2700" b="1" cap="all" dirty="0" smtClean="0"/>
              <a:t>Організація лікувального та дієтичного харчування в лікувально-профілактичних закладах та контроль за ним. Методи і засоби медичного контролю за харчуванням окремих груп населення</a:t>
            </a:r>
            <a:r>
              <a:rPr lang="ru-RU" dirty="0" smtClean="0"/>
              <a:t/>
            </a:r>
            <a:br>
              <a:rPr lang="ru-RU" dirty="0" smtClean="0"/>
            </a:br>
            <a:endParaRPr lang="ru-RU" dirty="0"/>
          </a:p>
        </p:txBody>
      </p:sp>
      <p:sp>
        <p:nvSpPr>
          <p:cNvPr id="3" name="Содержимое 2"/>
          <p:cNvSpPr>
            <a:spLocks noGrp="1"/>
          </p:cNvSpPr>
          <p:nvPr>
            <p:ph idx="1"/>
          </p:nvPr>
        </p:nvSpPr>
        <p:spPr>
          <a:xfrm>
            <a:off x="285720" y="2214554"/>
            <a:ext cx="8643998" cy="4357718"/>
          </a:xfrm>
        </p:spPr>
        <p:txBody>
          <a:bodyPr>
            <a:normAutofit lnSpcReduction="10000"/>
          </a:bodyPr>
          <a:lstStyle/>
          <a:p>
            <a:pPr algn="just">
              <a:buNone/>
            </a:pPr>
            <a:r>
              <a:rPr lang="ru-RU" dirty="0" smtClean="0"/>
              <a:t>В основу системи лікувального харчування закладено принципи достатнього та збалансованого харчування. </a:t>
            </a:r>
          </a:p>
          <a:p>
            <a:pPr algn="just">
              <a:buNone/>
            </a:pPr>
            <a:r>
              <a:rPr lang="ru-RU" dirty="0" smtClean="0"/>
              <a:t>Харчування хворих базується на основі фізіологічних потреб у харчових речовинах та енергії здорової людини. Однак, при цьому у фізіологічні пропорції окремих нутрієнтів вносяться корективи, які відповідають особливостям патогенезу, клінічного перебігу, стадії хвороби, рівню та характеру метаболічних зрушень. </a:t>
            </a:r>
          </a:p>
          <a:p>
            <a:pPr algn="just">
              <a:buNone/>
            </a:pPr>
            <a:r>
              <a:rPr lang="ru-RU" dirty="0" smtClean="0"/>
              <a:t>Система лікувального харчування включає наступні принципи та методологію.</a:t>
            </a:r>
          </a:p>
          <a:p>
            <a:endParaRPr lang="ru-RU"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000108"/>
            <a:ext cx="8686800" cy="5324492"/>
          </a:xfrm>
        </p:spPr>
        <p:txBody>
          <a:bodyPr>
            <a:normAutofit lnSpcReduction="10000"/>
          </a:bodyPr>
          <a:lstStyle/>
          <a:p>
            <a:pPr algn="just">
              <a:buNone/>
            </a:pPr>
            <a:r>
              <a:rPr lang="ru-RU" dirty="0" smtClean="0"/>
              <a:t>Принципи лікувального харчування хворих:</a:t>
            </a:r>
          </a:p>
          <a:p>
            <a:pPr algn="just">
              <a:buNone/>
            </a:pPr>
            <a:r>
              <a:rPr lang="ru-RU" dirty="0" smtClean="0"/>
              <a:t>1. Лікувальне харчування хворого відноситься до “базового медичного піклування” про нього.</a:t>
            </a:r>
          </a:p>
          <a:p>
            <a:pPr algn="just">
              <a:buNone/>
            </a:pPr>
            <a:r>
              <a:rPr lang="ru-RU" dirty="0" smtClean="0"/>
              <a:t>2. Професійний обов’язок лікаря відносно забезпечення організації перорального харчування хворого повинен виконуватися до тих пір, доки пацієнт може ковтати і доки не буде медичних заперечень відносно вживання рідини та їжі перорально.</a:t>
            </a:r>
          </a:p>
          <a:p>
            <a:pPr algn="just">
              <a:buNone/>
            </a:pPr>
            <a:r>
              <a:rPr lang="ru-RU" dirty="0" smtClean="0"/>
              <a:t>3. Нагляд за хворим, перш за все, складається з забезпечення його адекватними рідинами та нутрієнтами перорально.</a:t>
            </a:r>
          </a:p>
          <a:p>
            <a:pPr algn="just">
              <a:buNone/>
            </a:pPr>
            <a:r>
              <a:rPr lang="ru-RU" dirty="0" smtClean="0"/>
              <a:t>4. План лікування будь-якого пацієнта повинен забезпечити його необхідною кількістю їжі та рідини.</a:t>
            </a:r>
          </a:p>
          <a:p>
            <a:endParaRPr lang="ru-RU"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857232"/>
            <a:ext cx="8715436" cy="5786478"/>
          </a:xfrm>
        </p:spPr>
        <p:txBody>
          <a:bodyPr>
            <a:normAutofit fontScale="92500" lnSpcReduction="20000"/>
          </a:bodyPr>
          <a:lstStyle/>
          <a:p>
            <a:pPr algn="just">
              <a:buNone/>
            </a:pPr>
            <a:r>
              <a:rPr lang="ru-RU" dirty="0" smtClean="0"/>
              <a:t>Методологія системи лікувального харчування хворих:</a:t>
            </a:r>
          </a:p>
          <a:p>
            <a:pPr algn="just">
              <a:buNone/>
            </a:pPr>
            <a:r>
              <a:rPr lang="ru-RU" dirty="0" smtClean="0"/>
              <a:t>1. Нутріціологічна підтримка враховує харчовий статус хворого, його індивідуальні потреби у нутрієнтах та клінічний стан.</a:t>
            </a:r>
          </a:p>
          <a:p>
            <a:pPr algn="just">
              <a:buNone/>
            </a:pPr>
            <a:r>
              <a:rPr lang="ru-RU" dirty="0" smtClean="0"/>
              <a:t>2. Потреба в енергії та макронутрієнтах (білках, жирах та вуглеводах) визначається на кг оптимальної маси тіла (оптимальна маса для чоловіків – 70 кг, для жінок – 60 кг).</a:t>
            </a:r>
          </a:p>
          <a:p>
            <a:pPr algn="just">
              <a:buNone/>
            </a:pPr>
            <a:r>
              <a:rPr lang="ru-RU" dirty="0" smtClean="0"/>
              <a:t>3. За харчовим статусом, відповідно до індексу маси тіла, усі хворі поділяються на три групи: хворі з гіпотрофією, нормотрофією та гіпертрофією.</a:t>
            </a:r>
          </a:p>
          <a:p>
            <a:pPr algn="just">
              <a:buNone/>
            </a:pPr>
            <a:r>
              <a:rPr lang="ru-RU" dirty="0" smtClean="0"/>
              <a:t>4. Необхідна кількість мікронутрієнтів визначається відповідно до фізіологічних потреб.</a:t>
            </a:r>
          </a:p>
          <a:p>
            <a:pPr algn="just">
              <a:buNone/>
            </a:pPr>
            <a:r>
              <a:rPr lang="ru-RU" dirty="0" smtClean="0"/>
              <a:t>5. Лікувальне харчування також включає дієтичний супровід при екстремальних клінічних станах (використовується повне або часткове парентеральне харчування, елементне та зондове харчування, нульові хірургічні та спеціальні дієти) та на етапі реконвалесценції.</a:t>
            </a:r>
          </a:p>
          <a:p>
            <a:endParaRPr lang="ru-RU"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85794"/>
            <a:ext cx="9144000" cy="6072206"/>
          </a:xfrm>
        </p:spPr>
        <p:txBody>
          <a:bodyPr>
            <a:normAutofit fontScale="77500" lnSpcReduction="20000"/>
          </a:bodyPr>
          <a:lstStyle/>
          <a:p>
            <a:pPr algn="just">
              <a:buNone/>
            </a:pPr>
            <a:r>
              <a:rPr lang="ru-RU" dirty="0" smtClean="0"/>
              <a:t>6. Стандартні раціони для дорослих осіб розробляються на основі потреб хворого в енергії та нутрієнтах у залежності від вихідного нормо-,  гіпо-  або гіпертрофічного стану.</a:t>
            </a:r>
          </a:p>
          <a:p>
            <a:pPr algn="just">
              <a:buNone/>
            </a:pPr>
            <a:r>
              <a:rPr lang="ru-RU" dirty="0" smtClean="0"/>
              <a:t>7. Індивідуалізація калорійності та хімічного складу дієти, в залежності від трофологічного стану хворого, основного та супутнього діагнозів, досягається за рахунок корекції стандартного раціону шляхом збільшення чи зменшення у ньому кількості буфетної продукції (хліб, цукор, масло), підбору гарнірів (зернові, овочеві) та використання нерегламентованого (домашнього) харчування за рекомендаціями лікаря-дієтолога (лікаря).</a:t>
            </a:r>
          </a:p>
          <a:p>
            <a:pPr algn="just">
              <a:buNone/>
            </a:pPr>
            <a:r>
              <a:rPr lang="ru-RU" dirty="0" smtClean="0"/>
              <a:t>8. У зв’язку з тим, що усі дієти біологічно неповноцінні за вмістом вітамінів та мінеральних елементів, хворі на усіх етапах лікування потребують нутріціологічної підтримки, яка реалізується за рахунок нерегламентованого харчування, яке передбачає додаткове використання вітамінно-мінеральних комплексів, спеціальних харчових продуктів. </a:t>
            </a:r>
          </a:p>
          <a:p>
            <a:pPr algn="just">
              <a:buNone/>
            </a:pPr>
            <a:r>
              <a:rPr lang="ru-RU" dirty="0" smtClean="0"/>
              <a:t>9. В усіх лікувально-профілактичних закладах встановлюється чотирьохразовий режим лікувального харчування. </a:t>
            </a:r>
          </a:p>
          <a:p>
            <a:pPr algn="just">
              <a:buNone/>
            </a:pPr>
            <a:r>
              <a:rPr lang="ru-RU" dirty="0" smtClean="0"/>
              <a:t>10. Для скорочення термінів перебування хворих у стаціонарі вся їжа готується із забезпеченням механічного та хімічного щадіння. Смакові речовини (сіль, перець, майонези, кетчупи, соуси) призначаються лікарем індивідуально. Інтегральна характеристика системи лікувального харчування представлена у таблиці 1.</a:t>
            </a:r>
          </a:p>
          <a:p>
            <a:pPr algn="just">
              <a:buNone/>
            </a:pPr>
            <a:r>
              <a:rPr lang="ru-RU" b="1" dirty="0" smtClean="0"/>
              <a:t>Характеристика системи лікувального харчування</a:t>
            </a:r>
            <a:r>
              <a:rPr lang="ru-RU" dirty="0" smtClean="0"/>
              <a:t>*</a:t>
            </a:r>
          </a:p>
          <a:p>
            <a:pPr algn="just">
              <a:buNone/>
            </a:pPr>
            <a:r>
              <a:rPr lang="ru-RU" b="1" dirty="0" smtClean="0"/>
              <a:t>(не поширюється на лікувальне харчування дітей)</a:t>
            </a:r>
            <a:endParaRPr lang="ru-RU" dirty="0" smtClean="0"/>
          </a:p>
          <a:p>
            <a:pPr algn="just">
              <a:buNone/>
            </a:pPr>
            <a:endParaRPr lang="ru-RU" dirty="0" smtClean="0"/>
          </a:p>
          <a:p>
            <a:pPr algn="just">
              <a:buNone/>
            </a:pPr>
            <a:endParaRPr lang="ru-RU"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2" y="2"/>
          <a:ext cx="9144004" cy="5715013"/>
        </p:xfrm>
        <a:graphic>
          <a:graphicData uri="http://schemas.openxmlformats.org/drawingml/2006/table">
            <a:tbl>
              <a:tblPr>
                <a:tableStyleId>{0505E3EF-67EA-436B-97B2-0124C06EBD24}</a:tableStyleId>
              </a:tblPr>
              <a:tblGrid>
                <a:gridCol w="2286001">
                  <a:extLst>
                    <a:ext uri="{9D8B030D-6E8A-4147-A177-3AD203B41FA5}">
                      <a16:colId xmlns:a16="http://schemas.microsoft.com/office/drawing/2014/main" val="20000"/>
                    </a:ext>
                  </a:extLst>
                </a:gridCol>
                <a:gridCol w="2286001">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gridCol w="2286001">
                  <a:extLst>
                    <a:ext uri="{9D8B030D-6E8A-4147-A177-3AD203B41FA5}">
                      <a16:colId xmlns:a16="http://schemas.microsoft.com/office/drawing/2014/main" val="20003"/>
                    </a:ext>
                  </a:extLst>
                </a:gridCol>
              </a:tblGrid>
              <a:tr h="846408">
                <a:tc>
                  <a:txBody>
                    <a:bodyPr/>
                    <a:lstStyle/>
                    <a:p>
                      <a:pPr algn="ctr">
                        <a:lnSpc>
                          <a:spcPct val="115000"/>
                        </a:lnSpc>
                        <a:spcAft>
                          <a:spcPts val="0"/>
                        </a:spcAft>
                      </a:pPr>
                      <a:r>
                        <a:rPr lang="ru-RU" sz="1600" dirty="0"/>
                        <a:t>Енергетична цінність раціону, Нутрієнтний склад</a:t>
                      </a:r>
                      <a:endParaRPr lang="ru-RU" sz="12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Гіпотрофія (висококалорійна та високобілкова дієта) </a:t>
                      </a:r>
                      <a:r>
                        <a:rPr lang="ru-RU" sz="1400" baseline="30000" dirty="0"/>
                        <a:t>1</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 Нормотрофія</a:t>
                      </a:r>
                      <a:r>
                        <a:rPr lang="ru-RU" sz="1400" baseline="30000" dirty="0"/>
                        <a:t>2</a:t>
                      </a:r>
                      <a:endParaRPr lang="ru-RU" sz="1100" dirty="0">
                        <a:latin typeface="Calibri"/>
                        <a:ea typeface="Times New Roman"/>
                        <a:cs typeface="Times New Roman"/>
                      </a:endParaRPr>
                    </a:p>
                  </a:txBody>
                  <a:tcPr marL="51119" marR="51119" marT="0" marB="0"/>
                </a:tc>
                <a:tc>
                  <a:txBody>
                    <a:bodyPr/>
                    <a:lstStyle/>
                    <a:p>
                      <a:pPr>
                        <a:lnSpc>
                          <a:spcPct val="115000"/>
                        </a:lnSpc>
                        <a:spcAft>
                          <a:spcPts val="0"/>
                        </a:spcAft>
                      </a:pPr>
                      <a:r>
                        <a:rPr lang="ru-RU" sz="1600" dirty="0"/>
                        <a:t>Гіпертрофія (</a:t>
                      </a:r>
                      <a:r>
                        <a:rPr lang="ru-RU" sz="1600" dirty="0" smtClean="0"/>
                        <a:t>низькокалорійна </a:t>
                      </a:r>
                      <a:r>
                        <a:rPr lang="uk-UA" sz="1600" noProof="0" dirty="0" smtClean="0"/>
                        <a:t>дієта</a:t>
                      </a:r>
                      <a:r>
                        <a:rPr lang="ru-RU" sz="1600" dirty="0" smtClean="0"/>
                        <a:t>) </a:t>
                      </a:r>
                      <a:r>
                        <a:rPr lang="ru-RU" sz="1600" baseline="30000" dirty="0"/>
                        <a:t>3</a:t>
                      </a:r>
                      <a:endParaRPr lang="ru-RU" sz="1200" dirty="0">
                        <a:latin typeface="Calibri"/>
                        <a:ea typeface="Times New Roman"/>
                        <a:cs typeface="Times New Roman"/>
                      </a:endParaRPr>
                    </a:p>
                  </a:txBody>
                  <a:tcPr marL="51119" marR="51119" marT="0" marB="0"/>
                </a:tc>
                <a:extLst>
                  <a:ext uri="{0D108BD9-81ED-4DB2-BD59-A6C34878D82A}">
                    <a16:rowId xmlns:a16="http://schemas.microsoft.com/office/drawing/2014/main" val="10000"/>
                  </a:ext>
                </a:extLst>
              </a:tr>
              <a:tr h="693182">
                <a:tc>
                  <a:txBody>
                    <a:bodyPr/>
                    <a:lstStyle/>
                    <a:p>
                      <a:pPr>
                        <a:lnSpc>
                          <a:spcPct val="115000"/>
                        </a:lnSpc>
                        <a:spcAft>
                          <a:spcPts val="0"/>
                        </a:spcAft>
                      </a:pPr>
                      <a:r>
                        <a:rPr lang="ru-RU" sz="1400" dirty="0"/>
                        <a:t>1.  Потреба в енергії в день, ккал/кг</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35-40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30-35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25-30</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1"/>
                  </a:ext>
                </a:extLst>
              </a:tr>
              <a:tr h="347403">
                <a:tc rowSpan="2">
                  <a:txBody>
                    <a:bodyPr/>
                    <a:lstStyle/>
                    <a:p>
                      <a:pPr>
                        <a:lnSpc>
                          <a:spcPct val="115000"/>
                        </a:lnSpc>
                        <a:spcAft>
                          <a:spcPts val="0"/>
                        </a:spcAft>
                      </a:pPr>
                      <a:r>
                        <a:rPr lang="ru-RU" sz="1400" dirty="0"/>
                        <a:t>2.  Білки, у т.ч.</a:t>
                      </a:r>
                      <a:endParaRPr lang="ru-RU" sz="1100" dirty="0"/>
                    </a:p>
                    <a:p>
                      <a:pPr>
                        <a:lnSpc>
                          <a:spcPct val="115000"/>
                        </a:lnSpc>
                        <a:spcAft>
                          <a:spcPts val="1000"/>
                        </a:spcAft>
                      </a:pPr>
                      <a:r>
                        <a:rPr lang="ru-RU" sz="1400" dirty="0"/>
                        <a:t>     тваринні в день, г/кг</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до 1,5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1,0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0,75</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2"/>
                  </a:ext>
                </a:extLst>
              </a:tr>
              <a:tr h="386581">
                <a:tc vMerge="1">
                  <a:txBody>
                    <a:bodyPr/>
                    <a:lstStyle/>
                    <a:p>
                      <a:endParaRPr lang="ru-RU"/>
                    </a:p>
                  </a:txBody>
                  <a:tcPr/>
                </a:tc>
                <a:tc>
                  <a:txBody>
                    <a:bodyPr/>
                    <a:lstStyle/>
                    <a:p>
                      <a:pPr algn="ctr">
                        <a:lnSpc>
                          <a:spcPct val="115000"/>
                        </a:lnSpc>
                        <a:spcAft>
                          <a:spcPts val="0"/>
                        </a:spcAft>
                      </a:pPr>
                      <a:r>
                        <a:rPr lang="ru-RU" sz="1400" dirty="0"/>
                        <a:t>до 0,8</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0,4</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3"/>
                  </a:ext>
                </a:extLst>
              </a:tr>
              <a:tr h="347403">
                <a:tc rowSpan="2">
                  <a:txBody>
                    <a:bodyPr/>
                    <a:lstStyle/>
                    <a:p>
                      <a:pPr>
                        <a:lnSpc>
                          <a:spcPct val="115000"/>
                        </a:lnSpc>
                        <a:spcAft>
                          <a:spcPts val="0"/>
                        </a:spcAft>
                      </a:pPr>
                      <a:r>
                        <a:rPr lang="ru-RU" sz="1400" dirty="0"/>
                        <a:t>3.  Жири, у т.ч.</a:t>
                      </a:r>
                      <a:endParaRPr lang="ru-RU" sz="1100" dirty="0"/>
                    </a:p>
                    <a:p>
                      <a:pPr>
                        <a:lnSpc>
                          <a:spcPct val="115000"/>
                        </a:lnSpc>
                        <a:spcAft>
                          <a:spcPts val="1000"/>
                        </a:spcAft>
                      </a:pPr>
                      <a:r>
                        <a:rPr lang="ru-RU" sz="1400" dirty="0"/>
                        <a:t>     рослинні в день, г/кг</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до 1,5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1,0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0,75</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4"/>
                  </a:ext>
                </a:extLst>
              </a:tr>
              <a:tr h="427384">
                <a:tc vMerge="1">
                  <a:txBody>
                    <a:bodyPr/>
                    <a:lstStyle/>
                    <a:p>
                      <a:endParaRPr lang="ru-RU"/>
                    </a:p>
                  </a:txBody>
                  <a:tcPr/>
                </a:tc>
                <a:tc>
                  <a:txBody>
                    <a:bodyPr/>
                    <a:lstStyle/>
                    <a:p>
                      <a:pPr algn="ctr">
                        <a:lnSpc>
                          <a:spcPct val="115000"/>
                        </a:lnSpc>
                        <a:spcAft>
                          <a:spcPts val="0"/>
                        </a:spcAft>
                      </a:pPr>
                      <a:r>
                        <a:rPr lang="ru-RU" sz="1400" dirty="0"/>
                        <a:t>до 0,8</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0,4</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5"/>
                  </a:ext>
                </a:extLst>
              </a:tr>
              <a:tr h="347403">
                <a:tc rowSpan="2">
                  <a:txBody>
                    <a:bodyPr/>
                    <a:lstStyle/>
                    <a:p>
                      <a:pPr>
                        <a:lnSpc>
                          <a:spcPct val="115000"/>
                        </a:lnSpc>
                        <a:spcAft>
                          <a:spcPts val="0"/>
                        </a:spcAft>
                      </a:pPr>
                      <a:r>
                        <a:rPr lang="ru-RU" sz="1400" dirty="0"/>
                        <a:t>4.  Вуглеводи, у т.ч. </a:t>
                      </a:r>
                      <a:endParaRPr lang="ru-RU" sz="1100" dirty="0"/>
                    </a:p>
                    <a:p>
                      <a:pPr>
                        <a:lnSpc>
                          <a:spcPct val="115000"/>
                        </a:lnSpc>
                        <a:spcAft>
                          <a:spcPts val="1000"/>
                        </a:spcAft>
                      </a:pPr>
                      <a:r>
                        <a:rPr lang="ru-RU" sz="1400" dirty="0"/>
                        <a:t>прості в день, г/кг</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до 6,5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5,5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3,0</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6"/>
                  </a:ext>
                </a:extLst>
              </a:tr>
              <a:tr h="394872">
                <a:tc vMerge="1">
                  <a:txBody>
                    <a:bodyPr/>
                    <a:lstStyle/>
                    <a:p>
                      <a:endParaRPr lang="ru-RU"/>
                    </a:p>
                  </a:txBody>
                  <a:tcPr/>
                </a:tc>
                <a:tc>
                  <a:txBody>
                    <a:bodyPr/>
                    <a:lstStyle/>
                    <a:p>
                      <a:pPr algn="ctr">
                        <a:lnSpc>
                          <a:spcPct val="115000"/>
                        </a:lnSpc>
                        <a:spcAft>
                          <a:spcPts val="0"/>
                        </a:spcAft>
                      </a:pPr>
                      <a:r>
                        <a:rPr lang="ru-RU" sz="1400" dirty="0"/>
                        <a:t>до1,0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0,8</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до 0,5**</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7"/>
                  </a:ext>
                </a:extLst>
              </a:tr>
              <a:tr h="489818">
                <a:tc>
                  <a:txBody>
                    <a:bodyPr/>
                    <a:lstStyle/>
                    <a:p>
                      <a:pPr>
                        <a:lnSpc>
                          <a:spcPct val="115000"/>
                        </a:lnSpc>
                        <a:spcAft>
                          <a:spcPts val="0"/>
                        </a:spcAft>
                      </a:pPr>
                      <a:r>
                        <a:rPr lang="ru-RU" sz="1400" dirty="0"/>
                        <a:t>5.  Енергетична цінність, ккал</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2400-2700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2200-2400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1900-2000</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8"/>
                  </a:ext>
                </a:extLst>
              </a:tr>
              <a:tr h="443707">
                <a:tc>
                  <a:txBody>
                    <a:bodyPr/>
                    <a:lstStyle/>
                    <a:p>
                      <a:pPr>
                        <a:lnSpc>
                          <a:spcPct val="115000"/>
                        </a:lnSpc>
                        <a:spcAft>
                          <a:spcPts val="0"/>
                        </a:spcAft>
                      </a:pPr>
                      <a:r>
                        <a:rPr lang="ru-RU" sz="1400" dirty="0"/>
                        <a:t>6.  Білки, у т.ч. тваринні, г</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100 (55)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90 (45)</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80 (40)</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09"/>
                  </a:ext>
                </a:extLst>
              </a:tr>
              <a:tr h="431536">
                <a:tc>
                  <a:txBody>
                    <a:bodyPr/>
                    <a:lstStyle/>
                    <a:p>
                      <a:pPr>
                        <a:lnSpc>
                          <a:spcPct val="115000"/>
                        </a:lnSpc>
                        <a:spcAft>
                          <a:spcPts val="0"/>
                        </a:spcAft>
                      </a:pPr>
                      <a:r>
                        <a:rPr lang="ru-RU" sz="1400" dirty="0"/>
                        <a:t>7.  Жири, у т.ч. рослинні, г</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70 (40)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70 (40)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60 (30)</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10"/>
                  </a:ext>
                </a:extLst>
              </a:tr>
              <a:tr h="559316">
                <a:tc>
                  <a:txBody>
                    <a:bodyPr/>
                    <a:lstStyle/>
                    <a:p>
                      <a:pPr>
                        <a:lnSpc>
                          <a:spcPct val="115000"/>
                        </a:lnSpc>
                        <a:spcAft>
                          <a:spcPts val="0"/>
                        </a:spcAft>
                      </a:pPr>
                      <a:r>
                        <a:rPr lang="ru-RU" sz="1400" dirty="0"/>
                        <a:t>8.  Вуглеводи, у т.ч. прості, г</a:t>
                      </a:r>
                      <a:endParaRPr lang="ru-RU" sz="1100" dirty="0">
                        <a:latin typeface="Calibri"/>
                        <a:ea typeface="Times New Roman"/>
                        <a:cs typeface="Times New Roman"/>
                      </a:endParaRPr>
                    </a:p>
                  </a:txBody>
                  <a:tcPr marL="51119" marR="51119" marT="0" marB="0"/>
                </a:tc>
                <a:tc>
                  <a:txBody>
                    <a:bodyPr/>
                    <a:lstStyle/>
                    <a:p>
                      <a:pPr algn="ctr">
                        <a:lnSpc>
                          <a:spcPct val="115000"/>
                        </a:lnSpc>
                        <a:spcAft>
                          <a:spcPts val="0"/>
                        </a:spcAft>
                      </a:pPr>
                      <a:r>
                        <a:rPr lang="ru-RU" sz="1400" dirty="0"/>
                        <a:t>400 (150)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350 (100)</a:t>
                      </a:r>
                      <a:endParaRPr lang="ru-RU" sz="1100" dirty="0">
                        <a:latin typeface="Calibri"/>
                        <a:ea typeface="Times New Roman"/>
                        <a:cs typeface="Times New Roman"/>
                      </a:endParaRPr>
                    </a:p>
                  </a:txBody>
                  <a:tcPr marL="51119" marR="51119" marT="0" marB="0" anchor="ctr"/>
                </a:tc>
                <a:tc>
                  <a:txBody>
                    <a:bodyPr/>
                    <a:lstStyle/>
                    <a:p>
                      <a:pPr algn="ctr">
                        <a:lnSpc>
                          <a:spcPct val="115000"/>
                        </a:lnSpc>
                        <a:spcAft>
                          <a:spcPts val="0"/>
                        </a:spcAft>
                      </a:pPr>
                      <a:r>
                        <a:rPr lang="ru-RU" sz="1400" dirty="0"/>
                        <a:t>350 (50)</a:t>
                      </a:r>
                      <a:endParaRPr lang="ru-RU" sz="1100" dirty="0">
                        <a:latin typeface="Calibri"/>
                        <a:ea typeface="Times New Roman"/>
                        <a:cs typeface="Times New Roman"/>
                      </a:endParaRPr>
                    </a:p>
                  </a:txBody>
                  <a:tcPr marL="51119" marR="51119" marT="0" marB="0" anchor="ctr"/>
                </a:tc>
                <a:extLst>
                  <a:ext uri="{0D108BD9-81ED-4DB2-BD59-A6C34878D82A}">
                    <a16:rowId xmlns:a16="http://schemas.microsoft.com/office/drawing/2014/main" val="10011"/>
                  </a:ext>
                </a:extLst>
              </a:tr>
            </a:tbl>
          </a:graphicData>
        </a:graphic>
      </p:graphicFrame>
      <p:sp>
        <p:nvSpPr>
          <p:cNvPr id="121857" name="Rectangle 1"/>
          <p:cNvSpPr>
            <a:spLocks noChangeArrowheads="1"/>
          </p:cNvSpPr>
          <p:nvPr/>
        </p:nvSpPr>
        <p:spPr bwMode="auto">
          <a:xfrm>
            <a:off x="142844" y="5857892"/>
            <a:ext cx="6572264"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Примітки: </a:t>
            </a:r>
            <a:endParaRPr kumimoji="0" lang="ru-RU" sz="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*Чоловіки мають збільшену на 10% потребу в енергії та нутрієнтах.</a:t>
            </a:r>
            <a:endParaRPr kumimoji="0" lang="ru-RU" sz="8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 цукровому діабеті  використовують підсолоджувачі (замінники цукру).</a:t>
            </a:r>
            <a:endParaRPr kumimoji="0" lang="ru-RU"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44" y="1071546"/>
            <a:ext cx="8715436" cy="5429288"/>
          </a:xfrm>
        </p:spPr>
        <p:txBody>
          <a:bodyPr>
            <a:normAutofit fontScale="92500" lnSpcReduction="10000"/>
          </a:bodyPr>
          <a:lstStyle/>
          <a:p>
            <a:pPr algn="just">
              <a:buNone/>
            </a:pPr>
            <a:r>
              <a:rPr lang="ru-RU" dirty="0" smtClean="0"/>
              <a:t>Класифікація хворих здійснюється за допомогою визначення індексу маси тіла. </a:t>
            </a:r>
          </a:p>
          <a:p>
            <a:pPr algn="just">
              <a:buNone/>
            </a:pPr>
            <a:r>
              <a:rPr lang="ru-RU" dirty="0" smtClean="0"/>
              <a:t>За індексом маси тіла усі пацієнти поділяються на:</a:t>
            </a:r>
          </a:p>
          <a:p>
            <a:pPr algn="just">
              <a:buNone/>
            </a:pPr>
            <a:r>
              <a:rPr lang="ru-RU" b="1" baseline="30000" dirty="0" smtClean="0"/>
              <a:t>1</a:t>
            </a:r>
            <a:r>
              <a:rPr lang="ru-RU" dirty="0" smtClean="0"/>
              <a:t>гіпотрофіків - &lt; 18,5 кг/м</a:t>
            </a:r>
            <a:r>
              <a:rPr lang="ru-RU" baseline="30000" dirty="0" smtClean="0"/>
              <a:t>2</a:t>
            </a:r>
            <a:r>
              <a:rPr lang="ru-RU" dirty="0" smtClean="0"/>
              <a:t> (енергетична цінність дієти на рівні 2400-2700 ккал з вмістом білка на рівні 90-100 г, вуглеводів на рівні 400-450 г);</a:t>
            </a:r>
          </a:p>
          <a:p>
            <a:pPr algn="just">
              <a:buNone/>
            </a:pPr>
            <a:r>
              <a:rPr lang="ru-RU" b="1" baseline="30000" dirty="0" smtClean="0"/>
              <a:t>2</a:t>
            </a:r>
            <a:r>
              <a:rPr lang="ru-RU" dirty="0" smtClean="0"/>
              <a:t>нормотрофіків – 18,5 – 25 кг/м</a:t>
            </a:r>
            <a:r>
              <a:rPr lang="ru-RU" baseline="30000" dirty="0" smtClean="0"/>
              <a:t>2</a:t>
            </a:r>
            <a:r>
              <a:rPr lang="ru-RU" dirty="0" smtClean="0"/>
              <a:t> (енергетична цінність дієти 2200-2400 ккал з вмістом білка на рівні 80-90 г, вуглеводів на рівні 350 г); </a:t>
            </a:r>
          </a:p>
          <a:p>
            <a:pPr algn="just">
              <a:buNone/>
            </a:pPr>
            <a:r>
              <a:rPr lang="ru-RU" b="1" baseline="30000" dirty="0" smtClean="0"/>
              <a:t>3</a:t>
            </a:r>
            <a:r>
              <a:rPr lang="ru-RU" dirty="0" smtClean="0"/>
              <a:t>гіпертрофіків - &gt; 25 кг/м</a:t>
            </a:r>
            <a:r>
              <a:rPr lang="ru-RU" baseline="30000" dirty="0" smtClean="0"/>
              <a:t>2</a:t>
            </a:r>
            <a:r>
              <a:rPr lang="ru-RU" dirty="0" smtClean="0"/>
              <a:t> (низькокалорійна дієта, калорійність якої знижена за рахунок вуглеводів. Енергетична цінність складає 1800-2000 ккал, при достатньому вмісті білків на рівні 80-90 г).</a:t>
            </a:r>
          </a:p>
          <a:p>
            <a:pPr algn="just">
              <a:buNone/>
            </a:pPr>
            <a:r>
              <a:rPr lang="ru-RU" dirty="0" smtClean="0"/>
              <a:t>При суворому лежачому режимі енерговитрати пацієнтів не перевищують 2000 ккал.</a:t>
            </a:r>
          </a:p>
          <a:p>
            <a:endParaRPr lang="ru-RU"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142984"/>
            <a:ext cx="8786842" cy="5286412"/>
          </a:xfrm>
        </p:spPr>
        <p:txBody>
          <a:bodyPr>
            <a:normAutofit fontScale="92500" lnSpcReduction="10000"/>
          </a:bodyPr>
          <a:lstStyle/>
          <a:p>
            <a:pPr algn="just">
              <a:buNone/>
            </a:pPr>
            <a:r>
              <a:rPr lang="ru-RU" dirty="0" smtClean="0"/>
              <a:t>Ентеральне харчування призначається відповідно до фізіологічних потреб хворого в енергії та харчових речовинах та до особливостей метаболічних змін, зумовлених основним захворюванням. Стандарти (протоколи) ведення таких захворювань повинні передбачати підходи та терміни застосування ентерального харчування</a:t>
            </a:r>
          </a:p>
          <a:p>
            <a:pPr algn="just">
              <a:buNone/>
            </a:pPr>
            <a:r>
              <a:rPr lang="ru-RU" dirty="0" smtClean="0"/>
              <a:t>Контроль ефективності організації лікувального харчування, що проводиться в закладах охорони здоров’я, має здійснюватися шляхом перевірки відповідності одержуваних хворими дієт (за набором продуктів і страв, технології приготування, хімічному складу та енергетичною цінністю) рекомендованим характеристикам стандартних дієт і шляхом перевірки фінансових витрат за кварталами року. </a:t>
            </a:r>
          </a:p>
          <a:p>
            <a:endParaRPr lang="ru-RU"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214422"/>
            <a:ext cx="8401080" cy="5110178"/>
          </a:xfrm>
        </p:spPr>
        <p:txBody>
          <a:bodyPr>
            <a:normAutofit fontScale="92500" lnSpcReduction="20000"/>
          </a:bodyPr>
          <a:lstStyle/>
          <a:p>
            <a:pPr algn="just">
              <a:buNone/>
            </a:pPr>
            <a:r>
              <a:rPr lang="ru-RU" dirty="0" smtClean="0"/>
              <a:t>Загальне керівництво лікувальним харчуванням в  закладі охорони здоров’я здійснює головний лікар, а в його відсутність - заступник з лікувальної роботи.</a:t>
            </a:r>
          </a:p>
          <a:p>
            <a:pPr algn="just">
              <a:buNone/>
            </a:pPr>
            <a:r>
              <a:rPr lang="uk-UA" dirty="0" smtClean="0"/>
              <a:t>Гігієнічні й епідеміологічні заходи спрямовані на організацію фактичного харчування дітей і дорослих у різних установах. Медичний контроль містить у собі вивчення цього харчування у взаємозв'язку зі здоров'ям людей, тому що воно є відбиттям характеру харчування.</a:t>
            </a:r>
            <a:endParaRPr lang="ru-RU" dirty="0" smtClean="0"/>
          </a:p>
          <a:p>
            <a:pPr algn="just">
              <a:buNone/>
            </a:pPr>
            <a:r>
              <a:rPr lang="uk-UA" dirty="0" smtClean="0"/>
              <a:t>Харчування організованих груп населення може бути в колективах, де ті, що харчуються одержують повний раціон (лікарні, санаторії, школи-інтернати, будинки престарілих, армія) і частковий раціон (дитячі садки, школи). При вивченні харчування населення необхідно відбирати однорідні групи в установах одного типу, однієї кліматичної зони й у тому самому сезоні року.</a:t>
            </a:r>
            <a:endParaRPr lang="ru-RU" dirty="0" smtClean="0"/>
          </a:p>
          <a:p>
            <a:endParaRPr lang="ru-RU"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472518" cy="5181616"/>
          </a:xfrm>
        </p:spPr>
        <p:txBody>
          <a:bodyPr>
            <a:normAutofit fontScale="92500" lnSpcReduction="10000"/>
          </a:bodyPr>
          <a:lstStyle/>
          <a:p>
            <a:pPr algn="just">
              <a:buNone/>
            </a:pPr>
            <a:r>
              <a:rPr lang="uk-UA" dirty="0" smtClean="0"/>
              <a:t>Вивчення харчування в колективах може проводитися розрахунковим (по меню-розкладкам і звітам) і лабораторними методами. Неповний аналіз по меню-розкладці студенти проводять на практичному занятті, оцінюючи розмаїтість продуктів харчування, енергетичну цінність, хімічний склад раціону й режим харчування. Для більш повного аналізу необхідно скласти накопичувальну відомість за тиждень або більший період часу (найчастіше за місяць).</a:t>
            </a:r>
            <a:endParaRPr lang="ru-RU" dirty="0" smtClean="0"/>
          </a:p>
          <a:p>
            <a:pPr algn="just">
              <a:buNone/>
            </a:pPr>
            <a:r>
              <a:rPr lang="uk-UA" dirty="0" smtClean="0"/>
              <a:t>Для підвищення точності вивчення фактичного харчування доцільно з розрахунковими показниками проводити вибіркові лабораторні дослідження добового раціону, визначаючи хімічний склад і енергетичну цінність готової їжі.</a:t>
            </a:r>
            <a:endParaRPr lang="ru-RU" dirty="0" smtClean="0"/>
          </a:p>
          <a:p>
            <a:endParaRPr lang="ru-RU"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1000108"/>
            <a:ext cx="8572560" cy="5572164"/>
          </a:xfrm>
        </p:spPr>
        <p:txBody>
          <a:bodyPr>
            <a:normAutofit fontScale="92500"/>
          </a:bodyPr>
          <a:lstStyle/>
          <a:p>
            <a:pPr algn="just">
              <a:buNone/>
            </a:pPr>
            <a:r>
              <a:rPr lang="uk-UA" dirty="0" smtClean="0"/>
              <a:t>Стан здоров'я оцінюють по харчовому статусу, для чого визначають ряд показників фізичного розвитку людини (маса, довжина тіла, товщина підшкірножирової складки), обмін речовин, функціональний стан окремих органів і систем, фізичну й розумову діяльність. Біохімічні методи дослідження дозволяють діагностувати гіповітамінозні стани. Гіпо - і авітамінозні стани мають також відповідні клінічні прояви.</a:t>
            </a:r>
            <a:endParaRPr lang="ru-RU" dirty="0" smtClean="0"/>
          </a:p>
          <a:p>
            <a:pPr algn="just">
              <a:buNone/>
            </a:pPr>
            <a:r>
              <a:rPr lang="uk-UA" dirty="0" smtClean="0"/>
              <a:t>При проведенні аналізу захворюваності, у першу чергу, варто враховувати наявність надлишкової або недостатньої маси тіла, стан шлунково-кишкового тракту й серцево-судинної системи.</a:t>
            </a:r>
            <a:endParaRPr lang="ru-RU" dirty="0" smtClean="0"/>
          </a:p>
          <a:p>
            <a:pPr algn="just">
              <a:buNone/>
            </a:pPr>
            <a:r>
              <a:rPr lang="uk-UA" dirty="0" smtClean="0"/>
              <a:t>Організація харчування в різних установах має свої особливості.</a:t>
            </a:r>
            <a:endParaRPr lang="ru-RU" dirty="0" smtClean="0"/>
          </a:p>
          <a:p>
            <a:endParaRPr lang="ru-RU"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0" y="1571612"/>
            <a:ext cx="7851648" cy="1828800"/>
          </a:xfrm>
        </p:spPr>
        <p:txBody>
          <a:bodyPr>
            <a:normAutofit/>
          </a:bodyPr>
          <a:lstStyle/>
          <a:p>
            <a:r>
              <a:rPr lang="uk-UA" sz="8000" dirty="0" smtClean="0"/>
              <a:t>Дякую за увагу!</a:t>
            </a:r>
            <a:endParaRPr lang="ru-RU" sz="8000" dirty="0"/>
          </a:p>
        </p:txBody>
      </p:sp>
      <p:pic>
        <p:nvPicPr>
          <p:cNvPr id="6" name="Рисунок 5" descr="1.jpg"/>
          <p:cNvPicPr>
            <a:picLocks noChangeAspect="1"/>
          </p:cNvPicPr>
          <p:nvPr/>
        </p:nvPicPr>
        <p:blipFill>
          <a:blip r:embed="rId2" cstate="print"/>
          <a:stretch>
            <a:fillRect/>
          </a:stretch>
        </p:blipFill>
        <p:spPr>
          <a:xfrm>
            <a:off x="5000628" y="3610572"/>
            <a:ext cx="3831303" cy="3033114"/>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520</TotalTime>
  <Words>10307</Words>
  <Application>Microsoft Office PowerPoint</Application>
  <PresentationFormat>Экран (4:3)</PresentationFormat>
  <Paragraphs>464</Paragraphs>
  <Slides>121</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121</vt:i4>
      </vt:variant>
    </vt:vector>
  </HeadingPairs>
  <TitlesOfParts>
    <vt:vector size="127" baseType="lpstr">
      <vt:lpstr>Arial</vt:lpstr>
      <vt:lpstr>Calibri</vt:lpstr>
      <vt:lpstr>Constantia</vt:lpstr>
      <vt:lpstr>Times New Roman</vt:lpstr>
      <vt:lpstr>Wingdings 2</vt:lpstr>
      <vt:lpstr>Поток</vt:lpstr>
      <vt:lpstr>ХАРЧОВІ ОТРУЄННЯ ТА ЇХ ПРОФІЛАКТИКА</vt:lpstr>
      <vt:lpstr>                        План  </vt:lpstr>
      <vt:lpstr>      Харчові отруєння, їх класифікація</vt:lpstr>
      <vt:lpstr>Презентация PowerPoint</vt:lpstr>
      <vt:lpstr>Презентация PowerPoint</vt:lpstr>
      <vt:lpstr>Презентация PowerPoint</vt:lpstr>
      <vt:lpstr>Харчові токсикоінфекції: етіологія, патогенез, профілактика</vt:lpstr>
      <vt:lpstr>Презентация PowerPoint</vt:lpstr>
      <vt:lpstr>Презентация PowerPoint</vt:lpstr>
      <vt:lpstr>Бактеріальні токсикози. Ботулізм: етіологія, патогенез, профілактика. Стафілококовий токсикоз: етіологія, патогенез, профілактика </vt:lpstr>
      <vt:lpstr>Презентация PowerPoint</vt:lpstr>
      <vt:lpstr>Презентация PowerPoint</vt:lpstr>
      <vt:lpstr>Презентация PowerPoint</vt:lpstr>
      <vt:lpstr> Мікотоксикози </vt:lpstr>
      <vt:lpstr>Презентация PowerPoint</vt:lpstr>
      <vt:lpstr>Презентация PowerPoint</vt:lpstr>
      <vt:lpstr>Презентация PowerPoint</vt:lpstr>
      <vt:lpstr>Харчові отруєння немікробної природи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Харчування в умовах екологічно несприятливого навколишнього середовища та шкідливих виробництв.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Лікувально - профілактичне харчування. Склад раціонів лікувально-профілактичного харчування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Лікувальне та дієтичне харчування. Лікувальні та дієтичні власти­вості окремих продуктів. Характеристика лікувальних дієт.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Продукти геропротекторного спрямування.</vt:lpstr>
      <vt:lpstr>Презентация PowerPoint</vt:lpstr>
      <vt:lpstr>Презентация PowerPoint</vt:lpstr>
      <vt:lpstr>Презентация PowerPoint</vt:lpstr>
      <vt:lpstr>Гігієна підприємств громадського харчування </vt:lpstr>
      <vt:lpstr>Презентация PowerPoint</vt:lpstr>
      <vt:lpstr>Презентация PowerPoint</vt:lpstr>
      <vt:lpstr>Презентация PowerPoint</vt:lpstr>
      <vt:lpstr>Презентация PowerPoint</vt:lpstr>
      <vt:lpstr>Презентация PowerPoint</vt:lpstr>
      <vt:lpstr>Організація лікувального та дієтичного харчування в лікувально-профілактичних закладах та контроль за ним. Методи і засоби медичного контролю за харчуванням окремих груп населення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RePack by Diakov</cp:lastModifiedBy>
  <cp:revision>57</cp:revision>
  <dcterms:modified xsi:type="dcterms:W3CDTF">2026-10-09T07:44:34Z</dcterms:modified>
</cp:coreProperties>
</file>