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6" r:id="rId3"/>
    <p:sldId id="261" r:id="rId4"/>
    <p:sldId id="262" r:id="rId5"/>
    <p:sldId id="257" r:id="rId6"/>
    <p:sldId id="267" r:id="rId7"/>
    <p:sldId id="268" r:id="rId8"/>
    <p:sldId id="259" r:id="rId9"/>
    <p:sldId id="275" r:id="rId10"/>
    <p:sldId id="263" r:id="rId11"/>
    <p:sldId id="264" r:id="rId12"/>
    <p:sldId id="260" r:id="rId13"/>
    <p:sldId id="266" r:id="rId14"/>
    <p:sldId id="265" r:id="rId15"/>
    <p:sldId id="270" r:id="rId16"/>
    <p:sldId id="271" r:id="rId17"/>
    <p:sldId id="269" r:id="rId18"/>
    <p:sldId id="272" r:id="rId19"/>
    <p:sldId id="273"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4" d="100"/>
          <a:sy n="94" d="100"/>
        </p:scale>
        <p:origin x="113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D655D31A-81A3-4F32-B271-5D6218F2883A}" type="datetimeFigureOut">
              <a:rPr lang="uk-UA" smtClean="0"/>
              <a:t>08.10.2026</a:t>
            </a:fld>
            <a:endParaRPr lang="uk-UA"/>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uk-UA"/>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F4C5FEB-F3E3-47C1-8F5A-FF002BA1E505}" type="slidenum">
              <a:rPr lang="uk-UA" smtClean="0"/>
              <a:t>‹#›</a:t>
            </a:fld>
            <a:endParaRPr lang="uk-U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655D31A-81A3-4F32-B271-5D6218F2883A}" type="datetimeFigureOut">
              <a:rPr lang="uk-UA" smtClean="0"/>
              <a:t>08.10.2026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D655D31A-81A3-4F32-B271-5D6218F2883A}" type="datetimeFigureOut">
              <a:rPr lang="uk-UA" smtClean="0"/>
              <a:t>08.10.2026</a:t>
            </a:fld>
            <a:endParaRPr lang="uk-UA"/>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uk-UA"/>
          </a:p>
        </p:txBody>
      </p:sp>
      <p:sp>
        <p:nvSpPr>
          <p:cNvPr id="6" name="Номер слайда 5"/>
          <p:cNvSpPr>
            <a:spLocks noGrp="1"/>
          </p:cNvSpPr>
          <p:nvPr>
            <p:ph type="sldNum" sz="quarter" idx="12"/>
          </p:nvPr>
        </p:nvSpPr>
        <p:spPr>
          <a:xfrm>
            <a:off x="6733952" y="6555112"/>
            <a:ext cx="588336" cy="228600"/>
          </a:xfrm>
        </p:spPr>
        <p:txBody>
          <a:bodyPr/>
          <a:lstStyle/>
          <a:p>
            <a:fld id="{DF4C5FEB-F3E3-47C1-8F5A-FF002BA1E505}" type="slidenum">
              <a:rPr lang="uk-UA" smtClean="0"/>
              <a:t>‹#›</a:t>
            </a:fld>
            <a:endParaRPr lang="uk-U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655D31A-81A3-4F32-B271-5D6218F2883A}" type="datetimeFigureOut">
              <a:rPr lang="uk-UA" smtClean="0"/>
              <a:t>08.10.2026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D655D31A-81A3-4F32-B271-5D6218F2883A}" type="datetimeFigureOut">
              <a:rPr lang="uk-UA" smtClean="0"/>
              <a:t>08.10.2026</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D655D31A-81A3-4F32-B271-5D6218F2883A}" type="datetimeFigureOut">
              <a:rPr lang="uk-UA" smtClean="0"/>
              <a:t>08.10.2026</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D655D31A-81A3-4F32-B271-5D6218F2883A}" type="datetimeFigureOut">
              <a:rPr lang="uk-UA" smtClean="0"/>
              <a:t>08.10.2026</a:t>
            </a:fld>
            <a:endParaRPr lang="uk-UA"/>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uk-UA"/>
          </a:p>
        </p:txBody>
      </p:sp>
      <p:sp>
        <p:nvSpPr>
          <p:cNvPr id="4" name="Номер слайда 3"/>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D655D31A-81A3-4F32-B271-5D6218F2883A}" type="datetimeFigureOut">
              <a:rPr lang="uk-UA" smtClean="0"/>
              <a:t>08.10.2026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p>
            <a:fld id="{D655D31A-81A3-4F32-B271-5D6218F2883A}" type="datetimeFigureOut">
              <a:rPr lang="uk-UA" smtClean="0"/>
              <a:t>08.10.2026</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DF4C5FEB-F3E3-47C1-8F5A-FF002BA1E505}" type="slidenum">
              <a:rPr lang="uk-UA" smtClean="0"/>
              <a:t>‹#›</a:t>
            </a:fld>
            <a:endParaRPr lang="uk-UA"/>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D655D31A-81A3-4F32-B271-5D6218F2883A}" type="datetimeFigureOut">
              <a:rPr lang="uk-UA" smtClean="0"/>
              <a:t>08.10.2026</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DF4C5FEB-F3E3-47C1-8F5A-FF002BA1E505}" type="slidenum">
              <a:rPr lang="uk-UA" smtClean="0"/>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p>
            <a:fld id="{D655D31A-81A3-4F32-B271-5D6218F2883A}" type="datetimeFigureOut">
              <a:rPr lang="uk-UA" smtClean="0"/>
              <a:t>08.10.2026</a:t>
            </a:fld>
            <a:endParaRPr lang="uk-UA"/>
          </a:p>
        </p:txBody>
      </p:sp>
      <p:sp>
        <p:nvSpPr>
          <p:cNvPr id="5" name="Нижний колонтитул 4"/>
          <p:cNvSpPr>
            <a:spLocks noGrp="1"/>
          </p:cNvSpPr>
          <p:nvPr>
            <p:ph type="ftr" sz="quarter" idx="11"/>
          </p:nvPr>
        </p:nvSpPr>
        <p:spPr>
          <a:xfrm>
            <a:off x="457200" y="6556248"/>
            <a:ext cx="3657600" cy="228600"/>
          </a:xfrm>
        </p:spPr>
        <p:txBody>
          <a:bodyPr/>
          <a:lstStyle/>
          <a:p>
            <a:endParaRPr lang="uk-UA"/>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F4C5FEB-F3E3-47C1-8F5A-FF002BA1E505}" type="slidenum">
              <a:rPr lang="uk-UA" smtClean="0"/>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655D31A-81A3-4F32-B271-5D6218F2883A}" type="datetimeFigureOut">
              <a:rPr lang="uk-UA" smtClean="0"/>
              <a:t>08.10.2026</a:t>
            </a:fld>
            <a:endParaRPr lang="uk-UA"/>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uk-UA"/>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F4C5FEB-F3E3-47C1-8F5A-FF002BA1E505}" type="slidenum">
              <a:rPr lang="uk-UA" smtClean="0"/>
              <a:t>‹#›</a:t>
            </a:fld>
            <a:endParaRPr lang="uk-UA"/>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116632"/>
            <a:ext cx="8136904" cy="823198"/>
          </a:xfrm>
        </p:spPr>
        <p:txBody>
          <a:bodyPr>
            <a:normAutofit/>
          </a:bodyPr>
          <a:lstStyle/>
          <a:p>
            <a:r>
              <a:rPr lang="uk-UA" dirty="0" smtClean="0"/>
              <a:t>Тема: Хімія та їжа .</a:t>
            </a:r>
            <a:endParaRPr lang="uk-UA"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599442">
            <a:off x="4239034" y="2078410"/>
            <a:ext cx="4481956" cy="2351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81" y="1196752"/>
            <a:ext cx="3696668"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981" y="4005065"/>
            <a:ext cx="3874954"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404124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2920" y="116632"/>
            <a:ext cx="7228656" cy="6051072"/>
          </a:xfrm>
        </p:spPr>
        <p:txBody>
          <a:bodyPr/>
          <a:lstStyle/>
          <a:p>
            <a:r>
              <a:rPr lang="uk-UA" b="1" dirty="0" smtClean="0"/>
              <a:t>Проблема :</a:t>
            </a:r>
            <a:r>
              <a:rPr lang="en-US" dirty="0" smtClean="0"/>
              <a:t> “ </a:t>
            </a:r>
            <a:r>
              <a:rPr lang="uk-UA" dirty="0" smtClean="0"/>
              <a:t>Роль хімії у вирішенні глобальної проблеми голоду </a:t>
            </a:r>
            <a:r>
              <a:rPr lang="uk-UA" dirty="0"/>
              <a:t>в світі</a:t>
            </a:r>
            <a:r>
              <a:rPr lang="uk-UA" dirty="0" smtClean="0"/>
              <a:t>”.</a:t>
            </a:r>
            <a:endParaRPr lang="en-US" dirty="0" smtClean="0"/>
          </a:p>
          <a:p>
            <a:r>
              <a:rPr lang="uk-UA" dirty="0" smtClean="0"/>
              <a:t>Склад їжі :жири ,білки ,вуглеводи,вітаміни як компоненти їжі , їхня роль в організмі .</a:t>
            </a:r>
          </a:p>
          <a:p>
            <a:r>
              <a:rPr lang="uk-UA" dirty="0" smtClean="0"/>
              <a:t>Харчові добавки, </a:t>
            </a:r>
            <a:r>
              <a:rPr lang="en-US" dirty="0" smtClean="0"/>
              <a:t>E</a:t>
            </a:r>
            <a:r>
              <a:rPr lang="uk-UA" dirty="0" smtClean="0"/>
              <a:t>-числа.</a:t>
            </a:r>
          </a:p>
          <a:p>
            <a:r>
              <a:rPr lang="uk-UA" dirty="0" smtClean="0"/>
              <a:t>Вирішення проблеми голоду на нашій планеті . </a:t>
            </a:r>
            <a:endParaRPr lang="ru-R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6845" y="2756650"/>
            <a:ext cx="5688632" cy="4055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0915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692696"/>
          </a:xfrm>
        </p:spPr>
        <p:txBody>
          <a:bodyPr>
            <a:normAutofit/>
          </a:bodyPr>
          <a:lstStyle/>
          <a:p>
            <a:r>
              <a:rPr lang="uk-UA" dirty="0" smtClean="0"/>
              <a:t>Вітаміни .</a:t>
            </a:r>
            <a:endParaRPr lang="uk-UA" dirty="0"/>
          </a:p>
        </p:txBody>
      </p:sp>
      <p:sp>
        <p:nvSpPr>
          <p:cNvPr id="3" name="Объект 2"/>
          <p:cNvSpPr>
            <a:spLocks noGrp="1"/>
          </p:cNvSpPr>
          <p:nvPr>
            <p:ph idx="1"/>
          </p:nvPr>
        </p:nvSpPr>
        <p:spPr>
          <a:xfrm>
            <a:off x="18326" y="908720"/>
            <a:ext cx="4265642" cy="5760640"/>
          </a:xfrm>
        </p:spPr>
        <p:txBody>
          <a:bodyPr>
            <a:normAutofit fontScale="70000" lnSpcReduction="20000"/>
          </a:bodyPr>
          <a:lstStyle/>
          <a:p>
            <a:pPr algn="just"/>
            <a:r>
              <a:rPr lang="uk-UA" dirty="0" smtClean="0">
                <a:cs typeface="Angsana New" pitchFamily="18" charset="-34"/>
              </a:rPr>
              <a:t>Вітаміни (лат. </a:t>
            </a:r>
            <a:r>
              <a:rPr lang="en-US" dirty="0" smtClean="0">
                <a:latin typeface="Angsana New" pitchFamily="18" charset="-34"/>
                <a:cs typeface="Angsana New" pitchFamily="18" charset="-34"/>
              </a:rPr>
              <a:t>Vita – «</a:t>
            </a:r>
            <a:r>
              <a:rPr lang="uk-UA" dirty="0" smtClean="0">
                <a:cs typeface="Angsana New" pitchFamily="18" charset="-34"/>
              </a:rPr>
              <a:t>життя») – це органічні сполуки, необхідні організму в незначних кількостях для перебігу  важливих біохімічних процесів, що містить </a:t>
            </a:r>
            <a:r>
              <a:rPr lang="en-US" dirty="0" smtClean="0">
                <a:cs typeface="Angsana New" pitchFamily="18" charset="-34"/>
              </a:rPr>
              <a:t>NH2</a:t>
            </a:r>
            <a:r>
              <a:rPr lang="uk-UA" dirty="0" smtClean="0">
                <a:cs typeface="Angsana New" pitchFamily="18" charset="-34"/>
              </a:rPr>
              <a:t>.</a:t>
            </a:r>
          </a:p>
          <a:p>
            <a:pPr algn="just"/>
            <a:r>
              <a:rPr lang="uk-UA" dirty="0" smtClean="0">
                <a:cs typeface="Angsana New" pitchFamily="18" charset="-34"/>
              </a:rPr>
              <a:t>Вітаміни є біологічними каталізаторами або реагентами хімічних процесів, які відбуваються в організмі. До вітамінів належить понад 20 органічних речовин природного походження, чимало їх аналогів синтезовано хімічним шляхом. До складу вітамінів входять атоми таких елементів, як Карбон, Гідроген, </a:t>
            </a:r>
            <a:r>
              <a:rPr lang="uk-UA" dirty="0" err="1" smtClean="0">
                <a:cs typeface="Angsana New" pitchFamily="18" charset="-34"/>
              </a:rPr>
              <a:t>Оксиген</a:t>
            </a:r>
            <a:r>
              <a:rPr lang="uk-UA" dirty="0" smtClean="0">
                <a:cs typeface="Angsana New" pitchFamily="18" charset="-34"/>
              </a:rPr>
              <a:t> і Нітроген. Існують також вітаміни до складу яких входять атоми інших елементів. За фізико-хімічними властивостями вітаміни поділяють на водорозчинні і жиророзчинні. До вітамінів, які розчиняються у жирі  належать: вітаміни групи А, </a:t>
            </a:r>
            <a:r>
              <a:rPr lang="en-US" dirty="0" smtClean="0">
                <a:latin typeface="Angsana New" pitchFamily="18" charset="-34"/>
                <a:cs typeface="Angsana New" pitchFamily="18" charset="-34"/>
              </a:rPr>
              <a:t>D, </a:t>
            </a:r>
            <a:r>
              <a:rPr lang="uk-UA" dirty="0" smtClean="0">
                <a:cs typeface="Angsana New" pitchFamily="18" charset="-34"/>
              </a:rPr>
              <a:t>Е, К, інші – розчиняються у воді.</a:t>
            </a:r>
            <a:endParaRPr lang="uk-UA" dirty="0">
              <a:cs typeface="Angsana New" pitchFamily="18" charset="-34"/>
            </a:endParaRPr>
          </a:p>
        </p:txBody>
      </p:sp>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1196752"/>
            <a:ext cx="4536504"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176132"/>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rot="21369133">
            <a:off x="112293" y="327717"/>
            <a:ext cx="4030661" cy="6484191"/>
          </a:xfrm>
        </p:spPr>
        <p:txBody>
          <a:bodyPr>
            <a:normAutofit fontScale="77500" lnSpcReduction="20000"/>
          </a:bodyPr>
          <a:lstStyle/>
          <a:p>
            <a:pPr algn="just"/>
            <a:r>
              <a:rPr lang="uk-UA" dirty="0" smtClean="0">
                <a:latin typeface="Arial" pitchFamily="34" charset="0"/>
                <a:cs typeface="Arial" pitchFamily="34" charset="0"/>
              </a:rPr>
              <a:t>Відсутність вітамінів в їжі як і їх надлишок викликає ряд важких захворювань. За нестачі вітамінів розвивається захворювання гіповітаміноз, при їх відсутності – авітаміноз, а при надлишку – гіпервітаміноз. Більшість вітамінів відносно не стійкі. Вони руйнуються під впливом  високих температур, при дії міцних лугів, </a:t>
            </a:r>
            <a:r>
              <a:rPr lang="uk-UA" dirty="0" err="1" smtClean="0">
                <a:latin typeface="Arial" pitchFamily="34" charset="0"/>
                <a:cs typeface="Arial" pitchFamily="34" charset="0"/>
              </a:rPr>
              <a:t>йонізуючого</a:t>
            </a:r>
            <a:r>
              <a:rPr lang="uk-UA" dirty="0" smtClean="0">
                <a:latin typeface="Arial" pitchFamily="34" charset="0"/>
                <a:cs typeface="Arial" pitchFamily="34" charset="0"/>
              </a:rPr>
              <a:t> випромінювання та інших факторів. Це слід враховувати при зберіганні та консервуванні продуктів, виготовленні препаратів, що містять вітаміни. В організм можуть надходити природні вітаміни з їжею, або ж синтетичні. Для забезпечення організму вітамінами необхідно вживати різноманітну й повноцінну їжу.</a:t>
            </a:r>
            <a:endParaRPr lang="uk-UA" dirty="0">
              <a:latin typeface="Arial" pitchFamily="34" charset="0"/>
              <a:cs typeface="Arial"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279824">
            <a:off x="4117438" y="602798"/>
            <a:ext cx="4741283" cy="362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7118839"/>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576064"/>
          </a:xfrm>
        </p:spPr>
        <p:txBody>
          <a:bodyPr>
            <a:normAutofit fontScale="90000"/>
          </a:bodyPr>
          <a:lstStyle/>
          <a:p>
            <a:r>
              <a:rPr lang="uk-UA" dirty="0" smtClean="0"/>
              <a:t>Вуглеводи . </a:t>
            </a:r>
            <a:endParaRPr lang="uk-UA" dirty="0"/>
          </a:p>
        </p:txBody>
      </p:sp>
      <p:sp>
        <p:nvSpPr>
          <p:cNvPr id="3" name="Объект 2"/>
          <p:cNvSpPr>
            <a:spLocks noGrp="1"/>
          </p:cNvSpPr>
          <p:nvPr>
            <p:ph idx="1"/>
          </p:nvPr>
        </p:nvSpPr>
        <p:spPr>
          <a:xfrm>
            <a:off x="107504" y="836712"/>
            <a:ext cx="3744416" cy="5904656"/>
          </a:xfrm>
        </p:spPr>
        <p:txBody>
          <a:bodyPr>
            <a:normAutofit fontScale="55000" lnSpcReduction="20000"/>
          </a:bodyPr>
          <a:lstStyle/>
          <a:p>
            <a:r>
              <a:rPr lang="uk-UA" dirty="0" smtClean="0"/>
              <a:t>Вуглеводи є основною частиною харчового раціону. Фізіологічне значення вуглеводів, в основному, обумовлене їх енергетичними властивостями. Вони є головним джерелом енергії організму. У разі всіх видів фізичної праці спостерігається підвищена потреба у вуглеводах. З їжею надходять прості й складні, легкозасвоювані й </a:t>
            </a:r>
            <a:r>
              <a:rPr lang="uk-UA" dirty="0" err="1" smtClean="0"/>
              <a:t>незасвоювані</a:t>
            </a:r>
            <a:r>
              <a:rPr lang="uk-UA" dirty="0" smtClean="0"/>
              <a:t> вуглеводи. Основними простими вуглеводами є глюкоза, галактоза, фруктоза, сахароза, лактоза й мальтоза. Складні вуглеводи — крохмаль, глікоген, клітковина, пектин. Потреба у вуглеводах становить 360-600 г на добу. </a:t>
            </a:r>
          </a:p>
          <a:p>
            <a:r>
              <a:rPr lang="uk-UA" dirty="0" smtClean="0"/>
              <a:t>Надмірне споживання вуглеводів — поширена причина порушення обміну речовин, що спричиняє розвиток ряду захворювань. У разі раціонального харчування до 30 % вуглеводів їжі здатні переходити в жири. У разі надмірної кількості вуглеводів, особливо легкозасвоюваних, цей відсоток вищий.</a:t>
            </a:r>
            <a:endParaRPr lang="uk-UA"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1249318"/>
            <a:ext cx="4683132" cy="4055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82797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420888"/>
            <a:ext cx="8856984" cy="4392488"/>
          </a:xfrm>
        </p:spPr>
        <p:txBody>
          <a:bodyPr>
            <a:normAutofit fontScale="85000" lnSpcReduction="10000"/>
          </a:bodyPr>
          <a:lstStyle/>
          <a:p>
            <a:r>
              <a:rPr lang="uk-UA" dirty="0" smtClean="0"/>
              <a:t>Вуглеводи містяться головним чином у продуктах рослинного походження. Прості вуглеводи, а також крохмаль і глікоген засвоюються добре. Джерелами глюкози та фруктози є фрукти, ягоди й деякі овочі (наприклад, капуста, морква, огірки, помідори). Глюкоза та фруктоза засвоюються найшвидше і є джерелом енергії для організму й утворення глікогену — резервного вуглеводу в печінці та м’язах. Основним джерелом сахарози є цукор, кондитерські вироби, варення, морозиво, солодкі напої, а також деякі овочі й фрукти. Лактоза міститься в молочних продуктах. Мальтоза — це проміжний продукт розщеплення крохмалю травними ферментами. У вільному стані мальтоза міститься в меду, екстракті із солоду (мальтозній патоці), солодовому молоці, пиві.</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66328"/>
            <a:ext cx="7344816" cy="2203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67883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88640"/>
            <a:ext cx="8964488" cy="3384376"/>
          </a:xfrm>
        </p:spPr>
        <p:txBody>
          <a:bodyPr>
            <a:normAutofit fontScale="92500"/>
          </a:bodyPr>
          <a:lstStyle/>
          <a:p>
            <a:r>
              <a:rPr lang="uk-UA" dirty="0" smtClean="0"/>
              <a:t>До </a:t>
            </a:r>
            <a:r>
              <a:rPr lang="uk-UA" dirty="0" err="1" smtClean="0"/>
              <a:t>незасвоюваних</a:t>
            </a:r>
            <a:r>
              <a:rPr lang="uk-UA" dirty="0" smtClean="0"/>
              <a:t> вуглеводів належать клітковина (целюлоза), що утворює оболонки рослинних клітин, та пектини, які зв’язують ці клітини між собою. Ці «баластні речовини» дуже важливі в харчуванні, вони стимулюють рухову діяльність кишечнику, виділення жовчі, створюють відчуття ситості, сприяють виведенню з організму холестерину. Протирання і варіння продуктів зменшують дію клітковини. Джерелами клітковини та пектину є овочі, фрукти, бобові, крупи.</a:t>
            </a:r>
            <a:endParaRPr lang="uk-UA"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896" y="3212976"/>
            <a:ext cx="529820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429000"/>
            <a:ext cx="2676525" cy="3286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340432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0"/>
            <a:ext cx="8579296" cy="836712"/>
          </a:xfrm>
        </p:spPr>
        <p:txBody>
          <a:bodyPr>
            <a:normAutofit/>
          </a:bodyPr>
          <a:lstStyle/>
          <a:p>
            <a:r>
              <a:rPr lang="uk-UA" dirty="0" smtClean="0"/>
              <a:t>Жири.</a:t>
            </a:r>
            <a:endParaRPr lang="uk-UA" dirty="0"/>
          </a:p>
        </p:txBody>
      </p:sp>
      <p:pic>
        <p:nvPicPr>
          <p:cNvPr id="410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779912" y="332656"/>
            <a:ext cx="5187345"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Прямоугольник 6"/>
          <p:cNvSpPr/>
          <p:nvPr/>
        </p:nvSpPr>
        <p:spPr>
          <a:xfrm>
            <a:off x="107504" y="1052736"/>
            <a:ext cx="3528392" cy="4524315"/>
          </a:xfrm>
          <a:prstGeom prst="rect">
            <a:avLst/>
          </a:prstGeom>
        </p:spPr>
        <p:txBody>
          <a:bodyPr wrap="square">
            <a:spAutoFit/>
          </a:bodyPr>
          <a:lstStyle/>
          <a:p>
            <a:pPr algn="just"/>
            <a:r>
              <a:rPr lang="uk-UA" dirty="0" smtClean="0">
                <a:latin typeface="Arial" pitchFamily="34" charset="0"/>
                <a:cs typeface="Arial" pitchFamily="34" charset="0"/>
              </a:rPr>
              <a:t>Жири  — велика група органічних сполук, які, з фізичного погляду, мають меншу від одиниці питому вагу і, як правило, розчинні в органічних розчинниках, як правило не розчиняються у воді, і під звичайним тиском їх не можна перегнати, не розклавши. Хімічно, жири є </a:t>
            </a:r>
            <a:r>
              <a:rPr lang="uk-UA" dirty="0" err="1" smtClean="0">
                <a:latin typeface="Arial" pitchFamily="34" charset="0"/>
                <a:cs typeface="Arial" pitchFamily="34" charset="0"/>
              </a:rPr>
              <a:t>тригліцеридами</a:t>
            </a:r>
            <a:r>
              <a:rPr lang="uk-UA" dirty="0" smtClean="0">
                <a:latin typeface="Arial" pitchFamily="34" charset="0"/>
                <a:cs typeface="Arial" pitchFamily="34" charset="0"/>
              </a:rPr>
              <a:t>, сполукою складних </a:t>
            </a:r>
            <a:r>
              <a:rPr lang="uk-UA" dirty="0" err="1" smtClean="0">
                <a:latin typeface="Arial" pitchFamily="34" charset="0"/>
                <a:cs typeface="Arial" pitchFamily="34" charset="0"/>
              </a:rPr>
              <a:t>ефірівтриатомного</a:t>
            </a:r>
            <a:r>
              <a:rPr lang="uk-UA" dirty="0" smtClean="0">
                <a:latin typeface="Arial" pitchFamily="34" charset="0"/>
                <a:cs typeface="Arial" pitchFamily="34" charset="0"/>
              </a:rPr>
              <a:t> спирту (гліцерину) і будь-якою з кількох жирних кислот. Містяться у тваринних і рослинних організмах.</a:t>
            </a:r>
            <a:endParaRPr lang="uk-UA" dirty="0">
              <a:latin typeface="Arial" pitchFamily="34" charset="0"/>
              <a:cs typeface="Arial" pitchFamily="34" charset="0"/>
            </a:endParaRPr>
          </a:p>
        </p:txBody>
      </p:sp>
    </p:spTree>
    <p:extLst>
      <p:ext uri="{BB962C8B-B14F-4D97-AF65-F5344CB8AC3E}">
        <p14:creationId xmlns:p14="http://schemas.microsoft.com/office/powerpoint/2010/main" val="27100591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66813"/>
            <a:ext cx="82296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2" y="92486"/>
            <a:ext cx="9036496" cy="6771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33636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6"/>
          <p:cNvSpPr>
            <a:spLocks noGrp="1"/>
          </p:cNvSpPr>
          <p:nvPr>
            <p:ph idx="1"/>
          </p:nvPr>
        </p:nvSpPr>
        <p:spPr>
          <a:xfrm>
            <a:off x="107504" y="332656"/>
            <a:ext cx="4104456" cy="6408712"/>
          </a:xfrm>
        </p:spPr>
        <p:txBody>
          <a:bodyPr>
            <a:normAutofit fontScale="85000" lnSpcReduction="20000"/>
          </a:bodyPr>
          <a:lstStyle/>
          <a:p>
            <a:r>
              <a:rPr lang="uk-UA" dirty="0" smtClean="0"/>
              <a:t>Роль жирів у харчуванні визначається їх високою калорійністю й участю в процесах обміну. Жири забезпечують у середньому 33 % добової енергоцінності раціону. Із жирами до організму надходять необхідні для життєдіяльності речовини: вітаміни А, О, Е, незамінні жирні кислоти, лецитин. Жири забезпечують усмоктування з кишечнику ряду мінеральних речовин та жиророзчинних вітамінів. Вони поліпшують смак їжі й викликають відчуття ситості. Жири в організмі можуть утворюватися з вуглеводів і білків, але повною мірою ними не заміняються.</a:t>
            </a:r>
            <a:endParaRPr lang="uk-UA" dirty="0"/>
          </a:p>
        </p:txBody>
      </p:sp>
      <p:pic>
        <p:nvPicPr>
          <p:cNvPr id="819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04663"/>
            <a:ext cx="4860032" cy="5904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6083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4320480" cy="6336704"/>
          </a:xfrm>
        </p:spPr>
        <p:txBody>
          <a:bodyPr>
            <a:normAutofit fontScale="70000" lnSpcReduction="20000"/>
          </a:bodyPr>
          <a:lstStyle/>
          <a:p>
            <a:pPr marL="0" indent="0">
              <a:buNone/>
            </a:pPr>
            <a:r>
              <a:rPr lang="uk-UA" dirty="0" smtClean="0"/>
              <a:t>Слід пам’ятати, що жири легко окислюються на повітрі, під час зберігання на світлі й у теплі, а також у процесі теплової обробки, особливо смаження. У несвіжих і перегрітих жирах руйнуються вітаміни, зменшується вміст незамінних жирних кислот і накопичуються шкідливі речовини, що спричиняють подразнення шлунково-кишкового тракту, нирок, порушення обміну речовин. Надмірна кількість жирів у їжі погіршує засвоєння білків, кальцію, магнію, підвищує потребу у вітамінах, що забезпечують жировий обмін. У середньому добова потреба в жирах становить 80-100 г, з яких 30 % мають забезпечуватися рослинними жирами. Вживання надлишкової кількості жирів може привести до порушення жирового обміну — ожиріння. Значне зменшення вживання жирів у раціоні протягом тривалого часу може привести до виснаження.</a:t>
            </a:r>
            <a:endParaRPr lang="uk-UA"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212976"/>
            <a:ext cx="4480216" cy="3180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763968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300648"/>
          </a:xfrm>
        </p:spPr>
        <p:txBody>
          <a:bodyPr>
            <a:normAutofit fontScale="90000"/>
          </a:bodyPr>
          <a:lstStyle/>
          <a:p>
            <a:r>
              <a:rPr lang="uk-UA" dirty="0" smtClean="0"/>
              <a:t>Білки .</a:t>
            </a:r>
            <a:endParaRPr lang="uk-UA" dirty="0"/>
          </a:p>
        </p:txBody>
      </p:sp>
      <p:sp>
        <p:nvSpPr>
          <p:cNvPr id="3" name="Объект 2"/>
          <p:cNvSpPr>
            <a:spLocks noGrp="1"/>
          </p:cNvSpPr>
          <p:nvPr>
            <p:ph idx="1"/>
          </p:nvPr>
        </p:nvSpPr>
        <p:spPr>
          <a:xfrm>
            <a:off x="323528" y="980728"/>
            <a:ext cx="7239000" cy="4846320"/>
          </a:xfrm>
        </p:spPr>
        <p:txBody>
          <a:bodyPr/>
          <a:lstStyle/>
          <a:p>
            <a:r>
              <a:rPr lang="uk-UA" dirty="0" smtClean="0"/>
              <a:t>Білки — складні високомолекулярні природні органічні речовини, що складаються з амінокислот, сполучених пептидними зв'язками.</a:t>
            </a:r>
            <a:endParaRPr lang="uk-UA"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96952"/>
            <a:ext cx="8498744" cy="3620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29374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476672"/>
            <a:ext cx="4176464" cy="6120680"/>
          </a:xfrm>
        </p:spPr>
        <p:txBody>
          <a:bodyPr>
            <a:normAutofit fontScale="77500" lnSpcReduction="20000"/>
          </a:bodyPr>
          <a:lstStyle/>
          <a:p>
            <a:r>
              <a:rPr lang="uk-UA" dirty="0" smtClean="0"/>
              <a:t>Білки належать до життєво необхідних речовин, без яких неможливе життя, ріст і розвиток організму. Вони є найважливішими компонентами харчування, що забезпечують пластичні й енергетичні потреби організму. Харчова й біологічна цінність білків визначається збалансованістю амінокислот, що входять до їх складу.</a:t>
            </a:r>
          </a:p>
          <a:p>
            <a:r>
              <a:rPr lang="uk-UA" dirty="0" smtClean="0"/>
              <a:t> Різноманітне харчування — найправильніший шлях постачання організму повноцінних білків. Найбільшу біологічну цінність мають білки тваринного походження. Фізіологічними нормами передбачається, що 66 % необхідних білків мають надходити за рахунок білків тваринного походження.</a:t>
            </a:r>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140968"/>
            <a:ext cx="4895125"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7819887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260648"/>
            <a:ext cx="3960440" cy="6408712"/>
          </a:xfrm>
        </p:spPr>
        <p:txBody>
          <a:bodyPr>
            <a:normAutofit fontScale="70000" lnSpcReduction="20000"/>
          </a:bodyPr>
          <a:lstStyle/>
          <a:p>
            <a:r>
              <a:rPr lang="uk-UA" dirty="0" smtClean="0"/>
              <a:t>Потреба в білках для дорослої людини становить у середньому 86-90 г на день. Добова потреба в білках залежить від віку людини, її фізіологічного стану, виду й умов праці. У разі фізичного навантаження потреба в них збільшується і становить 160 г. Надлишковий уміст білків у харчовому раціоні може призвести до порушення білкового обміну. Нестача білкової їжі викликає глибокі дегенеративні зміни в організмі. Поживна цінність білка залежить також і від його засвоюваності, тобто перетравлення в шлунково-кишковому тракті. У підвищеній кількості білка організм має потребу в разі виснаження, пов’язаного з голодуванням, у період одужання після гострих інфекційних захворювань, у разі хронічних інфекцій (туберкульоз, гнійні інфекції), недокрів’я тощо.</a:t>
            </a:r>
            <a:endParaRPr lang="uk-UA" dirty="0"/>
          </a:p>
        </p:txBody>
      </p:sp>
      <p:pic>
        <p:nvPicPr>
          <p:cNvPr id="17410" name="Picture 2" descr="http://ua-referat.com/dopb440344.z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2060848"/>
            <a:ext cx="4608512" cy="4104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626458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19256" cy="792088"/>
          </a:xfrm>
        </p:spPr>
        <p:txBody>
          <a:bodyPr>
            <a:normAutofit/>
          </a:bodyPr>
          <a:lstStyle/>
          <a:p>
            <a:r>
              <a:rPr lang="uk-UA" dirty="0" smtClean="0"/>
              <a:t>Харчові добавки, Е- числа</a:t>
            </a:r>
            <a:endParaRPr lang="uk-UA" dirty="0"/>
          </a:p>
        </p:txBody>
      </p:sp>
      <p:sp>
        <p:nvSpPr>
          <p:cNvPr id="3" name="Объект 2"/>
          <p:cNvSpPr>
            <a:spLocks noGrp="1"/>
          </p:cNvSpPr>
          <p:nvPr>
            <p:ph idx="1"/>
          </p:nvPr>
        </p:nvSpPr>
        <p:spPr>
          <a:xfrm>
            <a:off x="0" y="1124744"/>
            <a:ext cx="3707904" cy="5472608"/>
          </a:xfrm>
        </p:spPr>
        <p:txBody>
          <a:bodyPr>
            <a:normAutofit fontScale="92500" lnSpcReduction="20000"/>
          </a:bodyPr>
          <a:lstStyle/>
          <a:p>
            <a:r>
              <a:rPr lang="uk-UA" dirty="0" smtClean="0"/>
              <a:t>Харчові добавки – це речовини, які додають у продукти з технологічних міркувань, щоб подовжити термін їх придатності, змінити колір, консистенцію тощо. Буквені коди «</a:t>
            </a:r>
            <a:r>
              <a:rPr lang="en-US" dirty="0" smtClean="0"/>
              <a:t>E» (</a:t>
            </a:r>
            <a:r>
              <a:rPr lang="uk-UA" dirty="0" smtClean="0"/>
              <a:t>перша буква в слові </a:t>
            </a:r>
            <a:r>
              <a:rPr lang="en-US" dirty="0" smtClean="0"/>
              <a:t>Europe) — </a:t>
            </a:r>
            <a:r>
              <a:rPr lang="uk-UA" dirty="0" smtClean="0"/>
              <a:t>це система, розроблена в Європі для зручності сприйняття. Нумерацію харчових добавок розпочинають із числа 100.</a:t>
            </a:r>
            <a:endParaRPr lang="uk-UA" dirty="0"/>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96753"/>
            <a:ext cx="4752528"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4077073"/>
            <a:ext cx="4752528" cy="264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967014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620688"/>
            <a:ext cx="8229600" cy="288032"/>
          </a:xfrm>
        </p:spPr>
        <p:txBody>
          <a:bodyPr>
            <a:noAutofit/>
          </a:bodyPr>
          <a:lstStyle/>
          <a:p>
            <a:r>
              <a:rPr lang="uk-UA" sz="2400" dirty="0" smtClean="0"/>
              <a:t>Е- числа	Класифікація	Функції</a:t>
            </a:r>
            <a:br>
              <a:rPr lang="uk-UA" sz="2400" dirty="0" smtClean="0"/>
            </a:br>
            <a:endParaRPr lang="uk-UA" sz="2400" dirty="0"/>
          </a:p>
        </p:txBody>
      </p:sp>
      <p:sp>
        <p:nvSpPr>
          <p:cNvPr id="3" name="Объект 2"/>
          <p:cNvSpPr>
            <a:spLocks noGrp="1"/>
          </p:cNvSpPr>
          <p:nvPr>
            <p:ph idx="1"/>
          </p:nvPr>
        </p:nvSpPr>
        <p:spPr>
          <a:xfrm>
            <a:off x="107504" y="1052736"/>
            <a:ext cx="9036496" cy="5688632"/>
          </a:xfrm>
        </p:spPr>
        <p:txBody>
          <a:bodyPr>
            <a:normAutofit fontScale="92500" lnSpcReduction="10000"/>
          </a:bodyPr>
          <a:lstStyle/>
          <a:p>
            <a:r>
              <a:rPr lang="en-US" dirty="0" smtClean="0"/>
              <a:t>E 100-199	</a:t>
            </a:r>
            <a:r>
              <a:rPr lang="uk-UA" dirty="0" smtClean="0"/>
              <a:t>Барвники	Підсилюють чи відновлюють колір продукту</a:t>
            </a:r>
          </a:p>
          <a:p>
            <a:r>
              <a:rPr lang="en-US" dirty="0" smtClean="0"/>
              <a:t>E 200-299	</a:t>
            </a:r>
            <a:r>
              <a:rPr lang="uk-UA" dirty="0" smtClean="0"/>
              <a:t>Консерванти	Збільшують тривалість зберігання продуктів, захищають їх від мікробів, грибків, бактеріофагів</a:t>
            </a:r>
          </a:p>
          <a:p>
            <a:r>
              <a:rPr lang="en-US" dirty="0" smtClean="0"/>
              <a:t>E 300-399	</a:t>
            </a:r>
            <a:r>
              <a:rPr lang="uk-UA" dirty="0" smtClean="0"/>
              <a:t>Антиоксиданти	Захищають від окиснення, наприклад, від згіркнення жирів і зміни кольору</a:t>
            </a:r>
          </a:p>
          <a:p>
            <a:r>
              <a:rPr lang="en-US" dirty="0" smtClean="0"/>
              <a:t>E 400-499	</a:t>
            </a:r>
            <a:r>
              <a:rPr lang="uk-UA" dirty="0" smtClean="0"/>
              <a:t>Стабілізатори	Зберігають задану консистенцію. Згущувачі. Підвищують в’язкість</a:t>
            </a:r>
          </a:p>
          <a:p>
            <a:r>
              <a:rPr lang="en-US" dirty="0" smtClean="0"/>
              <a:t>E 500-599	</a:t>
            </a:r>
            <a:r>
              <a:rPr lang="uk-UA" dirty="0" smtClean="0"/>
              <a:t>Емульгатори	Створюють однорідну суміш  продуктів, що не змішуються, наприклад води й олії</a:t>
            </a:r>
          </a:p>
          <a:p>
            <a:r>
              <a:rPr lang="en-US" dirty="0" smtClean="0"/>
              <a:t>E 600-699	</a:t>
            </a:r>
            <a:r>
              <a:rPr lang="uk-UA" dirty="0" smtClean="0"/>
              <a:t>Підсилювачі смаку й аромату	Підсилюють смак й аромат</a:t>
            </a:r>
          </a:p>
          <a:p>
            <a:r>
              <a:rPr lang="en-US" dirty="0" smtClean="0"/>
              <a:t>E 900-999	</a:t>
            </a:r>
            <a:r>
              <a:rPr lang="uk-UA" dirty="0" smtClean="0"/>
              <a:t>Піногасники	Запобігають утворенню піни чи знижують її рівень</a:t>
            </a:r>
            <a:endParaRPr lang="uk-UA" dirty="0"/>
          </a:p>
        </p:txBody>
      </p:sp>
    </p:spTree>
    <p:extLst>
      <p:ext uri="{BB962C8B-B14F-4D97-AF65-F5344CB8AC3E}">
        <p14:creationId xmlns:p14="http://schemas.microsoft.com/office/powerpoint/2010/main" val="269674742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923329"/>
            <a:ext cx="8784976" cy="5818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4250" y="0"/>
            <a:ext cx="9178250" cy="923330"/>
          </a:xfrm>
          <a:prstGeom prst="rect">
            <a:avLst/>
          </a:prstGeom>
        </p:spPr>
        <p:txBody>
          <a:bodyPr wrap="square">
            <a:spAutoFit/>
          </a:bodyPr>
          <a:lstStyle/>
          <a:p>
            <a:r>
              <a:rPr lang="uk-UA" b="1" dirty="0" smtClean="0"/>
              <a:t>За останні роки експертами було вивчено безліч харчових добавок і деякі з них пов’язані з різними захворюваннями. Інформація про найбільш шкідливі харчові добавки в повсякденних продуктах харчування, </a:t>
            </a:r>
            <a:endParaRPr lang="uk-UA" b="1" dirty="0"/>
          </a:p>
        </p:txBody>
      </p:sp>
    </p:spTree>
    <p:extLst>
      <p:ext uri="{BB962C8B-B14F-4D97-AF65-F5344CB8AC3E}">
        <p14:creationId xmlns:p14="http://schemas.microsoft.com/office/powerpoint/2010/main" val="2329451362"/>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936104"/>
          </a:xfrm>
        </p:spPr>
        <p:txBody>
          <a:bodyPr>
            <a:normAutofit/>
          </a:bodyPr>
          <a:lstStyle/>
          <a:p>
            <a:r>
              <a:rPr lang="uk-UA" dirty="0"/>
              <a:t>В</a:t>
            </a:r>
            <a:r>
              <a:rPr lang="uk-UA" dirty="0" smtClean="0"/>
              <a:t>ирішення проблеми голоду.</a:t>
            </a:r>
            <a:endParaRPr lang="uk-UA" dirty="0"/>
          </a:p>
        </p:txBody>
      </p:sp>
      <p:sp>
        <p:nvSpPr>
          <p:cNvPr id="3" name="Объект 2"/>
          <p:cNvSpPr>
            <a:spLocks noGrp="1"/>
          </p:cNvSpPr>
          <p:nvPr>
            <p:ph idx="1"/>
          </p:nvPr>
        </p:nvSpPr>
        <p:spPr>
          <a:xfrm>
            <a:off x="467544" y="1052736"/>
            <a:ext cx="8352928" cy="5544616"/>
          </a:xfrm>
        </p:spPr>
        <p:txBody>
          <a:bodyPr>
            <a:normAutofit lnSpcReduction="10000"/>
          </a:bodyPr>
          <a:lstStyle/>
          <a:p>
            <a:r>
              <a:rPr lang="uk-UA" sz="2000" dirty="0" smtClean="0">
                <a:latin typeface="Arial" pitchFamily="34" charset="0"/>
                <a:cs typeface="Arial" pitchFamily="34" charset="0"/>
              </a:rPr>
              <a:t>Наведені дані дозволяють зробити висновок, що харчовий статус населення України характеризується такими важливими порушеннями: надлишкове вживання тваринного жиру та цукру, дефіцит тваринних білків, </a:t>
            </a:r>
            <a:r>
              <a:rPr lang="uk-UA" sz="2000" dirty="0" err="1" smtClean="0">
                <a:latin typeface="Arial" pitchFamily="34" charset="0"/>
                <a:cs typeface="Arial" pitchFamily="34" charset="0"/>
              </a:rPr>
              <a:t>поліненасичених</a:t>
            </a:r>
            <a:r>
              <a:rPr lang="uk-UA" sz="2000" dirty="0" smtClean="0">
                <a:latin typeface="Arial" pitchFamily="34" charset="0"/>
                <a:cs typeface="Arial" pitchFamily="34" charset="0"/>
              </a:rPr>
              <a:t> жирних кислот, харчових волокон. </a:t>
            </a:r>
          </a:p>
          <a:p>
            <a:r>
              <a:rPr lang="uk-UA" sz="2000" dirty="0" smtClean="0">
                <a:latin typeface="Arial" pitchFamily="34" charset="0"/>
                <a:cs typeface="Arial" pitchFamily="34" charset="0"/>
              </a:rPr>
              <a:t>Окрім того, у населення України спостерігається так званий “прихований голод” за рахунок дефіциту в раціоні вітамінів, особливо антиоксидантного ряду (А, Е, С), </a:t>
            </a:r>
            <a:r>
              <a:rPr lang="uk-UA" sz="2000" dirty="0" err="1" smtClean="0">
                <a:latin typeface="Arial" pitchFamily="34" charset="0"/>
                <a:cs typeface="Arial" pitchFamily="34" charset="0"/>
              </a:rPr>
              <a:t>макро-</a:t>
            </a:r>
            <a:r>
              <a:rPr lang="uk-UA" sz="2000" dirty="0" smtClean="0">
                <a:latin typeface="Arial" pitchFamily="34" charset="0"/>
                <a:cs typeface="Arial" pitchFamily="34" charset="0"/>
              </a:rPr>
              <a:t> та мікроелементів (йод, залізо, кальцій, фтор, селен). Дослідження показали, що до 90% населення мають недостатність вітаміну С, ступінь дефіциту якого досягає 50-80%; у 40-80% виявлена недостатня забезпеченість вітамінами групи В та </a:t>
            </a:r>
            <a:r>
              <a:rPr lang="uk-UA" sz="2000" dirty="0" err="1" smtClean="0">
                <a:latin typeface="Arial" pitchFamily="34" charset="0"/>
                <a:cs typeface="Arial" pitchFamily="34" charset="0"/>
              </a:rPr>
              <a:t>фолієвою</a:t>
            </a:r>
            <a:r>
              <a:rPr lang="uk-UA" sz="2000" dirty="0" smtClean="0">
                <a:latin typeface="Arial" pitchFamily="34" charset="0"/>
                <a:cs typeface="Arial" pitchFamily="34" charset="0"/>
              </a:rPr>
              <a:t> кислотою. Особливу тривогу викликає виявлений у дітей та дорослих (зокрема, у тих, що мешкають на екологічно неблагополучних територіях) дефіцит вітамінів антиоксидантного ряду (С, Е, А та бета-каротину). Серед </a:t>
            </a:r>
            <a:r>
              <a:rPr lang="uk-UA" sz="2000" dirty="0" err="1" smtClean="0">
                <a:latin typeface="Arial" pitchFamily="34" charset="0"/>
                <a:cs typeface="Arial" pitchFamily="34" charset="0"/>
              </a:rPr>
              <a:t>макро-</a:t>
            </a:r>
            <a:r>
              <a:rPr lang="uk-UA" sz="2000" dirty="0" smtClean="0">
                <a:latin typeface="Arial" pitchFamily="34" charset="0"/>
                <a:cs typeface="Arial" pitchFamily="34" charset="0"/>
              </a:rPr>
              <a:t> та мікроелементів найбільший вплив на здоров’я населення справляє недостатня забезпеченість кальцієм, залізом, йодом, фтором, селеном</a:t>
            </a:r>
            <a:endParaRPr lang="uk-UA" sz="2000" dirty="0">
              <a:latin typeface="Arial" pitchFamily="34" charset="0"/>
              <a:cs typeface="Arial" pitchFamily="34" charset="0"/>
            </a:endParaRPr>
          </a:p>
        </p:txBody>
      </p:sp>
    </p:spTree>
    <p:extLst>
      <p:ext uri="{BB962C8B-B14F-4D97-AF65-F5344CB8AC3E}">
        <p14:creationId xmlns:p14="http://schemas.microsoft.com/office/powerpoint/2010/main" val="14039047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48680"/>
            <a:ext cx="8229600" cy="720080"/>
          </a:xfrm>
        </p:spPr>
        <p:txBody>
          <a:bodyPr>
            <a:noAutofit/>
          </a:bodyPr>
          <a:lstStyle/>
          <a:p>
            <a:r>
              <a:rPr lang="ru-RU" sz="2400" dirty="0" err="1" smtClean="0"/>
              <a:t>Нутріціологія</a:t>
            </a:r>
            <a:r>
              <a:rPr lang="ru-RU" sz="2400" dirty="0" smtClean="0"/>
              <a:t> </a:t>
            </a:r>
            <a:r>
              <a:rPr lang="ru-RU" sz="2400" dirty="0" err="1" smtClean="0"/>
              <a:t>пропонує</a:t>
            </a:r>
            <a:r>
              <a:rPr lang="ru-RU" sz="2400" dirty="0" smtClean="0"/>
              <a:t> </a:t>
            </a:r>
            <a:r>
              <a:rPr lang="ru-RU" sz="2400" dirty="0" err="1" smtClean="0"/>
              <a:t>наступні</a:t>
            </a:r>
            <a:r>
              <a:rPr lang="ru-RU" sz="2400" dirty="0" smtClean="0"/>
              <a:t> шляхи </a:t>
            </a:r>
            <a:r>
              <a:rPr lang="ru-RU" sz="2400" dirty="0" err="1" smtClean="0"/>
              <a:t>розв’язання</a:t>
            </a:r>
            <a:r>
              <a:rPr lang="ru-RU" sz="2400" dirty="0" smtClean="0"/>
              <a:t> </a:t>
            </a:r>
            <a:r>
              <a:rPr lang="ru-RU" sz="2400" dirty="0" err="1" smtClean="0"/>
              <a:t>даної</a:t>
            </a:r>
            <a:r>
              <a:rPr lang="ru-RU" sz="2400" dirty="0" smtClean="0"/>
              <a:t> </a:t>
            </a:r>
            <a:r>
              <a:rPr lang="ru-RU" sz="2400" dirty="0" err="1" smtClean="0"/>
              <a:t>проблеми</a:t>
            </a:r>
            <a:r>
              <a:rPr lang="ru-RU" sz="2400" dirty="0" smtClean="0"/>
              <a:t>:</a:t>
            </a:r>
            <a:br>
              <a:rPr lang="ru-RU" sz="2400" dirty="0" smtClean="0"/>
            </a:br>
            <a:endParaRPr lang="uk-UA" sz="2400" dirty="0"/>
          </a:p>
        </p:txBody>
      </p:sp>
      <p:sp>
        <p:nvSpPr>
          <p:cNvPr id="3" name="Объект 2"/>
          <p:cNvSpPr>
            <a:spLocks noGrp="1"/>
          </p:cNvSpPr>
          <p:nvPr>
            <p:ph idx="1"/>
          </p:nvPr>
        </p:nvSpPr>
        <p:spPr>
          <a:xfrm>
            <a:off x="179512" y="1124744"/>
            <a:ext cx="8712968" cy="5616624"/>
          </a:xfrm>
        </p:spPr>
        <p:txBody>
          <a:bodyPr>
            <a:normAutofit fontScale="77500" lnSpcReduction="20000"/>
          </a:bodyPr>
          <a:lstStyle/>
          <a:p>
            <a:endParaRPr lang="uk-UA" dirty="0" smtClean="0"/>
          </a:p>
          <a:p>
            <a:r>
              <a:rPr lang="uk-UA" dirty="0" smtClean="0">
                <a:latin typeface="Arial" pitchFamily="34" charset="0"/>
                <a:cs typeface="Arial" pitchFamily="34" charset="0"/>
              </a:rPr>
              <a:t>Підвищити фізичну активність (одне зайве тістечко або одна сарделька - це 2,5 години ходи пішки, тому лише за допомогою 10-15 хвилинної гімнастики становище не виправити).</a:t>
            </a:r>
          </a:p>
          <a:p>
            <a:r>
              <a:rPr lang="uk-UA" dirty="0" smtClean="0">
                <a:latin typeface="Arial" pitchFamily="34" charset="0"/>
                <a:cs typeface="Arial" pitchFamily="34" charset="0"/>
              </a:rPr>
              <a:t>Створити спеціальні продукти та сировину, які містять підвищену кількість поживних речовин, за допомогою технологій харчової промисловості (змінювати склад продуктів шляхом видалення надлишкової кількості жиру та додаванням білку, вітамінів, харчових волокон). Зокрема, в Америці в кожний напій додається вітамін С. Проте в даному випадку складно підрахувати точне дозування, відповідне до потреб організму. Окрім того, не кожний продукт можна вітамінізувати, а подібні впровадження піднімуть ціни на продукцію.</a:t>
            </a:r>
          </a:p>
          <a:p>
            <a:r>
              <a:rPr lang="uk-UA" dirty="0" smtClean="0">
                <a:latin typeface="Arial" pitchFamily="34" charset="0"/>
                <a:cs typeface="Arial" pitchFamily="34" charset="0"/>
              </a:rPr>
              <a:t>Шлях, який залежить лише від вибору самої людини - це вживання біологічно активних добавок до їжі (БАД). Це натуральні вітаміни та мінеральні речовини в науково обґрунтованих композиціях, які задовольняють індивідуальні потреби. Хоча в медицині БАД використовуються порівняно недавно, вони знайшли широке застосування в багатьох країнах як засіб оздоровлення населення. Проблема ця актуальна і для нашої країни.</a:t>
            </a:r>
            <a:endParaRPr lang="uk-UA" dirty="0">
              <a:latin typeface="Arial" pitchFamily="34" charset="0"/>
              <a:cs typeface="Arial" pitchFamily="34" charset="0"/>
            </a:endParaRPr>
          </a:p>
        </p:txBody>
      </p:sp>
    </p:spTree>
    <p:extLst>
      <p:ext uri="{BB962C8B-B14F-4D97-AF65-F5344CB8AC3E}">
        <p14:creationId xmlns:p14="http://schemas.microsoft.com/office/powerpoint/2010/main" val="67009795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176</TotalTime>
  <Words>1551</Words>
  <Application>Microsoft Office PowerPoint</Application>
  <PresentationFormat>Экран (4:3)</PresentationFormat>
  <Paragraphs>42</Paragraphs>
  <Slides>19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19</vt:i4>
      </vt:variant>
    </vt:vector>
  </HeadingPairs>
  <TitlesOfParts>
    <vt:vector size="25" baseType="lpstr">
      <vt:lpstr>Angsana New</vt:lpstr>
      <vt:lpstr>Arial</vt:lpstr>
      <vt:lpstr>Trebuchet MS</vt:lpstr>
      <vt:lpstr>Wingdings</vt:lpstr>
      <vt:lpstr>Wingdings 2</vt:lpstr>
      <vt:lpstr>Изящная</vt:lpstr>
      <vt:lpstr>Тема: Хімія та їжа .</vt:lpstr>
      <vt:lpstr>Презентация PowerPoint</vt:lpstr>
      <vt:lpstr>Вітаміни .</vt:lpstr>
      <vt:lpstr>Презентация PowerPoint</vt:lpstr>
      <vt:lpstr>Вуглеводи . </vt:lpstr>
      <vt:lpstr>Презентация PowerPoint</vt:lpstr>
      <vt:lpstr>Презентация PowerPoint</vt:lpstr>
      <vt:lpstr>Жири.</vt:lpstr>
      <vt:lpstr>Презентация PowerPoint</vt:lpstr>
      <vt:lpstr>Презентация PowerPoint</vt:lpstr>
      <vt:lpstr>Презентация PowerPoint</vt:lpstr>
      <vt:lpstr>Білки .</vt:lpstr>
      <vt:lpstr>Презентация PowerPoint</vt:lpstr>
      <vt:lpstr>Презентация PowerPoint</vt:lpstr>
      <vt:lpstr>Харчові добавки, Е- числа</vt:lpstr>
      <vt:lpstr>Е- числа Класифікація Функції </vt:lpstr>
      <vt:lpstr>Презентация PowerPoint</vt:lpstr>
      <vt:lpstr>Вирішення проблеми голоду.</vt:lpstr>
      <vt:lpstr>Нутріціологія пропонує наступні шляхи розв’язання даної проблеми: </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Хімія та їжа .</dc:title>
  <dc:creator>Home</dc:creator>
  <cp:lastModifiedBy>RePack by Diakov</cp:lastModifiedBy>
  <cp:revision>15</cp:revision>
  <dcterms:created xsi:type="dcterms:W3CDTF">2015-05-23T08:00:34Z</dcterms:created>
  <dcterms:modified xsi:type="dcterms:W3CDTF">2026-10-08T10:29:13Z</dcterms:modified>
</cp:coreProperties>
</file>