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600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1036" y="3512820"/>
            <a:ext cx="3042920" cy="77470"/>
            <a:chOff x="1431036" y="3512820"/>
            <a:chExt cx="3042920" cy="774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1036" y="3512820"/>
              <a:ext cx="3042665" cy="769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64182" y="3550538"/>
              <a:ext cx="2971800" cy="1905"/>
            </a:xfrm>
            <a:custGeom>
              <a:avLst/>
              <a:gdLst/>
              <a:ahLst/>
              <a:cxnLst/>
              <a:rect l="l" t="t" r="r" b="b"/>
              <a:pathLst>
                <a:path w="2971800" h="1904">
                  <a:moveTo>
                    <a:pt x="0" y="0"/>
                  </a:moveTo>
                  <a:lnTo>
                    <a:pt x="2971800" y="1587"/>
                  </a:lnTo>
                </a:path>
              </a:pathLst>
            </a:custGeom>
            <a:ln w="9525">
              <a:solidFill>
                <a:srgbClr val="FCF5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494153" y="3480694"/>
            <a:ext cx="3224530" cy="137795"/>
            <a:chOff x="4494153" y="3480694"/>
            <a:chExt cx="3224530" cy="1377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5632" y="3512820"/>
              <a:ext cx="3042665" cy="7696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708779" y="3550538"/>
              <a:ext cx="2971800" cy="1905"/>
            </a:xfrm>
            <a:custGeom>
              <a:avLst/>
              <a:gdLst/>
              <a:ahLst/>
              <a:cxnLst/>
              <a:rect l="l" t="t" r="r" b="b"/>
              <a:pathLst>
                <a:path w="2971800" h="1904">
                  <a:moveTo>
                    <a:pt x="0" y="0"/>
                  </a:moveTo>
                  <a:lnTo>
                    <a:pt x="2971800" y="1587"/>
                  </a:lnTo>
                </a:path>
              </a:pathLst>
            </a:custGeom>
            <a:ln w="9525">
              <a:solidFill>
                <a:srgbClr val="FCF5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4153" y="3480694"/>
              <a:ext cx="137392" cy="1374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0946" y="3507485"/>
              <a:ext cx="83820" cy="8382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55884" y="3714535"/>
            <a:ext cx="750125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0" marR="5080" indent="-102235">
              <a:lnSpc>
                <a:spcPct val="100000"/>
              </a:lnSpc>
              <a:spcBef>
                <a:spcPts val="100"/>
              </a:spcBef>
            </a:pPr>
            <a:r>
              <a:rPr sz="2200" spc="75" dirty="0">
                <a:latin typeface="Constantia"/>
                <a:cs typeface="Constantia"/>
              </a:rPr>
              <a:t>Викладач:</a:t>
            </a:r>
            <a:r>
              <a:rPr sz="2200" spc="155" dirty="0">
                <a:latin typeface="Constantia"/>
                <a:cs typeface="Constantia"/>
              </a:rPr>
              <a:t> </a:t>
            </a:r>
            <a:r>
              <a:rPr sz="2200" spc="80" dirty="0">
                <a:latin typeface="Constantia"/>
                <a:cs typeface="Constantia"/>
              </a:rPr>
              <a:t>к.і.н.,</a:t>
            </a:r>
            <a:r>
              <a:rPr sz="2200" spc="120" dirty="0">
                <a:latin typeface="Constantia"/>
                <a:cs typeface="Constantia"/>
              </a:rPr>
              <a:t> </a:t>
            </a:r>
            <a:r>
              <a:rPr sz="2200" spc="70" dirty="0">
                <a:latin typeface="Constantia"/>
                <a:cs typeface="Constantia"/>
              </a:rPr>
              <a:t>доцент</a:t>
            </a:r>
            <a:r>
              <a:rPr sz="2200" spc="114" dirty="0">
                <a:latin typeface="Constantia"/>
                <a:cs typeface="Constantia"/>
              </a:rPr>
              <a:t> </a:t>
            </a:r>
            <a:r>
              <a:rPr sz="2200" spc="80" dirty="0">
                <a:latin typeface="Constantia"/>
                <a:cs typeface="Constantia"/>
              </a:rPr>
              <a:t>кафедри</a:t>
            </a:r>
            <a:r>
              <a:rPr sz="2200" spc="130" dirty="0">
                <a:latin typeface="Constantia"/>
                <a:cs typeface="Constantia"/>
              </a:rPr>
              <a:t> </a:t>
            </a:r>
            <a:r>
              <a:rPr sz="2200" spc="80" dirty="0">
                <a:latin typeface="Constantia"/>
                <a:cs typeface="Constantia"/>
              </a:rPr>
              <a:t>всесвітньої</a:t>
            </a:r>
            <a:r>
              <a:rPr sz="2200" spc="190" dirty="0">
                <a:latin typeface="Constantia"/>
                <a:cs typeface="Constantia"/>
              </a:rPr>
              <a:t> </a:t>
            </a:r>
            <a:r>
              <a:rPr sz="2200" spc="75" dirty="0">
                <a:latin typeface="Constantia"/>
                <a:cs typeface="Constantia"/>
              </a:rPr>
              <a:t>історії</a:t>
            </a:r>
            <a:r>
              <a:rPr sz="2200" spc="145" dirty="0">
                <a:latin typeface="Constantia"/>
                <a:cs typeface="Constantia"/>
              </a:rPr>
              <a:t> </a:t>
            </a:r>
            <a:r>
              <a:rPr sz="2200" spc="-25" dirty="0">
                <a:latin typeface="Constantia"/>
                <a:cs typeface="Constantia"/>
              </a:rPr>
              <a:t>та </a:t>
            </a:r>
            <a:r>
              <a:rPr sz="2200" spc="75" dirty="0">
                <a:latin typeface="Constantia"/>
                <a:cs typeface="Constantia"/>
              </a:rPr>
              <a:t>міжнародних</a:t>
            </a:r>
            <a:r>
              <a:rPr sz="2200" spc="125" dirty="0">
                <a:latin typeface="Constantia"/>
                <a:cs typeface="Constantia"/>
              </a:rPr>
              <a:t> </a:t>
            </a:r>
            <a:r>
              <a:rPr sz="2200" spc="80" dirty="0">
                <a:latin typeface="Constantia"/>
                <a:cs typeface="Constantia"/>
              </a:rPr>
              <a:t>відносин</a:t>
            </a:r>
            <a:r>
              <a:rPr sz="2200" spc="165" dirty="0">
                <a:latin typeface="Constantia"/>
                <a:cs typeface="Constantia"/>
              </a:rPr>
              <a:t> </a:t>
            </a:r>
            <a:r>
              <a:rPr sz="2200" spc="75" dirty="0">
                <a:latin typeface="Constantia"/>
                <a:cs typeface="Constantia"/>
              </a:rPr>
              <a:t>Казакова</a:t>
            </a:r>
            <a:r>
              <a:rPr sz="2200" spc="135" dirty="0">
                <a:latin typeface="Constantia"/>
                <a:cs typeface="Constantia"/>
              </a:rPr>
              <a:t> </a:t>
            </a:r>
            <a:r>
              <a:rPr sz="2200" spc="70" dirty="0">
                <a:latin typeface="Constantia"/>
                <a:cs typeface="Constantia"/>
              </a:rPr>
              <a:t>Оксана</a:t>
            </a:r>
            <a:r>
              <a:rPr sz="2200" spc="145" dirty="0">
                <a:latin typeface="Constantia"/>
                <a:cs typeface="Constantia"/>
              </a:rPr>
              <a:t> </a:t>
            </a:r>
            <a:r>
              <a:rPr sz="2200" spc="65" dirty="0">
                <a:latin typeface="Constantia"/>
                <a:cs typeface="Constantia"/>
              </a:rPr>
              <a:t>Миколаївна</a:t>
            </a:r>
            <a:endParaRPr sz="2200">
              <a:latin typeface="Constantia"/>
              <a:cs typeface="Constanti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00400" y="4508753"/>
            <a:ext cx="2743199" cy="187223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01262ED-E345-43BE-8D0F-1779E82E5EAC}"/>
              </a:ext>
            </a:extLst>
          </p:cNvPr>
          <p:cNvSpPr txBox="1"/>
          <p:nvPr/>
        </p:nvSpPr>
        <p:spPr>
          <a:xfrm>
            <a:off x="1099186" y="2958799"/>
            <a:ext cx="7257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/>
              <a:t>Публічна</a:t>
            </a:r>
            <a:r>
              <a:rPr lang="ru-RU" sz="2400" dirty="0"/>
              <a:t> </a:t>
            </a:r>
            <a:r>
              <a:rPr lang="ru-RU" sz="2400" dirty="0" err="1"/>
              <a:t>дипломатія</a:t>
            </a:r>
            <a:r>
              <a:rPr lang="ru-RU" sz="2400" dirty="0"/>
              <a:t> та </a:t>
            </a:r>
            <a:r>
              <a:rPr lang="ru-RU" sz="2400" dirty="0" err="1"/>
              <a:t>національний</a:t>
            </a:r>
            <a:r>
              <a:rPr lang="ru-RU" sz="2400" dirty="0"/>
              <a:t> брендинг </a:t>
            </a:r>
            <a:endParaRPr lang="uk-UA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572" y="765048"/>
            <a:ext cx="8372855" cy="56159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4608" y="281940"/>
            <a:ext cx="7059929" cy="42900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21736" y="858774"/>
            <a:ext cx="2713481" cy="431291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35940" y="1482344"/>
            <a:ext cx="30664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95"/>
              </a:spcBef>
              <a:buClr>
                <a:srgbClr val="F3A346"/>
              </a:buClr>
              <a:buSzPct val="84375"/>
              <a:buFont typeface="Wingdings 2"/>
              <a:buChar char=""/>
              <a:tabLst>
                <a:tab pos="286385" algn="l"/>
                <a:tab pos="859155" algn="l"/>
              </a:tabLst>
            </a:pPr>
            <a:r>
              <a:rPr sz="3200" spc="-50" dirty="0">
                <a:solidFill>
                  <a:srgbClr val="D1520D"/>
                </a:solidFill>
                <a:latin typeface="Constantia"/>
                <a:cs typeface="Constantia"/>
              </a:rPr>
              <a:t>є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	</a:t>
            </a: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підготувати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0259" y="1921387"/>
            <a:ext cx="24993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самостійного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8703" y="1482344"/>
            <a:ext cx="4657090" cy="95186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478155" marR="5080" indent="-466090">
              <a:lnSpc>
                <a:spcPts val="3460"/>
              </a:lnSpc>
              <a:spcBef>
                <a:spcPts val="530"/>
              </a:spcBef>
              <a:tabLst>
                <a:tab pos="2277745" algn="l"/>
                <a:tab pos="2969895" algn="l"/>
                <a:tab pos="4208780" algn="l"/>
              </a:tabLst>
            </a:pP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майбутніх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	</a:t>
            </a: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фахівців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	</a:t>
            </a:r>
            <a:r>
              <a:rPr sz="3200" spc="-50" dirty="0">
                <a:solidFill>
                  <a:srgbClr val="D1520D"/>
                </a:solidFill>
                <a:latin typeface="Constantia"/>
                <a:cs typeface="Constantia"/>
              </a:rPr>
              <a:t>до </a:t>
            </a: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аналізу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		</a:t>
            </a: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сучасних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332958"/>
            <a:ext cx="8078470" cy="193357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86385" algn="just">
              <a:lnSpc>
                <a:spcPct val="100000"/>
              </a:lnSpc>
              <a:spcBef>
                <a:spcPts val="315"/>
              </a:spcBef>
            </a:pPr>
            <a:r>
              <a:rPr sz="3200" spc="-20" dirty="0">
                <a:solidFill>
                  <a:srgbClr val="D1520D"/>
                </a:solidFill>
                <a:latin typeface="Constantia"/>
                <a:cs typeface="Constantia"/>
              </a:rPr>
              <a:t>ідеологічних</a:t>
            </a:r>
            <a:r>
              <a:rPr sz="3200" spc="-13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конструкцій,</a:t>
            </a:r>
            <a:endParaRPr sz="3200">
              <a:latin typeface="Constantia"/>
              <a:cs typeface="Constantia"/>
            </a:endParaRPr>
          </a:p>
          <a:p>
            <a:pPr marL="287020" marR="5080" indent="-274320" algn="just">
              <a:lnSpc>
                <a:spcPts val="3460"/>
              </a:lnSpc>
              <a:spcBef>
                <a:spcPts val="645"/>
              </a:spcBef>
              <a:buClr>
                <a:srgbClr val="F3A346"/>
              </a:buClr>
              <a:buSzPct val="84375"/>
              <a:buFont typeface="Wingdings 2"/>
              <a:buChar char=""/>
              <a:tabLst>
                <a:tab pos="287020" algn="l"/>
              </a:tabLst>
            </a:pP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сформувати</a:t>
            </a:r>
            <a:r>
              <a:rPr sz="3200" spc="60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у</a:t>
            </a:r>
            <a:r>
              <a:rPr sz="3200" spc="58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студентів</a:t>
            </a:r>
            <a:r>
              <a:rPr sz="3200" spc="65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чітке</a:t>
            </a:r>
            <a:r>
              <a:rPr sz="3200" spc="58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розуміння 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політичних</a:t>
            </a:r>
            <a:r>
              <a:rPr sz="3200" spc="484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інтересів</a:t>
            </a:r>
            <a:r>
              <a:rPr sz="3200" spc="525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та</a:t>
            </a:r>
            <a:r>
              <a:rPr sz="3200" spc="480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національних </a:t>
            </a:r>
            <a:r>
              <a:rPr sz="3200" spc="-25" dirty="0">
                <a:solidFill>
                  <a:srgbClr val="D1520D"/>
                </a:solidFill>
                <a:latin typeface="Constantia"/>
                <a:cs typeface="Constantia"/>
              </a:rPr>
              <a:t>особливостей</a:t>
            </a:r>
            <a:r>
              <a:rPr sz="3200" spc="-8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ідеологій.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4268215"/>
            <a:ext cx="2515870" cy="95186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86385" marR="5080" indent="-274320">
              <a:lnSpc>
                <a:spcPts val="3460"/>
              </a:lnSpc>
              <a:spcBef>
                <a:spcPts val="530"/>
              </a:spcBef>
              <a:buClr>
                <a:srgbClr val="F3A346"/>
              </a:buClr>
              <a:buSzPct val="84375"/>
              <a:buFont typeface="Wingdings 2"/>
              <a:buChar char=""/>
              <a:tabLst>
                <a:tab pos="286385" algn="l"/>
              </a:tabLst>
            </a:pP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Дисципліна основними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91317" y="4268215"/>
            <a:ext cx="5219065" cy="95186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 indent="177165">
              <a:lnSpc>
                <a:spcPts val="3460"/>
              </a:lnSpc>
              <a:spcBef>
                <a:spcPts val="530"/>
              </a:spcBef>
              <a:tabLst>
                <a:tab pos="2731770" algn="l"/>
                <a:tab pos="3183890" algn="l"/>
                <a:tab pos="5020945" algn="l"/>
              </a:tabLst>
            </a:pP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знайомить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	</a:t>
            </a: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студентів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	</a:t>
            </a:r>
            <a:r>
              <a:rPr sz="3200" spc="-50" dirty="0">
                <a:solidFill>
                  <a:srgbClr val="D1520D"/>
                </a:solidFill>
                <a:latin typeface="Constantia"/>
                <a:cs typeface="Constantia"/>
              </a:rPr>
              <a:t>з </a:t>
            </a: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досягненнями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		</a:t>
            </a:r>
            <a:r>
              <a:rPr sz="3200" spc="-25" dirty="0">
                <a:solidFill>
                  <a:srgbClr val="D1520D"/>
                </a:solidFill>
                <a:latin typeface="Constantia"/>
                <a:cs typeface="Constantia"/>
              </a:rPr>
              <a:t>політичної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0666" y="5146303"/>
            <a:ext cx="60153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теорії</a:t>
            </a:r>
            <a:r>
              <a:rPr sz="3200" spc="-7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в</a:t>
            </a:r>
            <a:r>
              <a:rPr sz="3200" spc="-4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3200" dirty="0">
                <a:solidFill>
                  <a:srgbClr val="D1520D"/>
                </a:solidFill>
                <a:latin typeface="Constantia"/>
                <a:cs typeface="Constantia"/>
              </a:rPr>
              <a:t>її</a:t>
            </a:r>
            <a:r>
              <a:rPr sz="3200" spc="-2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історичному</a:t>
            </a:r>
            <a:r>
              <a:rPr sz="3200" spc="-17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3200" spc="-10" dirty="0">
                <a:solidFill>
                  <a:srgbClr val="D1520D"/>
                </a:solidFill>
                <a:latin typeface="Constantia"/>
                <a:cs typeface="Constantia"/>
              </a:rPr>
              <a:t>розвитку</a:t>
            </a:r>
            <a:r>
              <a:rPr sz="2600" spc="-10" dirty="0">
                <a:solidFill>
                  <a:srgbClr val="D1520D"/>
                </a:solidFill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3179" y="816102"/>
            <a:ext cx="4000499" cy="37871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35940" y="1458264"/>
            <a:ext cx="8078470" cy="432308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360"/>
              </a:spcBef>
              <a:buClr>
                <a:srgbClr val="F3A346"/>
              </a:buClr>
              <a:buSzPct val="83928"/>
              <a:buFont typeface="Wingdings 2"/>
              <a:buChar char=""/>
              <a:tabLst>
                <a:tab pos="286385" algn="l"/>
              </a:tabLst>
            </a:pPr>
            <a:r>
              <a:rPr sz="2800" spc="-30" dirty="0">
                <a:solidFill>
                  <a:srgbClr val="D1520D"/>
                </a:solidFill>
                <a:latin typeface="Constantia"/>
                <a:cs typeface="Constantia"/>
              </a:rPr>
              <a:t>Альтернативне</a:t>
            </a:r>
            <a:r>
              <a:rPr sz="2800" spc="-5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D1520D"/>
                </a:solidFill>
                <a:latin typeface="Constantia"/>
                <a:cs typeface="Constantia"/>
              </a:rPr>
              <a:t>мислення</a:t>
            </a:r>
            <a:endParaRPr sz="2800">
              <a:latin typeface="Constantia"/>
              <a:cs typeface="Constantia"/>
            </a:endParaRPr>
          </a:p>
          <a:p>
            <a:pPr marL="286385" indent="-273685">
              <a:lnSpc>
                <a:spcPct val="100000"/>
              </a:lnSpc>
              <a:spcBef>
                <a:spcPts val="265"/>
              </a:spcBef>
              <a:buClr>
                <a:srgbClr val="F3A346"/>
              </a:buClr>
              <a:buSzPct val="83928"/>
              <a:buFont typeface="Wingdings 2"/>
              <a:buChar char=""/>
              <a:tabLst>
                <a:tab pos="286385" algn="l"/>
              </a:tabLst>
            </a:pPr>
            <a:r>
              <a:rPr sz="2800" spc="-25" dirty="0">
                <a:solidFill>
                  <a:srgbClr val="D1520D"/>
                </a:solidFill>
                <a:latin typeface="Constantia"/>
                <a:cs typeface="Constantia"/>
              </a:rPr>
              <a:t>Можливість</a:t>
            </a:r>
            <a:r>
              <a:rPr sz="2800" spc="-15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2800" spc="-20" dirty="0">
                <a:solidFill>
                  <a:srgbClr val="D1520D"/>
                </a:solidFill>
                <a:latin typeface="Constantia"/>
                <a:cs typeface="Constantia"/>
              </a:rPr>
              <a:t>співставляти</a:t>
            </a:r>
            <a:r>
              <a:rPr sz="2800" spc="-9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різні</a:t>
            </a:r>
            <a:r>
              <a:rPr sz="2800" spc="-6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2800" spc="-20" dirty="0">
                <a:solidFill>
                  <a:srgbClr val="D1520D"/>
                </a:solidFill>
                <a:latin typeface="Constantia"/>
                <a:cs typeface="Constantia"/>
              </a:rPr>
              <a:t>політичні</a:t>
            </a:r>
            <a:r>
              <a:rPr sz="2800" spc="-8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D1520D"/>
                </a:solidFill>
                <a:latin typeface="Constantia"/>
                <a:cs typeface="Constantia"/>
              </a:rPr>
              <a:t>теорії</a:t>
            </a:r>
            <a:endParaRPr sz="2800">
              <a:latin typeface="Constantia"/>
              <a:cs typeface="Constantia"/>
            </a:endParaRPr>
          </a:p>
          <a:p>
            <a:pPr marL="286385" indent="-273685">
              <a:lnSpc>
                <a:spcPct val="100000"/>
              </a:lnSpc>
              <a:spcBef>
                <a:spcPts val="265"/>
              </a:spcBef>
              <a:buClr>
                <a:srgbClr val="F3A346"/>
              </a:buClr>
              <a:buSzPct val="83928"/>
              <a:buFont typeface="Wingdings 2"/>
              <a:buChar char=""/>
              <a:tabLst>
                <a:tab pos="286385" algn="l"/>
              </a:tabLst>
            </a:pPr>
            <a:r>
              <a:rPr sz="2800" spc="-20" dirty="0">
                <a:solidFill>
                  <a:srgbClr val="D1520D"/>
                </a:solidFill>
                <a:latin typeface="Constantia"/>
                <a:cs typeface="Constantia"/>
              </a:rPr>
              <a:t>Ідеологічний</a:t>
            </a:r>
            <a:r>
              <a:rPr sz="2800" spc="-114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плюралізм</a:t>
            </a:r>
            <a:r>
              <a:rPr sz="2800" spc="-7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D1520D"/>
                </a:solidFill>
                <a:latin typeface="Constantia"/>
                <a:cs typeface="Constantia"/>
              </a:rPr>
              <a:t>(розумітись)</a:t>
            </a:r>
            <a:endParaRPr sz="2800">
              <a:latin typeface="Constantia"/>
              <a:cs typeface="Constantia"/>
            </a:endParaRPr>
          </a:p>
          <a:p>
            <a:pPr marL="286385" indent="-273685">
              <a:lnSpc>
                <a:spcPct val="100000"/>
              </a:lnSpc>
              <a:spcBef>
                <a:spcPts val="265"/>
              </a:spcBef>
              <a:buClr>
                <a:srgbClr val="F3A346"/>
              </a:buClr>
              <a:buSzPct val="83928"/>
              <a:buFont typeface="Wingdings 2"/>
              <a:buChar char=""/>
              <a:tabLst>
                <a:tab pos="286385" algn="l"/>
              </a:tabLst>
            </a:pP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Формування</a:t>
            </a:r>
            <a:r>
              <a:rPr sz="2800" spc="-10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2800" spc="-20" dirty="0">
                <a:solidFill>
                  <a:srgbClr val="D1520D"/>
                </a:solidFill>
                <a:latin typeface="Constantia"/>
                <a:cs typeface="Constantia"/>
              </a:rPr>
              <a:t>критичного</a:t>
            </a:r>
            <a:r>
              <a:rPr sz="2800" spc="-12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2800" spc="-10" dirty="0">
                <a:solidFill>
                  <a:srgbClr val="D1520D"/>
                </a:solidFill>
                <a:latin typeface="Constantia"/>
                <a:cs typeface="Constantia"/>
              </a:rPr>
              <a:t>мислення</a:t>
            </a:r>
            <a:endParaRPr sz="2800">
              <a:latin typeface="Constantia"/>
              <a:cs typeface="Constantia"/>
            </a:endParaRPr>
          </a:p>
          <a:p>
            <a:pPr marL="286385" marR="7620" indent="-274320" algn="just">
              <a:lnSpc>
                <a:spcPts val="3020"/>
              </a:lnSpc>
              <a:spcBef>
                <a:spcPts val="645"/>
              </a:spcBef>
              <a:buClr>
                <a:srgbClr val="F3A346"/>
              </a:buClr>
              <a:buSzPct val="83928"/>
              <a:buFont typeface="Wingdings 2"/>
              <a:buChar char=""/>
              <a:tabLst>
                <a:tab pos="286385" algn="l"/>
              </a:tabLst>
            </a:pP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Визнання</a:t>
            </a:r>
            <a:r>
              <a:rPr sz="2800" spc="455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різних</a:t>
            </a:r>
            <a:r>
              <a:rPr sz="2800" spc="455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варіантів</a:t>
            </a:r>
            <a:r>
              <a:rPr sz="2800" spc="480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мислення</a:t>
            </a:r>
            <a:r>
              <a:rPr sz="2800" spc="455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як</a:t>
            </a:r>
            <a:r>
              <a:rPr sz="2800" spc="450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spc="-50" dirty="0">
                <a:solidFill>
                  <a:srgbClr val="D1520D"/>
                </a:solidFill>
                <a:latin typeface="Constantia"/>
                <a:cs typeface="Constantia"/>
              </a:rPr>
              <a:t>в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науковій,</a:t>
            </a:r>
            <a:r>
              <a:rPr sz="2800" spc="65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професійній</a:t>
            </a:r>
            <a:r>
              <a:rPr sz="2800" spc="55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так</a:t>
            </a:r>
            <a:r>
              <a:rPr sz="2800" spc="40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навіть</a:t>
            </a:r>
            <a:r>
              <a:rPr sz="2800" spc="40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і</a:t>
            </a:r>
            <a:r>
              <a:rPr sz="2800" spc="70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spc="-10" dirty="0">
                <a:solidFill>
                  <a:srgbClr val="D1520D"/>
                </a:solidFill>
                <a:latin typeface="Constantia"/>
                <a:cs typeface="Constantia"/>
              </a:rPr>
              <a:t>побутовій площині</a:t>
            </a:r>
            <a:endParaRPr sz="2800">
              <a:latin typeface="Constantia"/>
              <a:cs typeface="Constantia"/>
            </a:endParaRPr>
          </a:p>
          <a:p>
            <a:pPr marL="285750" marR="5080" indent="-273685" algn="just">
              <a:lnSpc>
                <a:spcPts val="3020"/>
              </a:lnSpc>
              <a:spcBef>
                <a:spcPts val="615"/>
              </a:spcBef>
              <a:buClr>
                <a:srgbClr val="F3A346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Вміння</a:t>
            </a:r>
            <a:r>
              <a:rPr sz="2800" spc="50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розрізняти,</a:t>
            </a:r>
            <a:r>
              <a:rPr sz="2800" spc="70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виявляти</a:t>
            </a:r>
            <a:r>
              <a:rPr sz="2800" spc="55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та</a:t>
            </a:r>
            <a:r>
              <a:rPr sz="2800" spc="40" dirty="0">
                <a:solidFill>
                  <a:srgbClr val="D1520D"/>
                </a:solidFill>
                <a:latin typeface="Constantia"/>
                <a:cs typeface="Constantia"/>
              </a:rPr>
              <a:t>  </a:t>
            </a:r>
            <a:r>
              <a:rPr sz="2800" spc="-10" dirty="0">
                <a:solidFill>
                  <a:srgbClr val="D1520D"/>
                </a:solidFill>
                <a:latin typeface="Constantia"/>
                <a:cs typeface="Constantia"/>
              </a:rPr>
              <a:t>протистояти 	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різним</a:t>
            </a:r>
            <a:r>
              <a:rPr sz="2800" spc="440" dirty="0">
                <a:solidFill>
                  <a:srgbClr val="D1520D"/>
                </a:solidFill>
                <a:latin typeface="Constantia"/>
                <a:cs typeface="Constantia"/>
              </a:rPr>
              <a:t>  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видам</a:t>
            </a:r>
            <a:r>
              <a:rPr sz="2800" spc="434" dirty="0">
                <a:solidFill>
                  <a:srgbClr val="D1520D"/>
                </a:solidFill>
                <a:latin typeface="Constantia"/>
                <a:cs typeface="Constantia"/>
              </a:rPr>
              <a:t>    </a:t>
            </a:r>
            <a:r>
              <a:rPr sz="2800" dirty="0">
                <a:solidFill>
                  <a:srgbClr val="D1520D"/>
                </a:solidFill>
                <a:latin typeface="Constantia"/>
                <a:cs typeface="Constantia"/>
              </a:rPr>
              <a:t>пропаганди,</a:t>
            </a:r>
            <a:r>
              <a:rPr sz="2800" spc="450" dirty="0">
                <a:solidFill>
                  <a:srgbClr val="D1520D"/>
                </a:solidFill>
                <a:latin typeface="Constantia"/>
                <a:cs typeface="Constantia"/>
              </a:rPr>
              <a:t>    </a:t>
            </a:r>
            <a:r>
              <a:rPr sz="2800" spc="-10" dirty="0">
                <a:solidFill>
                  <a:srgbClr val="D1520D"/>
                </a:solidFill>
                <a:latin typeface="Constantia"/>
                <a:cs typeface="Constantia"/>
              </a:rPr>
              <a:t>політичних 	маніпуляцій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86912" y="934974"/>
            <a:ext cx="2177795" cy="259841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35940" y="1432052"/>
            <a:ext cx="7576820" cy="29972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70840" indent="-365125">
              <a:lnSpc>
                <a:spcPct val="100000"/>
              </a:lnSpc>
              <a:spcBef>
                <a:spcPts val="700"/>
              </a:spcBef>
              <a:buClr>
                <a:srgbClr val="F3A346"/>
              </a:buClr>
              <a:buSzPct val="83333"/>
              <a:buFont typeface="Wingdings 2"/>
              <a:buChar char=""/>
              <a:tabLst>
                <a:tab pos="370840" algn="l"/>
              </a:tabLst>
            </a:pPr>
            <a:r>
              <a:rPr sz="6000" dirty="0">
                <a:solidFill>
                  <a:srgbClr val="D1520D"/>
                </a:solidFill>
                <a:latin typeface="Constantia"/>
                <a:cs typeface="Constantia"/>
              </a:rPr>
              <a:t>теоретичні</a:t>
            </a:r>
            <a:r>
              <a:rPr sz="6000" spc="-25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6000" spc="-10" dirty="0">
                <a:solidFill>
                  <a:srgbClr val="D1520D"/>
                </a:solidFill>
                <a:latin typeface="Constantia"/>
                <a:cs typeface="Constantia"/>
              </a:rPr>
              <a:t>основи,</a:t>
            </a:r>
            <a:endParaRPr sz="6000">
              <a:latin typeface="Constantia"/>
              <a:cs typeface="Constantia"/>
            </a:endParaRPr>
          </a:p>
          <a:p>
            <a:pPr marL="561340" indent="-548640">
              <a:lnSpc>
                <a:spcPct val="100000"/>
              </a:lnSpc>
              <a:spcBef>
                <a:spcPts val="600"/>
              </a:spcBef>
              <a:buClr>
                <a:srgbClr val="F3A346"/>
              </a:buClr>
              <a:buSzPct val="83333"/>
              <a:buFont typeface="Wingdings 2"/>
              <a:buChar char=""/>
              <a:tabLst>
                <a:tab pos="561340" algn="l"/>
              </a:tabLst>
            </a:pPr>
            <a:r>
              <a:rPr sz="6000" spc="-10" dirty="0">
                <a:solidFill>
                  <a:srgbClr val="D1520D"/>
                </a:solidFill>
                <a:latin typeface="Constantia"/>
                <a:cs typeface="Constantia"/>
              </a:rPr>
              <a:t>історичну</a:t>
            </a:r>
            <a:r>
              <a:rPr sz="6000" spc="-31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6000" spc="-30" dirty="0">
                <a:solidFill>
                  <a:srgbClr val="D1520D"/>
                </a:solidFill>
                <a:latin typeface="Constantia"/>
                <a:cs typeface="Constantia"/>
              </a:rPr>
              <a:t>еволюцію</a:t>
            </a:r>
            <a:endParaRPr sz="6000">
              <a:latin typeface="Constantia"/>
              <a:cs typeface="Constantia"/>
            </a:endParaRPr>
          </a:p>
          <a:p>
            <a:pPr marL="370840" indent="-365125">
              <a:lnSpc>
                <a:spcPct val="100000"/>
              </a:lnSpc>
              <a:spcBef>
                <a:spcPts val="600"/>
              </a:spcBef>
              <a:buClr>
                <a:srgbClr val="F3A346"/>
              </a:buClr>
              <a:buSzPct val="83333"/>
              <a:buFont typeface="Wingdings 2"/>
              <a:buChar char=""/>
              <a:tabLst>
                <a:tab pos="370840" algn="l"/>
              </a:tabLst>
            </a:pPr>
            <a:r>
              <a:rPr sz="6000" dirty="0">
                <a:solidFill>
                  <a:srgbClr val="D1520D"/>
                </a:solidFill>
                <a:latin typeface="Constantia"/>
                <a:cs typeface="Constantia"/>
              </a:rPr>
              <a:t>сучасні</a:t>
            </a:r>
            <a:r>
              <a:rPr sz="6000" spc="-8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6000" spc="-10" dirty="0">
                <a:solidFill>
                  <a:srgbClr val="D1520D"/>
                </a:solidFill>
                <a:latin typeface="Constantia"/>
                <a:cs typeface="Constantia"/>
              </a:rPr>
              <a:t>практики</a:t>
            </a:r>
            <a:endParaRPr sz="6000">
              <a:latin typeface="Constantia"/>
              <a:cs typeface="Constanti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0400" y="4581144"/>
            <a:ext cx="2743199" cy="18097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6822" y="781812"/>
            <a:ext cx="3621785" cy="531875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35940" y="1448358"/>
            <a:ext cx="7669530" cy="41402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700"/>
              </a:spcBef>
              <a:buClr>
                <a:srgbClr val="F3A346"/>
              </a:buClr>
              <a:buSzPct val="85000"/>
              <a:buFont typeface="Wingdings 2"/>
              <a:buChar char=""/>
              <a:tabLst>
                <a:tab pos="286385" algn="l"/>
              </a:tabLst>
            </a:pPr>
            <a:r>
              <a:rPr sz="4000" spc="-10" dirty="0">
                <a:solidFill>
                  <a:srgbClr val="D1520D"/>
                </a:solidFill>
                <a:latin typeface="Constantia"/>
                <a:cs typeface="Constantia"/>
              </a:rPr>
              <a:t>робота</a:t>
            </a:r>
            <a:r>
              <a:rPr sz="4000" spc="-21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4000" dirty="0">
                <a:solidFill>
                  <a:srgbClr val="D1520D"/>
                </a:solidFill>
                <a:latin typeface="Constantia"/>
                <a:cs typeface="Constantia"/>
              </a:rPr>
              <a:t>в</a:t>
            </a:r>
            <a:r>
              <a:rPr sz="4000" spc="-7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4000" spc="-10" dirty="0">
                <a:solidFill>
                  <a:srgbClr val="D1520D"/>
                </a:solidFill>
                <a:latin typeface="Constantia"/>
                <a:cs typeface="Constantia"/>
              </a:rPr>
              <a:t>«малих</a:t>
            </a:r>
            <a:r>
              <a:rPr sz="4000" spc="-17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4000" spc="-10" dirty="0">
                <a:solidFill>
                  <a:srgbClr val="D1520D"/>
                </a:solidFill>
                <a:latin typeface="Constantia"/>
                <a:cs typeface="Constantia"/>
              </a:rPr>
              <a:t>групах»</a:t>
            </a:r>
            <a:endParaRPr sz="4000">
              <a:latin typeface="Constantia"/>
              <a:cs typeface="Constantia"/>
            </a:endParaRPr>
          </a:p>
          <a:p>
            <a:pPr marL="286385" indent="-273685">
              <a:lnSpc>
                <a:spcPct val="100000"/>
              </a:lnSpc>
              <a:spcBef>
                <a:spcPts val="600"/>
              </a:spcBef>
              <a:buClr>
                <a:srgbClr val="F3A346"/>
              </a:buClr>
              <a:buSzPct val="85000"/>
              <a:buFont typeface="Wingdings 2"/>
              <a:buChar char=""/>
              <a:tabLst>
                <a:tab pos="286385" algn="l"/>
              </a:tabLst>
            </a:pPr>
            <a:r>
              <a:rPr sz="4000" spc="-20" dirty="0">
                <a:solidFill>
                  <a:srgbClr val="D1520D"/>
                </a:solidFill>
                <a:latin typeface="Constantia"/>
                <a:cs typeface="Constantia"/>
              </a:rPr>
              <a:t>дискусії</a:t>
            </a:r>
            <a:r>
              <a:rPr sz="4000" spc="-19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4000" dirty="0">
                <a:solidFill>
                  <a:srgbClr val="D1520D"/>
                </a:solidFill>
                <a:latin typeface="Constantia"/>
                <a:cs typeface="Constantia"/>
              </a:rPr>
              <a:t>та</a:t>
            </a:r>
            <a:r>
              <a:rPr sz="4000" spc="-19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4000" spc="-10" dirty="0">
                <a:solidFill>
                  <a:srgbClr val="D1520D"/>
                </a:solidFill>
                <a:latin typeface="Constantia"/>
                <a:cs typeface="Constantia"/>
              </a:rPr>
              <a:t>«мозкові</a:t>
            </a:r>
            <a:r>
              <a:rPr sz="4000" spc="-17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4000" spc="-10" dirty="0">
                <a:solidFill>
                  <a:srgbClr val="D1520D"/>
                </a:solidFill>
                <a:latin typeface="Constantia"/>
                <a:cs typeface="Constantia"/>
              </a:rPr>
              <a:t>штурми»</a:t>
            </a:r>
            <a:endParaRPr sz="4000">
              <a:latin typeface="Constantia"/>
              <a:cs typeface="Constantia"/>
            </a:endParaRPr>
          </a:p>
          <a:p>
            <a:pPr marL="286385" indent="-273685">
              <a:lnSpc>
                <a:spcPct val="100000"/>
              </a:lnSpc>
              <a:spcBef>
                <a:spcPts val="600"/>
              </a:spcBef>
              <a:buClr>
                <a:srgbClr val="F3A346"/>
              </a:buClr>
              <a:buSzPct val="85000"/>
              <a:buFont typeface="Wingdings 2"/>
              <a:buChar char=""/>
              <a:tabLst>
                <a:tab pos="286385" algn="l"/>
              </a:tabLst>
            </a:pPr>
            <a:r>
              <a:rPr sz="4000" spc="-40" dirty="0">
                <a:solidFill>
                  <a:srgbClr val="D1520D"/>
                </a:solidFill>
                <a:latin typeface="Constantia"/>
                <a:cs typeface="Constantia"/>
              </a:rPr>
              <a:t>пергляд</a:t>
            </a:r>
            <a:r>
              <a:rPr sz="4000" spc="-21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4000" dirty="0">
                <a:solidFill>
                  <a:srgbClr val="D1520D"/>
                </a:solidFill>
                <a:latin typeface="Constantia"/>
                <a:cs typeface="Constantia"/>
              </a:rPr>
              <a:t>фільмів</a:t>
            </a:r>
            <a:r>
              <a:rPr sz="4000" spc="-185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4000" spc="-45" dirty="0">
                <a:solidFill>
                  <a:srgbClr val="D1520D"/>
                </a:solidFill>
                <a:latin typeface="Constantia"/>
                <a:cs typeface="Constantia"/>
              </a:rPr>
              <a:t>та</a:t>
            </a:r>
            <a:r>
              <a:rPr sz="4000" spc="-204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4000" spc="-10" dirty="0">
                <a:solidFill>
                  <a:srgbClr val="D1520D"/>
                </a:solidFill>
                <a:latin typeface="Constantia"/>
                <a:cs typeface="Constantia"/>
              </a:rPr>
              <a:t>обговорення</a:t>
            </a:r>
            <a:endParaRPr sz="4000">
              <a:latin typeface="Constantia"/>
              <a:cs typeface="Constantia"/>
            </a:endParaRPr>
          </a:p>
          <a:p>
            <a:pPr marL="286385" indent="-273685">
              <a:lnSpc>
                <a:spcPct val="100000"/>
              </a:lnSpc>
              <a:spcBef>
                <a:spcPts val="600"/>
              </a:spcBef>
              <a:buClr>
                <a:srgbClr val="F3A346"/>
              </a:buClr>
              <a:buSzPct val="85000"/>
              <a:buFont typeface="Wingdings 2"/>
              <a:buChar char=""/>
              <a:tabLst>
                <a:tab pos="286385" algn="l"/>
              </a:tabLst>
            </a:pPr>
            <a:r>
              <a:rPr sz="4000" spc="-25" dirty="0">
                <a:solidFill>
                  <a:srgbClr val="D1520D"/>
                </a:solidFill>
                <a:latin typeface="Constantia"/>
                <a:cs typeface="Constantia"/>
              </a:rPr>
              <a:t>есе</a:t>
            </a:r>
            <a:endParaRPr sz="4000">
              <a:latin typeface="Constantia"/>
              <a:cs typeface="Constantia"/>
            </a:endParaRPr>
          </a:p>
          <a:p>
            <a:pPr marL="286385" indent="-273685">
              <a:lnSpc>
                <a:spcPct val="100000"/>
              </a:lnSpc>
              <a:spcBef>
                <a:spcPts val="600"/>
              </a:spcBef>
              <a:buClr>
                <a:srgbClr val="F3A346"/>
              </a:buClr>
              <a:buSzPct val="85000"/>
              <a:buFont typeface="Wingdings 2"/>
              <a:buChar char=""/>
              <a:tabLst>
                <a:tab pos="286385" algn="l"/>
              </a:tabLst>
            </a:pPr>
            <a:r>
              <a:rPr sz="4000" dirty="0">
                <a:solidFill>
                  <a:srgbClr val="D1520D"/>
                </a:solidFill>
                <a:latin typeface="Constantia"/>
                <a:cs typeface="Constantia"/>
              </a:rPr>
              <a:t>групові</a:t>
            </a:r>
            <a:r>
              <a:rPr sz="4000" spc="-160" dirty="0">
                <a:solidFill>
                  <a:srgbClr val="D1520D"/>
                </a:solidFill>
                <a:latin typeface="Constantia"/>
                <a:cs typeface="Constantia"/>
              </a:rPr>
              <a:t> </a:t>
            </a:r>
            <a:r>
              <a:rPr sz="4000" spc="-10" dirty="0">
                <a:solidFill>
                  <a:srgbClr val="D1520D"/>
                </a:solidFill>
                <a:latin typeface="Constantia"/>
                <a:cs typeface="Constantia"/>
              </a:rPr>
              <a:t>проєкти</a:t>
            </a:r>
            <a:endParaRPr sz="4000">
              <a:latin typeface="Constantia"/>
              <a:cs typeface="Constantia"/>
            </a:endParaRPr>
          </a:p>
          <a:p>
            <a:pPr marL="286385" indent="-273685">
              <a:lnSpc>
                <a:spcPct val="100000"/>
              </a:lnSpc>
              <a:spcBef>
                <a:spcPts val="600"/>
              </a:spcBef>
              <a:buClr>
                <a:srgbClr val="F3A346"/>
              </a:buClr>
              <a:buSzPct val="85000"/>
              <a:buFont typeface="Wingdings 2"/>
              <a:buChar char=""/>
              <a:tabLst>
                <a:tab pos="286385" algn="l"/>
              </a:tabLst>
            </a:pPr>
            <a:r>
              <a:rPr sz="4000" spc="-10" dirty="0">
                <a:solidFill>
                  <a:srgbClr val="00AFEF"/>
                </a:solidFill>
                <a:latin typeface="Constantia"/>
                <a:cs typeface="Constantia"/>
              </a:rPr>
              <a:t>заліковий</a:t>
            </a:r>
            <a:r>
              <a:rPr sz="4000" spc="-235" dirty="0">
                <a:solidFill>
                  <a:srgbClr val="00AFEF"/>
                </a:solidFill>
                <a:latin typeface="Constantia"/>
                <a:cs typeface="Constantia"/>
              </a:rPr>
              <a:t> </a:t>
            </a:r>
            <a:r>
              <a:rPr sz="4000" spc="-10" dirty="0">
                <a:solidFill>
                  <a:srgbClr val="00AFEF"/>
                </a:solidFill>
                <a:latin typeface="Constantia"/>
                <a:cs typeface="Constantia"/>
              </a:rPr>
              <a:t>проєкт</a:t>
            </a:r>
            <a:endParaRPr sz="4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139</Words>
  <Application>Microsoft Office PowerPoint</Application>
  <PresentationFormat>Екран (4:3)</PresentationFormat>
  <Paragraphs>25</Paragraphs>
  <Slides>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0" baseType="lpstr">
      <vt:lpstr>Calibri</vt:lpstr>
      <vt:lpstr>Constantia</vt:lpstr>
      <vt:lpstr>Wingdings 2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</cp:revision>
  <dcterms:created xsi:type="dcterms:W3CDTF">2026-10-14T00:08:00Z</dcterms:created>
  <dcterms:modified xsi:type="dcterms:W3CDTF">2026-10-14T00:17:15Z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2025-11-14T00:00:00Z</vt:filetime>
  </property>
  <property fmtid="{D5CDD505-2E9C-101B-9397-08002B2CF9AE}" pid="4" name="Creator">
    <vt:lpwstr>Acrobat PDFMaker 23 для PowerPoint</vt:lpwstr>
  </property>
  <property fmtid="{D5CDD505-2E9C-101B-9397-08002B2CF9AE}" pid="5" name="LastSaved">
    <vt:filetime>2026-10-14T00:00:00Z</vt:filetime>
  </property>
  <property fmtid="{D5CDD505-2E9C-101B-9397-08002B2CF9AE}" pid="6" name="Producer">
    <vt:lpwstr>Adobe PDF Library 23.1.175</vt:lpwstr>
  </property>
</Properties>
</file>