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Inter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4367956"/>
            <a:ext cx="762000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97015" y="1594544"/>
            <a:ext cx="279796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A7F3D0"/>
                </a:solidFill>
                <a:latin typeface="Inter"/>
              </a:rPr>
              <a:t>НАВЧАЛЬНИЙ КУРС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" y="2051744"/>
            <a:ext cx="12049125" cy="20114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sz="4800" b="1" i="0" u="none">
                <a:solidFill>
                  <a:srgbClr val="FFFFFF"/>
                </a:solidFill>
                <a:latin typeface="Inter"/>
              </a:rPr>
              <a:t>Декарбонізація та зелена трансформація промисловості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8812" y="4710856"/>
            <a:ext cx="833437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E2E8F0"/>
                </a:solidFill>
                <a:latin typeface="Inter"/>
              </a:rPr>
              <a:t>Принципи, технології та стратегії переходу підприємств на екологічно безпечні моделі.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167062"/>
            <a:ext cx="3302049" cy="457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49" y="3167062"/>
            <a:ext cx="3302049" cy="457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3167062"/>
            <a:ext cx="3302049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762000"/>
            <a:ext cx="114300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Inter"/>
              </a:rPr>
              <a:t>Мета дисципліни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52862"/>
            <a:ext cx="433394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Зниження викидів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29112"/>
            <a:ext cx="339729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Мінімізація вуглецевого сліду на виробництві.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45049" y="3852862"/>
            <a:ext cx="433394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Еко-моделі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5049" y="4329112"/>
            <a:ext cx="339729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Перехід підприємств на безпечні стандарти.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99" y="3852862"/>
            <a:ext cx="406390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Інновації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99" y="4329112"/>
            <a:ext cx="3397299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Впровадження новітніх зелених технологій.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146101"/>
            <a:ext cx="1143000" cy="762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2603301"/>
            <a:ext cx="8101012" cy="1508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sz="5400" b="1" i="0" u="none">
                <a:solidFill>
                  <a:srgbClr val="0F172A"/>
                </a:solidFill>
                <a:latin typeface="Inter"/>
              </a:rPr>
              <a:t>Ключові напрямки трансформації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340423"/>
            <a:ext cx="8084343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475569"/>
                </a:solidFill>
                <a:latin typeface="Inter"/>
              </a:rPr>
              <a:t>Від енергозбереження до зеленого водню.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79709" y="1398153"/>
            <a:ext cx="61875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КРОК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86518" y="1882127"/>
            <a:ext cx="6338292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Енергоефективність</a:t>
            </a:r>
            <a:endParaRPr sz="36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824162"/>
            <a:ext cx="633829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F172A"/>
                </a:solidFill>
                <a:latin typeface="Inter"/>
              </a:rPr>
              <a:t>Розумні</a:t>
            </a:r>
            <a:r>
              <a:rPr sz="18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Inter"/>
              </a:rPr>
              <a:t>датчики</a:t>
            </a:r>
            <a:endParaRPr sz="18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176587"/>
            <a:ext cx="603646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Автоматичний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контроль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споживання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ресурсів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709987"/>
            <a:ext cx="633829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Оптимізація процесів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062412"/>
            <a:ext cx="49244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Кардинальне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зниження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енергоємності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виробництва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24412"/>
            <a:ext cx="633829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Рекуперація тепла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76837"/>
            <a:ext cx="603646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Повторне використання вторинної енергії.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871787"/>
            <a:ext cx="3352800" cy="2286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419600" y="2871787"/>
            <a:ext cx="3352800" cy="2286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077200" y="2871787"/>
            <a:ext cx="3352800" cy="2286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-285750" y="762000"/>
            <a:ext cx="127635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Inter"/>
              </a:rPr>
              <a:t>Відновлювані джерела енергії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48062"/>
            <a:ext cx="3400425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Сонячна генерація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024312"/>
            <a:ext cx="26860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Inter"/>
              </a:rPr>
              <a:t>Локальні СЕС на дахах промислових цехів.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3433762"/>
            <a:ext cx="3400425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Вітрова енергія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3910012"/>
            <a:ext cx="26860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Inter"/>
              </a:rPr>
              <a:t>Автономне енергозабезпечення великих об'єктів.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3548062"/>
            <a:ext cx="3400425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Біомаса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8200" y="4024312"/>
            <a:ext cx="26860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Inter"/>
              </a:rPr>
              <a:t>Використання органічних відходів для генерації.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85750" y="2009775"/>
            <a:ext cx="127635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Inter"/>
              </a:rPr>
              <a:t>Циркулярна економіка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3562350"/>
            <a:ext cx="85344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546300" y="33337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848350" y="33337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150399" y="33337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03425" y="3333750"/>
            <a:ext cx="781050" cy="4953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68834" y="4057650"/>
            <a:ext cx="185023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Скорочення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5200" y="4448175"/>
            <a:ext cx="2857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75569"/>
                </a:solidFill>
                <a:latin typeface="Inter"/>
              </a:rPr>
              <a:t>Мінімізація первинної сировини.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5475" y="3333750"/>
            <a:ext cx="781050" cy="4953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8270" y="4057650"/>
            <a:ext cx="3675459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Повторне використання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0" y="4448175"/>
            <a:ext cx="2857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75569"/>
                </a:solidFill>
                <a:latin typeface="Inter"/>
              </a:rPr>
              <a:t>Подовження життєвого циклу обладнання.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7524" y="3333750"/>
            <a:ext cx="781050" cy="4953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0444" y="4057650"/>
            <a:ext cx="1675209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Переробка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69299" y="4448175"/>
            <a:ext cx="2857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75569"/>
                </a:solidFill>
                <a:latin typeface="Inter"/>
              </a:rPr>
              <a:t>Нульовий рівень відходів на виробництві.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4" y="0"/>
            <a:ext cx="5746376" cy="6464673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71775"/>
            <a:ext cx="228600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695700"/>
            <a:ext cx="285750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4581525"/>
            <a:ext cx="200025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0" y="1724025"/>
            <a:ext cx="53340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Inter"/>
              </a:rPr>
              <a:t>Технології CCS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9000" y="2743200"/>
            <a:ext cx="2962275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Вловлювання CO₂ </a:t>
            </a:r>
            <a:r>
              <a:rPr sz="1500" b="1" i="0" u="none">
                <a:solidFill>
                  <a:srgbClr val="475569"/>
                </a:solidFill>
                <a:latin typeface="Inter"/>
              </a:rPr>
              <a:t>Фільтрація промислових газів.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96150" y="3667125"/>
            <a:ext cx="3400425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Транспортування </a:t>
            </a:r>
            <a:r>
              <a:rPr sz="1500" b="1" i="0" u="none">
                <a:solidFill>
                  <a:srgbClr val="475569"/>
                </a:solidFill>
                <a:latin typeface="Inter"/>
              </a:rPr>
              <a:t>Трубопроводи до місць резервації.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10425" y="4552950"/>
            <a:ext cx="32766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Зберігання </a:t>
            </a:r>
            <a:r>
              <a:rPr sz="1500" b="1" i="0" u="none">
                <a:solidFill>
                  <a:srgbClr val="475569"/>
                </a:solidFill>
                <a:latin typeface="Inter"/>
              </a:rPr>
              <a:t>Ізоляція у геологічних формаціях.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EB5BF-F14A-E510-1526-2D08CA439E81}"/>
              </a:ext>
            </a:extLst>
          </p:cNvPr>
          <p:cNvSpPr txBox="1"/>
          <p:nvPr/>
        </p:nvSpPr>
        <p:spPr>
          <a:xfrm>
            <a:off x="962025" y="6533870"/>
            <a:ext cx="6334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 dirty="0">
                <a:solidFill>
                  <a:srgbClr val="000000"/>
                </a:solidFill>
                <a:latin typeface="Inter"/>
              </a:rPr>
              <a:t>https://cdn.catf.us/wp-content/uploads/2024/05/28091836/petra-nova-1400x823.jpg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4489" y="1409700"/>
            <a:ext cx="416302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F172A"/>
                </a:solidFill>
                <a:latin typeface="Inter"/>
              </a:rPr>
              <a:t>Воднева енергетика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24125" y="4895850"/>
            <a:ext cx="71437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475569"/>
                </a:solidFill>
                <a:latin typeface="Inter"/>
              </a:rPr>
              <a:t>Заміна викопного палива у високотемпературних процесах.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0957" y="2390775"/>
            <a:ext cx="1809936" cy="1524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sz="12000" b="1" i="0" u="none">
                <a:solidFill>
                  <a:srgbClr val="0F172A"/>
                </a:solidFill>
                <a:latin typeface="monospace"/>
              </a:rPr>
              <a:t>H₂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48187" y="4143375"/>
            <a:ext cx="3095625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F172A"/>
                </a:solidFill>
                <a:latin typeface="Inter"/>
              </a:rPr>
              <a:t>Зелений водень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0" y="1728787"/>
            <a:ext cx="53340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Inter"/>
              </a:rPr>
              <a:t>Зелена металургія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0" y="2747962"/>
            <a:ext cx="5334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Електродугові печі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3100387"/>
            <a:ext cx="5334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Плавка металу без використання вугілля.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0" y="3633787"/>
            <a:ext cx="5334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Пряме відновлення (DRI)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3986212"/>
            <a:ext cx="5334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Використання водню замість коксу.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4519612"/>
            <a:ext cx="5334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Чиста сталь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4872037"/>
            <a:ext cx="53340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Кардинальне зниження емісії CO₂.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F5B60D-C45B-D7EE-4A99-6918BCD9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841"/>
          <a:stretch>
            <a:fillRect/>
          </a:stretch>
        </p:blipFill>
        <p:spPr>
          <a:xfrm>
            <a:off x="125505" y="687164"/>
            <a:ext cx="6051177" cy="50740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357437"/>
            <a:ext cx="609600" cy="6096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50" y="2509837"/>
            <a:ext cx="266700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30968" y="3348037"/>
            <a:ext cx="12453937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FFFFF"/>
                </a:solidFill>
                <a:latin typeface="Inter"/>
              </a:rPr>
              <a:t>Майбутнє за зеленими технологіями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208</Words>
  <Application>Microsoft Office PowerPoint</Application>
  <PresentationFormat>Широкий екран</PresentationFormat>
  <Paragraphs>54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Inter</vt:lpstr>
      <vt:lpstr>monospace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Oleksii</dc:creator>
  <cp:keywords/>
  <dc:description>generated using python-pptx</dc:description>
  <cp:lastModifiedBy>Oleksii Hrechanyi</cp:lastModifiedBy>
  <cp:revision>2</cp:revision>
  <dcterms:created xsi:type="dcterms:W3CDTF">2013-01-27T09:14:16Z</dcterms:created>
  <dcterms:modified xsi:type="dcterms:W3CDTF">2026-10-18T18:15:59Z</dcterms:modified>
  <cp:category/>
</cp:coreProperties>
</file>