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1" autoAdjust="0"/>
    <p:restoredTop sz="94660"/>
  </p:normalViewPr>
  <p:slideViewPr>
    <p:cSldViewPr snapToGrid="0">
      <p:cViewPr varScale="1">
        <p:scale>
          <a:sx n="81" d="100"/>
          <a:sy n="81" d="100"/>
        </p:scale>
        <p:origin x="357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7BD9-FE61-420E-8F48-67DB8C42880F}" type="datetimeFigureOut">
              <a:rPr lang="x-none" smtClean="0"/>
              <a:pPr/>
              <a:t>19.10.2026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521F-5DF8-416B-B6FE-33876C05932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7998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35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36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61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56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0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94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5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8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07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04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F97C1-9614-4B39-974F-3B9B49849869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71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617" y="386303"/>
            <a:ext cx="6818568" cy="2511642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chemeClr val="accent2"/>
                </a:solidFill>
                <a:latin typeface="Cambria" panose="02040503050406030204" pitchFamily="18" charset="0"/>
              </a:rPr>
              <a:t>ДИСЦИПЛІНА ЗА ВИБОРОМ СТУДЕНТА: </a:t>
            </a:r>
            <a:b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ru-RU" sz="3200" b="1" i="1" dirty="0">
                <a:solidFill>
                  <a:srgbClr val="C00000"/>
                </a:solidFill>
                <a:latin typeface="Cambria" panose="02040503050406030204" pitchFamily="18" charset="0"/>
              </a:rPr>
              <a:t>ЕКОНОМІЧНИЙ РОЗВИТОК УКРАЇНИ: ЄВРОПЕЙСЬКИЙ ВЕКТОР ІНТЕГРАЦІЇ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254" y="3731177"/>
            <a:ext cx="8382001" cy="2894706"/>
          </a:xfrm>
          <a:gradFill>
            <a:gsLst>
              <a:gs pos="4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uk-UA" sz="2400" b="1" i="1" dirty="0">
                <a:solidFill>
                  <a:schemeClr val="tx1"/>
                </a:solidFill>
                <a:latin typeface="Cambria" panose="02040503050406030204" pitchFamily="18" charset="0"/>
              </a:rPr>
              <a:t>лектор:</a:t>
            </a:r>
          </a:p>
          <a:p>
            <a:pPr algn="l">
              <a:spcBef>
                <a:spcPts val="0"/>
              </a:spcBef>
            </a:pPr>
            <a:r>
              <a:rPr lang="uk-UA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ОГЛОБЛІНА вікторія </a:t>
            </a:r>
            <a:r>
              <a:rPr lang="uk-UA" sz="2400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олександрівна</a:t>
            </a:r>
            <a:endParaRPr lang="uk-UA" sz="2400" b="1" i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l">
              <a:spcBef>
                <a:spcPts val="0"/>
              </a:spcBef>
            </a:pPr>
            <a:r>
              <a:rPr lang="uk-UA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Кандидат економічних наук, доцент</a:t>
            </a:r>
          </a:p>
          <a:p>
            <a:pPr algn="l">
              <a:spcBef>
                <a:spcPts val="0"/>
              </a:spcBef>
            </a:pPr>
            <a:r>
              <a:rPr lang="uk-UA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доцент кафедри інформаційної економіки, підприємництва та фінансів</a:t>
            </a:r>
          </a:p>
          <a:p>
            <a:pPr algn="l">
              <a:spcBef>
                <a:spcPts val="0"/>
              </a:spcBef>
            </a:pPr>
            <a:r>
              <a:rPr lang="uk-UA" sz="2400" i="1">
                <a:solidFill>
                  <a:schemeClr val="tx1"/>
                </a:solidFill>
                <a:latin typeface="Cambria" panose="02040503050406030204" pitchFamily="18" charset="0"/>
              </a:rPr>
              <a:t>Запорізького </a:t>
            </a:r>
            <a:r>
              <a:rPr lang="uk-UA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національного університету</a:t>
            </a:r>
          </a:p>
          <a:p>
            <a:pPr algn="l">
              <a:spcBef>
                <a:spcPts val="0"/>
              </a:spcBef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>
              <a:spcBef>
                <a:spcPts val="0"/>
              </a:spcBef>
            </a:pPr>
            <a:endParaRPr lang="uk-UA" sz="2400" dirty="0">
              <a:latin typeface="Cambria" panose="02040503050406030204" pitchFamily="18" charset="0"/>
            </a:endParaRPr>
          </a:p>
          <a:p>
            <a:pPr algn="l">
              <a:spcBef>
                <a:spcPts val="0"/>
              </a:spcBef>
            </a:pPr>
            <a:endParaRPr lang="ru-RU" sz="2400" dirty="0">
              <a:latin typeface="Cambria" panose="02040503050406030204" pitchFamily="18" charset="0"/>
            </a:endParaRPr>
          </a:p>
        </p:txBody>
      </p:sp>
      <p:pic>
        <p:nvPicPr>
          <p:cNvPr id="1026" name="Picture 2" descr="DSC_14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28363" y="193964"/>
            <a:ext cx="3283528" cy="453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04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6FB0BB8-7B58-4245-AF72-4FBE4F69B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39" y="193965"/>
            <a:ext cx="10343858" cy="92825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uk-UA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ОГЛОБЛІНА ВІКТОРІЯ ОЛЕКСАНДРІВНА</a:t>
            </a:r>
            <a:r>
              <a:rPr lang="uk-UA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uk-UA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наукові напрями досліджень, практичний досвід, досвід науково – педагогічної діяльності</a:t>
            </a:r>
            <a:endParaRPr lang="x-none" sz="24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CC3D2C69-7154-4132-B0AE-DE1001374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18" y="1280160"/>
            <a:ext cx="10737273" cy="525918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4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Наукові напрями досліджень:</a:t>
            </a:r>
          </a:p>
          <a:p>
            <a:r>
              <a:rPr lang="uk-UA" sz="2200" i="1" dirty="0">
                <a:latin typeface="Cambria" pitchFamily="18" charset="0"/>
              </a:rPr>
              <a:t>економіка підприємств – розвинуто теорію і практику мотиваційного механізму в системі управління персоналом на переробних підприємствах; </a:t>
            </a:r>
          </a:p>
          <a:p>
            <a:r>
              <a:rPr lang="uk-UA" sz="2200" i="1" dirty="0">
                <a:latin typeface="Cambria" panose="02040503050406030204" pitchFamily="18" charset="0"/>
                <a:ea typeface="Cambria" panose="02040503050406030204" pitchFamily="18" charset="0"/>
              </a:rPr>
              <a:t>економіка промислових підприємств (галузі машинобудування, енергетики)- дослідження внутрішнього господарського механізму підприємств промисловості; розробка стратегії розвитку підприємств; </a:t>
            </a:r>
            <a:r>
              <a:rPr lang="uk-UA" sz="2400" i="1" dirty="0">
                <a:latin typeface="Cambria" pitchFamily="18" charset="0"/>
              </a:rPr>
              <a:t>аудит системи менеджменту якості на відповідність вимогам міжнародного стандарту за методикою ISO 19011:2011;</a:t>
            </a:r>
            <a:endParaRPr lang="uk-UA" sz="22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latin typeface="Cambria" panose="02040503050406030204" pitchFamily="18" charset="0"/>
                <a:ea typeface="Cambria" panose="02040503050406030204" pitchFamily="18" charset="0"/>
              </a:rPr>
              <a:t>фінансова стратегія та фінансова безпека підприємств різних галузей та секторів економіки (процедури ліквідації та банкрутства, ідентифікація ризиків втрати фінансової безпеки);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latin typeface="Cambria" panose="02040503050406030204" pitchFamily="18" charset="0"/>
                <a:ea typeface="Cambria" panose="02040503050406030204" pitchFamily="18" charset="0"/>
              </a:rPr>
              <a:t>управління державними та місцевими фінансами (дослідження на замовлення Міністерства фінансів України) – </a:t>
            </a:r>
            <a:r>
              <a:rPr lang="uk-UA" sz="2200" i="1" dirty="0">
                <a:latin typeface="Cambria" pitchFamily="18" charset="0"/>
              </a:rPr>
              <a:t>реформування державних фінансів, нормативно-правового забезпечення бухгалтерського обліку у державному секторі, </a:t>
            </a:r>
            <a:r>
              <a:rPr lang="uk-UA" sz="2200" i="1" dirty="0">
                <a:latin typeface="Cambria" panose="02040503050406030204" pitchFamily="18" charset="0"/>
                <a:ea typeface="Cambria" panose="02040503050406030204" pitchFamily="18" charset="0"/>
              </a:rPr>
              <a:t>врегулювання міжбюджетних відносин;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x-none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18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5840" y="235526"/>
            <a:ext cx="3217024" cy="72459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ПРОДОВЖЕННЯ </a:t>
            </a:r>
            <a:br>
              <a:rPr lang="ru-RU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СЛАЙДУ 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4" y="1149926"/>
            <a:ext cx="10695709" cy="520930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i="1" dirty="0">
                <a:latin typeface="Cambria" panose="02040503050406030204" pitchFamily="18" charset="0"/>
                <a:ea typeface="Cambria" panose="02040503050406030204" pitchFamily="18" charset="0"/>
              </a:rPr>
              <a:t>аналітичний інструментарій досліджень фінансово – господарської діяльності (фінансовий </a:t>
            </a:r>
            <a:r>
              <a:rPr lang="uk-UA" i="1" dirty="0" err="1">
                <a:latin typeface="Cambria" panose="02040503050406030204" pitchFamily="18" charset="0"/>
                <a:ea typeface="Cambria" panose="02040503050406030204" pitchFamily="18" charset="0"/>
              </a:rPr>
              <a:t>контролінг</a:t>
            </a:r>
            <a:r>
              <a:rPr lang="uk-UA" i="1" dirty="0">
                <a:latin typeface="Cambria" panose="02040503050406030204" pitchFamily="18" charset="0"/>
                <a:ea typeface="Cambria" panose="02040503050406030204" pitchFamily="18" charset="0"/>
              </a:rPr>
              <a:t>); моніторинг фінансового стану підприємства;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i="1" dirty="0">
                <a:latin typeface="Cambria" panose="02040503050406030204" pitchFamily="18" charset="0"/>
                <a:ea typeface="Cambria" panose="02040503050406030204" pitchFamily="18" charset="0"/>
              </a:rPr>
              <a:t>концептуальні моделі фінансово – економічної безпеки підприємства;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i="1" dirty="0">
                <a:latin typeface="Cambria" pitchFamily="18" charset="0"/>
              </a:rPr>
              <a:t>стратегічні пріоритети економічної безпеки розвитку України в умовах глобальної економіки</a:t>
            </a:r>
            <a:r>
              <a:rPr lang="uk-UA" i="1" dirty="0">
                <a:solidFill>
                  <a:schemeClr val="tx1"/>
                </a:solidFill>
                <a:latin typeface="Cambria" pitchFamily="18" charset="0"/>
                <a:ea typeface="Cambria" panose="02040503050406030204" pitchFamily="18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i="1" dirty="0">
                <a:solidFill>
                  <a:schemeClr val="tx1"/>
                </a:solidFill>
                <a:latin typeface="Cambria" pitchFamily="18" charset="0"/>
                <a:ea typeface="Cambria" panose="02040503050406030204" pitchFamily="18" charset="0"/>
              </a:rPr>
              <a:t>промисловий менеджмент (логістична система підприємства, виробничий потенціал у промисловості, моделі динамічного управління підприємницькими ризиками)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800" b="1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Практичний досвід роботи: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22 роки роботи в реальному секторі економіки Запорізької області (</a:t>
            </a:r>
            <a:r>
              <a:rPr lang="uk-UA" i="1" dirty="0">
                <a:latin typeface="Cambria" pitchFamily="18" charset="0"/>
              </a:rPr>
              <a:t>в структурних підрозділах з приватизації, економіки та фінансів, виробничо-господарського моніторингу, з підготовки та комплектування персоналу, IT-технологій</a:t>
            </a: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);</a:t>
            </a:r>
            <a:r>
              <a:rPr lang="uk-UA" dirty="0"/>
              <a:t> </a:t>
            </a:r>
            <a:endParaRPr lang="uk-UA" sz="2000" i="1" dirty="0">
              <a:solidFill>
                <a:schemeClr val="tx1"/>
              </a:solidFill>
              <a:latin typeface="Cambria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i="1" dirty="0">
                <a:latin typeface="Cambria" panose="02040503050406030204" pitchFamily="18" charset="0"/>
                <a:ea typeface="Cambria" panose="02040503050406030204" pitchFamily="18" charset="0"/>
              </a:rPr>
              <a:t>Плідна </a:t>
            </a: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співпраця з </a:t>
            </a:r>
            <a:r>
              <a:rPr lang="uk-UA" i="1" dirty="0">
                <a:latin typeface="Cambria" panose="02040503050406030204" pitchFamily="18" charset="0"/>
                <a:ea typeface="Cambria" panose="02040503050406030204" pitchFamily="18" charset="0"/>
              </a:rPr>
              <a:t>Державною к</a:t>
            </a: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омісією з цінних паперів та фондового ринку, </a:t>
            </a:r>
            <a:r>
              <a:rPr lang="uk-UA" i="1" dirty="0">
                <a:latin typeface="Cambria" pitchFamily="18" charset="0"/>
              </a:rPr>
              <a:t>Пенсійним фондом, Державною податковою службою, банківськими установами </a:t>
            </a: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Запорізької області, міжнародними </a:t>
            </a:r>
            <a:r>
              <a:rPr lang="uk-UA" i="1" dirty="0">
                <a:latin typeface="Cambria" pitchFamily="18" charset="0"/>
              </a:rPr>
              <a:t>аудиторами системи менеджменту якості ISO 19011:2011, </a:t>
            </a:r>
            <a:r>
              <a:rPr lang="uk-UA" sz="20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контролюючими органами тощо.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6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3236"/>
            <a:ext cx="9163352" cy="620167"/>
          </a:xfr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chemeClr val="tx1"/>
                </a:solidFill>
                <a:latin typeface="Cambria" panose="02040503050406030204" pitchFamily="18" charset="0"/>
              </a:rPr>
              <a:t>Науково – педагогічна діяльність: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4" y="969818"/>
            <a:ext cx="10806546" cy="5403273"/>
          </a:xfr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solidFill>
                  <a:schemeClr val="tx1"/>
                </a:solidFill>
                <a:latin typeface="Cambria" panose="02040503050406030204" pitchFamily="18" charset="0"/>
              </a:rPr>
              <a:t>Стаж роботи у закладах вищої освіти України 17 років (Запорізький інститут економіки та інформаційних технологій, Інженерний навчально-науковий інститут Запорізького національного університету, </a:t>
            </a:r>
            <a:r>
              <a:rPr lang="uk-UA" sz="2200" i="1" dirty="0">
                <a:latin typeface="Cambria" pitchFamily="18" charset="0"/>
              </a:rPr>
              <a:t>Запорізький гідроенергетичний коледж</a:t>
            </a: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, </a:t>
            </a:r>
            <a:r>
              <a:rPr lang="uk-UA" sz="2200" i="1" dirty="0">
                <a:latin typeface="Cambria" pitchFamily="18" charset="0"/>
              </a:rPr>
              <a:t>Мелітопольський промислово-економічний фаховий коледж</a:t>
            </a: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Підготовка магістерських робіт з впровадженням результатів досліджень у практичну діяльність промислових підприємств регіону;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Підготовка студентських конкурсних робіт з фінансового напряму;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latin typeface="Cambria" pitchFamily="18" charset="0"/>
              </a:rPr>
              <a:t>На посаді завідувача кафедри керування процесами ліцензування та акредитації; реформування спеціальності та її розвитком; розробки нових освітніх програм;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latin typeface="Cambria" pitchFamily="18" charset="0"/>
              </a:rPr>
              <a:t>Виконання </a:t>
            </a:r>
            <a:r>
              <a:rPr lang="uk-UA" sz="2200" i="1" dirty="0" err="1">
                <a:latin typeface="Cambria" pitchFamily="18" charset="0"/>
              </a:rPr>
              <a:t>обов</a:t>
            </a:r>
            <a:r>
              <a:rPr lang="en-US" sz="2200" i="1" dirty="0">
                <a:latin typeface="Cambria" pitchFamily="18" charset="0"/>
              </a:rPr>
              <a:t>`</a:t>
            </a:r>
            <a:r>
              <a:rPr lang="uk-UA" sz="2200" i="1" dirty="0" err="1">
                <a:latin typeface="Cambria" pitchFamily="18" charset="0"/>
              </a:rPr>
              <a:t>язків</a:t>
            </a:r>
            <a:r>
              <a:rPr lang="uk-UA" sz="2200" i="1" dirty="0">
                <a:latin typeface="Cambria" pitchFamily="18" charset="0"/>
              </a:rPr>
              <a:t> вченого секретаря науково-методичної ради, вченої ради в закладах вищої освіти;</a:t>
            </a:r>
            <a:endParaRPr lang="ru-RU" sz="2200" i="1" dirty="0">
              <a:latin typeface="Cambria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Викладання дисциплін: </a:t>
            </a:r>
            <a:r>
              <a:rPr lang="uk-UA" sz="2200" i="1" dirty="0">
                <a:latin typeface="Cambria" pitchFamily="18" charset="0"/>
              </a:rPr>
              <a:t>національна та регіональна економіка</a:t>
            </a:r>
            <a:r>
              <a:rPr lang="en-US" sz="2200" i="1" dirty="0">
                <a:latin typeface="Cambria" pitchFamily="18" charset="0"/>
              </a:rPr>
              <a:t>,</a:t>
            </a:r>
            <a:r>
              <a:rPr lang="uk-UA" sz="2200" i="1" dirty="0">
                <a:latin typeface="Cambria" pitchFamily="18" charset="0"/>
              </a:rPr>
              <a:t> міжнародні фінанси</a:t>
            </a:r>
            <a:r>
              <a:rPr lang="en-US" sz="2200" i="1" dirty="0">
                <a:latin typeface="Cambria" pitchFamily="18" charset="0"/>
              </a:rPr>
              <a:t>, </a:t>
            </a:r>
            <a:r>
              <a:rPr lang="uk-UA" sz="2200" i="1" dirty="0">
                <a:latin typeface="Cambria" pitchFamily="18" charset="0"/>
              </a:rPr>
              <a:t>інвестиційний менеджмент</a:t>
            </a:r>
            <a:r>
              <a:rPr lang="en-US" sz="2200" i="1" dirty="0">
                <a:latin typeface="Cambria" pitchFamily="18" charset="0"/>
              </a:rPr>
              <a:t>, </a:t>
            </a:r>
            <a:r>
              <a:rPr lang="uk-UA" sz="2200" i="1" dirty="0">
                <a:solidFill>
                  <a:schemeClr val="tx1"/>
                </a:solidFill>
                <a:latin typeface="Cambria" pitchFamily="18" charset="0"/>
              </a:rPr>
              <a:t>управління проєктами, фінансовий менеджмент, фінансові стартапи у Європейському просторі, фінансові системи зарубіжних країн, управління інноваційними проектами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130508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Галерея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</TotalTime>
  <Words>418</Words>
  <Application>Microsoft Office PowerPoint</Application>
  <PresentationFormat>Широкоэкранный</PresentationFormat>
  <Paragraphs>31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Cambria</vt:lpstr>
      <vt:lpstr>Gill Sans MT</vt:lpstr>
      <vt:lpstr>Wingdings</vt:lpstr>
      <vt:lpstr>Галерея</vt:lpstr>
      <vt:lpstr>ДИСЦИПЛІНА ЗА ВИБОРОМ СТУДЕНТА:  ЕКОНОМІЧНИЙ РОЗВИТОК УКРАЇНИ: ЄВРОПЕЙСЬКИЙ ВЕКТОР ІНТЕГРАЦІЇ</vt:lpstr>
      <vt:lpstr>ОГЛОБЛІНА ВІКТОРІЯ ОЛЕКСАНДРІВНА– наукові напрями досліджень, практичний досвід, досвід науково – педагогічної діяльності</vt:lpstr>
      <vt:lpstr>ПРОДОВЖЕННЯ  СЛАЙДУ 2</vt:lpstr>
      <vt:lpstr>Науково – педагогічна діяльність: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ПІДПРИЄМНИЦЬКІ РИЗИКИ ВТРАТИ ФІНАНСОВОЇ БЕЗПЕКИ ПРОМИСЛОВИМИ ПІДПРИЄМСТВАМИ УКРАЇНИ</dc:title>
  <dc:creator>Buh</dc:creator>
  <cp:lastModifiedBy>Lero4ka Ogloblina</cp:lastModifiedBy>
  <cp:revision>119</cp:revision>
  <dcterms:created xsi:type="dcterms:W3CDTF">2019-11-02T14:16:53Z</dcterms:created>
  <dcterms:modified xsi:type="dcterms:W3CDTF">2026-10-19T12:33:53Z</dcterms:modified>
</cp:coreProperties>
</file>