
<file path=[Content_Types].xml><?xml version="1.0" encoding="utf-8"?>
<Types xmlns="http://schemas.openxmlformats.org/package/2006/content-types">
  <Override PartName="/ppt/slides/slide6.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15.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slideLayouts/slideLayout10.xml" ContentType="application/vnd.openxmlformats-officedocument.presentationml.slideLayout+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Override PartName="/ppt/notesSlides/notesSlide17.xml" ContentType="application/vnd.openxmlformats-officedocument.presentationml.notesSlide+xml"/>
  <Default Extension="jpeg" ContentType="image/jpeg"/>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20"/>
  </p:notesMasterIdLst>
  <p:sldIdLst>
    <p:sldId id="256" r:id="rId2"/>
    <p:sldId id="283" r:id="rId3"/>
    <p:sldId id="284" r:id="rId4"/>
    <p:sldId id="285" r:id="rId5"/>
    <p:sldId id="286" r:id="rId6"/>
    <p:sldId id="287" r:id="rId7"/>
    <p:sldId id="290" r:id="rId8"/>
    <p:sldId id="291" r:id="rId9"/>
    <p:sldId id="292" r:id="rId10"/>
    <p:sldId id="293" r:id="rId11"/>
    <p:sldId id="294" r:id="rId12"/>
    <p:sldId id="295" r:id="rId13"/>
    <p:sldId id="296" r:id="rId14"/>
    <p:sldId id="301" r:id="rId15"/>
    <p:sldId id="302" r:id="rId16"/>
    <p:sldId id="303" r:id="rId17"/>
    <p:sldId id="304" r:id="rId18"/>
    <p:sldId id="305" r:id="rId19"/>
  </p:sldIdLst>
  <p:sldSz cx="12192000" cy="6858000"/>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2FDFE"/>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Средний стиль 2 — акцент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7811" autoAdjust="0"/>
    <p:restoredTop sz="93554" autoAdjust="0"/>
  </p:normalViewPr>
  <p:slideViewPr>
    <p:cSldViewPr snapToGrid="0">
      <p:cViewPr varScale="1">
        <p:scale>
          <a:sx n="69" d="100"/>
          <a:sy n="69" d="100"/>
        </p:scale>
        <p:origin x="-450" y="-108"/>
      </p:cViewPr>
      <p:guideLst>
        <p:guide orient="horz" pos="2160"/>
        <p:guide pos="3840"/>
      </p:guideLst>
    </p:cSldViewPr>
  </p:slideViewPr>
  <p:notesTextViewPr>
    <p:cViewPr>
      <p:scale>
        <a:sx n="1" d="1"/>
        <a:sy n="1" d="1"/>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Верхний колонтитул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x-none"/>
          </a:p>
        </p:txBody>
      </p:sp>
      <p:sp>
        <p:nvSpPr>
          <p:cNvPr id="3" name="Дата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C817BD9-FE61-420E-8F48-67DB8C42880F}" type="datetimeFigureOut">
              <a:rPr lang="x-none" smtClean="0"/>
              <a:pPr/>
              <a:t>12.10.2022</a:t>
            </a:fld>
            <a:endParaRPr lang="x-none"/>
          </a:p>
        </p:txBody>
      </p:sp>
      <p:sp>
        <p:nvSpPr>
          <p:cNvPr id="4" name="Образ слайда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x-none"/>
          </a:p>
        </p:txBody>
      </p:sp>
      <p:sp>
        <p:nvSpPr>
          <p:cNvPr id="5" name="Заметки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x-none"/>
          </a:p>
        </p:txBody>
      </p:sp>
      <p:sp>
        <p:nvSpPr>
          <p:cNvPr id="6" name="Нижний колонтитул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x-none"/>
          </a:p>
        </p:txBody>
      </p:sp>
      <p:sp>
        <p:nvSpPr>
          <p:cNvPr id="7" name="Номер слайда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995521F-5DF8-416B-B6FE-33876C05932B}" type="slidenum">
              <a:rPr lang="x-none" smtClean="0"/>
              <a:pPr/>
              <a:t>‹#›</a:t>
            </a:fld>
            <a:endParaRPr lang="x-none"/>
          </a:p>
        </p:txBody>
      </p:sp>
    </p:spTree>
    <p:extLst>
      <p:ext uri="{BB962C8B-B14F-4D97-AF65-F5344CB8AC3E}">
        <p14:creationId xmlns="" xmlns:p14="http://schemas.microsoft.com/office/powerpoint/2010/main" val="22799807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2</a:t>
            </a:fld>
            <a:endParaRPr lang="x-none"/>
          </a:p>
        </p:txBody>
      </p:sp>
    </p:spTree>
    <p:extLst>
      <p:ext uri="{BB962C8B-B14F-4D97-AF65-F5344CB8AC3E}">
        <p14:creationId xmlns="" xmlns:p14="http://schemas.microsoft.com/office/powerpoint/2010/main" val="162787054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3</a:t>
            </a:fld>
            <a:endParaRPr lang="x-none"/>
          </a:p>
        </p:txBody>
      </p:sp>
    </p:spTree>
    <p:extLst>
      <p:ext uri="{BB962C8B-B14F-4D97-AF65-F5344CB8AC3E}">
        <p14:creationId xmlns="" xmlns:p14="http://schemas.microsoft.com/office/powerpoint/2010/main" val="107631020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4</a:t>
            </a:fld>
            <a:endParaRPr lang="x-none"/>
          </a:p>
        </p:txBody>
      </p:sp>
    </p:spTree>
    <p:extLst>
      <p:ext uri="{BB962C8B-B14F-4D97-AF65-F5344CB8AC3E}">
        <p14:creationId xmlns="" xmlns:p14="http://schemas.microsoft.com/office/powerpoint/2010/main" val="5537826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5</a:t>
            </a:fld>
            <a:endParaRPr lang="x-none"/>
          </a:p>
        </p:txBody>
      </p:sp>
    </p:spTree>
    <p:extLst>
      <p:ext uri="{BB962C8B-B14F-4D97-AF65-F5344CB8AC3E}">
        <p14:creationId xmlns="" xmlns:p14="http://schemas.microsoft.com/office/powerpoint/2010/main" val="8598306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6</a:t>
            </a:fld>
            <a:endParaRPr lang="x-none"/>
          </a:p>
        </p:txBody>
      </p:sp>
    </p:spTree>
    <p:extLst>
      <p:ext uri="{BB962C8B-B14F-4D97-AF65-F5344CB8AC3E}">
        <p14:creationId xmlns="" xmlns:p14="http://schemas.microsoft.com/office/powerpoint/2010/main" val="289523012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7</a:t>
            </a:fld>
            <a:endParaRPr lang="x-none"/>
          </a:p>
        </p:txBody>
      </p:sp>
    </p:spTree>
    <p:extLst>
      <p:ext uri="{BB962C8B-B14F-4D97-AF65-F5344CB8AC3E}">
        <p14:creationId xmlns="" xmlns:p14="http://schemas.microsoft.com/office/powerpoint/2010/main" val="22236149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8</a:t>
            </a:fld>
            <a:endParaRPr lang="x-none"/>
          </a:p>
        </p:txBody>
      </p:sp>
    </p:spTree>
    <p:extLst>
      <p:ext uri="{BB962C8B-B14F-4D97-AF65-F5344CB8AC3E}">
        <p14:creationId xmlns="" xmlns:p14="http://schemas.microsoft.com/office/powerpoint/2010/main" val="41047693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9</a:t>
            </a:fld>
            <a:endParaRPr lang="x-none"/>
          </a:p>
        </p:txBody>
      </p:sp>
    </p:spTree>
    <p:extLst>
      <p:ext uri="{BB962C8B-B14F-4D97-AF65-F5344CB8AC3E}">
        <p14:creationId xmlns="" xmlns:p14="http://schemas.microsoft.com/office/powerpoint/2010/main" val="147739018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10</a:t>
            </a:fld>
            <a:endParaRPr lang="x-none"/>
          </a:p>
        </p:txBody>
      </p:sp>
    </p:spTree>
    <p:extLst>
      <p:ext uri="{BB962C8B-B14F-4D97-AF65-F5344CB8AC3E}">
        <p14:creationId xmlns="" xmlns:p14="http://schemas.microsoft.com/office/powerpoint/2010/main" val="12915446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11</a:t>
            </a:fld>
            <a:endParaRPr lang="x-none"/>
          </a:p>
        </p:txBody>
      </p:sp>
    </p:spTree>
    <p:extLst>
      <p:ext uri="{BB962C8B-B14F-4D97-AF65-F5344CB8AC3E}">
        <p14:creationId xmlns="" xmlns:p14="http://schemas.microsoft.com/office/powerpoint/2010/main" val="32872120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12</a:t>
            </a:fld>
            <a:endParaRPr lang="x-none"/>
          </a:p>
        </p:txBody>
      </p:sp>
    </p:spTree>
    <p:extLst>
      <p:ext uri="{BB962C8B-B14F-4D97-AF65-F5344CB8AC3E}">
        <p14:creationId xmlns="" xmlns:p14="http://schemas.microsoft.com/office/powerpoint/2010/main" val="238564983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13</a:t>
            </a:fld>
            <a:endParaRPr lang="x-none"/>
          </a:p>
        </p:txBody>
      </p:sp>
    </p:spTree>
    <p:extLst>
      <p:ext uri="{BB962C8B-B14F-4D97-AF65-F5344CB8AC3E}">
        <p14:creationId xmlns="" xmlns:p14="http://schemas.microsoft.com/office/powerpoint/2010/main" val="126677051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14</a:t>
            </a:fld>
            <a:endParaRPr lang="x-none"/>
          </a:p>
        </p:txBody>
      </p:sp>
    </p:spTree>
    <p:extLst>
      <p:ext uri="{BB962C8B-B14F-4D97-AF65-F5344CB8AC3E}">
        <p14:creationId xmlns="" xmlns:p14="http://schemas.microsoft.com/office/powerpoint/2010/main" val="358408752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15</a:t>
            </a:fld>
            <a:endParaRPr lang="x-none"/>
          </a:p>
        </p:txBody>
      </p:sp>
    </p:spTree>
    <p:extLst>
      <p:ext uri="{BB962C8B-B14F-4D97-AF65-F5344CB8AC3E}">
        <p14:creationId xmlns="" xmlns:p14="http://schemas.microsoft.com/office/powerpoint/2010/main" val="24350046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16</a:t>
            </a:fld>
            <a:endParaRPr lang="x-none"/>
          </a:p>
        </p:txBody>
      </p:sp>
    </p:spTree>
    <p:extLst>
      <p:ext uri="{BB962C8B-B14F-4D97-AF65-F5344CB8AC3E}">
        <p14:creationId xmlns="" xmlns:p14="http://schemas.microsoft.com/office/powerpoint/2010/main" val="216222185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17</a:t>
            </a:fld>
            <a:endParaRPr lang="x-none"/>
          </a:p>
        </p:txBody>
      </p:sp>
    </p:spTree>
    <p:extLst>
      <p:ext uri="{BB962C8B-B14F-4D97-AF65-F5344CB8AC3E}">
        <p14:creationId xmlns="" xmlns:p14="http://schemas.microsoft.com/office/powerpoint/2010/main" val="22541138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Образ слайда 1"/>
          <p:cNvSpPr>
            <a:spLocks noGrp="1" noRot="1" noChangeAspect="1"/>
          </p:cNvSpPr>
          <p:nvPr>
            <p:ph type="sldImg"/>
          </p:nvPr>
        </p:nvSpPr>
        <p:spPr/>
      </p:sp>
      <p:sp>
        <p:nvSpPr>
          <p:cNvPr id="3" name="Заметки 2"/>
          <p:cNvSpPr>
            <a:spLocks noGrp="1"/>
          </p:cNvSpPr>
          <p:nvPr>
            <p:ph type="body" idx="1"/>
          </p:nvPr>
        </p:nvSpPr>
        <p:spPr/>
        <p:txBody>
          <a:bodyPr/>
          <a:lstStyle/>
          <a:p>
            <a:endParaRPr lang="x-none" dirty="0"/>
          </a:p>
        </p:txBody>
      </p:sp>
      <p:sp>
        <p:nvSpPr>
          <p:cNvPr id="4" name="Номер слайда 3"/>
          <p:cNvSpPr>
            <a:spLocks noGrp="1"/>
          </p:cNvSpPr>
          <p:nvPr>
            <p:ph type="sldNum" sz="quarter" idx="5"/>
          </p:nvPr>
        </p:nvSpPr>
        <p:spPr/>
        <p:txBody>
          <a:bodyPr/>
          <a:lstStyle/>
          <a:p>
            <a:fld id="{1995521F-5DF8-416B-B6FE-33876C05932B}" type="slidenum">
              <a:rPr lang="x-none" smtClean="0"/>
              <a:pPr/>
              <a:t>18</a:t>
            </a:fld>
            <a:endParaRPr lang="x-none"/>
          </a:p>
        </p:txBody>
      </p:sp>
    </p:spTree>
    <p:extLst>
      <p:ext uri="{BB962C8B-B14F-4D97-AF65-F5344CB8AC3E}">
        <p14:creationId xmlns="" xmlns:p14="http://schemas.microsoft.com/office/powerpoint/2010/main" val="25762869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ru-RU"/>
              <a:t>Образец заголовка</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118915136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ru-RU"/>
              <a:t>Образец заголовка</a:t>
            </a:r>
            <a:endParaRPr lang="en-US" dirty="0"/>
          </a:p>
        </p:txBody>
      </p:sp>
      <p:sp>
        <p:nvSpPr>
          <p:cNvPr id="3" name="Content Placeholder 2"/>
          <p:cNvSpPr>
            <a:spLocks noGrp="1"/>
          </p:cNvSpPr>
          <p:nvPr>
            <p:ph idx="1"/>
          </p:nvPr>
        </p:nvSpPr>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277291644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3656684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28516796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12981929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9161648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61697063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ru-RU"/>
              <a:t>Образец заголовка</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ru-RU"/>
              <a:t>Образец текста</a:t>
            </a:r>
          </a:p>
        </p:txBody>
      </p:sp>
      <p:sp>
        <p:nvSpPr>
          <p:cNvPr id="5" name="Date Placeholder 4"/>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36943033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ru-RU"/>
              <a:t>Образец заголовка</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198266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332097657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 xmlns:p14="http://schemas.microsoft.com/office/powerpoint/2010/main" val="323727885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ru-RU"/>
              <a:t>Образец заголовка</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162592190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 xmlns:p14="http://schemas.microsoft.com/office/powerpoint/2010/main" val="33734446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ru-RU"/>
              <a:t>Образец заголовка</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89217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114286016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ru-RU"/>
              <a:t>Образец заголовка</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B14F97C1-9614-4B39-974F-3B9B49849869}" type="datetimeFigureOut">
              <a:rPr lang="ru-RU" smtClean="0"/>
              <a:pPr/>
              <a:t>12.10.2022</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243180365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ru-RU"/>
              <a:t>Образец заголовка</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14F97C1-9614-4B39-974F-3B9B49849869}" type="datetimeFigureOut">
              <a:rPr lang="ru-RU" smtClean="0"/>
              <a:pPr/>
              <a:t>12.10.2022</a:t>
            </a:fld>
            <a:endParaRPr lang="ru-RU"/>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ru-RU"/>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5C6168F1-F037-49CF-9C25-A8D7A79186EA}" type="slidenum">
              <a:rPr lang="ru-RU" smtClean="0"/>
              <a:pPr/>
              <a:t>‹#›</a:t>
            </a:fld>
            <a:endParaRPr lang="ru-RU"/>
          </a:p>
        </p:txBody>
      </p:sp>
    </p:spTree>
    <p:extLst>
      <p:ext uri="{BB962C8B-B14F-4D97-AF65-F5344CB8AC3E}">
        <p14:creationId xmlns="" xmlns:p14="http://schemas.microsoft.com/office/powerpoint/2010/main" val="304621284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hyperlink" Target="https://uk.wikipedia.org/wiki/%D0%92%D0%B0%D0%BB%D0%BE%D0%B2%D0%B8%D0%B9_%D0%B2%D0%BD%D1%83%D1%82%D1%80%D1%96%D1%88%D0%BD%D1%96%D0%B9_%D0%BF%D1%80%D0%BE%D0%B4%D1%83%D0%BA%D1%82"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1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Заголовок 1"/>
          <p:cNvSpPr>
            <a:spLocks noGrp="1"/>
          </p:cNvSpPr>
          <p:nvPr>
            <p:ph type="ctrTitle"/>
          </p:nvPr>
        </p:nvSpPr>
        <p:spPr>
          <a:xfrm>
            <a:off x="285316" y="168813"/>
            <a:ext cx="10321422" cy="994969"/>
          </a:xfrm>
          <a:gradFill flip="none" rotWithShape="1">
            <a:gsLst>
              <a:gs pos="0">
                <a:schemeClr val="accent3">
                  <a:lumMod val="0"/>
                  <a:lumOff val="100000"/>
                </a:schemeClr>
              </a:gs>
              <a:gs pos="35000">
                <a:schemeClr val="accent3">
                  <a:lumMod val="0"/>
                  <a:lumOff val="100000"/>
                </a:schemeClr>
              </a:gs>
              <a:gs pos="100000">
                <a:schemeClr val="accent3">
                  <a:lumMod val="100000"/>
                </a:schemeClr>
              </a:gs>
            </a:gsLst>
            <a:path path="circle">
              <a:fillToRect l="50000" t="-80000" r="50000" b="180000"/>
            </a:path>
            <a:tileRect/>
          </a:gradFill>
        </p:spPr>
        <p:txBody>
          <a:bodyPr/>
          <a:lstStyle/>
          <a:p>
            <a:pPr algn="ctr"/>
            <a:r>
              <a:rPr lang="uk-UA" sz="2400" b="1" i="1" dirty="0" smtClean="0">
                <a:solidFill>
                  <a:srgbClr val="002060"/>
                </a:solidFill>
                <a:latin typeface="Cambria" panose="02040503050406030204" pitchFamily="18" charset="0"/>
              </a:rPr>
              <a:t>ТЕМА 9. </a:t>
            </a:r>
            <a:r>
              <a:rPr lang="uk-UA" sz="2400" b="1" i="1" dirty="0" smtClean="0">
                <a:solidFill>
                  <a:srgbClr val="FF0000"/>
                </a:solidFill>
                <a:latin typeface="Cambria" panose="02040503050406030204" pitchFamily="18" charset="0"/>
              </a:rPr>
              <a:t/>
            </a:r>
            <a:br>
              <a:rPr lang="uk-UA" sz="2400" b="1" i="1" dirty="0" smtClean="0">
                <a:solidFill>
                  <a:srgbClr val="FF0000"/>
                </a:solidFill>
                <a:latin typeface="Cambria" panose="02040503050406030204" pitchFamily="18" charset="0"/>
              </a:rPr>
            </a:br>
            <a:r>
              <a:rPr lang="uk-UA" sz="2400" b="1" dirty="0" smtClean="0">
                <a:solidFill>
                  <a:srgbClr val="FF0000"/>
                </a:solidFill>
                <a:latin typeface="Cambria" panose="02040503050406030204" pitchFamily="18" charset="0"/>
              </a:rPr>
              <a:t>Е</a:t>
            </a:r>
            <a:r>
              <a:rPr lang="ru-RU" sz="2400" b="1" dirty="0" smtClean="0">
                <a:solidFill>
                  <a:srgbClr val="FF0000"/>
                </a:solidFill>
                <a:latin typeface="Cambria" panose="02040503050406030204" pitchFamily="18" charset="0"/>
              </a:rPr>
              <a:t>КОНОМІЧНІ ПРОБЛЕМИ КРАЇНИ ТА ПЕРЕШКОДИ ЄВРОІНТЕГРАЦІЇ</a:t>
            </a:r>
            <a:endParaRPr lang="ru-RU" sz="2400" b="1" dirty="0">
              <a:solidFill>
                <a:srgbClr val="FF0000"/>
              </a:solidFill>
              <a:latin typeface="Cambria" panose="02040503050406030204" pitchFamily="18" charset="0"/>
            </a:endParaRPr>
          </a:p>
        </p:txBody>
      </p:sp>
      <p:pic>
        <p:nvPicPr>
          <p:cNvPr id="3" name="Рисунок 2">
            <a:extLst>
              <a:ext uri="{FF2B5EF4-FFF2-40B4-BE49-F238E27FC236}">
                <a16:creationId xmlns="" xmlns:a16="http://schemas.microsoft.com/office/drawing/2014/main" id="{C720CCE6-42D1-40B5-B411-84F795979478}"/>
              </a:ext>
            </a:extLst>
          </p:cNvPr>
          <p:cNvPicPr>
            <a:picLocks noChangeAspect="1"/>
          </p:cNvPicPr>
          <p:nvPr/>
        </p:nvPicPr>
        <p:blipFill>
          <a:blip r:embed="rId2"/>
          <a:stretch>
            <a:fillRect/>
          </a:stretch>
        </p:blipFill>
        <p:spPr>
          <a:xfrm>
            <a:off x="285316" y="1378634"/>
            <a:ext cx="10321422" cy="5310554"/>
          </a:xfrm>
          <a:prstGeom prst="rect">
            <a:avLst/>
          </a:prstGeom>
        </p:spPr>
      </p:pic>
    </p:spTree>
    <p:extLst>
      <p:ext uri="{BB962C8B-B14F-4D97-AF65-F5344CB8AC3E}">
        <p14:creationId xmlns="" xmlns:p14="http://schemas.microsoft.com/office/powerpoint/2010/main" val="143044682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13099" y="178869"/>
            <a:ext cx="10070383" cy="705841"/>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gn="ctr"/>
            <a:r>
              <a:rPr lang="uk-UA" sz="2400" b="1" i="1" dirty="0">
                <a:effectLst/>
                <a:latin typeface="Cambria" panose="02040503050406030204" pitchFamily="18" charset="0"/>
                <a:ea typeface="Cambria" panose="02040503050406030204" pitchFamily="18" charset="0"/>
                <a:cs typeface="Times New Roman" panose="02020603050405020304" pitchFamily="18" charset="0"/>
              </a:rPr>
              <a:t>ЕКОНОМІЧНІ ПРОБЛЕМИ УКРАЇНИ ТА ПЕРЕШКОЛИ ЄВРОІНТЕГРАЦІЇ</a:t>
            </a:r>
            <a:r>
              <a:rPr lang="x-none" sz="2400" i="1" dirty="0">
                <a:effectLst/>
                <a:latin typeface="Cambria" panose="02040503050406030204" pitchFamily="18" charset="0"/>
                <a:ea typeface="Cambria" panose="02040503050406030204" pitchFamily="18" charset="0"/>
                <a:cs typeface="Times New Roman" panose="02020603050405020304" pitchFamily="18" charset="0"/>
              </a:rPr>
              <a:t/>
            </a:r>
            <a:br>
              <a:rPr lang="x-none" sz="2400" i="1" dirty="0">
                <a:effectLst/>
                <a:latin typeface="Cambria" panose="02040503050406030204" pitchFamily="18" charset="0"/>
                <a:ea typeface="Cambria" panose="02040503050406030204" pitchFamily="18" charset="0"/>
                <a:cs typeface="Times New Roman" panose="02020603050405020304" pitchFamily="18" charset="0"/>
              </a:rPr>
            </a:br>
            <a:endParaRPr lang="uk-UA" sz="2400" b="1" i="1" dirty="0">
              <a:latin typeface="Cambria" panose="02040503050406030204" pitchFamily="18" charset="0"/>
              <a:ea typeface="Cambria" panose="02040503050406030204" pitchFamily="18" charset="0"/>
            </a:endParaRPr>
          </a:p>
        </p:txBody>
      </p:sp>
      <p:sp>
        <p:nvSpPr>
          <p:cNvPr id="5" name="Объект 4">
            <a:extLst>
              <a:ext uri="{FF2B5EF4-FFF2-40B4-BE49-F238E27FC236}">
                <a16:creationId xmlns="" xmlns:a16="http://schemas.microsoft.com/office/drawing/2014/main" id="{62A00236-BCC9-42EF-9462-2C347B8E771A}"/>
              </a:ext>
            </a:extLst>
          </p:cNvPr>
          <p:cNvSpPr>
            <a:spLocks noGrp="1"/>
          </p:cNvSpPr>
          <p:nvPr>
            <p:ph idx="1"/>
          </p:nvPr>
        </p:nvSpPr>
        <p:spPr>
          <a:xfrm>
            <a:off x="213099" y="1126070"/>
            <a:ext cx="9664507" cy="3092029"/>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lgn="just">
              <a:spcBef>
                <a:spcPts val="0"/>
              </a:spcBef>
              <a:buNone/>
            </a:pPr>
            <a:r>
              <a:rPr lang="uk-UA" sz="2400" i="1" dirty="0">
                <a:effectLst/>
                <a:latin typeface="Cambria" panose="02040503050406030204" pitchFamily="18" charset="0"/>
                <a:ea typeface="Cambria" panose="02040503050406030204" pitchFamily="18" charset="0"/>
                <a:cs typeface="Times New Roman" panose="02020603050405020304" pitchFamily="18" charset="0"/>
              </a:rPr>
              <a:t>Після здобуття Україною державної незалежності поступова інтеграція в загальноєвропейські структури і налагодження багатосторонньої кооперації з ЄС стали її головними геостратегічними пріоритетами. Європейська інтеграція є не тільки фактором прискорення економічного розвитку країн ЄС, зростання їх значення в міжнародній торгівлі, валютно-фінансових відносинах, а й центром тяжіння геополітичних інтересів багатьох країн. </a:t>
            </a:r>
            <a:endParaRPr lang="x-none" sz="2400" i="1" dirty="0">
              <a:effectLst/>
              <a:latin typeface="Cambria" panose="02040503050406030204" pitchFamily="18" charset="0"/>
              <a:ea typeface="Cambria" panose="02040503050406030204" pitchFamily="18" charset="0"/>
              <a:cs typeface="Times New Roman" panose="02020603050405020304" pitchFamily="18" charset="0"/>
            </a:endParaRPr>
          </a:p>
          <a:p>
            <a:pPr marL="0" indent="0" algn="just">
              <a:spcBef>
                <a:spcPts val="0"/>
              </a:spcBef>
              <a:buNone/>
            </a:pPr>
            <a:endParaRPr lang="uk-UA" sz="2400" i="1" dirty="0">
              <a:solidFill>
                <a:schemeClr val="tx1"/>
              </a:solidFill>
              <a:latin typeface="Cambria" panose="02040503050406030204" pitchFamily="18" charset="0"/>
              <a:ea typeface="Cambria" panose="02040503050406030204" pitchFamily="18" charset="0"/>
            </a:endParaRPr>
          </a:p>
        </p:txBody>
      </p:sp>
      <p:sp>
        <p:nvSpPr>
          <p:cNvPr id="4" name="Объект 4">
            <a:extLst>
              <a:ext uri="{FF2B5EF4-FFF2-40B4-BE49-F238E27FC236}">
                <a16:creationId xmlns="" xmlns:a16="http://schemas.microsoft.com/office/drawing/2014/main" id="{64195489-454D-4175-816E-B9D140D456D4}"/>
              </a:ext>
            </a:extLst>
          </p:cNvPr>
          <p:cNvSpPr txBox="1">
            <a:spLocks/>
          </p:cNvSpPr>
          <p:nvPr/>
        </p:nvSpPr>
        <p:spPr>
          <a:xfrm>
            <a:off x="458242" y="4459459"/>
            <a:ext cx="9419364" cy="2219672"/>
          </a:xfrm>
          <a:prstGeom prst="rect">
            <a:avLst/>
          </a:prstGeo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vert="horz" lIns="91440" tIns="45720" rIns="91440" bIns="45720" rtlCol="0">
            <a:no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0" algn="just">
              <a:spcBef>
                <a:spcPts val="0"/>
              </a:spcBef>
              <a:buNone/>
            </a:pPr>
            <a:r>
              <a:rPr lang="uk-UA" sz="24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Економічними критеріями для країн-кандидатів є: </a:t>
            </a:r>
            <a:endParaRPr lang="x-none" sz="24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spcBef>
                <a:spcPts val="0"/>
              </a:spcBef>
              <a:buFont typeface="Symbol" panose="05050102010706020507" pitchFamily="18" charset="2"/>
              <a:buChar char=""/>
            </a:pPr>
            <a:r>
              <a:rPr lang="uk-UA" sz="2400" i="1" dirty="0">
                <a:effectLst/>
                <a:latin typeface="Cambria" panose="02040503050406030204" pitchFamily="18" charset="0"/>
                <a:ea typeface="Cambria" panose="02040503050406030204" pitchFamily="18" charset="0"/>
                <a:cs typeface="Times New Roman" panose="02020603050405020304" pitchFamily="18" charset="0"/>
              </a:rPr>
              <a:t>докази існування реально функціонуючої ринкової економіки; </a:t>
            </a:r>
            <a:endParaRPr lang="x-none" sz="2400" i="1"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spcBef>
                <a:spcPts val="0"/>
              </a:spcBef>
              <a:buFont typeface="Symbol" panose="05050102010706020507" pitchFamily="18" charset="2"/>
              <a:buChar char=""/>
            </a:pPr>
            <a:r>
              <a:rPr lang="uk-UA" sz="2400" i="1" dirty="0">
                <a:effectLst/>
                <a:latin typeface="Cambria" panose="02040503050406030204" pitchFamily="18" charset="0"/>
                <a:ea typeface="Cambria" panose="02040503050406030204" pitchFamily="18" charset="0"/>
                <a:cs typeface="Times New Roman" panose="02020603050405020304" pitchFamily="18" charset="0"/>
              </a:rPr>
              <a:t>здатність скласти конкуренцію на внутрішньому ринку ЄС; </a:t>
            </a:r>
            <a:endParaRPr lang="x-none" sz="2400" i="1"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spcBef>
                <a:spcPts val="0"/>
              </a:spcBef>
              <a:buFont typeface="Symbol" panose="05050102010706020507" pitchFamily="18" charset="2"/>
              <a:buChar char=""/>
            </a:pPr>
            <a:r>
              <a:rPr lang="uk-UA" sz="2400" i="1" dirty="0">
                <a:effectLst/>
                <a:latin typeface="Cambria" panose="02040503050406030204" pitchFamily="18" charset="0"/>
                <a:ea typeface="Cambria" panose="02040503050406030204" pitchFamily="18" charset="0"/>
                <a:cs typeface="Times New Roman" panose="02020603050405020304" pitchFamily="18" charset="0"/>
              </a:rPr>
              <a:t>здатність взяти на себе зобов'язання, пов'язані зі вступом до Європейського Союзу;</a:t>
            </a:r>
            <a:endParaRPr lang="x-none" sz="2400" i="1"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spcBef>
                <a:spcPts val="0"/>
              </a:spcBef>
              <a:buFont typeface="Symbol" panose="05050102010706020507" pitchFamily="18" charset="2"/>
              <a:buChar char=""/>
            </a:pPr>
            <a:r>
              <a:rPr lang="uk-UA" sz="2400" i="1" dirty="0">
                <a:effectLst/>
                <a:latin typeface="Cambria" panose="02040503050406030204" pitchFamily="18" charset="0"/>
                <a:ea typeface="Cambria" panose="02040503050406030204" pitchFamily="18" charset="0"/>
                <a:cs typeface="Times New Roman" panose="02020603050405020304" pitchFamily="18" charset="0"/>
              </a:rPr>
              <a:t>власна зацікавленість Євросоюзу в ринках тих чи інших країн. </a:t>
            </a:r>
            <a:endParaRPr lang="x-none" sz="2400" i="1"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 xmlns:p14="http://schemas.microsoft.com/office/powerpoint/2010/main" val="157647900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67282" y="152288"/>
            <a:ext cx="9144003" cy="2281424"/>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r>
              <a:rPr lang="uk-UA" sz="28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Крім досягнення </a:t>
            </a:r>
            <a:r>
              <a:rPr lang="uk-UA"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«копенгагенських» </a:t>
            </a:r>
            <a:r>
              <a:rPr lang="uk-UA" sz="28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критеріїв для вступу в ЄС, Україні необхідно виконати </a:t>
            </a:r>
            <a:r>
              <a:rPr lang="uk-UA" sz="28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дві умови </a:t>
            </a:r>
            <a:r>
              <a:rPr lang="uk-UA" sz="28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в досягненні європейського рівня: </a:t>
            </a:r>
            <a:br>
              <a:rPr lang="uk-UA" sz="28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br>
            <a:r>
              <a:rPr lang="uk-UA" sz="28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розвитку технологій і продуктивності праці;</a:t>
            </a:r>
            <a:r>
              <a:rPr lang="x-none" sz="28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a:r>
            <a:br>
              <a:rPr lang="x-none" sz="28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br>
            <a:r>
              <a:rPr lang="uk-UA" sz="28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благополуччя і стандартів життя.</a:t>
            </a:r>
            <a:r>
              <a:rPr lang="x-none" sz="28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a:r>
            <a:br>
              <a:rPr lang="x-none" sz="28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br>
            <a:endParaRPr lang="uk-UA" sz="2800" i="1" dirty="0">
              <a:solidFill>
                <a:schemeClr val="tx1"/>
              </a:solidFill>
              <a:latin typeface="Cambria" panose="02040503050406030204" pitchFamily="18" charset="0"/>
              <a:ea typeface="Cambria" panose="02040503050406030204" pitchFamily="18" charset="0"/>
            </a:endParaRPr>
          </a:p>
        </p:txBody>
      </p:sp>
      <p:sp>
        <p:nvSpPr>
          <p:cNvPr id="5" name="Объект 4">
            <a:extLst>
              <a:ext uri="{FF2B5EF4-FFF2-40B4-BE49-F238E27FC236}">
                <a16:creationId xmlns="" xmlns:a16="http://schemas.microsoft.com/office/drawing/2014/main" id="{62A00236-BCC9-42EF-9462-2C347B8E771A}"/>
              </a:ext>
            </a:extLst>
          </p:cNvPr>
          <p:cNvSpPr>
            <a:spLocks noGrp="1"/>
          </p:cNvSpPr>
          <p:nvPr>
            <p:ph idx="1"/>
          </p:nvPr>
        </p:nvSpPr>
        <p:spPr>
          <a:xfrm>
            <a:off x="267282" y="2715065"/>
            <a:ext cx="10860261" cy="3868615"/>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20000"/>
          </a:bodyPr>
          <a:lstStyle/>
          <a:p>
            <a:pPr indent="0" algn="just">
              <a:lnSpc>
                <a:spcPct val="110000"/>
              </a:lnSpc>
              <a:spcBef>
                <a:spcPts val="0"/>
              </a:spcBef>
              <a:buNone/>
            </a:pPr>
            <a:r>
              <a:rPr lang="uk-UA" sz="2600" b="1" i="1" dirty="0">
                <a:effectLst/>
                <a:latin typeface="Cambria" panose="02040503050406030204" pitchFamily="18" charset="0"/>
                <a:ea typeface="Cambria" panose="02040503050406030204" pitchFamily="18" charset="0"/>
                <a:cs typeface="Times New Roman" panose="02020603050405020304" pitchFamily="18" charset="0"/>
              </a:rPr>
              <a:t>Щоб інтегруватися в Європейське Співтовариство, Україна повинна досягти показників, які визначені Маастрихтською угодою до країн-кандидатів: </a:t>
            </a:r>
          </a:p>
          <a:p>
            <a:pPr indent="0" algn="just">
              <a:lnSpc>
                <a:spcPct val="110000"/>
              </a:lnSpc>
              <a:spcBef>
                <a:spcPts val="0"/>
              </a:spcBef>
              <a:buNone/>
            </a:pPr>
            <a:endParaRPr lang="x-none" sz="2400" i="1" dirty="0">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0000"/>
              </a:lnSpc>
              <a:spcBef>
                <a:spcPts val="0"/>
              </a:spcBef>
              <a:buFont typeface="+mj-lt"/>
              <a:buAutoNum type="arabicParenR"/>
            </a:pPr>
            <a:r>
              <a:rPr lang="uk-UA"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стабільність своєї грошової одиниці; </a:t>
            </a:r>
            <a:endParaRPr lang="x-none"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0000"/>
              </a:lnSpc>
              <a:spcBef>
                <a:spcPts val="0"/>
              </a:spcBef>
              <a:buFont typeface="+mj-lt"/>
              <a:buAutoNum type="arabicParenR"/>
            </a:pPr>
            <a:r>
              <a:rPr lang="uk-UA"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зниження</a:t>
            </a:r>
            <a:r>
              <a:rPr lang="uk-UA" sz="28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uk-UA"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рівня інфляції до 2 % на рік;</a:t>
            </a:r>
            <a:endParaRPr lang="x-none"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0000"/>
              </a:lnSpc>
              <a:spcBef>
                <a:spcPts val="0"/>
              </a:spcBef>
              <a:buFont typeface="+mj-lt"/>
              <a:buAutoNum type="arabicParenR"/>
            </a:pPr>
            <a:r>
              <a:rPr lang="uk-UA"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зниження бюджетного дефіциту до 3 % ВВП; </a:t>
            </a:r>
            <a:endParaRPr lang="x-none"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0000"/>
              </a:lnSpc>
              <a:spcBef>
                <a:spcPts val="0"/>
              </a:spcBef>
              <a:buFont typeface="+mj-lt"/>
              <a:buAutoNum type="arabicParenR"/>
            </a:pPr>
            <a:r>
              <a:rPr lang="uk-UA"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зниження державного боргу - до 60 % ВВП; </a:t>
            </a:r>
            <a:endParaRPr lang="x-none"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p>
            <a:pPr marL="342900" lvl="0" indent="-342900" algn="just">
              <a:lnSpc>
                <a:spcPct val="110000"/>
              </a:lnSpc>
              <a:spcBef>
                <a:spcPts val="0"/>
              </a:spcBef>
              <a:buFont typeface="+mj-lt"/>
              <a:buAutoNum type="arabicParenR"/>
            </a:pPr>
            <a:r>
              <a:rPr lang="uk-UA"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підвищення виробництва ВВП на душу населення – 10 тис. доларів США. </a:t>
            </a:r>
            <a:endParaRPr lang="x-none"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p>
            <a:pPr marL="0" indent="0">
              <a:spcBef>
                <a:spcPts val="0"/>
              </a:spcBef>
              <a:buNone/>
            </a:pPr>
            <a:endParaRPr lang="uk-UA" sz="2500" i="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193844504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8947052" y="208559"/>
            <a:ext cx="3027946" cy="705841"/>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800" b="1" i="1" dirty="0">
                <a:latin typeface="Cambria" panose="02040503050406030204" pitchFamily="18" charset="0"/>
              </a:rPr>
              <a:t>ПРОДОВЖЕННЯ</a:t>
            </a:r>
          </a:p>
        </p:txBody>
      </p:sp>
      <p:sp>
        <p:nvSpPr>
          <p:cNvPr id="5" name="Объект 4">
            <a:extLst>
              <a:ext uri="{FF2B5EF4-FFF2-40B4-BE49-F238E27FC236}">
                <a16:creationId xmlns="" xmlns:a16="http://schemas.microsoft.com/office/drawing/2014/main" id="{62A00236-BCC9-42EF-9462-2C347B8E771A}"/>
              </a:ext>
            </a:extLst>
          </p:cNvPr>
          <p:cNvSpPr>
            <a:spLocks noGrp="1"/>
          </p:cNvSpPr>
          <p:nvPr>
            <p:ph idx="1"/>
          </p:nvPr>
        </p:nvSpPr>
        <p:spPr>
          <a:xfrm>
            <a:off x="211014" y="1097280"/>
            <a:ext cx="11535510" cy="4403188"/>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2500" lnSpcReduction="10000"/>
          </a:bodyPr>
          <a:lstStyle/>
          <a:p>
            <a:pPr marL="0" lvl="0" indent="0" algn="just">
              <a:lnSpc>
                <a:spcPct val="107000"/>
              </a:lnSpc>
              <a:spcBef>
                <a:spcPts val="600"/>
              </a:spcBef>
              <a:spcAft>
                <a:spcPts val="600"/>
              </a:spcAft>
              <a:buNone/>
            </a:pPr>
            <a:r>
              <a:rPr lang="uk-UA" sz="2400" b="1"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ЦІНОВА СТАБІЛЬНІСТЬ</a:t>
            </a:r>
            <a:r>
              <a:rPr lang="x-none" sz="2400" b="1" i="1" dirty="0">
                <a:effectLst/>
                <a:latin typeface="Cambria" panose="02040503050406030204" pitchFamily="18" charset="0"/>
                <a:ea typeface="Cambria" panose="02040503050406030204" pitchFamily="18" charset="0"/>
                <a:cs typeface="Times New Roman" panose="02020603050405020304" pitchFamily="18" charset="0"/>
              </a:rPr>
              <a:t> </a:t>
            </a:r>
            <a:r>
              <a:rPr lang="uk-UA" sz="2400" b="1"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(price stability): </a:t>
            </a:r>
          </a:p>
          <a:p>
            <a:pPr lvl="0" algn="just">
              <a:lnSpc>
                <a:spcPct val="107000"/>
              </a:lnSpc>
              <a:spcBef>
                <a:spcPts val="600"/>
              </a:spcBef>
              <a:spcAft>
                <a:spcPts val="600"/>
              </a:spcAft>
              <a:buFont typeface="+mj-lt"/>
              <a:buAutoNum type="arabicParenR"/>
            </a:pPr>
            <a:r>
              <a:rPr lang="uk-UA" sz="2400" i="1"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Збереження купівельної спроможності національної валюти шляхом підтримання у середньостроковій перспективі (від 3 до 5 років) низьких, стабільних темпів інфляції, що вимірюються індексом споживчих цін. Відповідно до Закону України «Про державне прогнозування та розроблення програм економічного і соціального розвитку України» визначення рівня прогнозованого показника індексу споживчих цін належить до компетенції Кабінету Міністрів України. </a:t>
            </a:r>
            <a:endParaRPr lang="uk-UA" sz="24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342900" lvl="0" indent="-342900" algn="just">
              <a:lnSpc>
                <a:spcPct val="107000"/>
              </a:lnSpc>
              <a:spcBef>
                <a:spcPts val="600"/>
              </a:spcBef>
              <a:spcAft>
                <a:spcPts val="600"/>
              </a:spcAft>
              <a:buFont typeface="+mj-lt"/>
              <a:buAutoNum type="arabicParenR"/>
            </a:pPr>
            <a:r>
              <a:rPr lang="uk-UA" sz="2400" i="1"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Ситуація, що характеризується забезпеченням і підтриманням низьких, стабільних темпів інфляції (або оптимальних для поточного розвитку економіки) в середньостроковому періоді, які не чинять негативного впливу на суб’єктів господарської діяльності та </a:t>
            </a:r>
            <a:r>
              <a:rPr lang="uk-UA" sz="2400" i="1" spc="-1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сприяють</a:t>
            </a:r>
            <a:r>
              <a:rPr lang="uk-UA" sz="2400" i="1"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 </a:t>
            </a:r>
            <a:r>
              <a:rPr lang="uk-UA" sz="2400" i="1" spc="-1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стійкому</a:t>
            </a:r>
            <a:r>
              <a:rPr lang="uk-UA" sz="2400" i="1"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 </a:t>
            </a:r>
            <a:r>
              <a:rPr lang="uk-UA" sz="2400" i="1" spc="-1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економічному</a:t>
            </a:r>
            <a:r>
              <a:rPr lang="uk-UA" sz="2400" i="1"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 зростанню.</a:t>
            </a:r>
            <a:endParaRPr lang="uk-UA" sz="2400" i="1" dirty="0">
              <a:solidFill>
                <a:srgbClr val="000000"/>
              </a:solidFill>
              <a:effectLst/>
              <a:latin typeface="Calibri" panose="020F0502020204030204" pitchFamily="34" charset="0"/>
              <a:ea typeface="Calibri" panose="020F0502020204030204" pitchFamily="34" charset="0"/>
              <a:cs typeface="Times New Roman" panose="02020603050405020304" pitchFamily="18" charset="0"/>
            </a:endParaRPr>
          </a:p>
          <a:p>
            <a:pPr marL="0" indent="0">
              <a:spcBef>
                <a:spcPts val="0"/>
              </a:spcBef>
              <a:buNone/>
            </a:pPr>
            <a:endParaRPr lang="uk-UA" sz="2400" i="1" dirty="0">
              <a:solidFill>
                <a:schemeClr val="tx1"/>
              </a:solidFill>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389927516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9912" y="208559"/>
            <a:ext cx="11071274" cy="1310752"/>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indent="450215" algn="ctr">
              <a:lnSpc>
                <a:spcPct val="107000"/>
              </a:lnSpc>
              <a:spcBef>
                <a:spcPts val="600"/>
              </a:spcBef>
              <a:spcAft>
                <a:spcPts val="600"/>
              </a:spcAft>
            </a:pPr>
            <a:r>
              <a:rPr lang="uk-UA" sz="2800" i="1" dirty="0">
                <a:solidFill>
                  <a:srgbClr val="FF0000"/>
                </a:solidFill>
                <a:effectLst/>
                <a:latin typeface="Cambria" panose="02040503050406030204" pitchFamily="18" charset="0"/>
                <a:ea typeface="Calibri" panose="020F0502020204030204" pitchFamily="34" charset="0"/>
                <a:cs typeface="Times New Roman" panose="02020603050405020304" pitchFamily="18" charset="0"/>
              </a:rPr>
              <a:t>Розвиток грошової системи України свідчить про існування багатьох недоліків, що виявляється і в зростанні </a:t>
            </a:r>
            <a:r>
              <a:rPr lang="uk-UA" sz="2800" b="1" i="1" dirty="0">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доларизації</a:t>
            </a:r>
            <a:r>
              <a:rPr lang="uk-UA" sz="2800" i="1" dirty="0">
                <a:solidFill>
                  <a:srgbClr val="FF0000"/>
                </a:solidFill>
                <a:effectLst/>
                <a:latin typeface="Cambria" panose="02040503050406030204" pitchFamily="18" charset="0"/>
                <a:ea typeface="Calibri" panose="020F0502020204030204" pitchFamily="34" charset="0"/>
                <a:cs typeface="Times New Roman" panose="02020603050405020304" pitchFamily="18" charset="0"/>
              </a:rPr>
              <a:t> національної економіки </a:t>
            </a:r>
            <a:r>
              <a:rPr lang="x-none" sz="20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
            </a:r>
            <a:br>
              <a:rPr lang="x-none" sz="20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br>
            <a:endParaRPr lang="uk-UA" sz="2800" b="1" i="1" dirty="0">
              <a:solidFill>
                <a:srgbClr val="FF0000"/>
              </a:solidFill>
              <a:latin typeface="Cambria" panose="02040503050406030204" pitchFamily="18" charset="0"/>
            </a:endParaRPr>
          </a:p>
        </p:txBody>
      </p:sp>
      <p:sp>
        <p:nvSpPr>
          <p:cNvPr id="5" name="Объект 4">
            <a:extLst>
              <a:ext uri="{FF2B5EF4-FFF2-40B4-BE49-F238E27FC236}">
                <a16:creationId xmlns="" xmlns:a16="http://schemas.microsoft.com/office/drawing/2014/main" id="{8D6A4708-2984-40A5-952A-891BB1D368B2}"/>
              </a:ext>
            </a:extLst>
          </p:cNvPr>
          <p:cNvSpPr txBox="1">
            <a:spLocks/>
          </p:cNvSpPr>
          <p:nvPr/>
        </p:nvSpPr>
        <p:spPr>
          <a:xfrm>
            <a:off x="189912" y="1730326"/>
            <a:ext cx="11190850" cy="4797082"/>
          </a:xfrm>
          <a:prstGeom prst="rect">
            <a:avLst/>
          </a:prstGeo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0" algn="just">
              <a:lnSpc>
                <a:spcPct val="107000"/>
              </a:lnSpc>
              <a:spcBef>
                <a:spcPts val="600"/>
              </a:spcBef>
              <a:spcAft>
                <a:spcPts val="600"/>
              </a:spcAft>
              <a:buNone/>
            </a:pPr>
            <a:r>
              <a:rPr lang="uk-UA" sz="2400" b="1" i="1" dirty="0">
                <a:solidFill>
                  <a:srgbClr val="FF0000"/>
                </a:solidFill>
                <a:effectLst/>
                <a:latin typeface="Cambria" panose="02040503050406030204" pitchFamily="18" charset="0"/>
                <a:ea typeface="Calibri" panose="020F0502020204030204" pitchFamily="34" charset="0"/>
                <a:cs typeface="Times New Roman" panose="02020603050405020304" pitchFamily="18" charset="0"/>
              </a:rPr>
              <a:t>Доларизація</a:t>
            </a:r>
            <a:r>
              <a:rPr lang="uk-UA" sz="2400" b="1" i="1"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 </a:t>
            </a:r>
            <a:r>
              <a:rPr lang="uk-UA" sz="2400" i="1"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 це економічне явище, суть якого полягає у заміщенні конвертованою іноземною валютою національної грошової одиниці внаслідок неналежного виконання нею функцій грошей. Високий рівень використання в грошовому обороті іноземних валют приховує низку загроз національній економіці, що виявляється в нездатності національної грошової одиниці виконувати функції загального еквівалента на території своєї держави та єдиного засобу нагромадження; посиленні економічної залежності держави від країни, яка є емітентом іноземної валюти на внутрішньому грошовому ринку; залежності вартості гривні на валютному ринку від кількості іноземних грошей; підвищенні рівня тінізації економіки; неспроможності центрального банку керувати грошово-кредитною політикою через установлення контролю над готівковою масою іноземної валюти в обігу та динамікою іноземних валютних депозитів.</a:t>
            </a:r>
            <a:endParaRPr lang="x-none" sz="1800" i="1"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 xmlns:p14="http://schemas.microsoft.com/office/powerpoint/2010/main" val="579970655"/>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2875" y="391439"/>
            <a:ext cx="7863845" cy="695662"/>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400" b="1" i="1" dirty="0">
                <a:solidFill>
                  <a:schemeClr val="tx1"/>
                </a:solidFill>
                <a:latin typeface="Cambria" panose="02040503050406030204" pitchFamily="18" charset="0"/>
              </a:rPr>
              <a:t>Завдання – зниження рівня інфляції до 2% на год</a:t>
            </a:r>
          </a:p>
        </p:txBody>
      </p:sp>
      <p:sp>
        <p:nvSpPr>
          <p:cNvPr id="5" name="Объект 4">
            <a:extLst>
              <a:ext uri="{FF2B5EF4-FFF2-40B4-BE49-F238E27FC236}">
                <a16:creationId xmlns="" xmlns:a16="http://schemas.microsoft.com/office/drawing/2014/main" id="{62A00236-BCC9-42EF-9462-2C347B8E771A}"/>
              </a:ext>
            </a:extLst>
          </p:cNvPr>
          <p:cNvSpPr>
            <a:spLocks noGrp="1"/>
          </p:cNvSpPr>
          <p:nvPr>
            <p:ph idx="1"/>
          </p:nvPr>
        </p:nvSpPr>
        <p:spPr>
          <a:xfrm>
            <a:off x="182875" y="1322364"/>
            <a:ext cx="11226023" cy="5303519"/>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55000" lnSpcReduction="20000"/>
          </a:bodyPr>
          <a:lstStyle/>
          <a:p>
            <a:pPr marL="0" indent="0" algn="just">
              <a:lnSpc>
                <a:spcPct val="107000"/>
              </a:lnSpc>
              <a:spcBef>
                <a:spcPts val="600"/>
              </a:spcBef>
              <a:spcAft>
                <a:spcPts val="600"/>
              </a:spcAft>
              <a:buNone/>
            </a:pPr>
            <a:r>
              <a:rPr lang="uk-UA" sz="4000" b="1" i="1" dirty="0">
                <a:solidFill>
                  <a:srgbClr val="FF0000"/>
                </a:solidFill>
                <a:effectLst/>
                <a:latin typeface="Cambria" panose="02040503050406030204" pitchFamily="18" charset="0"/>
                <a:ea typeface="Calibri" panose="020F0502020204030204" pitchFamily="34" charset="0"/>
                <a:cs typeface="Times New Roman" panose="02020603050405020304" pitchFamily="18" charset="0"/>
              </a:rPr>
              <a:t>ІНФЛЯЦІЯ</a:t>
            </a:r>
            <a:r>
              <a:rPr lang="uk-UA" sz="400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 </a:t>
            </a:r>
            <a:r>
              <a:rPr lang="uk-UA" sz="4000" b="1" cap="all"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a:t>
            </a:r>
            <a:r>
              <a:rPr lang="uk-UA" sz="400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inflation) </a:t>
            </a:r>
            <a:r>
              <a:rPr lang="uk-UA" sz="4000" b="1" cap="all" spc="-1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a:t>
            </a:r>
            <a:r>
              <a:rPr lang="uk-UA" sz="4000" cap="all" spc="-1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 </a:t>
            </a:r>
            <a:r>
              <a:rPr lang="uk-UA" sz="4000" spc="-1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тривале зростання загального рівня цін, що відображує зниження купівельної спроможності грошової одиниці.</a:t>
            </a:r>
          </a:p>
          <a:p>
            <a:pPr marL="0" indent="0" algn="just">
              <a:lnSpc>
                <a:spcPct val="107000"/>
              </a:lnSpc>
              <a:spcBef>
                <a:spcPts val="600"/>
              </a:spcBef>
              <a:spcAft>
                <a:spcPts val="600"/>
              </a:spcAft>
              <a:buNone/>
            </a:pPr>
            <a:r>
              <a:rPr lang="uk-UA" sz="4000" spc="-10" dirty="0">
                <a:solidFill>
                  <a:srgbClr val="000000"/>
                </a:solidFill>
                <a:latin typeface="Cambria" panose="02040503050406030204" pitchFamily="18" charset="0"/>
                <a:ea typeface="Calibri" panose="020F0502020204030204" pitchFamily="34" charset="0"/>
                <a:cs typeface="Times New Roman" panose="02020603050405020304" pitchFamily="18" charset="0"/>
              </a:rPr>
              <a:t>О</a:t>
            </a:r>
            <a:r>
              <a:rPr lang="uk-UA" sz="4000" spc="-1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сновними факторами </a:t>
            </a:r>
            <a:r>
              <a:rPr lang="uk-UA" sz="4000" b="1" i="1" spc="-10" dirty="0">
                <a:solidFill>
                  <a:srgbClr val="FF0000"/>
                </a:solidFill>
                <a:effectLst/>
                <a:latin typeface="Cambria" panose="02040503050406030204" pitchFamily="18" charset="0"/>
                <a:ea typeface="Calibri" panose="020F0502020204030204" pitchFamily="34" charset="0"/>
                <a:cs typeface="Times New Roman" panose="02020603050405020304" pitchFamily="18" charset="0"/>
              </a:rPr>
              <a:t>ІНФЛЯЦІЇ </a:t>
            </a:r>
            <a:r>
              <a:rPr lang="uk-UA" sz="4000" spc="-1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є монетарні та немонетарні. До</a:t>
            </a:r>
            <a:r>
              <a:rPr lang="uk-UA" sz="4000" b="1" spc="-1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 </a:t>
            </a:r>
            <a:r>
              <a:rPr lang="uk-UA" sz="4000" spc="-1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монетарних факторів </a:t>
            </a:r>
            <a:r>
              <a:rPr lang="uk-UA" sz="4000" b="1" i="1" spc="-10" dirty="0">
                <a:solidFill>
                  <a:srgbClr val="FF0000"/>
                </a:solidFill>
                <a:effectLst/>
                <a:latin typeface="Cambria" panose="02040503050406030204" pitchFamily="18" charset="0"/>
                <a:ea typeface="Calibri" panose="020F0502020204030204" pitchFamily="34" charset="0"/>
                <a:cs typeface="Times New Roman" panose="02020603050405020304" pitchFamily="18" charset="0"/>
              </a:rPr>
              <a:t>ІНФЛЯЦІЇ</a:t>
            </a:r>
            <a:r>
              <a:rPr lang="uk-UA" sz="4000" i="1" spc="-1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 </a:t>
            </a:r>
            <a:r>
              <a:rPr lang="uk-UA" sz="4000" spc="-1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rPr>
              <a:t>відносять переповнення каналів грошового обігу грошима, внаслідок чого відбувається знецінення грошей та зниження їх купівельної спроможності. До немонетарних факторів належить підвищення попиту на товари та послуги, збільшення витрат виробництва, сезонні фактори тощо.</a:t>
            </a:r>
          </a:p>
          <a:p>
            <a:pPr marL="0" indent="0" algn="just">
              <a:lnSpc>
                <a:spcPct val="107000"/>
              </a:lnSpc>
              <a:spcBef>
                <a:spcPts val="600"/>
              </a:spcBef>
              <a:spcAft>
                <a:spcPts val="600"/>
              </a:spcAft>
              <a:buNone/>
            </a:pPr>
            <a:endParaRPr lang="uk-UA" sz="4000" spc="-10" dirty="0">
              <a:solidFill>
                <a:srgbClr val="000000"/>
              </a:solidFill>
              <a:effectLst/>
              <a:latin typeface="Cambria" panose="02040503050406030204" pitchFamily="18" charset="0"/>
              <a:ea typeface="Calibri" panose="020F0502020204030204" pitchFamily="34" charset="0"/>
              <a:cs typeface="Times New Roman" panose="02020603050405020304" pitchFamily="18" charset="0"/>
            </a:endParaRPr>
          </a:p>
          <a:p>
            <a:pPr marL="0" indent="0" algn="just">
              <a:lnSpc>
                <a:spcPct val="107000"/>
              </a:lnSpc>
              <a:spcBef>
                <a:spcPts val="600"/>
              </a:spcBef>
              <a:spcAft>
                <a:spcPts val="600"/>
              </a:spcAft>
              <a:buNone/>
            </a:pPr>
            <a:r>
              <a:rPr lang="uk-UA" sz="40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Індекс споживчих цін (ІСЦ)</a:t>
            </a:r>
            <a:r>
              <a:rPr lang="uk-UA" sz="40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t>
            </a:r>
            <a:r>
              <a:rPr lang="uk-UA" sz="40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показник, що характеризує зміни загального рівня цін і тарифів на товари та послуги, які купує населення для невиробничого споживання. </a:t>
            </a:r>
          </a:p>
          <a:p>
            <a:pPr marL="0" indent="0" algn="just">
              <a:lnSpc>
                <a:spcPct val="107000"/>
              </a:lnSpc>
              <a:spcBef>
                <a:spcPts val="600"/>
              </a:spcBef>
              <a:spcAft>
                <a:spcPts val="600"/>
              </a:spcAft>
              <a:buNone/>
            </a:pPr>
            <a:r>
              <a:rPr lang="uk-UA" sz="40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ІСЦ</a:t>
            </a:r>
            <a:r>
              <a:rPr lang="uk-UA" sz="40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відображує зміну вартості фіксованого набору споживчих товарів і послуг постійної якості з постійними характеристиками в поточному періоді порівняно з базисним.</a:t>
            </a:r>
          </a:p>
          <a:p>
            <a:pPr marL="0" indent="0" algn="just">
              <a:lnSpc>
                <a:spcPct val="107000"/>
              </a:lnSpc>
              <a:spcBef>
                <a:spcPts val="600"/>
              </a:spcBef>
              <a:spcAft>
                <a:spcPts val="600"/>
              </a:spcAft>
              <a:buNone/>
            </a:pPr>
            <a:r>
              <a:rPr lang="uk-UA" sz="40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ІСЦ</a:t>
            </a:r>
            <a:r>
              <a:rPr lang="uk-UA" sz="40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зазвичай, використовують як показник загального рівня </a:t>
            </a:r>
            <a:r>
              <a:rPr lang="uk-UA" sz="40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ІНФЛЯЦІЇ</a:t>
            </a:r>
            <a:r>
              <a:rPr lang="uk-UA" sz="4000" i="1" dirty="0">
                <a:solidFill>
                  <a:schemeClr val="tx1"/>
                </a:solidFill>
                <a:effectLst/>
                <a:latin typeface="Cambria" panose="02040503050406030204" pitchFamily="18" charset="0"/>
                <a:ea typeface="Cambria" panose="02040503050406030204" pitchFamily="18" charset="0"/>
                <a:cs typeface="Times New Roman" panose="02020603050405020304" pitchFamily="18" charset="0"/>
              </a:rPr>
              <a:t> в економіці.</a:t>
            </a:r>
          </a:p>
          <a:p>
            <a:pPr marL="0" indent="0" algn="just">
              <a:spcBef>
                <a:spcPts val="0"/>
              </a:spcBef>
              <a:buNone/>
            </a:pPr>
            <a:endParaRPr lang="uk-UA" sz="2400" i="1" dirty="0">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298233880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53218" y="351693"/>
            <a:ext cx="11535508" cy="6358595"/>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indent="450215">
              <a:lnSpc>
                <a:spcPct val="107000"/>
              </a:lnSpc>
              <a:spcBef>
                <a:spcPts val="600"/>
              </a:spcBef>
              <a:spcAft>
                <a:spcPts val="600"/>
              </a:spcAft>
            </a:pPr>
            <a:r>
              <a:rPr lang="uk-UA" sz="2400" b="1" i="1" dirty="0">
                <a:solidFill>
                  <a:srgbClr val="202122"/>
                </a:solidFill>
                <a:effectLst/>
                <a:latin typeface="Cambria" panose="02040503050406030204" pitchFamily="18" charset="0"/>
                <a:ea typeface="Cambria" panose="02040503050406030204" pitchFamily="18" charset="0"/>
                <a:cs typeface="Times New Roman" panose="02020603050405020304" pitchFamily="18" charset="0"/>
              </a:rPr>
              <a:t>Дефіцит бюджету</a:t>
            </a:r>
            <a:r>
              <a:rPr lang="uk-UA" sz="2400" dirty="0">
                <a:solidFill>
                  <a:srgbClr val="202122"/>
                </a:solidFill>
                <a:effectLst/>
                <a:latin typeface="Cambria" panose="02040503050406030204" pitchFamily="18" charset="0"/>
                <a:ea typeface="Cambria" panose="02040503050406030204" pitchFamily="18" charset="0"/>
                <a:cs typeface="Times New Roman" panose="02020603050405020304" pitchFamily="18" charset="0"/>
              </a:rPr>
              <a:t> – це сума, на яку рівень видатків бюджету перевищує рівень надходжень. Причини виникнення дефіциту:</a:t>
            </a:r>
            <a:r>
              <a:rPr lang="x-none" sz="2400" dirty="0">
                <a:effectLst/>
                <a:latin typeface="Cambria" panose="02040503050406030204" pitchFamily="18" charset="0"/>
                <a:ea typeface="Cambria" panose="02040503050406030204" pitchFamily="18" charset="0"/>
                <a:cs typeface="Times New Roman" panose="02020603050405020304" pitchFamily="18" charset="0"/>
              </a:rPr>
              <a:t/>
            </a:r>
            <a:br>
              <a:rPr lang="x-none" sz="2400" dirty="0">
                <a:effectLst/>
                <a:latin typeface="Cambria" panose="02040503050406030204" pitchFamily="18" charset="0"/>
                <a:ea typeface="Cambria" panose="02040503050406030204" pitchFamily="18" charset="0"/>
                <a:cs typeface="Times New Roman" panose="02020603050405020304" pitchFamily="18" charset="0"/>
              </a:rPr>
            </a:br>
            <a:r>
              <a:rPr lang="uk-UA" sz="20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спад виробництва;</a:t>
            </a:r>
            <a:r>
              <a:rPr lang="x-none" sz="20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r>
            <a:br>
              <a:rPr lang="x-none" sz="20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br>
            <a:r>
              <a:rPr lang="uk-UA" sz="20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зниження ефективності функціонування окремих галузей;</a:t>
            </a:r>
            <a:r>
              <a:rPr lang="x-none" sz="20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r>
            <a:br>
              <a:rPr lang="x-none" sz="20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br>
            <a:r>
              <a:rPr lang="uk-UA" sz="20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несвоєчасне проведення структурних змін в економіці або її технічного переоснащення;</a:t>
            </a:r>
            <a:r>
              <a:rPr lang="x-none" sz="20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r>
            <a:br>
              <a:rPr lang="x-none" sz="20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br>
            <a:r>
              <a:rPr lang="uk-UA" sz="20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великі воєнні витрати;</a:t>
            </a:r>
            <a:r>
              <a:rPr lang="x-none" sz="20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r>
            <a:br>
              <a:rPr lang="x-none" sz="20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br>
            <a:r>
              <a:rPr lang="uk-UA" sz="20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інші фактори, що впливають на соціально-економічне становище країни.</a:t>
            </a:r>
            <a:br>
              <a:rPr lang="uk-UA" sz="20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br>
            <a:r>
              <a:rPr lang="uk-UA" sz="2400" i="1" dirty="0">
                <a:solidFill>
                  <a:srgbClr val="000000"/>
                </a:solidFill>
                <a:effectLst/>
                <a:latin typeface="Cambria" panose="02040503050406030204" pitchFamily="18" charset="0"/>
                <a:ea typeface="Cambria" panose="02040503050406030204" pitchFamily="18" charset="0"/>
                <a:cs typeface="Times New Roman" panose="02020603050405020304" pitchFamily="18" charset="0"/>
              </a:rPr>
              <a:t>Бюджетний дефіцит є важливим інструментом державної фінансово-кредитної політики, засобом впливу на економіко-соціальне становище країни.  В умовах ринкових відносин бюджетний дефіцит може бути знижений або за рахунок збільшення доходів держави, або за допомогою державних запозичень. Найбільш оптимальним засобом боротьби з бюджетним дефіцитом є збільшення доходів держави. Таким чином, стратегічним завданням під час вирішення проблем збалансування бюджету має стати підвищення ефективності суспільного виробництва, яке сприятиме зростанню обсягів фінансових ресурсів суспільства, що є основним джерелом доходів бюджетів.</a:t>
            </a:r>
            <a:r>
              <a:rPr lang="x-none" sz="2400" i="1" dirty="0">
                <a:effectLst/>
                <a:latin typeface="Cambria" panose="02040503050406030204" pitchFamily="18" charset="0"/>
                <a:ea typeface="Cambria" panose="02040503050406030204" pitchFamily="18" charset="0"/>
                <a:cs typeface="Times New Roman" panose="02020603050405020304" pitchFamily="18" charset="0"/>
              </a:rPr>
              <a:t/>
            </a:r>
            <a:br>
              <a:rPr lang="x-none" sz="2400" i="1" dirty="0">
                <a:effectLst/>
                <a:latin typeface="Cambria" panose="02040503050406030204" pitchFamily="18" charset="0"/>
                <a:ea typeface="Cambria" panose="02040503050406030204" pitchFamily="18" charset="0"/>
                <a:cs typeface="Times New Roman" panose="02020603050405020304" pitchFamily="18" charset="0"/>
              </a:rPr>
            </a:br>
            <a:r>
              <a:rPr lang="x-none" sz="24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r>
            <a:br>
              <a:rPr lang="x-none" sz="24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br>
            <a:endParaRPr lang="uk-UA" sz="2400" b="1" i="1" dirty="0">
              <a:solidFill>
                <a:srgbClr val="FF0000"/>
              </a:solidFill>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103366510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Объект 4">
            <a:extLst>
              <a:ext uri="{FF2B5EF4-FFF2-40B4-BE49-F238E27FC236}">
                <a16:creationId xmlns="" xmlns:a16="http://schemas.microsoft.com/office/drawing/2014/main" id="{1CF34462-884B-4127-9005-03FD826E1855}"/>
              </a:ext>
            </a:extLst>
          </p:cNvPr>
          <p:cNvSpPr>
            <a:spLocks noGrp="1"/>
          </p:cNvSpPr>
          <p:nvPr>
            <p:ph idx="1"/>
          </p:nvPr>
        </p:nvSpPr>
        <p:spPr>
          <a:xfrm>
            <a:off x="267281" y="267287"/>
            <a:ext cx="11394836" cy="6302325"/>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85000" lnSpcReduction="20000"/>
          </a:bodyPr>
          <a:lstStyle/>
          <a:p>
            <a:pPr marL="0" indent="0" algn="just">
              <a:spcBef>
                <a:spcPts val="0"/>
              </a:spcBef>
              <a:buNone/>
            </a:pPr>
            <a:r>
              <a:rPr lang="uk-UA"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Основними причинами виникнення значного дисбалансу доходів і видатків у бюджеті є: </a:t>
            </a:r>
          </a:p>
          <a:p>
            <a:pPr algn="just">
              <a:spcBef>
                <a:spcPts val="0"/>
              </a:spcBef>
              <a:buFont typeface="Wingdings" panose="05000000000000000000" pitchFamily="2" charset="2"/>
              <a:buChar char="ü"/>
            </a:pPr>
            <a:r>
              <a:rPr lang="uk-UA" sz="2800" i="1" dirty="0">
                <a:effectLst/>
                <a:latin typeface="Cambria" panose="02040503050406030204" pitchFamily="18" charset="0"/>
                <a:ea typeface="Cambria" panose="02040503050406030204" pitchFamily="18" charset="0"/>
                <a:cs typeface="Times New Roman" panose="02020603050405020304" pitchFamily="18" charset="0"/>
              </a:rPr>
              <a:t>нераціональне використання бюджетних коштів, </a:t>
            </a:r>
          </a:p>
          <a:p>
            <a:pPr algn="just">
              <a:spcBef>
                <a:spcPts val="0"/>
              </a:spcBef>
              <a:buFont typeface="Wingdings" panose="05000000000000000000" pitchFamily="2" charset="2"/>
              <a:buChar char="ü"/>
            </a:pPr>
            <a:r>
              <a:rPr lang="uk-UA" sz="2800" i="1" dirty="0">
                <a:effectLst/>
                <a:latin typeface="Cambria" panose="02040503050406030204" pitchFamily="18" charset="0"/>
                <a:ea typeface="Cambria" panose="02040503050406030204" pitchFamily="18" charset="0"/>
                <a:cs typeface="Times New Roman" panose="02020603050405020304" pitchFamily="18" charset="0"/>
              </a:rPr>
              <a:t>економічна нестабільність, </a:t>
            </a:r>
          </a:p>
          <a:p>
            <a:pPr algn="just">
              <a:spcBef>
                <a:spcPts val="0"/>
              </a:spcBef>
              <a:buFont typeface="Wingdings" panose="05000000000000000000" pitchFamily="2" charset="2"/>
              <a:buChar char="ü"/>
            </a:pPr>
            <a:r>
              <a:rPr lang="uk-UA" sz="2800" i="1" dirty="0">
                <a:effectLst/>
                <a:latin typeface="Cambria" panose="02040503050406030204" pitchFamily="18" charset="0"/>
                <a:ea typeface="Cambria" panose="02040503050406030204" pitchFamily="18" charset="0"/>
                <a:cs typeface="Times New Roman" panose="02020603050405020304" pitchFamily="18" charset="0"/>
              </a:rPr>
              <a:t>проведення військових дій на території країни, </a:t>
            </a:r>
          </a:p>
          <a:p>
            <a:pPr algn="just">
              <a:spcBef>
                <a:spcPts val="0"/>
              </a:spcBef>
              <a:buFont typeface="Wingdings" panose="05000000000000000000" pitchFamily="2" charset="2"/>
              <a:buChar char="ü"/>
            </a:pPr>
            <a:r>
              <a:rPr lang="uk-UA" sz="2800" i="1" dirty="0">
                <a:effectLst/>
                <a:latin typeface="Cambria" panose="02040503050406030204" pitchFamily="18" charset="0"/>
                <a:ea typeface="Cambria" panose="02040503050406030204" pitchFamily="18" charset="0"/>
                <a:cs typeface="Times New Roman" panose="02020603050405020304" pitchFamily="18" charset="0"/>
              </a:rPr>
              <a:t>наявність певних вад у законодавчій базі, </a:t>
            </a:r>
          </a:p>
          <a:p>
            <a:pPr algn="just">
              <a:spcBef>
                <a:spcPts val="0"/>
              </a:spcBef>
              <a:buFont typeface="Wingdings" panose="05000000000000000000" pitchFamily="2" charset="2"/>
              <a:buChar char="ü"/>
            </a:pPr>
            <a:r>
              <a:rPr lang="uk-UA" sz="2800" i="1" dirty="0">
                <a:effectLst/>
                <a:latin typeface="Cambria" panose="02040503050406030204" pitchFamily="18" charset="0"/>
                <a:ea typeface="Cambria" panose="02040503050406030204" pitchFamily="18" charset="0"/>
                <a:cs typeface="Times New Roman" panose="02020603050405020304" pitchFamily="18" charset="0"/>
              </a:rPr>
              <a:t>зростання державного боргу. </a:t>
            </a:r>
          </a:p>
          <a:p>
            <a:pPr marL="0" indent="0" algn="just">
              <a:spcBef>
                <a:spcPts val="0"/>
              </a:spcBef>
              <a:buNone/>
            </a:pPr>
            <a:endParaRPr lang="uk-UA" sz="2800" i="1" dirty="0">
              <a:latin typeface="Cambria" panose="02040503050406030204" pitchFamily="18" charset="0"/>
              <a:ea typeface="Cambria" panose="02040503050406030204" pitchFamily="18" charset="0"/>
              <a:cs typeface="Times New Roman" panose="02020603050405020304" pitchFamily="18" charset="0"/>
            </a:endParaRPr>
          </a:p>
          <a:p>
            <a:pPr marL="0" indent="0" algn="just">
              <a:spcBef>
                <a:spcPts val="0"/>
              </a:spcBef>
              <a:buNone/>
            </a:pPr>
            <a:r>
              <a:rPr lang="uk-UA" sz="2800" i="1" dirty="0">
                <a:effectLst/>
                <a:latin typeface="Cambria" panose="02040503050406030204" pitchFamily="18" charset="0"/>
                <a:ea typeface="Cambria" panose="02040503050406030204" pitchFamily="18" charset="0"/>
                <a:cs typeface="Times New Roman" panose="02020603050405020304" pitchFamily="18" charset="0"/>
              </a:rPr>
              <a:t>Для подолання цієї проблеми використовуються різноманітні методи. </a:t>
            </a:r>
            <a:r>
              <a:rPr lang="uk-UA"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Кредитний метод </a:t>
            </a:r>
            <a:r>
              <a:rPr lang="uk-UA" sz="2800" i="1" dirty="0">
                <a:effectLst/>
                <a:latin typeface="Cambria" panose="02040503050406030204" pitchFamily="18" charset="0"/>
                <a:ea typeface="Cambria" panose="02040503050406030204" pitchFamily="18" charset="0"/>
                <a:cs typeface="Times New Roman" panose="02020603050405020304" pitchFamily="18" charset="0"/>
              </a:rPr>
              <a:t>є найбільш доцільним. Україна активно залучає кредити для збалансування бюджету. </a:t>
            </a:r>
          </a:p>
          <a:p>
            <a:pPr marL="0" indent="0" algn="just">
              <a:spcBef>
                <a:spcPts val="0"/>
              </a:spcBef>
              <a:buNone/>
            </a:pPr>
            <a:r>
              <a:rPr lang="uk-UA" sz="2800" i="1" dirty="0">
                <a:effectLst/>
                <a:latin typeface="Cambria" panose="02040503050406030204" pitchFamily="18" charset="0"/>
                <a:ea typeface="Cambria" panose="02040503050406030204" pitchFamily="18" charset="0"/>
                <a:cs typeface="Times New Roman" panose="02020603050405020304" pitchFamily="18" charset="0"/>
              </a:rPr>
              <a:t>Цей метод має такі позитивні ознаки, як уникнення емісії грошей для наповнення бюджету, що зменшує рівень інфляції та знецінення грошової одиниці країни; державний кредит може використовуватись для регулювання грошового обігу. </a:t>
            </a:r>
          </a:p>
          <a:p>
            <a:pPr marL="0" indent="0" algn="just">
              <a:spcBef>
                <a:spcPts val="0"/>
              </a:spcBef>
              <a:buNone/>
            </a:pPr>
            <a:r>
              <a:rPr lang="uk-UA" sz="2800" i="1" dirty="0">
                <a:effectLst/>
                <a:latin typeface="Cambria" panose="02040503050406030204" pitchFamily="18" charset="0"/>
                <a:ea typeface="Cambria" panose="02040503050406030204" pitchFamily="18" charset="0"/>
                <a:cs typeface="Times New Roman" panose="02020603050405020304" pitchFamily="18" charset="0"/>
              </a:rPr>
              <a:t>Але державний кредит призводить до зростання боргових зобов’язань держави і гальмує розвиток економіки; гроші, залучені у підприємств, юридичних та фізичних осіб, не потрапляють у сферу інвестування реального сектору та не приносять ніякого доходу, що виступає негативними рисами використання державного кредиту для забезпечення збалансованості бюджету країни.</a:t>
            </a:r>
            <a:endParaRPr lang="x-none" sz="2800" i="1" dirty="0">
              <a:effectLst/>
              <a:latin typeface="Cambria" panose="02040503050406030204" pitchFamily="18" charset="0"/>
              <a:ea typeface="Cambria" panose="02040503050406030204" pitchFamily="18" charset="0"/>
              <a:cs typeface="Times New Roman" panose="020206030504050203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p:txBody>
      </p:sp>
    </p:spTree>
    <p:extLst>
      <p:ext uri="{BB962C8B-B14F-4D97-AF65-F5344CB8AC3E}">
        <p14:creationId xmlns="" xmlns:p14="http://schemas.microsoft.com/office/powerpoint/2010/main" val="754910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Объект 4">
            <a:extLst>
              <a:ext uri="{FF2B5EF4-FFF2-40B4-BE49-F238E27FC236}">
                <a16:creationId xmlns="" xmlns:a16="http://schemas.microsoft.com/office/drawing/2014/main" id="{1BD98255-3606-49DE-A0F1-8A1787125F8B}"/>
              </a:ext>
            </a:extLst>
          </p:cNvPr>
          <p:cNvSpPr>
            <a:spLocks noGrp="1"/>
          </p:cNvSpPr>
          <p:nvPr>
            <p:ph idx="1"/>
          </p:nvPr>
        </p:nvSpPr>
        <p:spPr>
          <a:xfrm>
            <a:off x="405246" y="251217"/>
            <a:ext cx="10736366" cy="2379442"/>
          </a:xfr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marL="0" indent="0" algn="just">
              <a:spcBef>
                <a:spcPts val="0"/>
              </a:spcBef>
              <a:buNone/>
            </a:pPr>
            <a:r>
              <a:rPr lang="uk-UA" sz="2400" i="1" dirty="0">
                <a:effectLst/>
                <a:latin typeface="Cambria" panose="02040503050406030204" pitchFamily="18" charset="0"/>
                <a:ea typeface="Cambria" panose="02040503050406030204" pitchFamily="18" charset="0"/>
                <a:cs typeface="Times New Roman" panose="02020603050405020304" pitchFamily="18" charset="0"/>
              </a:rPr>
              <a:t>Головними проблемами, які стоять перед підприємствами реального сектора економіки, є темпи зростання обсягів виробництва, продуктивності праці, конкурентоспроможності товарів, рівня заробітної плати. На вирішення цих питань повинен бути зорієнтований механізм господарювання підприємств і виробничих комплексів економіки трансформаційного періоду.</a:t>
            </a:r>
            <a:endParaRPr lang="x-none" sz="2400" i="1" dirty="0">
              <a:effectLst/>
              <a:latin typeface="Cambria" panose="02040503050406030204" pitchFamily="18" charset="0"/>
              <a:ea typeface="Cambria" panose="02040503050406030204" pitchFamily="18" charset="0"/>
              <a:cs typeface="Times New Roman" panose="02020603050405020304" pitchFamily="18" charset="0"/>
            </a:endParaRPr>
          </a:p>
          <a:p>
            <a:pPr marL="0" indent="0" algn="just">
              <a:spcBef>
                <a:spcPts val="0"/>
              </a:spcBef>
              <a:buNone/>
            </a:pPr>
            <a:endParaRPr lang="uk-UA" sz="2400" i="1" dirty="0">
              <a:latin typeface="Cambria" panose="02040503050406030204" pitchFamily="18" charset="0"/>
              <a:ea typeface="Cambria" panose="02040503050406030204" pitchFamily="18" charset="0"/>
            </a:endParaRPr>
          </a:p>
        </p:txBody>
      </p:sp>
      <p:sp>
        <p:nvSpPr>
          <p:cNvPr id="12" name="Объект 4">
            <a:extLst>
              <a:ext uri="{FF2B5EF4-FFF2-40B4-BE49-F238E27FC236}">
                <a16:creationId xmlns="" xmlns:a16="http://schemas.microsoft.com/office/drawing/2014/main" id="{9B68D249-EDB7-4042-9E9F-DACB935B80F0}"/>
              </a:ext>
            </a:extLst>
          </p:cNvPr>
          <p:cNvSpPr txBox="1">
            <a:spLocks/>
          </p:cNvSpPr>
          <p:nvPr/>
        </p:nvSpPr>
        <p:spPr>
          <a:xfrm>
            <a:off x="304428" y="2879531"/>
            <a:ext cx="10438228" cy="3577540"/>
          </a:xfrm>
          <a:prstGeom prst="rect">
            <a:avLst/>
          </a:prstGeom>
          <a:gradFill>
            <a:gsLst>
              <a:gs pos="6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indent="0" algn="just">
              <a:spcBef>
                <a:spcPts val="0"/>
              </a:spcBef>
              <a:buNone/>
            </a:pPr>
            <a:r>
              <a:rPr lang="uk-UA" sz="28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Валовий внутрішній продукт </a:t>
            </a:r>
            <a:r>
              <a:rPr lang="uk-UA" sz="2800" i="1" dirty="0">
                <a:solidFill>
                  <a:srgbClr val="202122"/>
                </a:solidFill>
                <a:effectLst/>
                <a:latin typeface="Cambria" panose="02040503050406030204" pitchFamily="18" charset="0"/>
                <a:ea typeface="Cambria" panose="02040503050406030204" pitchFamily="18" charset="0"/>
                <a:cs typeface="Times New Roman" panose="02020603050405020304" pitchFamily="18" charset="0"/>
              </a:rPr>
              <a:t>– вартість кінцевої продукції (товарів і послуг), виробленої резидентами України за певний період часу. </a:t>
            </a:r>
          </a:p>
          <a:p>
            <a:pPr indent="0" algn="just">
              <a:spcBef>
                <a:spcPts val="0"/>
              </a:spcBef>
              <a:buNone/>
            </a:pPr>
            <a:r>
              <a:rPr lang="uk-UA"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hlinkClick r:id="rId3" tooltip="Валовий внутрішній продукт">
                  <a:extLst>
                    <a:ext uri="{A12FA001-AC4F-418D-AE19-62706E023703}">
                      <ahyp:hlinkClr xmlns="" xmlns:ahyp="http://schemas.microsoft.com/office/drawing/2018/hyperlinkcolor" val="tx"/>
                    </a:ext>
                  </a:extLst>
                </a:hlinkClick>
              </a:rPr>
              <a:t>ВВП</a:t>
            </a:r>
            <a:r>
              <a:rPr lang="uk-UA" sz="2800" i="1" dirty="0">
                <a:solidFill>
                  <a:srgbClr val="202122"/>
                </a:solidFill>
                <a:effectLst/>
                <a:latin typeface="Cambria" panose="02040503050406030204" pitchFamily="18" charset="0"/>
                <a:ea typeface="Cambria" panose="02040503050406030204" pitchFamily="18" charset="0"/>
                <a:cs typeface="Times New Roman" panose="02020603050405020304" pitchFamily="18" charset="0"/>
              </a:rPr>
              <a:t> є одним із найважливіших показників розвитку економіки, який характеризує кінцевий результат виробничої діяльності економічних одиниць-резидентів у сфері матеріального та нематеріального виробництва.</a:t>
            </a:r>
            <a:endParaRPr lang="x-none" sz="2800" i="1" dirty="0">
              <a:effectLst/>
              <a:latin typeface="Cambria" panose="02040503050406030204" pitchFamily="18" charset="0"/>
              <a:ea typeface="Cambria" panose="02040503050406030204" pitchFamily="18" charset="0"/>
              <a:cs typeface="Times New Roman" panose="02020603050405020304" pitchFamily="18" charset="0"/>
            </a:endParaRPr>
          </a:p>
        </p:txBody>
      </p:sp>
    </p:spTree>
    <p:extLst>
      <p:ext uri="{BB962C8B-B14F-4D97-AF65-F5344CB8AC3E}">
        <p14:creationId xmlns="" xmlns:p14="http://schemas.microsoft.com/office/powerpoint/2010/main" val="1450900154"/>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045526" y="194492"/>
            <a:ext cx="2996419" cy="888720"/>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3200" b="1" i="1" dirty="0">
                <a:latin typeface="Cambria" panose="02040503050406030204" pitchFamily="18" charset="0"/>
              </a:rPr>
              <a:t>ВВП УКРАЇНИ</a:t>
            </a:r>
          </a:p>
        </p:txBody>
      </p:sp>
      <p:graphicFrame>
        <p:nvGraphicFramePr>
          <p:cNvPr id="6" name="Таблица 5">
            <a:extLst>
              <a:ext uri="{FF2B5EF4-FFF2-40B4-BE49-F238E27FC236}">
                <a16:creationId xmlns="" xmlns:a16="http://schemas.microsoft.com/office/drawing/2014/main" id="{BA75E476-FA26-4F6D-8BB5-DCC2753BE59B}"/>
              </a:ext>
            </a:extLst>
          </p:cNvPr>
          <p:cNvGraphicFramePr>
            <a:graphicFrameLocks noGrp="1"/>
          </p:cNvGraphicFramePr>
          <p:nvPr>
            <p:extLst>
              <p:ext uri="{D42A27DB-BD31-4B8C-83A1-F6EECF244321}">
                <p14:modId xmlns="" xmlns:p14="http://schemas.microsoft.com/office/powerpoint/2010/main" val="3154141179"/>
              </p:ext>
            </p:extLst>
          </p:nvPr>
        </p:nvGraphicFramePr>
        <p:xfrm>
          <a:off x="362074" y="77900"/>
          <a:ext cx="8430235" cy="6975187"/>
        </p:xfrm>
        <a:graphic>
          <a:graphicData uri="http://schemas.openxmlformats.org/drawingml/2006/table">
            <a:tbl>
              <a:tblPr firstRow="1" firstCol="1" bandRow="1">
                <a:tableStyleId>{5C22544A-7EE6-4342-B048-85BDC9FD1C3A}</a:tableStyleId>
              </a:tblPr>
              <a:tblGrid>
                <a:gridCol w="1021716">
                  <a:extLst>
                    <a:ext uri="{9D8B030D-6E8A-4147-A177-3AD203B41FA5}">
                      <a16:colId xmlns="" xmlns:a16="http://schemas.microsoft.com/office/drawing/2014/main" val="965592365"/>
                    </a:ext>
                  </a:extLst>
                </a:gridCol>
                <a:gridCol w="1744709">
                  <a:extLst>
                    <a:ext uri="{9D8B030D-6E8A-4147-A177-3AD203B41FA5}">
                      <a16:colId xmlns="" xmlns:a16="http://schemas.microsoft.com/office/drawing/2014/main" val="2152841281"/>
                    </a:ext>
                  </a:extLst>
                </a:gridCol>
                <a:gridCol w="1834542">
                  <a:extLst>
                    <a:ext uri="{9D8B030D-6E8A-4147-A177-3AD203B41FA5}">
                      <a16:colId xmlns="" xmlns:a16="http://schemas.microsoft.com/office/drawing/2014/main" val="3137172834"/>
                    </a:ext>
                  </a:extLst>
                </a:gridCol>
                <a:gridCol w="1994726">
                  <a:extLst>
                    <a:ext uri="{9D8B030D-6E8A-4147-A177-3AD203B41FA5}">
                      <a16:colId xmlns="" xmlns:a16="http://schemas.microsoft.com/office/drawing/2014/main" val="4246616042"/>
                    </a:ext>
                  </a:extLst>
                </a:gridCol>
                <a:gridCol w="1834542">
                  <a:extLst>
                    <a:ext uri="{9D8B030D-6E8A-4147-A177-3AD203B41FA5}">
                      <a16:colId xmlns="" xmlns:a16="http://schemas.microsoft.com/office/drawing/2014/main" val="1272573292"/>
                    </a:ext>
                  </a:extLst>
                </a:gridCol>
              </a:tblGrid>
              <a:tr h="631003">
                <a:tc>
                  <a:txBody>
                    <a:bodyPr/>
                    <a:lstStyle/>
                    <a:p>
                      <a:pPr algn="ctr">
                        <a:lnSpc>
                          <a:spcPct val="107000"/>
                        </a:lnSpc>
                        <a:spcAft>
                          <a:spcPts val="800"/>
                        </a:spcAft>
                      </a:pPr>
                      <a:r>
                        <a:rPr lang="uk-UA" sz="1300" dirty="0">
                          <a:effectLst/>
                        </a:rPr>
                        <a:t>Рік</a:t>
                      </a:r>
                      <a:endParaRPr lang="x-none"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uk-UA" sz="1300" dirty="0">
                          <a:effectLst/>
                        </a:rPr>
                        <a:t>ВВП України в грн. (млрд.)</a:t>
                      </a:r>
                      <a:endParaRPr lang="x-none"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uk-UA" sz="1300" dirty="0">
                          <a:effectLst/>
                        </a:rPr>
                        <a:t>ВВП України в долл. США (млрд.)</a:t>
                      </a:r>
                      <a:endParaRPr lang="x-none"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uk-UA" sz="1300" dirty="0">
                          <a:effectLst/>
                        </a:rPr>
                        <a:t>ВВП України на одну особу в грн.</a:t>
                      </a:r>
                      <a:endParaRPr lang="x-none" sz="13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uk-UA" sz="1300">
                          <a:effectLst/>
                        </a:rPr>
                        <a:t>ВВП України на одну особу в долл. США</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3718862909"/>
                  </a:ext>
                </a:extLst>
              </a:tr>
              <a:tr h="244027">
                <a:tc>
                  <a:txBody>
                    <a:bodyPr/>
                    <a:lstStyle/>
                    <a:p>
                      <a:pPr algn="ctr">
                        <a:lnSpc>
                          <a:spcPct val="107000"/>
                        </a:lnSpc>
                        <a:spcAft>
                          <a:spcPts val="800"/>
                        </a:spcAft>
                      </a:pPr>
                      <a:r>
                        <a:rPr lang="x-none" sz="1300">
                          <a:effectLst/>
                        </a:rPr>
                        <a:t>1996</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81,5</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44,5</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1595</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872,7</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2811723113"/>
                  </a:ext>
                </a:extLst>
              </a:tr>
              <a:tr h="244027">
                <a:tc>
                  <a:txBody>
                    <a:bodyPr/>
                    <a:lstStyle/>
                    <a:p>
                      <a:pPr algn="ctr">
                        <a:lnSpc>
                          <a:spcPct val="107000"/>
                        </a:lnSpc>
                        <a:spcAft>
                          <a:spcPts val="800"/>
                        </a:spcAft>
                      </a:pPr>
                      <a:r>
                        <a:rPr lang="x-none" sz="1300">
                          <a:effectLst/>
                        </a:rPr>
                        <a:t>1997</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93,4</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50,2</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1842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991,2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3718373564"/>
                  </a:ext>
                </a:extLst>
              </a:tr>
              <a:tr h="244027">
                <a:tc>
                  <a:txBody>
                    <a:bodyPr/>
                    <a:lstStyle/>
                    <a:p>
                      <a:pPr algn="ctr">
                        <a:lnSpc>
                          <a:spcPct val="107000"/>
                        </a:lnSpc>
                        <a:spcAft>
                          <a:spcPts val="800"/>
                        </a:spcAft>
                      </a:pPr>
                      <a:r>
                        <a:rPr lang="x-none" sz="1300">
                          <a:effectLst/>
                        </a:rPr>
                        <a:t>1998</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102,6</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41,9</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2040</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835,3</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3801843676"/>
                  </a:ext>
                </a:extLst>
              </a:tr>
              <a:tr h="244027">
                <a:tc>
                  <a:txBody>
                    <a:bodyPr/>
                    <a:lstStyle/>
                    <a:p>
                      <a:pPr algn="ctr">
                        <a:lnSpc>
                          <a:spcPct val="107000"/>
                        </a:lnSpc>
                        <a:spcAft>
                          <a:spcPts val="800"/>
                        </a:spcAft>
                      </a:pPr>
                      <a:r>
                        <a:rPr lang="x-none" sz="1300">
                          <a:effectLst/>
                        </a:rPr>
                        <a:t>1999</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130,4</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31,6</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2614</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635,8</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2585826457"/>
                  </a:ext>
                </a:extLst>
              </a:tr>
              <a:tr h="244027">
                <a:tc>
                  <a:txBody>
                    <a:bodyPr/>
                    <a:lstStyle/>
                    <a:p>
                      <a:pPr algn="ctr">
                        <a:lnSpc>
                          <a:spcPct val="107000"/>
                        </a:lnSpc>
                        <a:spcAft>
                          <a:spcPts val="800"/>
                        </a:spcAft>
                      </a:pPr>
                      <a:r>
                        <a:rPr lang="x-none" sz="1300">
                          <a:effectLst/>
                        </a:rPr>
                        <a:t>2000</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176,1</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31,3</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3582</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635,7</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2907693397"/>
                  </a:ext>
                </a:extLst>
              </a:tr>
              <a:tr h="244027">
                <a:tc>
                  <a:txBody>
                    <a:bodyPr/>
                    <a:lstStyle/>
                    <a:p>
                      <a:pPr algn="ctr">
                        <a:lnSpc>
                          <a:spcPct val="107000"/>
                        </a:lnSpc>
                        <a:spcAft>
                          <a:spcPts val="800"/>
                        </a:spcAft>
                      </a:pPr>
                      <a:r>
                        <a:rPr lang="x-none" sz="1300">
                          <a:effectLst/>
                        </a:rPr>
                        <a:t>2001</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211,2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38,0</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4340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780,7</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1191827222"/>
                  </a:ext>
                </a:extLst>
              </a:tr>
              <a:tr h="244027">
                <a:tc>
                  <a:txBody>
                    <a:bodyPr/>
                    <a:lstStyle/>
                    <a:p>
                      <a:pPr algn="ctr">
                        <a:lnSpc>
                          <a:spcPct val="107000"/>
                        </a:lnSpc>
                        <a:spcAft>
                          <a:spcPts val="800"/>
                        </a:spcAft>
                      </a:pPr>
                      <a:r>
                        <a:rPr lang="x-none" sz="1300">
                          <a:effectLst/>
                        </a:rPr>
                        <a:t>2002</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234,1</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42,4</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4855</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879,5</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342173482"/>
                  </a:ext>
                </a:extLst>
              </a:tr>
              <a:tr h="244027">
                <a:tc>
                  <a:txBody>
                    <a:bodyPr/>
                    <a:lstStyle/>
                    <a:p>
                      <a:pPr algn="ctr">
                        <a:lnSpc>
                          <a:spcPct val="107000"/>
                        </a:lnSpc>
                        <a:spcAft>
                          <a:spcPts val="800"/>
                        </a:spcAft>
                      </a:pPr>
                      <a:r>
                        <a:rPr lang="x-none" sz="1300">
                          <a:effectLst/>
                        </a:rPr>
                        <a:t>2003</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277,4</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50,1</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5801</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1048,5</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7158900"/>
                  </a:ext>
                </a:extLst>
              </a:tr>
              <a:tr h="244027">
                <a:tc>
                  <a:txBody>
                    <a:bodyPr/>
                    <a:lstStyle/>
                    <a:p>
                      <a:pPr algn="ctr">
                        <a:lnSpc>
                          <a:spcPct val="107000"/>
                        </a:lnSpc>
                        <a:spcAft>
                          <a:spcPts val="800"/>
                        </a:spcAft>
                      </a:pPr>
                      <a:r>
                        <a:rPr lang="x-none" sz="1300">
                          <a:effectLst/>
                        </a:rPr>
                        <a:t>2004</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357,5</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64,9</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7535</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1367,4</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4147825719"/>
                  </a:ext>
                </a:extLst>
              </a:tr>
              <a:tr h="244027">
                <a:tc>
                  <a:txBody>
                    <a:bodyPr/>
                    <a:lstStyle/>
                    <a:p>
                      <a:pPr algn="ctr">
                        <a:lnSpc>
                          <a:spcPct val="107000"/>
                        </a:lnSpc>
                        <a:spcAft>
                          <a:spcPts val="800"/>
                        </a:spcAft>
                      </a:pPr>
                      <a:r>
                        <a:rPr lang="x-none" sz="1300">
                          <a:effectLst/>
                        </a:rPr>
                        <a:t>2005</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457,3</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86,1</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9709</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1828,7</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1398695399"/>
                  </a:ext>
                </a:extLst>
              </a:tr>
              <a:tr h="244027">
                <a:tc>
                  <a:txBody>
                    <a:bodyPr/>
                    <a:lstStyle/>
                    <a:p>
                      <a:pPr algn="ctr">
                        <a:lnSpc>
                          <a:spcPct val="107000"/>
                        </a:lnSpc>
                        <a:spcAft>
                          <a:spcPts val="800"/>
                        </a:spcAft>
                      </a:pPr>
                      <a:r>
                        <a:rPr lang="x-none" sz="1300">
                          <a:effectLst/>
                        </a:rPr>
                        <a:t>2006</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565,0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107,8</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12076</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2303,0</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3317687661"/>
                  </a:ext>
                </a:extLst>
              </a:tr>
              <a:tr h="244027">
                <a:tc>
                  <a:txBody>
                    <a:bodyPr/>
                    <a:lstStyle/>
                    <a:p>
                      <a:pPr algn="ctr">
                        <a:lnSpc>
                          <a:spcPct val="107000"/>
                        </a:lnSpc>
                        <a:spcAft>
                          <a:spcPts val="800"/>
                        </a:spcAft>
                      </a:pPr>
                      <a:r>
                        <a:rPr lang="x-none" sz="1300">
                          <a:effectLst/>
                        </a:rPr>
                        <a:t>2007</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751,1</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142,7</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16150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3068,6</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4210765977"/>
                  </a:ext>
                </a:extLst>
              </a:tr>
              <a:tr h="244027">
                <a:tc>
                  <a:txBody>
                    <a:bodyPr/>
                    <a:lstStyle/>
                    <a:p>
                      <a:pPr algn="ctr">
                        <a:lnSpc>
                          <a:spcPct val="107000"/>
                        </a:lnSpc>
                        <a:spcAft>
                          <a:spcPts val="800"/>
                        </a:spcAft>
                      </a:pPr>
                      <a:r>
                        <a:rPr lang="x-none" sz="1300">
                          <a:effectLst/>
                        </a:rPr>
                        <a:t>2008</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990,8</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179,9</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21419</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3891,0</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571414828"/>
                  </a:ext>
                </a:extLst>
              </a:tr>
              <a:tr h="244027">
                <a:tc>
                  <a:txBody>
                    <a:bodyPr/>
                    <a:lstStyle/>
                    <a:p>
                      <a:pPr algn="ctr">
                        <a:lnSpc>
                          <a:spcPct val="107000"/>
                        </a:lnSpc>
                        <a:spcAft>
                          <a:spcPts val="800"/>
                        </a:spcAft>
                      </a:pPr>
                      <a:r>
                        <a:rPr lang="x-none" sz="1300">
                          <a:effectLst/>
                        </a:rPr>
                        <a:t>2009</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947,0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117,2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20564</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2545,5</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2434463271"/>
                  </a:ext>
                </a:extLst>
              </a:tr>
              <a:tr h="244027">
                <a:tc>
                  <a:txBody>
                    <a:bodyPr/>
                    <a:lstStyle/>
                    <a:p>
                      <a:pPr algn="ctr">
                        <a:lnSpc>
                          <a:spcPct val="107000"/>
                        </a:lnSpc>
                        <a:spcAft>
                          <a:spcPts val="800"/>
                        </a:spcAft>
                      </a:pPr>
                      <a:r>
                        <a:rPr lang="x-none" sz="1300">
                          <a:effectLst/>
                        </a:rPr>
                        <a:t>2010</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1120,6</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136,0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24429</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2974,0</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834199016"/>
                  </a:ext>
                </a:extLst>
              </a:tr>
              <a:tr h="244027">
                <a:tc>
                  <a:txBody>
                    <a:bodyPr/>
                    <a:lstStyle/>
                    <a:p>
                      <a:pPr algn="ctr">
                        <a:lnSpc>
                          <a:spcPct val="107000"/>
                        </a:lnSpc>
                        <a:spcAft>
                          <a:spcPts val="800"/>
                        </a:spcAft>
                      </a:pPr>
                      <a:r>
                        <a:rPr lang="x-none" sz="1300">
                          <a:effectLst/>
                        </a:rPr>
                        <a:t>2011</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1349,2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163,2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29519</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3570,8</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1439435231"/>
                  </a:ext>
                </a:extLst>
              </a:tr>
              <a:tr h="244027">
                <a:tc>
                  <a:txBody>
                    <a:bodyPr/>
                    <a:lstStyle/>
                    <a:p>
                      <a:pPr algn="ctr">
                        <a:lnSpc>
                          <a:spcPct val="107000"/>
                        </a:lnSpc>
                        <a:spcAft>
                          <a:spcPts val="800"/>
                        </a:spcAft>
                      </a:pPr>
                      <a:r>
                        <a:rPr lang="x-none" sz="1300">
                          <a:effectLst/>
                        </a:rPr>
                        <a:t>2012</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1459,1</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175,8</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32002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3856,8</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2080039598"/>
                  </a:ext>
                </a:extLst>
              </a:tr>
              <a:tr h="244027">
                <a:tc>
                  <a:txBody>
                    <a:bodyPr/>
                    <a:lstStyle/>
                    <a:p>
                      <a:pPr algn="ctr">
                        <a:lnSpc>
                          <a:spcPct val="107000"/>
                        </a:lnSpc>
                        <a:spcAft>
                          <a:spcPts val="800"/>
                        </a:spcAft>
                      </a:pPr>
                      <a:r>
                        <a:rPr lang="x-none" sz="1300">
                          <a:effectLst/>
                        </a:rPr>
                        <a:t>2013</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1522,7</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183,3</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33473</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4030,3</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901415519"/>
                  </a:ext>
                </a:extLst>
              </a:tr>
              <a:tr h="244027">
                <a:tc>
                  <a:txBody>
                    <a:bodyPr/>
                    <a:lstStyle/>
                    <a:p>
                      <a:pPr algn="ctr">
                        <a:lnSpc>
                          <a:spcPct val="107000"/>
                        </a:lnSpc>
                        <a:spcAft>
                          <a:spcPts val="800"/>
                        </a:spcAft>
                      </a:pPr>
                      <a:r>
                        <a:rPr lang="x-none" sz="1300">
                          <a:effectLst/>
                        </a:rPr>
                        <a:t>2014*</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1586,9</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133,5</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35834,0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3014,6</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2616803630"/>
                  </a:ext>
                </a:extLst>
              </a:tr>
              <a:tr h="244027">
                <a:tc>
                  <a:txBody>
                    <a:bodyPr/>
                    <a:lstStyle/>
                    <a:p>
                      <a:pPr algn="ctr">
                        <a:lnSpc>
                          <a:spcPct val="107000"/>
                        </a:lnSpc>
                        <a:spcAft>
                          <a:spcPts val="800"/>
                        </a:spcAft>
                      </a:pPr>
                      <a:r>
                        <a:rPr lang="x-none" sz="1300">
                          <a:effectLst/>
                        </a:rPr>
                        <a:t>2015*</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1988,5</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91,0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46210,2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2115,4</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1547645913"/>
                  </a:ext>
                </a:extLst>
              </a:tr>
              <a:tr h="244027">
                <a:tc>
                  <a:txBody>
                    <a:bodyPr/>
                    <a:lstStyle/>
                    <a:p>
                      <a:pPr algn="ctr">
                        <a:lnSpc>
                          <a:spcPct val="107000"/>
                        </a:lnSpc>
                        <a:spcAft>
                          <a:spcPts val="800"/>
                        </a:spcAft>
                      </a:pPr>
                      <a:r>
                        <a:rPr lang="x-none" sz="1300">
                          <a:effectLst/>
                        </a:rPr>
                        <a:t>2016*</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2383,2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93,3</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55853,5</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2185,9</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3569574744"/>
                  </a:ext>
                </a:extLst>
              </a:tr>
              <a:tr h="244027">
                <a:tc>
                  <a:txBody>
                    <a:bodyPr/>
                    <a:lstStyle/>
                    <a:p>
                      <a:pPr algn="ctr">
                        <a:lnSpc>
                          <a:spcPct val="107000"/>
                        </a:lnSpc>
                        <a:spcAft>
                          <a:spcPts val="800"/>
                        </a:spcAft>
                      </a:pPr>
                      <a:r>
                        <a:rPr lang="x-none" sz="1300">
                          <a:effectLst/>
                        </a:rPr>
                        <a:t>2017*</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2982,9</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112,2</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70224,3</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2641,4</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26943495"/>
                  </a:ext>
                </a:extLst>
              </a:tr>
              <a:tr h="244027">
                <a:tc>
                  <a:txBody>
                    <a:bodyPr/>
                    <a:lstStyle/>
                    <a:p>
                      <a:pPr algn="ctr">
                        <a:lnSpc>
                          <a:spcPct val="107000"/>
                        </a:lnSpc>
                        <a:spcAft>
                          <a:spcPts val="800"/>
                        </a:spcAft>
                      </a:pPr>
                      <a:r>
                        <a:rPr lang="x-none" sz="1300">
                          <a:effectLst/>
                        </a:rPr>
                        <a:t>2018*</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3558,7</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130,8</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84190,0</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dirty="0">
                          <a:effectLst/>
                        </a:rPr>
                        <a:t>3095,1</a:t>
                      </a:r>
                      <a:endParaRPr lang="x-none"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2220240417"/>
                  </a:ext>
                </a:extLst>
              </a:tr>
              <a:tr h="244027">
                <a:tc>
                  <a:txBody>
                    <a:bodyPr/>
                    <a:lstStyle/>
                    <a:p>
                      <a:pPr algn="ctr">
                        <a:lnSpc>
                          <a:spcPct val="107000"/>
                        </a:lnSpc>
                        <a:spcAft>
                          <a:spcPts val="800"/>
                        </a:spcAft>
                      </a:pPr>
                      <a:r>
                        <a:rPr lang="x-none" sz="1300">
                          <a:effectLst/>
                        </a:rPr>
                        <a:t>2019*</a:t>
                      </a:r>
                      <a:endParaRPr lang="x-none" sz="13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3974,6</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167</a:t>
                      </a:r>
                      <a:r>
                        <a:rPr lang="uk-UA" sz="1400">
                          <a:effectLst/>
                        </a:rPr>
                        <a:t>,</a:t>
                      </a:r>
                      <a:r>
                        <a:rPr lang="x-none" sz="1400">
                          <a:effectLst/>
                        </a:rPr>
                        <a:t>8</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gn="ctr">
                        <a:lnSpc>
                          <a:spcPct val="107000"/>
                        </a:lnSpc>
                        <a:spcAft>
                          <a:spcPts val="800"/>
                        </a:spcAft>
                      </a:pPr>
                      <a:r>
                        <a:rPr lang="x-none" sz="1400">
                          <a:effectLst/>
                        </a:rPr>
                        <a:t>94589,8</a:t>
                      </a:r>
                      <a:endParaRPr lang="x-none" sz="1400">
                        <a:effectLst/>
                        <a:latin typeface="Calibri" panose="020F0502020204030204" pitchFamily="34" charset="0"/>
                        <a:ea typeface="Calibri" panose="020F0502020204030204" pitchFamily="34" charset="0"/>
                        <a:cs typeface="Times New Roman" panose="02020603050405020304" pitchFamily="18" charset="0"/>
                      </a:endParaRPr>
                    </a:p>
                  </a:txBody>
                  <a:tcPr marL="36058" marR="36058" marT="18029" marB="18029" anchor="ctr"/>
                </a:tc>
                <a:tc>
                  <a:txBody>
                    <a:bodyPr/>
                    <a:lstStyle/>
                    <a:p>
                      <a:pPr>
                        <a:lnSpc>
                          <a:spcPct val="107000"/>
                        </a:lnSpc>
                      </a:pPr>
                      <a:endParaRPr lang="x-none" sz="1400" dirty="0">
                        <a:effectLst/>
                        <a:latin typeface="Calibri" panose="020F0502020204030204" pitchFamily="34" charset="0"/>
                        <a:cs typeface="Times New Roman" panose="02020603050405020304" pitchFamily="18" charset="0"/>
                      </a:endParaRPr>
                    </a:p>
                  </a:txBody>
                  <a:tcPr marL="36058" marR="36058" marT="18029" marB="18029" anchor="ctr"/>
                </a:tc>
                <a:extLst>
                  <a:ext uri="{0D108BD9-81ED-4DB2-BD59-A6C34878D82A}">
                    <a16:rowId xmlns="" xmlns:a16="http://schemas.microsoft.com/office/drawing/2014/main" val="211549318"/>
                  </a:ext>
                </a:extLst>
              </a:tr>
            </a:tbl>
          </a:graphicData>
        </a:graphic>
      </p:graphicFrame>
    </p:spTree>
    <p:extLst>
      <p:ext uri="{BB962C8B-B14F-4D97-AF65-F5344CB8AC3E}">
        <p14:creationId xmlns="" xmlns:p14="http://schemas.microsoft.com/office/powerpoint/2010/main" val="56250622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80536" y="140678"/>
            <a:ext cx="11465169" cy="576775"/>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ctr"/>
            <a:r>
              <a:rPr lang="uk-UA" sz="27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Основні показники розвитку промисловості України</a:t>
            </a:r>
            <a:r>
              <a:rPr lang="x-none" sz="1800" dirty="0">
                <a:effectLst/>
                <a:latin typeface="Calibri" panose="020F0502020204030204" pitchFamily="34" charset="0"/>
                <a:ea typeface="Calibri" panose="020F0502020204030204" pitchFamily="34" charset="0"/>
                <a:cs typeface="Times New Roman" panose="02020603050405020304" pitchFamily="18" charset="0"/>
              </a:rPr>
              <a:t/>
            </a:r>
            <a:br>
              <a:rPr lang="x-none" sz="1800" dirty="0">
                <a:effectLst/>
                <a:latin typeface="Calibri" panose="020F0502020204030204" pitchFamily="34" charset="0"/>
                <a:ea typeface="Calibri" panose="020F0502020204030204" pitchFamily="34" charset="0"/>
                <a:cs typeface="Times New Roman" panose="02020603050405020304" pitchFamily="18" charset="0"/>
              </a:rPr>
            </a:br>
            <a:endParaRPr lang="uk-UA" sz="2000" b="1" i="1" dirty="0">
              <a:latin typeface="Cambria" panose="02040503050406030204" pitchFamily="18" charset="0"/>
            </a:endParaRPr>
          </a:p>
        </p:txBody>
      </p:sp>
      <p:graphicFrame>
        <p:nvGraphicFramePr>
          <p:cNvPr id="4" name="Таблица 3">
            <a:extLst>
              <a:ext uri="{FF2B5EF4-FFF2-40B4-BE49-F238E27FC236}">
                <a16:creationId xmlns="" xmlns:a16="http://schemas.microsoft.com/office/drawing/2014/main" id="{053DC6DA-7FDC-4D22-A672-4D01A304D138}"/>
              </a:ext>
            </a:extLst>
          </p:cNvPr>
          <p:cNvGraphicFramePr>
            <a:graphicFrameLocks noGrp="1"/>
          </p:cNvGraphicFramePr>
          <p:nvPr>
            <p:extLst>
              <p:ext uri="{D42A27DB-BD31-4B8C-83A1-F6EECF244321}">
                <p14:modId xmlns="" xmlns:p14="http://schemas.microsoft.com/office/powerpoint/2010/main" val="2713645971"/>
              </p:ext>
            </p:extLst>
          </p:nvPr>
        </p:nvGraphicFramePr>
        <p:xfrm>
          <a:off x="295420" y="950928"/>
          <a:ext cx="11350284" cy="5325736"/>
        </p:xfrm>
        <a:graphic>
          <a:graphicData uri="http://schemas.openxmlformats.org/drawingml/2006/table">
            <a:tbl>
              <a:tblPr firstRow="1" firstCol="1" bandRow="1">
                <a:tableStyleId>{5C22544A-7EE6-4342-B048-85BDC9FD1C3A}</a:tableStyleId>
              </a:tblPr>
              <a:tblGrid>
                <a:gridCol w="5128624">
                  <a:extLst>
                    <a:ext uri="{9D8B030D-6E8A-4147-A177-3AD203B41FA5}">
                      <a16:colId xmlns="" xmlns:a16="http://schemas.microsoft.com/office/drawing/2014/main" val="3533618621"/>
                    </a:ext>
                  </a:extLst>
                </a:gridCol>
                <a:gridCol w="622166">
                  <a:extLst>
                    <a:ext uri="{9D8B030D-6E8A-4147-A177-3AD203B41FA5}">
                      <a16:colId xmlns="" xmlns:a16="http://schemas.microsoft.com/office/drawing/2014/main" val="607779898"/>
                    </a:ext>
                  </a:extLst>
                </a:gridCol>
                <a:gridCol w="622166">
                  <a:extLst>
                    <a:ext uri="{9D8B030D-6E8A-4147-A177-3AD203B41FA5}">
                      <a16:colId xmlns="" xmlns:a16="http://schemas.microsoft.com/office/drawing/2014/main" val="812301355"/>
                    </a:ext>
                  </a:extLst>
                </a:gridCol>
                <a:gridCol w="622166">
                  <a:extLst>
                    <a:ext uri="{9D8B030D-6E8A-4147-A177-3AD203B41FA5}">
                      <a16:colId xmlns="" xmlns:a16="http://schemas.microsoft.com/office/drawing/2014/main" val="884699482"/>
                    </a:ext>
                  </a:extLst>
                </a:gridCol>
                <a:gridCol w="622166">
                  <a:extLst>
                    <a:ext uri="{9D8B030D-6E8A-4147-A177-3AD203B41FA5}">
                      <a16:colId xmlns="" xmlns:a16="http://schemas.microsoft.com/office/drawing/2014/main" val="1978254239"/>
                    </a:ext>
                  </a:extLst>
                </a:gridCol>
                <a:gridCol w="622166">
                  <a:extLst>
                    <a:ext uri="{9D8B030D-6E8A-4147-A177-3AD203B41FA5}">
                      <a16:colId xmlns="" xmlns:a16="http://schemas.microsoft.com/office/drawing/2014/main" val="1356163934"/>
                    </a:ext>
                  </a:extLst>
                </a:gridCol>
                <a:gridCol w="622166">
                  <a:extLst>
                    <a:ext uri="{9D8B030D-6E8A-4147-A177-3AD203B41FA5}">
                      <a16:colId xmlns="" xmlns:a16="http://schemas.microsoft.com/office/drawing/2014/main" val="1226619733"/>
                    </a:ext>
                  </a:extLst>
                </a:gridCol>
                <a:gridCol w="622166">
                  <a:extLst>
                    <a:ext uri="{9D8B030D-6E8A-4147-A177-3AD203B41FA5}">
                      <a16:colId xmlns="" xmlns:a16="http://schemas.microsoft.com/office/drawing/2014/main" val="307578390"/>
                    </a:ext>
                  </a:extLst>
                </a:gridCol>
                <a:gridCol w="622166">
                  <a:extLst>
                    <a:ext uri="{9D8B030D-6E8A-4147-A177-3AD203B41FA5}">
                      <a16:colId xmlns="" xmlns:a16="http://schemas.microsoft.com/office/drawing/2014/main" val="1949579604"/>
                    </a:ext>
                  </a:extLst>
                </a:gridCol>
                <a:gridCol w="622166">
                  <a:extLst>
                    <a:ext uri="{9D8B030D-6E8A-4147-A177-3AD203B41FA5}">
                      <a16:colId xmlns="" xmlns:a16="http://schemas.microsoft.com/office/drawing/2014/main" val="1587706651"/>
                    </a:ext>
                  </a:extLst>
                </a:gridCol>
                <a:gridCol w="622166">
                  <a:extLst>
                    <a:ext uri="{9D8B030D-6E8A-4147-A177-3AD203B41FA5}">
                      <a16:colId xmlns="" xmlns:a16="http://schemas.microsoft.com/office/drawing/2014/main" val="4017149829"/>
                    </a:ext>
                  </a:extLst>
                </a:gridCol>
              </a:tblGrid>
              <a:tr h="470339">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Показники  </a:t>
                      </a:r>
                      <a:r>
                        <a:rPr lang="en-US" sz="1600" dirty="0">
                          <a:effectLst/>
                          <a:latin typeface="Cambria" panose="02040503050406030204" pitchFamily="18" charset="0"/>
                          <a:ea typeface="Cambria" panose="02040503050406030204" pitchFamily="18" charset="0"/>
                        </a:rPr>
                        <a:t>/  </a:t>
                      </a:r>
                      <a:r>
                        <a:rPr lang="uk-UA" sz="1600" dirty="0">
                          <a:effectLst/>
                          <a:latin typeface="Cambria" panose="02040503050406030204" pitchFamily="18" charset="0"/>
                          <a:ea typeface="Cambria" panose="02040503050406030204" pitchFamily="18" charset="0"/>
                        </a:rPr>
                        <a:t>роки</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1996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2000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2005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extLst>
                  <a:ext uri="{0D108BD9-81ED-4DB2-BD59-A6C34878D82A}">
                    <a16:rowId xmlns="" xmlns:a16="http://schemas.microsoft.com/office/drawing/2014/main" val="2192827109"/>
                  </a:ext>
                </a:extLst>
              </a:tr>
              <a:tr h="589423">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Основні засоби промисловості у фактичних цінах, млрд. грн.</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255,5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285,3</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456,7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1101,2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1749,1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1937,8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3842,5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3072,9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2454,5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2669122612"/>
                  </a:ext>
                </a:extLst>
              </a:tr>
              <a:tr h="371834">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Ступінь зносу основних засобів у промисловості, %</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endParaRPr>
                    </a:p>
                    <a:p>
                      <a:pPr algn="ctr">
                        <a:lnSpc>
                          <a:spcPct val="107000"/>
                        </a:lnSpc>
                        <a:spcAft>
                          <a:spcPts val="800"/>
                        </a:spcAft>
                      </a:pPr>
                      <a:r>
                        <a:rPr lang="uk-UA" sz="1400">
                          <a:effectLst/>
                          <a:latin typeface="Cambria" panose="02040503050406030204" pitchFamily="18" charset="0"/>
                          <a:ea typeface="Cambria" panose="02040503050406030204" pitchFamily="18" charset="0"/>
                        </a:rPr>
                        <a:t>…</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48,8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57,9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63,8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56,9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60,3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76,9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69,4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59,1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1679652306"/>
                  </a:ext>
                </a:extLst>
              </a:tr>
              <a:tr h="470339">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Продукція промисловості (у фактичних цінах), млрд. грн.</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73,3</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144,5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468,6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Х</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Х</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3561951880"/>
                  </a:ext>
                </a:extLst>
              </a:tr>
              <a:tr h="589423">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Обсяг реалізованої промислової продукції, млрд. грн.</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Х</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1065,1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1354,1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428,8</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1776,6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2158,0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2625,9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3018,1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2535045345"/>
                  </a:ext>
                </a:extLst>
              </a:tr>
              <a:tr h="589423">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Прибуток, збиток (-) у промисловості, млрд. грн.</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8,8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28,3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31,4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17,2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-166,4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-181,4</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-7,6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87,5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156,7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4285940625"/>
                  </a:ext>
                </a:extLst>
              </a:tr>
              <a:tr h="232172">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Рентабельність операційної діяльності,%</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8,9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0,9</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6,8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6,3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3380317983"/>
                  </a:ext>
                </a:extLst>
              </a:tr>
              <a:tr h="351256">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Частка збиткових підприємств у промисловості, %</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42,2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40,8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33,9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33,7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27,1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27,2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28,2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27,4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737910694"/>
                  </a:ext>
                </a:extLst>
              </a:tr>
              <a:tr h="470339">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Середньорічна кількість працівників у промисловості, тис. осіб</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4642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4465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3913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2860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2673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2297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2040</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1960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1894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1851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2625051796"/>
                  </a:ext>
                </a:extLst>
              </a:tr>
              <a:tr h="470339">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Середньомісячна номінальна заробітна плата у промисловості, грн.</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153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310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913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2570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3763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3988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4789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5902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7631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9633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124900506"/>
                  </a:ext>
                </a:extLst>
              </a:tr>
              <a:tr h="351256">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Середній курс гривни до 1 дол. США</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7,9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8,0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11,9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21,8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25,6</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26,6</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27,2</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28134" marR="28134" marT="0" marB="0" anchor="ctr"/>
                </a:tc>
                <a:extLst>
                  <a:ext uri="{0D108BD9-81ED-4DB2-BD59-A6C34878D82A}">
                    <a16:rowId xmlns="" xmlns:a16="http://schemas.microsoft.com/office/drawing/2014/main" val="2175157800"/>
                  </a:ext>
                </a:extLst>
              </a:tr>
            </a:tbl>
          </a:graphicData>
        </a:graphic>
      </p:graphicFrame>
    </p:spTree>
    <p:extLst>
      <p:ext uri="{BB962C8B-B14F-4D97-AF65-F5344CB8AC3E}">
        <p14:creationId xmlns="" xmlns:p14="http://schemas.microsoft.com/office/powerpoint/2010/main" val="71595710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325641" y="213909"/>
            <a:ext cx="11406813" cy="705841"/>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gn="ctr"/>
            <a:r>
              <a:rPr lang="uk-UA" sz="1800" b="1" dirty="0">
                <a:effectLst/>
                <a:latin typeface="Cambria" panose="02040503050406030204" pitchFamily="18" charset="0"/>
                <a:ea typeface="Cambria" panose="02040503050406030204" pitchFamily="18" charset="0"/>
                <a:cs typeface="Times New Roman" panose="02020603050405020304" pitchFamily="18" charset="0"/>
              </a:rPr>
              <a:t>Показники фінансових результатів діяльності та чисельність працівників великих підприємств </a:t>
            </a:r>
            <a:r>
              <a:rPr lang="x-none" sz="1800" dirty="0">
                <a:effectLst/>
                <a:latin typeface="Cambria" panose="02040503050406030204" pitchFamily="18" charset="0"/>
                <a:ea typeface="Cambria" panose="02040503050406030204" pitchFamily="18" charset="0"/>
                <a:cs typeface="Times New Roman" panose="02020603050405020304" pitchFamily="18" charset="0"/>
              </a:rPr>
              <a:t/>
            </a:r>
            <a:br>
              <a:rPr lang="x-none" sz="1800" dirty="0">
                <a:effectLst/>
                <a:latin typeface="Cambria" panose="02040503050406030204" pitchFamily="18" charset="0"/>
                <a:ea typeface="Cambria" panose="02040503050406030204" pitchFamily="18" charset="0"/>
                <a:cs typeface="Times New Roman" panose="02020603050405020304" pitchFamily="18" charset="0"/>
              </a:rPr>
            </a:br>
            <a:r>
              <a:rPr lang="uk-UA" sz="1800" b="1" dirty="0">
                <a:effectLst/>
                <a:latin typeface="Cambria" panose="02040503050406030204" pitchFamily="18" charset="0"/>
                <a:ea typeface="Cambria" panose="02040503050406030204" pitchFamily="18" charset="0"/>
                <a:cs typeface="Times New Roman" panose="02020603050405020304" pitchFamily="18" charset="0"/>
              </a:rPr>
              <a:t>гірничо-металургійного комплексу Східного регіону України за 2014-2018 рр.</a:t>
            </a:r>
            <a:r>
              <a:rPr lang="x-none" sz="1800" dirty="0">
                <a:effectLst/>
                <a:latin typeface="Cambria" panose="02040503050406030204" pitchFamily="18" charset="0"/>
                <a:ea typeface="Cambria" panose="02040503050406030204" pitchFamily="18" charset="0"/>
                <a:cs typeface="Times New Roman" panose="02020603050405020304" pitchFamily="18" charset="0"/>
              </a:rPr>
              <a:t/>
            </a:r>
            <a:br>
              <a:rPr lang="x-none" sz="1800" dirty="0">
                <a:effectLst/>
                <a:latin typeface="Cambria" panose="02040503050406030204" pitchFamily="18" charset="0"/>
                <a:ea typeface="Cambria" panose="02040503050406030204" pitchFamily="18" charset="0"/>
                <a:cs typeface="Times New Roman" panose="02020603050405020304" pitchFamily="18" charset="0"/>
              </a:rPr>
            </a:br>
            <a:endParaRPr lang="uk-UA" sz="1800" b="1" i="1" dirty="0">
              <a:latin typeface="Cambria" panose="02040503050406030204" pitchFamily="18" charset="0"/>
              <a:ea typeface="Cambria" panose="02040503050406030204" pitchFamily="18" charset="0"/>
            </a:endParaRPr>
          </a:p>
        </p:txBody>
      </p:sp>
      <p:graphicFrame>
        <p:nvGraphicFramePr>
          <p:cNvPr id="4" name="Таблица 3">
            <a:extLst>
              <a:ext uri="{FF2B5EF4-FFF2-40B4-BE49-F238E27FC236}">
                <a16:creationId xmlns="" xmlns:a16="http://schemas.microsoft.com/office/drawing/2014/main" id="{34177ED2-0084-4980-BC8D-555F58CFB773}"/>
              </a:ext>
            </a:extLst>
          </p:cNvPr>
          <p:cNvGraphicFramePr>
            <a:graphicFrameLocks noGrp="1"/>
          </p:cNvGraphicFramePr>
          <p:nvPr>
            <p:extLst>
              <p:ext uri="{D42A27DB-BD31-4B8C-83A1-F6EECF244321}">
                <p14:modId xmlns="" xmlns:p14="http://schemas.microsoft.com/office/powerpoint/2010/main" val="2197453699"/>
              </p:ext>
            </p:extLst>
          </p:nvPr>
        </p:nvGraphicFramePr>
        <p:xfrm>
          <a:off x="169853" y="1208353"/>
          <a:ext cx="11718387" cy="5041842"/>
        </p:xfrm>
        <a:graphic>
          <a:graphicData uri="http://schemas.openxmlformats.org/drawingml/2006/table">
            <a:tbl>
              <a:tblPr firstRow="1" firstCol="1" bandRow="1">
                <a:tableStyleId>{5C22544A-7EE6-4342-B048-85BDC9FD1C3A}</a:tableStyleId>
              </a:tblPr>
              <a:tblGrid>
                <a:gridCol w="2376087">
                  <a:extLst>
                    <a:ext uri="{9D8B030D-6E8A-4147-A177-3AD203B41FA5}">
                      <a16:colId xmlns="" xmlns:a16="http://schemas.microsoft.com/office/drawing/2014/main" val="3231807220"/>
                    </a:ext>
                  </a:extLst>
                </a:gridCol>
                <a:gridCol w="784914">
                  <a:extLst>
                    <a:ext uri="{9D8B030D-6E8A-4147-A177-3AD203B41FA5}">
                      <a16:colId xmlns="" xmlns:a16="http://schemas.microsoft.com/office/drawing/2014/main" val="396386499"/>
                    </a:ext>
                  </a:extLst>
                </a:gridCol>
                <a:gridCol w="784914">
                  <a:extLst>
                    <a:ext uri="{9D8B030D-6E8A-4147-A177-3AD203B41FA5}">
                      <a16:colId xmlns="" xmlns:a16="http://schemas.microsoft.com/office/drawing/2014/main" val="2358828810"/>
                    </a:ext>
                  </a:extLst>
                </a:gridCol>
                <a:gridCol w="767526">
                  <a:extLst>
                    <a:ext uri="{9D8B030D-6E8A-4147-A177-3AD203B41FA5}">
                      <a16:colId xmlns="" xmlns:a16="http://schemas.microsoft.com/office/drawing/2014/main" val="3137659146"/>
                    </a:ext>
                  </a:extLst>
                </a:gridCol>
                <a:gridCol w="767526">
                  <a:extLst>
                    <a:ext uri="{9D8B030D-6E8A-4147-A177-3AD203B41FA5}">
                      <a16:colId xmlns="" xmlns:a16="http://schemas.microsoft.com/office/drawing/2014/main" val="2781124577"/>
                    </a:ext>
                  </a:extLst>
                </a:gridCol>
                <a:gridCol w="743810">
                  <a:extLst>
                    <a:ext uri="{9D8B030D-6E8A-4147-A177-3AD203B41FA5}">
                      <a16:colId xmlns="" xmlns:a16="http://schemas.microsoft.com/office/drawing/2014/main" val="1199485005"/>
                    </a:ext>
                  </a:extLst>
                </a:gridCol>
                <a:gridCol w="783333">
                  <a:extLst>
                    <a:ext uri="{9D8B030D-6E8A-4147-A177-3AD203B41FA5}">
                      <a16:colId xmlns="" xmlns:a16="http://schemas.microsoft.com/office/drawing/2014/main" val="1776883939"/>
                    </a:ext>
                  </a:extLst>
                </a:gridCol>
                <a:gridCol w="783333">
                  <a:extLst>
                    <a:ext uri="{9D8B030D-6E8A-4147-A177-3AD203B41FA5}">
                      <a16:colId xmlns="" xmlns:a16="http://schemas.microsoft.com/office/drawing/2014/main" val="2332404087"/>
                    </a:ext>
                  </a:extLst>
                </a:gridCol>
                <a:gridCol w="757249">
                  <a:extLst>
                    <a:ext uri="{9D8B030D-6E8A-4147-A177-3AD203B41FA5}">
                      <a16:colId xmlns="" xmlns:a16="http://schemas.microsoft.com/office/drawing/2014/main" val="311712113"/>
                    </a:ext>
                  </a:extLst>
                </a:gridCol>
                <a:gridCol w="746182">
                  <a:extLst>
                    <a:ext uri="{9D8B030D-6E8A-4147-A177-3AD203B41FA5}">
                      <a16:colId xmlns="" xmlns:a16="http://schemas.microsoft.com/office/drawing/2014/main" val="558099310"/>
                    </a:ext>
                  </a:extLst>
                </a:gridCol>
                <a:gridCol w="746182">
                  <a:extLst>
                    <a:ext uri="{9D8B030D-6E8A-4147-A177-3AD203B41FA5}">
                      <a16:colId xmlns="" xmlns:a16="http://schemas.microsoft.com/office/drawing/2014/main" val="2613826655"/>
                    </a:ext>
                  </a:extLst>
                </a:gridCol>
                <a:gridCol w="1677331">
                  <a:extLst>
                    <a:ext uri="{9D8B030D-6E8A-4147-A177-3AD203B41FA5}">
                      <a16:colId xmlns="" xmlns:a16="http://schemas.microsoft.com/office/drawing/2014/main" val="2306337864"/>
                    </a:ext>
                  </a:extLst>
                </a:gridCol>
              </a:tblGrid>
              <a:tr h="291275">
                <a:tc rowSpan="2">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Назва підприємства</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gridSpan="5">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Чистий дохід, млн. грн.</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hMerge="1">
                  <a:txBody>
                    <a:bodyPr/>
                    <a:lstStyle/>
                    <a:p>
                      <a:endParaRPr lang="x-none"/>
                    </a:p>
                  </a:txBody>
                  <a:tcPr/>
                </a:tc>
                <a:tc hMerge="1">
                  <a:txBody>
                    <a:bodyPr/>
                    <a:lstStyle/>
                    <a:p>
                      <a:endParaRPr lang="x-none"/>
                    </a:p>
                  </a:txBody>
                  <a:tcPr/>
                </a:tc>
                <a:tc hMerge="1">
                  <a:txBody>
                    <a:bodyPr/>
                    <a:lstStyle/>
                    <a:p>
                      <a:endParaRPr lang="x-none"/>
                    </a:p>
                  </a:txBody>
                  <a:tcPr/>
                </a:tc>
                <a:tc hMerge="1">
                  <a:txBody>
                    <a:bodyPr/>
                    <a:lstStyle/>
                    <a:p>
                      <a:endParaRPr lang="x-none"/>
                    </a:p>
                  </a:txBody>
                  <a:tcPr/>
                </a:tc>
                <a:tc gridSpan="5">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Чистий прибуток, млн. грн.</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hMerge="1">
                  <a:txBody>
                    <a:bodyPr/>
                    <a:lstStyle/>
                    <a:p>
                      <a:endParaRPr lang="x-none"/>
                    </a:p>
                  </a:txBody>
                  <a:tcPr/>
                </a:tc>
                <a:tc hMerge="1">
                  <a:txBody>
                    <a:bodyPr/>
                    <a:lstStyle/>
                    <a:p>
                      <a:endParaRPr lang="x-none"/>
                    </a:p>
                  </a:txBody>
                  <a:tcPr/>
                </a:tc>
                <a:tc hMerge="1">
                  <a:txBody>
                    <a:bodyPr/>
                    <a:lstStyle/>
                    <a:p>
                      <a:endParaRPr lang="x-none"/>
                    </a:p>
                  </a:txBody>
                  <a:tcPr/>
                </a:tc>
                <a:tc hMerge="1">
                  <a:txBody>
                    <a:bodyPr/>
                    <a:lstStyle/>
                    <a:p>
                      <a:endParaRPr lang="x-none"/>
                    </a:p>
                  </a:txBody>
                  <a:tcPr/>
                </a:tc>
                <a:tc rowSpan="2">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Штатна чисельність, осіб, на початок 2018 р.</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extLst>
                  <a:ext uri="{0D108BD9-81ED-4DB2-BD59-A6C34878D82A}">
                    <a16:rowId xmlns="" xmlns:a16="http://schemas.microsoft.com/office/drawing/2014/main" val="2857313251"/>
                  </a:ext>
                </a:extLst>
              </a:tr>
              <a:tr h="920101">
                <a:tc vMerge="1">
                  <a:txBody>
                    <a:bodyPr/>
                    <a:lstStyle/>
                    <a:p>
                      <a:endParaRPr lang="x-none"/>
                    </a:p>
                  </a:txBody>
                  <a:tcP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2014 р.</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2015 р.</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2016 р.</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2017 р.</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2018 р.</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2014 р.</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2015 р.</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2016 р.</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2017 р.</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2018 р.</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vMerge="1">
                  <a:txBody>
                    <a:bodyPr/>
                    <a:lstStyle/>
                    <a:p>
                      <a:endParaRPr lang="x-none"/>
                    </a:p>
                  </a:txBody>
                  <a:tcPr/>
                </a:tc>
                <a:extLst>
                  <a:ext uri="{0D108BD9-81ED-4DB2-BD59-A6C34878D82A}">
                    <a16:rowId xmlns="" xmlns:a16="http://schemas.microsoft.com/office/drawing/2014/main" val="4094000423"/>
                  </a:ext>
                </a:extLst>
              </a:tr>
              <a:tr h="291275">
                <a:tc>
                  <a:txBody>
                    <a:bodyPr/>
                    <a:lstStyle/>
                    <a:p>
                      <a:pPr>
                        <a:lnSpc>
                          <a:spcPct val="107000"/>
                        </a:lnSpc>
                        <a:spcAft>
                          <a:spcPts val="800"/>
                        </a:spcAft>
                      </a:pPr>
                      <a:r>
                        <a:rPr lang="uk-UA" sz="1400">
                          <a:effectLst/>
                          <a:latin typeface="Cambria" panose="02040503050406030204" pitchFamily="18" charset="0"/>
                          <a:ea typeface="Cambria" panose="02040503050406030204" pitchFamily="18" charset="0"/>
                        </a:rPr>
                        <a:t>ПАТ ММК ім. Ільїча</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28434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31548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35696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56757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79091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454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-1586</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-153</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-103</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3372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15491</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extLst>
                  <a:ext uri="{0D108BD9-81ED-4DB2-BD59-A6C34878D82A}">
                    <a16:rowId xmlns="" xmlns:a16="http://schemas.microsoft.com/office/drawing/2014/main" val="4210427930"/>
                  </a:ext>
                </a:extLst>
              </a:tr>
              <a:tr h="291275">
                <a:tc>
                  <a:txBody>
                    <a:bodyPr/>
                    <a:lstStyle/>
                    <a:p>
                      <a:pPr>
                        <a:lnSpc>
                          <a:spcPct val="107000"/>
                        </a:lnSpc>
                        <a:spcAft>
                          <a:spcPts val="800"/>
                        </a:spcAft>
                      </a:pPr>
                      <a:r>
                        <a:rPr lang="uk-UA" sz="1400">
                          <a:effectLst/>
                          <a:latin typeface="Cambria" panose="02040503050406030204" pitchFamily="18" charset="0"/>
                          <a:ea typeface="Cambria" panose="02040503050406030204" pitchFamily="18" charset="0"/>
                        </a:rPr>
                        <a:t>ПАТ «Запоріжсталь»</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22111</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31395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33159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46754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59154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1121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1805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4690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5118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4719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10660</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extLst>
                  <a:ext uri="{0D108BD9-81ED-4DB2-BD59-A6C34878D82A}">
                    <a16:rowId xmlns="" xmlns:a16="http://schemas.microsoft.com/office/drawing/2014/main" val="2345110680"/>
                  </a:ext>
                </a:extLst>
              </a:tr>
              <a:tr h="291275">
                <a:tc>
                  <a:txBody>
                    <a:bodyPr/>
                    <a:lstStyle/>
                    <a:p>
                      <a:pPr>
                        <a:lnSpc>
                          <a:spcPct val="107000"/>
                        </a:lnSpc>
                        <a:spcAft>
                          <a:spcPts val="800"/>
                        </a:spcAft>
                      </a:pPr>
                      <a:r>
                        <a:rPr lang="uk-UA" sz="1400">
                          <a:effectLst/>
                          <a:latin typeface="Cambria" panose="02040503050406030204" pitchFamily="18" charset="0"/>
                          <a:ea typeface="Cambria" panose="02040503050406030204" pitchFamily="18" charset="0"/>
                        </a:rPr>
                        <a:t>ПАТ «Азовсталь»</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22390</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26420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32704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69005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81961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916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-1836</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668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798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3571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10405</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extLst>
                  <a:ext uri="{0D108BD9-81ED-4DB2-BD59-A6C34878D82A}">
                    <a16:rowId xmlns="" xmlns:a16="http://schemas.microsoft.com/office/drawing/2014/main" val="830882320"/>
                  </a:ext>
                </a:extLst>
              </a:tr>
              <a:tr h="291275">
                <a:tc>
                  <a:txBody>
                    <a:bodyPr/>
                    <a:lstStyle/>
                    <a:p>
                      <a:pPr>
                        <a:lnSpc>
                          <a:spcPct val="107000"/>
                        </a:lnSpc>
                        <a:spcAft>
                          <a:spcPts val="800"/>
                        </a:spcAft>
                      </a:pPr>
                      <a:r>
                        <a:rPr lang="uk-UA" sz="1400">
                          <a:effectLst/>
                          <a:latin typeface="Cambria" panose="02040503050406030204" pitchFamily="18" charset="0"/>
                          <a:ea typeface="Cambria" panose="02040503050406030204" pitchFamily="18" charset="0"/>
                        </a:rPr>
                        <a:t>ПрАТ «Дніпроспецсталь»</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x-none" sz="1400" dirty="0">
                          <a:effectLst/>
                          <a:latin typeface="Cambria" panose="02040503050406030204" pitchFamily="18" charset="0"/>
                          <a:ea typeface="Cambria" panose="02040503050406030204" pitchFamily="18" charset="0"/>
                        </a:rPr>
                        <a:t>48</a:t>
                      </a:r>
                      <a:r>
                        <a:rPr lang="uk-UA" sz="1400" dirty="0">
                          <a:effectLst/>
                          <a:latin typeface="Cambria" panose="02040503050406030204" pitchFamily="18" charset="0"/>
                          <a:ea typeface="Cambria" panose="02040503050406030204" pitchFamily="18" charset="0"/>
                        </a:rPr>
                        <a:t>67</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x-none" sz="1400">
                          <a:effectLst/>
                          <a:latin typeface="Cambria" panose="02040503050406030204" pitchFamily="18" charset="0"/>
                          <a:ea typeface="Cambria" panose="02040503050406030204" pitchFamily="18" charset="0"/>
                        </a:rPr>
                        <a:t>6857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x-none" sz="1400">
                          <a:effectLst/>
                          <a:latin typeface="Cambria" panose="02040503050406030204" pitchFamily="18" charset="0"/>
                          <a:ea typeface="Cambria" panose="02040503050406030204" pitchFamily="18" charset="0"/>
                        </a:rPr>
                        <a:t>6319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x-none" sz="1400">
                          <a:effectLst/>
                          <a:latin typeface="Cambria" panose="02040503050406030204" pitchFamily="18" charset="0"/>
                          <a:ea typeface="Cambria" panose="02040503050406030204" pitchFamily="18" charset="0"/>
                        </a:rPr>
                        <a:t>816</a:t>
                      </a:r>
                      <a:r>
                        <a:rPr lang="uk-UA" sz="1400">
                          <a:effectLst/>
                          <a:latin typeface="Cambria" panose="02040503050406030204" pitchFamily="18" charset="0"/>
                          <a:ea typeface="Cambria" panose="02040503050406030204" pitchFamily="18" charset="0"/>
                        </a:rPr>
                        <a:t>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9617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 </a:t>
                      </a:r>
                      <a:r>
                        <a:rPr lang="x-none" sz="1400" dirty="0">
                          <a:solidFill>
                            <a:srgbClr val="FF0000"/>
                          </a:solidFill>
                          <a:effectLst/>
                          <a:latin typeface="Cambria" panose="02040503050406030204" pitchFamily="18" charset="0"/>
                          <a:ea typeface="Cambria" panose="02040503050406030204" pitchFamily="18" charset="0"/>
                        </a:rPr>
                        <a:t>88</a:t>
                      </a:r>
                      <a:r>
                        <a:rPr lang="uk-UA" sz="1400" dirty="0">
                          <a:solidFill>
                            <a:srgbClr val="FF0000"/>
                          </a:solidFill>
                          <a:effectLst/>
                          <a:latin typeface="Cambria" panose="02040503050406030204" pitchFamily="18" charset="0"/>
                          <a:ea typeface="Cambria" panose="02040503050406030204" pitchFamily="18" charset="0"/>
                        </a:rPr>
                        <a:t>1</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 </a:t>
                      </a:r>
                      <a:r>
                        <a:rPr lang="x-none" sz="1400" dirty="0">
                          <a:solidFill>
                            <a:srgbClr val="FF0000"/>
                          </a:solidFill>
                          <a:effectLst/>
                          <a:latin typeface="Cambria" panose="02040503050406030204" pitchFamily="18" charset="0"/>
                          <a:ea typeface="Cambria" panose="02040503050406030204" pitchFamily="18" charset="0"/>
                        </a:rPr>
                        <a:t>70</a:t>
                      </a:r>
                      <a:r>
                        <a:rPr lang="uk-UA" sz="1400" dirty="0">
                          <a:solidFill>
                            <a:srgbClr val="FF0000"/>
                          </a:solidFill>
                          <a:effectLst/>
                          <a:latin typeface="Cambria" panose="02040503050406030204" pitchFamily="18" charset="0"/>
                          <a:ea typeface="Cambria" panose="02040503050406030204" pitchFamily="18" charset="0"/>
                        </a:rPr>
                        <a:t>7</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 </a:t>
                      </a:r>
                      <a:r>
                        <a:rPr lang="x-none" sz="1400" dirty="0">
                          <a:solidFill>
                            <a:srgbClr val="FF0000"/>
                          </a:solidFill>
                          <a:effectLst/>
                          <a:latin typeface="Cambria" panose="02040503050406030204" pitchFamily="18" charset="0"/>
                          <a:ea typeface="Cambria" panose="02040503050406030204" pitchFamily="18" charset="0"/>
                        </a:rPr>
                        <a:t>40</a:t>
                      </a:r>
                      <a:r>
                        <a:rPr lang="uk-UA" sz="1400" dirty="0">
                          <a:solidFill>
                            <a:srgbClr val="FF0000"/>
                          </a:solidFill>
                          <a:effectLst/>
                          <a:latin typeface="Cambria" panose="02040503050406030204" pitchFamily="18" charset="0"/>
                          <a:ea typeface="Cambria" panose="02040503050406030204" pitchFamily="18" charset="0"/>
                        </a:rPr>
                        <a:t>4</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x-none" sz="1400">
                          <a:effectLst/>
                          <a:latin typeface="Cambria" panose="02040503050406030204" pitchFamily="18" charset="0"/>
                          <a:ea typeface="Cambria" panose="02040503050406030204" pitchFamily="18" charset="0"/>
                        </a:rPr>
                        <a:t>5</a:t>
                      </a:r>
                      <a:r>
                        <a:rPr lang="uk-UA" sz="1400">
                          <a:effectLst/>
                          <a:latin typeface="Cambria" panose="02040503050406030204" pitchFamily="18" charset="0"/>
                          <a:ea typeface="Cambria" panose="02040503050406030204" pitchFamily="18" charset="0"/>
                        </a:rPr>
                        <a:t>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-429</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5068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extLst>
                  <a:ext uri="{0D108BD9-81ED-4DB2-BD59-A6C34878D82A}">
                    <a16:rowId xmlns="" xmlns:a16="http://schemas.microsoft.com/office/drawing/2014/main" val="2722269206"/>
                  </a:ext>
                </a:extLst>
              </a:tr>
              <a:tr h="597976">
                <a:tc>
                  <a:txBody>
                    <a:bodyPr/>
                    <a:lstStyle/>
                    <a:p>
                      <a:pPr>
                        <a:lnSpc>
                          <a:spcPct val="107000"/>
                        </a:lnSpc>
                        <a:spcAft>
                          <a:spcPts val="800"/>
                        </a:spcAft>
                      </a:pPr>
                      <a:r>
                        <a:rPr lang="uk-UA" sz="1400">
                          <a:effectLst/>
                          <a:latin typeface="Cambria" panose="02040503050406030204" pitchFamily="18" charset="0"/>
                          <a:ea typeface="Cambria" panose="02040503050406030204" pitchFamily="18" charset="0"/>
                        </a:rPr>
                        <a:t>ПрАТ «Запорізький залізорудний комбінат»</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x-none" sz="1400" dirty="0">
                          <a:effectLst/>
                          <a:latin typeface="Cambria" panose="02040503050406030204" pitchFamily="18" charset="0"/>
                          <a:ea typeface="Cambria" panose="02040503050406030204" pitchFamily="18" charset="0"/>
                        </a:rPr>
                        <a:t>2621</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x-none" sz="1400">
                          <a:effectLst/>
                          <a:latin typeface="Cambria" panose="02040503050406030204" pitchFamily="18" charset="0"/>
                          <a:ea typeface="Cambria" panose="02040503050406030204" pitchFamily="18" charset="0"/>
                        </a:rPr>
                        <a:t>2275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2725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3949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3518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x-none" sz="1400">
                          <a:effectLst/>
                          <a:latin typeface="Cambria" panose="02040503050406030204" pitchFamily="18" charset="0"/>
                          <a:ea typeface="Cambria" panose="02040503050406030204" pitchFamily="18" charset="0"/>
                        </a:rPr>
                        <a:t>1094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x-none" sz="1400">
                          <a:effectLst/>
                          <a:latin typeface="Cambria" panose="02040503050406030204" pitchFamily="18" charset="0"/>
                          <a:ea typeface="Cambria" panose="02040503050406030204" pitchFamily="18" charset="0"/>
                        </a:rPr>
                        <a:t>232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434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1286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-1082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4759</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extLst>
                  <a:ext uri="{0D108BD9-81ED-4DB2-BD59-A6C34878D82A}">
                    <a16:rowId xmlns="" xmlns:a16="http://schemas.microsoft.com/office/drawing/2014/main" val="2001681821"/>
                  </a:ext>
                </a:extLst>
              </a:tr>
              <a:tr h="597976">
                <a:tc>
                  <a:txBody>
                    <a:bodyPr/>
                    <a:lstStyle/>
                    <a:p>
                      <a:pPr>
                        <a:lnSpc>
                          <a:spcPct val="107000"/>
                        </a:lnSpc>
                        <a:spcAft>
                          <a:spcPts val="800"/>
                        </a:spcAft>
                      </a:pPr>
                      <a:r>
                        <a:rPr lang="uk-UA" sz="1400">
                          <a:effectLst/>
                          <a:latin typeface="Cambria" panose="02040503050406030204" pitchFamily="18" charset="0"/>
                          <a:ea typeface="Cambria" panose="02040503050406030204" pitchFamily="18" charset="0"/>
                        </a:rPr>
                        <a:t>ПрАТ  Авдіївський коксохімічний завод</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6331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9188</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11785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24899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31499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-792</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313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2851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809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1032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3712</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extLst>
                  <a:ext uri="{0D108BD9-81ED-4DB2-BD59-A6C34878D82A}">
                    <a16:rowId xmlns="" xmlns:a16="http://schemas.microsoft.com/office/drawing/2014/main" val="4230462460"/>
                  </a:ext>
                </a:extLst>
              </a:tr>
              <a:tr h="597976">
                <a:tc>
                  <a:txBody>
                    <a:bodyPr/>
                    <a:lstStyle/>
                    <a:p>
                      <a:pPr>
                        <a:lnSpc>
                          <a:spcPct val="107000"/>
                        </a:lnSpc>
                        <a:spcAft>
                          <a:spcPts val="800"/>
                        </a:spcAft>
                      </a:pPr>
                      <a:r>
                        <a:rPr lang="uk-UA" sz="1400">
                          <a:effectLst/>
                          <a:latin typeface="Cambria" panose="02040503050406030204" pitchFamily="18" charset="0"/>
                          <a:ea typeface="Cambria" panose="02040503050406030204" pitchFamily="18" charset="0"/>
                        </a:rPr>
                        <a:t>ПрАТ «Український графіт»</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x-none" sz="1400">
                          <a:effectLst/>
                          <a:latin typeface="Cambria" panose="02040503050406030204" pitchFamily="18" charset="0"/>
                          <a:ea typeface="Cambria" panose="02040503050406030204" pitchFamily="18" charset="0"/>
                        </a:rPr>
                        <a:t>1012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x-none" sz="1400" dirty="0">
                          <a:effectLst/>
                          <a:latin typeface="Cambria" panose="02040503050406030204" pitchFamily="18" charset="0"/>
                          <a:ea typeface="Cambria" panose="02040503050406030204" pitchFamily="18" charset="0"/>
                        </a:rPr>
                        <a:t>1593</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1459</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2399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5852</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- 82</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x-none" sz="1400" dirty="0">
                          <a:effectLst/>
                          <a:latin typeface="Cambria" panose="02040503050406030204" pitchFamily="18" charset="0"/>
                          <a:ea typeface="Cambria" panose="02040503050406030204" pitchFamily="18" charset="0"/>
                        </a:rPr>
                        <a:t>12</a:t>
                      </a:r>
                      <a:r>
                        <a:rPr lang="uk-UA" sz="1400" dirty="0">
                          <a:effectLst/>
                          <a:latin typeface="Cambria" panose="02040503050406030204" pitchFamily="18" charset="0"/>
                          <a:ea typeface="Cambria" panose="02040503050406030204" pitchFamily="18" charset="0"/>
                        </a:rPr>
                        <a:t>5</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244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2767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2795</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extLst>
                  <a:ext uri="{0D108BD9-81ED-4DB2-BD59-A6C34878D82A}">
                    <a16:rowId xmlns="" xmlns:a16="http://schemas.microsoft.com/office/drawing/2014/main" val="523472693"/>
                  </a:ext>
                </a:extLst>
              </a:tr>
              <a:tr h="291275">
                <a:tc>
                  <a:txBody>
                    <a:bodyPr/>
                    <a:lstStyle/>
                    <a:p>
                      <a:pPr>
                        <a:lnSpc>
                          <a:spcPct val="107000"/>
                        </a:lnSpc>
                        <a:spcAft>
                          <a:spcPts val="800"/>
                        </a:spcAft>
                      </a:pPr>
                      <a:r>
                        <a:rPr lang="uk-UA" sz="1400">
                          <a:effectLst/>
                          <a:latin typeface="Cambria" panose="02040503050406030204" pitchFamily="18" charset="0"/>
                          <a:ea typeface="Cambria" panose="02040503050406030204" pitchFamily="18" charset="0"/>
                        </a:rPr>
                        <a:t>ПрАТ «Запоріжкокс»</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x-none" sz="1400">
                          <a:effectLst/>
                          <a:latin typeface="Cambria" panose="02040503050406030204" pitchFamily="18" charset="0"/>
                          <a:ea typeface="Cambria" panose="02040503050406030204" pitchFamily="18" charset="0"/>
                        </a:rPr>
                        <a:t>372</a:t>
                      </a:r>
                      <a:r>
                        <a:rPr lang="uk-UA" sz="1400">
                          <a:effectLst/>
                          <a:latin typeface="Cambria" panose="02040503050406030204" pitchFamily="18" charset="0"/>
                          <a:ea typeface="Cambria" panose="02040503050406030204" pitchFamily="18" charset="0"/>
                        </a:rPr>
                        <a:t>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x-none" sz="1400">
                          <a:effectLst/>
                          <a:latin typeface="Cambria" panose="02040503050406030204" pitchFamily="18" charset="0"/>
                          <a:ea typeface="Cambria" panose="02040503050406030204" pitchFamily="18" charset="0"/>
                        </a:rPr>
                        <a:t>4480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4461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8585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9209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- 3</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x-none" sz="1400" dirty="0">
                          <a:effectLst/>
                          <a:latin typeface="Cambria" panose="02040503050406030204" pitchFamily="18" charset="0"/>
                          <a:ea typeface="Cambria" panose="02040503050406030204" pitchFamily="18" charset="0"/>
                        </a:rPr>
                        <a:t>25</a:t>
                      </a:r>
                      <a:r>
                        <a:rPr lang="uk-UA" sz="1400" dirty="0">
                          <a:effectLst/>
                          <a:latin typeface="Cambria" panose="02040503050406030204" pitchFamily="18" charset="0"/>
                          <a:ea typeface="Cambria" panose="02040503050406030204" pitchFamily="18" charset="0"/>
                        </a:rPr>
                        <a:t>1</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364</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1059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1118</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1550</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extLst>
                  <a:ext uri="{0D108BD9-81ED-4DB2-BD59-A6C34878D82A}">
                    <a16:rowId xmlns="" xmlns:a16="http://schemas.microsoft.com/office/drawing/2014/main" val="2243394395"/>
                  </a:ext>
                </a:extLst>
              </a:tr>
              <a:tr h="580163">
                <a:tc>
                  <a:txBody>
                    <a:bodyPr/>
                    <a:lstStyle/>
                    <a:p>
                      <a:pPr>
                        <a:lnSpc>
                          <a:spcPct val="107000"/>
                        </a:lnSpc>
                        <a:spcAft>
                          <a:spcPts val="800"/>
                        </a:spcAft>
                      </a:pPr>
                      <a:r>
                        <a:rPr lang="uk-UA" sz="1400">
                          <a:effectLst/>
                          <a:latin typeface="Cambria" panose="02040503050406030204" pitchFamily="18" charset="0"/>
                          <a:ea typeface="Cambria" panose="02040503050406030204" pitchFamily="18" charset="0"/>
                        </a:rPr>
                        <a:t>ПрАТ «Донецьксталь»</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10616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11545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14678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14678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12329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4872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-6236</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-671</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-422</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400" dirty="0">
                          <a:solidFill>
                            <a:srgbClr val="FF0000"/>
                          </a:solidFill>
                          <a:effectLst/>
                          <a:latin typeface="Cambria" panose="02040503050406030204" pitchFamily="18" charset="0"/>
                          <a:ea typeface="Cambria" panose="02040503050406030204" pitchFamily="18" charset="0"/>
                        </a:rPr>
                        <a:t>-1665</a:t>
                      </a:r>
                      <a:endParaRPr lang="x-none" sz="1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590</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3537" marR="63537" marT="0" marB="0" anchor="ctr"/>
                </a:tc>
                <a:extLst>
                  <a:ext uri="{0D108BD9-81ED-4DB2-BD59-A6C34878D82A}">
                    <a16:rowId xmlns="" xmlns:a16="http://schemas.microsoft.com/office/drawing/2014/main" val="3745442711"/>
                  </a:ext>
                </a:extLst>
              </a:tr>
            </a:tbl>
          </a:graphicData>
        </a:graphic>
      </p:graphicFrame>
    </p:spTree>
    <p:extLst>
      <p:ext uri="{BB962C8B-B14F-4D97-AF65-F5344CB8AC3E}">
        <p14:creationId xmlns="" xmlns:p14="http://schemas.microsoft.com/office/powerpoint/2010/main" val="258219473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3157" y="218049"/>
            <a:ext cx="9281100" cy="696351"/>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fontScale="90000"/>
          </a:bodyPr>
          <a:lstStyle/>
          <a:p>
            <a:pPr algn="ctr"/>
            <a:r>
              <a:rPr lang="uk-UA" sz="2700" b="1" i="1" dirty="0">
                <a:solidFill>
                  <a:srgbClr val="FF0000"/>
                </a:solidFill>
                <a:effectLst/>
                <a:latin typeface="Cambria" panose="02040503050406030204" pitchFamily="18" charset="0"/>
                <a:ea typeface="Calibri" panose="020F0502020204030204" pitchFamily="34" charset="0"/>
                <a:cs typeface="Times New Roman" panose="02020603050405020304" pitchFamily="18" charset="0"/>
              </a:rPr>
              <a:t>ВНУТРІШНЄ СПОЖИВАННЯ СТАЛІ В УКРАЇНІ</a:t>
            </a:r>
            <a:r>
              <a:rPr lang="x-none" sz="1800" dirty="0">
                <a:effectLst/>
                <a:latin typeface="Calibri" panose="020F0502020204030204" pitchFamily="34" charset="0"/>
                <a:ea typeface="Calibri" panose="020F0502020204030204" pitchFamily="34" charset="0"/>
                <a:cs typeface="Times New Roman" panose="02020603050405020304" pitchFamily="18" charset="0"/>
              </a:rPr>
              <a:t/>
            </a:r>
            <a:br>
              <a:rPr lang="x-none" sz="1800" dirty="0">
                <a:effectLst/>
                <a:latin typeface="Calibri" panose="020F0502020204030204" pitchFamily="34" charset="0"/>
                <a:ea typeface="Calibri" panose="020F0502020204030204" pitchFamily="34" charset="0"/>
                <a:cs typeface="Times New Roman" panose="02020603050405020304" pitchFamily="18" charset="0"/>
              </a:rPr>
            </a:br>
            <a:r>
              <a:rPr lang="x-none"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r>
            <a:br>
              <a:rPr lang="x-none" sz="28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br>
            <a:endParaRPr lang="uk-UA" sz="2800" i="1" dirty="0">
              <a:solidFill>
                <a:srgbClr val="FF0000"/>
              </a:solidFill>
              <a:latin typeface="Cambria" panose="02040503050406030204" pitchFamily="18" charset="0"/>
              <a:ea typeface="Cambria" panose="02040503050406030204" pitchFamily="18" charset="0"/>
            </a:endParaRPr>
          </a:p>
        </p:txBody>
      </p:sp>
      <p:graphicFrame>
        <p:nvGraphicFramePr>
          <p:cNvPr id="3" name="Объект 2">
            <a:extLst>
              <a:ext uri="{FF2B5EF4-FFF2-40B4-BE49-F238E27FC236}">
                <a16:creationId xmlns="" xmlns:a16="http://schemas.microsoft.com/office/drawing/2014/main" id="{B8282C4D-CDAE-41B7-AF3A-6CA88E6C5A26}"/>
              </a:ext>
            </a:extLst>
          </p:cNvPr>
          <p:cNvGraphicFramePr>
            <a:graphicFrameLocks noGrp="1"/>
          </p:cNvGraphicFramePr>
          <p:nvPr>
            <p:ph idx="1"/>
            <p:extLst>
              <p:ext uri="{D42A27DB-BD31-4B8C-83A1-F6EECF244321}">
                <p14:modId xmlns="" xmlns:p14="http://schemas.microsoft.com/office/powerpoint/2010/main" val="3138034920"/>
              </p:ext>
            </p:extLst>
          </p:nvPr>
        </p:nvGraphicFramePr>
        <p:xfrm>
          <a:off x="233157" y="1169294"/>
          <a:ext cx="9281100" cy="4188556"/>
        </p:xfrm>
        <a:graphic>
          <a:graphicData uri="http://schemas.openxmlformats.org/drawingml/2006/table">
            <a:tbl>
              <a:tblPr firstRow="1" firstCol="1" bandRow="1">
                <a:tableStyleId>{5C22544A-7EE6-4342-B048-85BDC9FD1C3A}</a:tableStyleId>
              </a:tblPr>
              <a:tblGrid>
                <a:gridCol w="1315415">
                  <a:extLst>
                    <a:ext uri="{9D8B030D-6E8A-4147-A177-3AD203B41FA5}">
                      <a16:colId xmlns="" xmlns:a16="http://schemas.microsoft.com/office/drawing/2014/main" val="2777877384"/>
                    </a:ext>
                  </a:extLst>
                </a:gridCol>
                <a:gridCol w="1976173">
                  <a:extLst>
                    <a:ext uri="{9D8B030D-6E8A-4147-A177-3AD203B41FA5}">
                      <a16:colId xmlns="" xmlns:a16="http://schemas.microsoft.com/office/drawing/2014/main" val="1264359809"/>
                    </a:ext>
                  </a:extLst>
                </a:gridCol>
                <a:gridCol w="1619364">
                  <a:extLst>
                    <a:ext uri="{9D8B030D-6E8A-4147-A177-3AD203B41FA5}">
                      <a16:colId xmlns="" xmlns:a16="http://schemas.microsoft.com/office/drawing/2014/main" val="350660474"/>
                    </a:ext>
                  </a:extLst>
                </a:gridCol>
                <a:gridCol w="1568536">
                  <a:extLst>
                    <a:ext uri="{9D8B030D-6E8A-4147-A177-3AD203B41FA5}">
                      <a16:colId xmlns="" xmlns:a16="http://schemas.microsoft.com/office/drawing/2014/main" val="1745681617"/>
                    </a:ext>
                  </a:extLst>
                </a:gridCol>
                <a:gridCol w="1400806">
                  <a:extLst>
                    <a:ext uri="{9D8B030D-6E8A-4147-A177-3AD203B41FA5}">
                      <a16:colId xmlns="" xmlns:a16="http://schemas.microsoft.com/office/drawing/2014/main" val="3761833393"/>
                    </a:ext>
                  </a:extLst>
                </a:gridCol>
                <a:gridCol w="1400806">
                  <a:extLst>
                    <a:ext uri="{9D8B030D-6E8A-4147-A177-3AD203B41FA5}">
                      <a16:colId xmlns="" xmlns:a16="http://schemas.microsoft.com/office/drawing/2014/main" val="1419024593"/>
                    </a:ext>
                  </a:extLst>
                </a:gridCol>
              </a:tblGrid>
              <a:tr h="297766">
                <a:tc rowSpan="2">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Роки</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rowSpan="2">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Виробництво сталі та напівфабрикатів, млн.т</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rowSpan="2">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Експорт напівфабрикатів та готового прокату, млн.т</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rowSpan="2">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Імпорт напівфабрикатів та готового прокату, млн.т</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gridSpan="2">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Внутрішнє споживання сталі</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hMerge="1">
                  <a:txBody>
                    <a:bodyPr/>
                    <a:lstStyle/>
                    <a:p>
                      <a:endParaRPr lang="x-none"/>
                    </a:p>
                  </a:txBody>
                  <a:tcPr/>
                </a:tc>
                <a:extLst>
                  <a:ext uri="{0D108BD9-81ED-4DB2-BD59-A6C34878D82A}">
                    <a16:rowId xmlns="" xmlns:a16="http://schemas.microsoft.com/office/drawing/2014/main" val="1473533253"/>
                  </a:ext>
                </a:extLst>
              </a:tr>
              <a:tr h="611176">
                <a:tc vMerge="1">
                  <a:txBody>
                    <a:bodyPr/>
                    <a:lstStyle/>
                    <a:p>
                      <a:endParaRPr lang="x-none"/>
                    </a:p>
                  </a:txBody>
                  <a:tcPr/>
                </a:tc>
                <a:tc vMerge="1">
                  <a:txBody>
                    <a:bodyPr/>
                    <a:lstStyle/>
                    <a:p>
                      <a:endParaRPr lang="x-none"/>
                    </a:p>
                  </a:txBody>
                  <a:tcPr/>
                </a:tc>
                <a:tc vMerge="1">
                  <a:txBody>
                    <a:bodyPr/>
                    <a:lstStyle/>
                    <a:p>
                      <a:endParaRPr lang="x-none"/>
                    </a:p>
                  </a:txBody>
                  <a:tcPr/>
                </a:tc>
                <a:tc vMerge="1">
                  <a:txBody>
                    <a:bodyPr/>
                    <a:lstStyle/>
                    <a:p>
                      <a:endParaRPr lang="x-none"/>
                    </a:p>
                  </a:txBody>
                  <a:tcP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Всього, млн.т</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На душу населення, кг</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305482280"/>
                  </a:ext>
                </a:extLst>
              </a:tr>
              <a:tr h="297766">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1990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52,6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3,4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4,0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53,2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1025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3082262711"/>
                  </a:ext>
                </a:extLst>
              </a:tr>
              <a:tr h="297766">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2000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31,8</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22,3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0,5</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10,0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672531646"/>
                  </a:ext>
                </a:extLst>
              </a:tr>
              <a:tr h="297766">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2010</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33,3</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25,2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1,8</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9,9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218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183229572"/>
                  </a:ext>
                </a:extLst>
              </a:tr>
              <a:tr h="297766">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35,4</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25,9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1,9</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11,4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248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3516929972"/>
                  </a:ext>
                </a:extLst>
              </a:tr>
              <a:tr h="297766">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33,5</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24,1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1,9</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11,3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248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660701614"/>
                  </a:ext>
                </a:extLst>
              </a:tr>
              <a:tr h="297766">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2013</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32,9</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24,7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1,7</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10,5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231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907088621"/>
                  </a:ext>
                </a:extLst>
              </a:tr>
              <a:tr h="297766">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27,4</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21,5</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7,1</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166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4276707323"/>
                  </a:ext>
                </a:extLst>
              </a:tr>
              <a:tr h="297766">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22,9</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17,7</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0,8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6,0</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141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3377952869"/>
                  </a:ext>
                </a:extLst>
              </a:tr>
              <a:tr h="297766">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2016</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24,2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18,3</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7,0</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165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3647345233"/>
                  </a:ext>
                </a:extLst>
              </a:tr>
              <a:tr h="297766">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2017</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21,2</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15,3</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1,4</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7,5</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176</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912188359"/>
                  </a:ext>
                </a:extLst>
              </a:tr>
              <a:tr h="297766">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21,1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15,1</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1,6</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7,6</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179</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973871296"/>
                  </a:ext>
                </a:extLst>
              </a:tr>
            </a:tbl>
          </a:graphicData>
        </a:graphic>
      </p:graphicFrame>
      <p:sp>
        <p:nvSpPr>
          <p:cNvPr id="4" name="Rectangle 1">
            <a:extLst>
              <a:ext uri="{FF2B5EF4-FFF2-40B4-BE49-F238E27FC236}">
                <a16:creationId xmlns="" xmlns:a16="http://schemas.microsoft.com/office/drawing/2014/main" id="{F4DCC301-5D55-4E01-816B-8CBEB7318380}"/>
              </a:ext>
            </a:extLst>
          </p:cNvPr>
          <p:cNvSpPr>
            <a:spLocks noChangeArrowheads="1"/>
          </p:cNvSpPr>
          <p:nvPr/>
        </p:nvSpPr>
        <p:spPr bwMode="auto">
          <a:xfrm>
            <a:off x="-2194561" y="-670876"/>
            <a:ext cx="19517755"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x-none" sz="1400" b="1" i="0" u="none" strike="noStrike" cap="none" normalizeH="0" baseline="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Внутрішнє споживання сталі в Україні</a:t>
            </a:r>
            <a:endParaRPr kumimoji="0" lang="uk-UA" altLang="x-none"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 xmlns:p14="http://schemas.microsoft.com/office/powerpoint/2010/main" val="28689948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3157" y="218049"/>
            <a:ext cx="9281100" cy="902828"/>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2400" b="1" i="1" dirty="0">
                <a:solidFill>
                  <a:srgbClr val="FF0000"/>
                </a:solidFill>
                <a:effectLst/>
                <a:latin typeface="Cambria" panose="02040503050406030204" pitchFamily="18" charset="0"/>
                <a:ea typeface="Calibri" panose="020F0502020204030204" pitchFamily="34" charset="0"/>
                <a:cs typeface="Times New Roman" panose="02020603050405020304" pitchFamily="18" charset="0"/>
              </a:rPr>
              <a:t>ВНУТРІШНЄ СПОЖИВАННЯ СТАЛІ У РОЗРАХУНКУ НА ДУШУ НАСЕЛЕННЯ В УКРАЇНІ   ТА ОКРЕМИХ КРАЇНАХ СВІТУ, КГ</a:t>
            </a:r>
            <a:endParaRPr lang="x-none" sz="2400" i="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Rectangle 1">
            <a:extLst>
              <a:ext uri="{FF2B5EF4-FFF2-40B4-BE49-F238E27FC236}">
                <a16:creationId xmlns="" xmlns:a16="http://schemas.microsoft.com/office/drawing/2014/main" id="{F4DCC301-5D55-4E01-816B-8CBEB7318380}"/>
              </a:ext>
            </a:extLst>
          </p:cNvPr>
          <p:cNvSpPr>
            <a:spLocks noChangeArrowheads="1"/>
          </p:cNvSpPr>
          <p:nvPr/>
        </p:nvSpPr>
        <p:spPr bwMode="auto">
          <a:xfrm>
            <a:off x="-2194561" y="-670876"/>
            <a:ext cx="19517755"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x-none" sz="1400" b="1" i="0" u="none" strike="noStrike" cap="none" normalizeH="0" baseline="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Внутрішнє споживання сталі в Україні</a:t>
            </a:r>
            <a:endParaRPr kumimoji="0" lang="uk-UA" altLang="x-none" sz="1800" b="0" i="0" u="none" strike="noStrike" cap="none" normalizeH="0" baseline="0">
              <a:ln>
                <a:noFill/>
              </a:ln>
              <a:solidFill>
                <a:schemeClr val="tx1"/>
              </a:solidFill>
              <a:effectLst/>
              <a:latin typeface="Arial" panose="020B0604020202020204" pitchFamily="34" charset="0"/>
            </a:endParaRPr>
          </a:p>
        </p:txBody>
      </p:sp>
      <p:graphicFrame>
        <p:nvGraphicFramePr>
          <p:cNvPr id="7" name="Объект 6">
            <a:extLst>
              <a:ext uri="{FF2B5EF4-FFF2-40B4-BE49-F238E27FC236}">
                <a16:creationId xmlns="" xmlns:a16="http://schemas.microsoft.com/office/drawing/2014/main" id="{F501281F-AA53-4559-8095-DEB3260F64E7}"/>
              </a:ext>
            </a:extLst>
          </p:cNvPr>
          <p:cNvGraphicFramePr>
            <a:graphicFrameLocks noGrp="1"/>
          </p:cNvGraphicFramePr>
          <p:nvPr>
            <p:ph idx="1"/>
            <p:extLst>
              <p:ext uri="{D42A27DB-BD31-4B8C-83A1-F6EECF244321}">
                <p14:modId xmlns="" xmlns:p14="http://schemas.microsoft.com/office/powerpoint/2010/main" val="4013958218"/>
              </p:ext>
            </p:extLst>
          </p:nvPr>
        </p:nvGraphicFramePr>
        <p:xfrm>
          <a:off x="233157" y="1350467"/>
          <a:ext cx="9281099" cy="5168325"/>
        </p:xfrm>
        <a:graphic>
          <a:graphicData uri="http://schemas.openxmlformats.org/drawingml/2006/table">
            <a:tbl>
              <a:tblPr firstRow="1" firstCol="1" bandRow="1">
                <a:tableStyleId>{5C22544A-7EE6-4342-B048-85BDC9FD1C3A}</a:tableStyleId>
              </a:tblPr>
              <a:tblGrid>
                <a:gridCol w="3188234">
                  <a:extLst>
                    <a:ext uri="{9D8B030D-6E8A-4147-A177-3AD203B41FA5}">
                      <a16:colId xmlns="" xmlns:a16="http://schemas.microsoft.com/office/drawing/2014/main" val="2260612141"/>
                    </a:ext>
                  </a:extLst>
                </a:gridCol>
                <a:gridCol w="871287">
                  <a:extLst>
                    <a:ext uri="{9D8B030D-6E8A-4147-A177-3AD203B41FA5}">
                      <a16:colId xmlns="" xmlns:a16="http://schemas.microsoft.com/office/drawing/2014/main" val="2216212096"/>
                    </a:ext>
                  </a:extLst>
                </a:gridCol>
                <a:gridCol w="870263">
                  <a:extLst>
                    <a:ext uri="{9D8B030D-6E8A-4147-A177-3AD203B41FA5}">
                      <a16:colId xmlns="" xmlns:a16="http://schemas.microsoft.com/office/drawing/2014/main" val="2033333150"/>
                    </a:ext>
                  </a:extLst>
                </a:gridCol>
                <a:gridCol w="870263">
                  <a:extLst>
                    <a:ext uri="{9D8B030D-6E8A-4147-A177-3AD203B41FA5}">
                      <a16:colId xmlns="" xmlns:a16="http://schemas.microsoft.com/office/drawing/2014/main" val="1125581555"/>
                    </a:ext>
                  </a:extLst>
                </a:gridCol>
                <a:gridCol w="870263">
                  <a:extLst>
                    <a:ext uri="{9D8B030D-6E8A-4147-A177-3AD203B41FA5}">
                      <a16:colId xmlns="" xmlns:a16="http://schemas.microsoft.com/office/drawing/2014/main" val="938762528"/>
                    </a:ext>
                  </a:extLst>
                </a:gridCol>
                <a:gridCol w="870263">
                  <a:extLst>
                    <a:ext uri="{9D8B030D-6E8A-4147-A177-3AD203B41FA5}">
                      <a16:colId xmlns="" xmlns:a16="http://schemas.microsoft.com/office/drawing/2014/main" val="2283544110"/>
                    </a:ext>
                  </a:extLst>
                </a:gridCol>
                <a:gridCol w="870263">
                  <a:extLst>
                    <a:ext uri="{9D8B030D-6E8A-4147-A177-3AD203B41FA5}">
                      <a16:colId xmlns="" xmlns:a16="http://schemas.microsoft.com/office/drawing/2014/main" val="3462098217"/>
                    </a:ext>
                  </a:extLst>
                </a:gridCol>
                <a:gridCol w="870263">
                  <a:extLst>
                    <a:ext uri="{9D8B030D-6E8A-4147-A177-3AD203B41FA5}">
                      <a16:colId xmlns="" xmlns:a16="http://schemas.microsoft.com/office/drawing/2014/main" val="410396507"/>
                    </a:ext>
                  </a:extLst>
                </a:gridCol>
              </a:tblGrid>
              <a:tr h="344555">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Країна</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1990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2000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416090700"/>
                  </a:ext>
                </a:extLst>
              </a:tr>
              <a:tr h="344555">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Україна</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1025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166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141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165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179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179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772805466"/>
                  </a:ext>
                </a:extLst>
              </a:tr>
              <a:tr h="344555">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Сполучене Королівство</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288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169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161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163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161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160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4176496008"/>
                  </a:ext>
                </a:extLst>
              </a:tr>
              <a:tr h="344555">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Німеччина</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 </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511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522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519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525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531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520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923100235"/>
                  </a:ext>
                </a:extLst>
              </a:tr>
              <a:tr h="344555">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Франція</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337</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344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221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221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229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236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238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119946516"/>
                  </a:ext>
                </a:extLst>
              </a:tr>
              <a:tr h="344555">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Італія</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511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450</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378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328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414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429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443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381845667"/>
                  </a:ext>
                </a:extLst>
              </a:tr>
              <a:tr h="344555">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США</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395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464</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369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328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310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328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336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605987513"/>
                  </a:ext>
                </a:extLst>
              </a:tr>
              <a:tr h="344555">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Японія</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808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654</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598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553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549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578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588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676670199"/>
                  </a:ext>
                </a:extLst>
              </a:tr>
              <a:tr h="344555">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Південна Корея</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502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866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1222</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1178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1197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1144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1113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666166490"/>
                  </a:ext>
                </a:extLst>
              </a:tr>
              <a:tr h="344555">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Китай</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546</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518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517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584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627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347750446"/>
                  </a:ext>
                </a:extLst>
              </a:tr>
              <a:tr h="344555">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Туреччина</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145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223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406</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450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437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450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381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3285030568"/>
                  </a:ext>
                </a:extLst>
              </a:tr>
              <a:tr h="344555">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Бразилія</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110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138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112</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97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114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313880592"/>
                  </a:ext>
                </a:extLst>
              </a:tr>
              <a:tr h="344555">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Індія</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67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72</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4020256249"/>
                  </a:ext>
                </a:extLst>
              </a:tr>
              <a:tr h="344555">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Російська Федерація</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605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235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318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318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305</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324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308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4177728711"/>
                  </a:ext>
                </a:extLst>
              </a:tr>
              <a:tr h="344555">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Усього (світ)</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147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138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228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219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218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229</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237</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189807465"/>
                  </a:ext>
                </a:extLst>
              </a:tr>
            </a:tbl>
          </a:graphicData>
        </a:graphic>
      </p:graphicFrame>
    </p:spTree>
    <p:extLst>
      <p:ext uri="{BB962C8B-B14F-4D97-AF65-F5344CB8AC3E}">
        <p14:creationId xmlns="" xmlns:p14="http://schemas.microsoft.com/office/powerpoint/2010/main" val="44723075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3156" y="218049"/>
            <a:ext cx="9338545" cy="843835"/>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gn="ctr"/>
            <a:r>
              <a:rPr lang="uk-UA" sz="24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ВНУТРІШНЄ СПОЖИВАННЯ СТАЛІ В УКРАЇНІ ТА В ОКРЕМИХ КРАЇНАХ СВІТУ, МЛН. Т</a:t>
            </a:r>
            <a:r>
              <a:rPr lang="x-none" sz="2400" dirty="0">
                <a:effectLst/>
                <a:latin typeface="Cambria" panose="02040503050406030204" pitchFamily="18" charset="0"/>
                <a:ea typeface="Cambria" panose="02040503050406030204" pitchFamily="18" charset="0"/>
                <a:cs typeface="Times New Roman" panose="02020603050405020304" pitchFamily="18" charset="0"/>
              </a:rPr>
              <a:t/>
            </a:r>
            <a:br>
              <a:rPr lang="x-none" sz="2400" dirty="0">
                <a:effectLst/>
                <a:latin typeface="Cambria" panose="02040503050406030204" pitchFamily="18" charset="0"/>
                <a:ea typeface="Cambria" panose="02040503050406030204" pitchFamily="18" charset="0"/>
                <a:cs typeface="Times New Roman" panose="02020603050405020304" pitchFamily="18" charset="0"/>
              </a:rPr>
            </a:br>
            <a:endParaRPr lang="x-none" sz="2400"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4" name="Rectangle 1">
            <a:extLst>
              <a:ext uri="{FF2B5EF4-FFF2-40B4-BE49-F238E27FC236}">
                <a16:creationId xmlns="" xmlns:a16="http://schemas.microsoft.com/office/drawing/2014/main" id="{F4DCC301-5D55-4E01-816B-8CBEB7318380}"/>
              </a:ext>
            </a:extLst>
          </p:cNvPr>
          <p:cNvSpPr>
            <a:spLocks noChangeArrowheads="1"/>
          </p:cNvSpPr>
          <p:nvPr/>
        </p:nvSpPr>
        <p:spPr bwMode="auto">
          <a:xfrm>
            <a:off x="-2194561" y="-670876"/>
            <a:ext cx="19517755"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x-none" sz="1400" b="1" i="0" u="none" strike="noStrike" cap="none" normalizeH="0" baseline="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Внутрішнє споживання сталі в Україні</a:t>
            </a:r>
            <a:endParaRPr kumimoji="0" lang="uk-UA" altLang="x-none" sz="1800" b="0" i="0" u="none" strike="noStrike" cap="none" normalizeH="0" baseline="0">
              <a:ln>
                <a:noFill/>
              </a:ln>
              <a:solidFill>
                <a:schemeClr val="tx1"/>
              </a:solidFill>
              <a:effectLst/>
              <a:latin typeface="Arial" panose="020B0604020202020204" pitchFamily="34" charset="0"/>
            </a:endParaRPr>
          </a:p>
        </p:txBody>
      </p:sp>
      <p:graphicFrame>
        <p:nvGraphicFramePr>
          <p:cNvPr id="3" name="Объект 2">
            <a:extLst>
              <a:ext uri="{FF2B5EF4-FFF2-40B4-BE49-F238E27FC236}">
                <a16:creationId xmlns="" xmlns:a16="http://schemas.microsoft.com/office/drawing/2014/main" id="{EAE412B8-9080-4F2A-A735-977C08B11F2E}"/>
              </a:ext>
            </a:extLst>
          </p:cNvPr>
          <p:cNvGraphicFramePr>
            <a:graphicFrameLocks noGrp="1"/>
          </p:cNvGraphicFramePr>
          <p:nvPr>
            <p:ph idx="1"/>
            <p:extLst>
              <p:ext uri="{D42A27DB-BD31-4B8C-83A1-F6EECF244321}">
                <p14:modId xmlns="" xmlns:p14="http://schemas.microsoft.com/office/powerpoint/2010/main" val="210487955"/>
              </p:ext>
            </p:extLst>
          </p:nvPr>
        </p:nvGraphicFramePr>
        <p:xfrm>
          <a:off x="233157" y="1243719"/>
          <a:ext cx="9338546" cy="5201322"/>
        </p:xfrm>
        <a:graphic>
          <a:graphicData uri="http://schemas.openxmlformats.org/drawingml/2006/table">
            <a:tbl>
              <a:tblPr firstRow="1" firstCol="1" bandRow="1">
                <a:tableStyleId>{5C22544A-7EE6-4342-B048-85BDC9FD1C3A}</a:tableStyleId>
              </a:tblPr>
              <a:tblGrid>
                <a:gridCol w="2017273">
                  <a:extLst>
                    <a:ext uri="{9D8B030D-6E8A-4147-A177-3AD203B41FA5}">
                      <a16:colId xmlns="" xmlns:a16="http://schemas.microsoft.com/office/drawing/2014/main" val="2593067570"/>
                    </a:ext>
                  </a:extLst>
                </a:gridCol>
                <a:gridCol w="1036145">
                  <a:extLst>
                    <a:ext uri="{9D8B030D-6E8A-4147-A177-3AD203B41FA5}">
                      <a16:colId xmlns="" xmlns:a16="http://schemas.microsoft.com/office/drawing/2014/main" val="512764472"/>
                    </a:ext>
                  </a:extLst>
                </a:gridCol>
                <a:gridCol w="1049389">
                  <a:extLst>
                    <a:ext uri="{9D8B030D-6E8A-4147-A177-3AD203B41FA5}">
                      <a16:colId xmlns="" xmlns:a16="http://schemas.microsoft.com/office/drawing/2014/main" val="3992592214"/>
                    </a:ext>
                  </a:extLst>
                </a:gridCol>
                <a:gridCol w="1049389">
                  <a:extLst>
                    <a:ext uri="{9D8B030D-6E8A-4147-A177-3AD203B41FA5}">
                      <a16:colId xmlns="" xmlns:a16="http://schemas.microsoft.com/office/drawing/2014/main" val="1142791901"/>
                    </a:ext>
                  </a:extLst>
                </a:gridCol>
                <a:gridCol w="1050408">
                  <a:extLst>
                    <a:ext uri="{9D8B030D-6E8A-4147-A177-3AD203B41FA5}">
                      <a16:colId xmlns="" xmlns:a16="http://schemas.microsoft.com/office/drawing/2014/main" val="2705948114"/>
                    </a:ext>
                  </a:extLst>
                </a:gridCol>
                <a:gridCol w="1050408">
                  <a:extLst>
                    <a:ext uri="{9D8B030D-6E8A-4147-A177-3AD203B41FA5}">
                      <a16:colId xmlns="" xmlns:a16="http://schemas.microsoft.com/office/drawing/2014/main" val="4065911308"/>
                    </a:ext>
                  </a:extLst>
                </a:gridCol>
                <a:gridCol w="1050408">
                  <a:extLst>
                    <a:ext uri="{9D8B030D-6E8A-4147-A177-3AD203B41FA5}">
                      <a16:colId xmlns="" xmlns:a16="http://schemas.microsoft.com/office/drawing/2014/main" val="3914534079"/>
                    </a:ext>
                  </a:extLst>
                </a:gridCol>
                <a:gridCol w="1035126">
                  <a:extLst>
                    <a:ext uri="{9D8B030D-6E8A-4147-A177-3AD203B41FA5}">
                      <a16:colId xmlns="" xmlns:a16="http://schemas.microsoft.com/office/drawing/2014/main" val="1174749785"/>
                    </a:ext>
                  </a:extLst>
                </a:gridCol>
              </a:tblGrid>
              <a:tr h="262731">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Країна</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2000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1990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380893530"/>
                  </a:ext>
                </a:extLst>
              </a:tr>
              <a:tr h="26273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Україна</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10,0</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6,0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53,2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998358670"/>
                  </a:ext>
                </a:extLst>
              </a:tr>
              <a:tr h="682850">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Сполучене</a:t>
                      </a:r>
                      <a:endParaRPr lang="x-none" sz="1600">
                        <a:effectLst/>
                        <a:latin typeface="Cambria" panose="02040503050406030204" pitchFamily="18" charset="0"/>
                        <a:ea typeface="Cambria" panose="02040503050406030204" pitchFamily="18" charset="0"/>
                      </a:endParaRPr>
                    </a:p>
                    <a:p>
                      <a:pPr algn="ctr">
                        <a:lnSpc>
                          <a:spcPct val="107000"/>
                        </a:lnSpc>
                        <a:spcAft>
                          <a:spcPts val="800"/>
                        </a:spcAft>
                      </a:pPr>
                      <a:r>
                        <a:rPr lang="uk-UA" sz="1600">
                          <a:effectLst/>
                          <a:latin typeface="Cambria" panose="02040503050406030204" pitchFamily="18" charset="0"/>
                          <a:ea typeface="Cambria" panose="02040503050406030204" pitchFamily="18" charset="0"/>
                        </a:rPr>
                        <a:t>Королівство</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16,3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739867799"/>
                  </a:ext>
                </a:extLst>
              </a:tr>
              <a:tr h="26273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Німеччина</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42,0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42,4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42,4</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43,2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44,0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43,0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551600812"/>
                  </a:ext>
                </a:extLst>
              </a:tr>
              <a:tr h="26273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Франція</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120,8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14,6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14,7</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15,3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15,8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15,9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18,2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3962193396"/>
                  </a:ext>
                </a:extLst>
              </a:tr>
              <a:tr h="26273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Італія</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26,0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23,0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25,4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25,1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26,0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26,8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28,7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15206777"/>
                  </a:ext>
                </a:extLst>
              </a:tr>
              <a:tr h="26273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США</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130,8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117,6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105,3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100,2</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106,7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109,9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98,7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670350274"/>
                  </a:ext>
                </a:extLst>
              </a:tr>
              <a:tr h="26273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Японія</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83,0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76,1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70,3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69,7</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73,4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74,5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100,8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3381498688"/>
                  </a:ext>
                </a:extLst>
              </a:tr>
              <a:tr h="682850">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Південна</a:t>
                      </a:r>
                      <a:endParaRPr lang="x-none" sz="1600">
                        <a:effectLst/>
                        <a:latin typeface="Cambria" panose="02040503050406030204" pitchFamily="18" charset="0"/>
                        <a:ea typeface="Cambria" panose="02040503050406030204" pitchFamily="18" charset="0"/>
                      </a:endParaRPr>
                    </a:p>
                    <a:p>
                      <a:pPr algn="ctr">
                        <a:lnSpc>
                          <a:spcPct val="107000"/>
                        </a:lnSpc>
                        <a:spcAft>
                          <a:spcPts val="800"/>
                        </a:spcAft>
                      </a:pPr>
                      <a:r>
                        <a:rPr lang="uk-UA" sz="1600">
                          <a:effectLst/>
                          <a:latin typeface="Cambria" panose="02040503050406030204" pitchFamily="18" charset="0"/>
                          <a:ea typeface="Cambria" panose="02040503050406030204" pitchFamily="18" charset="0"/>
                        </a:rPr>
                        <a:t>Корея</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40,7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62,0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60,1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61,3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58,9</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57,3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21,5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654836772"/>
                  </a:ext>
                </a:extLst>
              </a:tr>
              <a:tr h="26273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Бразилія</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19,2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28,0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22,8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21,8</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23,9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11,8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3051285099"/>
                  </a:ext>
                </a:extLst>
              </a:tr>
              <a:tr h="26273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Китай</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138,2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744,7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710,4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713,1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810,0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873,9</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62,9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1668911427"/>
                  </a:ext>
                </a:extLst>
              </a:tr>
              <a:tr h="26273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Індія</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25,6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86,4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94,7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95,1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94,1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107,9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16,8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624483806"/>
                  </a:ext>
                </a:extLst>
              </a:tr>
              <a:tr h="26273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Туреччина</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14,1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31,4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35,3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34,9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36,5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31,4</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3173396482"/>
                  </a:ext>
                </a:extLst>
              </a:tr>
              <a:tr h="682850">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Російська</a:t>
                      </a:r>
                      <a:endParaRPr lang="x-none" sz="1600">
                        <a:effectLst/>
                        <a:latin typeface="Cambria" panose="02040503050406030204" pitchFamily="18" charset="0"/>
                        <a:ea typeface="Cambria" panose="02040503050406030204" pitchFamily="18" charset="0"/>
                      </a:endParaRPr>
                    </a:p>
                    <a:p>
                      <a:pPr algn="ctr">
                        <a:lnSpc>
                          <a:spcPct val="107000"/>
                        </a:lnSpc>
                        <a:spcAft>
                          <a:spcPts val="800"/>
                        </a:spcAft>
                      </a:pPr>
                      <a:r>
                        <a:rPr lang="uk-UA" sz="1600">
                          <a:effectLst/>
                          <a:latin typeface="Cambria" panose="02040503050406030204" pitchFamily="18" charset="0"/>
                          <a:ea typeface="Cambria" panose="02040503050406030204" pitchFamily="18" charset="0"/>
                        </a:rPr>
                        <a:t>Федерація</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34,5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50,0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45,8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44,0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46,8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45,1</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2561516033"/>
                  </a:ext>
                </a:extLst>
              </a:tr>
              <a:tr h="26273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Всього (світ)</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842,9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1662,8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1614,7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1615,6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1720,9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1802,4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777,0</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8580" marR="68580" marT="0" marB="0"/>
                </a:tc>
                <a:extLst>
                  <a:ext uri="{0D108BD9-81ED-4DB2-BD59-A6C34878D82A}">
                    <a16:rowId xmlns="" xmlns:a16="http://schemas.microsoft.com/office/drawing/2014/main" val="705509453"/>
                  </a:ext>
                </a:extLst>
              </a:tr>
            </a:tbl>
          </a:graphicData>
        </a:graphic>
      </p:graphicFrame>
    </p:spTree>
    <p:extLst>
      <p:ext uri="{BB962C8B-B14F-4D97-AF65-F5344CB8AC3E}">
        <p14:creationId xmlns="" xmlns:p14="http://schemas.microsoft.com/office/powerpoint/2010/main" val="11852072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3156" y="218049"/>
            <a:ext cx="10252943" cy="858583"/>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gn="ctr">
              <a:lnSpc>
                <a:spcPct val="107000"/>
              </a:lnSpc>
              <a:spcAft>
                <a:spcPts val="800"/>
              </a:spcAft>
            </a:pPr>
            <a:r>
              <a:rPr lang="uk-UA" sz="24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СТРУКТУРА КАПІТАЛЬНИХ ІНВЕСТИЦІЙ ЗА ДЖЕРЕЛАМИ ФІНАНСУВАННЯ ЗА 2010 – 2018 РР.</a:t>
            </a:r>
            <a:endParaRPr lang="x-none" sz="2400"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4" name="Rectangle 1">
            <a:extLst>
              <a:ext uri="{FF2B5EF4-FFF2-40B4-BE49-F238E27FC236}">
                <a16:creationId xmlns="" xmlns:a16="http://schemas.microsoft.com/office/drawing/2014/main" id="{F4DCC301-5D55-4E01-816B-8CBEB7318380}"/>
              </a:ext>
            </a:extLst>
          </p:cNvPr>
          <p:cNvSpPr>
            <a:spLocks noChangeArrowheads="1"/>
          </p:cNvSpPr>
          <p:nvPr/>
        </p:nvSpPr>
        <p:spPr bwMode="auto">
          <a:xfrm>
            <a:off x="-2194561" y="-670876"/>
            <a:ext cx="19517755"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x-none" sz="1400" b="1" i="0" u="none" strike="noStrike" cap="none" normalizeH="0" baseline="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Внутрішнє споживання сталі в Україні</a:t>
            </a:r>
            <a:endParaRPr kumimoji="0" lang="uk-UA" altLang="x-none" sz="1800" b="0" i="0" u="none" strike="noStrike" cap="none" normalizeH="0" baseline="0">
              <a:ln>
                <a:noFill/>
              </a:ln>
              <a:solidFill>
                <a:schemeClr val="tx1"/>
              </a:solidFill>
              <a:effectLst/>
              <a:latin typeface="Arial" panose="020B0604020202020204" pitchFamily="34" charset="0"/>
            </a:endParaRPr>
          </a:p>
        </p:txBody>
      </p:sp>
      <p:graphicFrame>
        <p:nvGraphicFramePr>
          <p:cNvPr id="3" name="Объект 2">
            <a:extLst>
              <a:ext uri="{FF2B5EF4-FFF2-40B4-BE49-F238E27FC236}">
                <a16:creationId xmlns="" xmlns:a16="http://schemas.microsoft.com/office/drawing/2014/main" id="{32CAA385-FFB0-4840-947C-1CD55EAC2F32}"/>
              </a:ext>
            </a:extLst>
          </p:cNvPr>
          <p:cNvGraphicFramePr>
            <a:graphicFrameLocks noGrp="1"/>
          </p:cNvGraphicFramePr>
          <p:nvPr>
            <p:ph idx="1"/>
            <p:extLst>
              <p:ext uri="{D42A27DB-BD31-4B8C-83A1-F6EECF244321}">
                <p14:modId xmlns="" xmlns:p14="http://schemas.microsoft.com/office/powerpoint/2010/main" val="3074356232"/>
              </p:ext>
            </p:extLst>
          </p:nvPr>
        </p:nvGraphicFramePr>
        <p:xfrm>
          <a:off x="233155" y="1302006"/>
          <a:ext cx="10252945" cy="5483091"/>
        </p:xfrm>
        <a:graphic>
          <a:graphicData uri="http://schemas.openxmlformats.org/drawingml/2006/table">
            <a:tbl>
              <a:tblPr firstRow="1" firstCol="1" bandRow="1">
                <a:tableStyleId>{5C22544A-7EE6-4342-B048-85BDC9FD1C3A}</a:tableStyleId>
              </a:tblPr>
              <a:tblGrid>
                <a:gridCol w="2598095">
                  <a:extLst>
                    <a:ext uri="{9D8B030D-6E8A-4147-A177-3AD203B41FA5}">
                      <a16:colId xmlns="" xmlns:a16="http://schemas.microsoft.com/office/drawing/2014/main" val="3419993273"/>
                    </a:ext>
                  </a:extLst>
                </a:gridCol>
                <a:gridCol w="852428">
                  <a:extLst>
                    <a:ext uri="{9D8B030D-6E8A-4147-A177-3AD203B41FA5}">
                      <a16:colId xmlns="" xmlns:a16="http://schemas.microsoft.com/office/drawing/2014/main" val="2113369731"/>
                    </a:ext>
                  </a:extLst>
                </a:gridCol>
                <a:gridCol w="852428">
                  <a:extLst>
                    <a:ext uri="{9D8B030D-6E8A-4147-A177-3AD203B41FA5}">
                      <a16:colId xmlns="" xmlns:a16="http://schemas.microsoft.com/office/drawing/2014/main" val="2918628287"/>
                    </a:ext>
                  </a:extLst>
                </a:gridCol>
                <a:gridCol w="852428">
                  <a:extLst>
                    <a:ext uri="{9D8B030D-6E8A-4147-A177-3AD203B41FA5}">
                      <a16:colId xmlns="" xmlns:a16="http://schemas.microsoft.com/office/drawing/2014/main" val="2234455991"/>
                    </a:ext>
                  </a:extLst>
                </a:gridCol>
                <a:gridCol w="852428">
                  <a:extLst>
                    <a:ext uri="{9D8B030D-6E8A-4147-A177-3AD203B41FA5}">
                      <a16:colId xmlns="" xmlns:a16="http://schemas.microsoft.com/office/drawing/2014/main" val="701265434"/>
                    </a:ext>
                  </a:extLst>
                </a:gridCol>
                <a:gridCol w="852428">
                  <a:extLst>
                    <a:ext uri="{9D8B030D-6E8A-4147-A177-3AD203B41FA5}">
                      <a16:colId xmlns="" xmlns:a16="http://schemas.microsoft.com/office/drawing/2014/main" val="39606171"/>
                    </a:ext>
                  </a:extLst>
                </a:gridCol>
                <a:gridCol w="852428">
                  <a:extLst>
                    <a:ext uri="{9D8B030D-6E8A-4147-A177-3AD203B41FA5}">
                      <a16:colId xmlns="" xmlns:a16="http://schemas.microsoft.com/office/drawing/2014/main" val="1928090215"/>
                    </a:ext>
                  </a:extLst>
                </a:gridCol>
                <a:gridCol w="852428">
                  <a:extLst>
                    <a:ext uri="{9D8B030D-6E8A-4147-A177-3AD203B41FA5}">
                      <a16:colId xmlns="" xmlns:a16="http://schemas.microsoft.com/office/drawing/2014/main" val="742053055"/>
                    </a:ext>
                  </a:extLst>
                </a:gridCol>
                <a:gridCol w="852428">
                  <a:extLst>
                    <a:ext uri="{9D8B030D-6E8A-4147-A177-3AD203B41FA5}">
                      <a16:colId xmlns="" xmlns:a16="http://schemas.microsoft.com/office/drawing/2014/main" val="4002056878"/>
                    </a:ext>
                  </a:extLst>
                </a:gridCol>
                <a:gridCol w="835426">
                  <a:extLst>
                    <a:ext uri="{9D8B030D-6E8A-4147-A177-3AD203B41FA5}">
                      <a16:colId xmlns="" xmlns:a16="http://schemas.microsoft.com/office/drawing/2014/main" val="1160848679"/>
                    </a:ext>
                  </a:extLst>
                </a:gridCol>
              </a:tblGrid>
              <a:tr h="623028">
                <a:tc>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Період дослідження / джерела фінансування </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2010</a:t>
                      </a:r>
                      <a:r>
                        <a:rPr lang="x-none"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2011</a:t>
                      </a:r>
                      <a:r>
                        <a:rPr lang="x-none"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2012</a:t>
                      </a:r>
                      <a:r>
                        <a:rPr lang="x-none"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2013</a:t>
                      </a:r>
                      <a:r>
                        <a:rPr lang="x-none"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2014</a:t>
                      </a:r>
                      <a:r>
                        <a:rPr lang="x-none"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2015</a:t>
                      </a:r>
                      <a:r>
                        <a:rPr lang="x-none"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2016</a:t>
                      </a:r>
                      <a:r>
                        <a:rPr lang="x-none"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2017</a:t>
                      </a:r>
                      <a:r>
                        <a:rPr lang="x-none" sz="1400">
                          <a:effectLst/>
                          <a:latin typeface="Cambria" panose="02040503050406030204" pitchFamily="18" charset="0"/>
                          <a:ea typeface="Cambria" panose="02040503050406030204" pitchFamily="18" charset="0"/>
                        </a:rPr>
                        <a:t> </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uk-UA" sz="1400">
                          <a:effectLst/>
                          <a:latin typeface="Cambria" panose="02040503050406030204" pitchFamily="18" charset="0"/>
                          <a:ea typeface="Cambria" panose="02040503050406030204" pitchFamily="18" charset="0"/>
                        </a:rPr>
                        <a:t>2018</a:t>
                      </a:r>
                      <a:endParaRPr lang="x-none" sz="14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extLst>
                  <a:ext uri="{0D108BD9-81ED-4DB2-BD59-A6C34878D82A}">
                    <a16:rowId xmlns="" xmlns:a16="http://schemas.microsoft.com/office/drawing/2014/main" val="3443830466"/>
                  </a:ext>
                </a:extLst>
              </a:tr>
              <a:tr h="494294">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Усього, у т.ч. за рахунок</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100,0</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100,0</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100,0</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100,0</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100,0</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100,0</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100,0</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100,0</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uk-UA" sz="1800">
                          <a:effectLst/>
                          <a:latin typeface="Cambria" panose="02040503050406030204" pitchFamily="18" charset="0"/>
                          <a:ea typeface="Cambria" panose="02040503050406030204" pitchFamily="18" charset="0"/>
                        </a:rPr>
                        <a:t>100,0</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extLst>
                  <a:ext uri="{0D108BD9-81ED-4DB2-BD59-A6C34878D82A}">
                    <a16:rowId xmlns="" xmlns:a16="http://schemas.microsoft.com/office/drawing/2014/main" val="201042313"/>
                  </a:ext>
                </a:extLst>
              </a:tr>
              <a:tr h="747816">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коштів державного бюджету</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5,7</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7,2</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6,0</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2,5</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1,2</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2,5</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2,6</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3,4</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3,9</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extLst>
                  <a:ext uri="{0D108BD9-81ED-4DB2-BD59-A6C34878D82A}">
                    <a16:rowId xmlns="" xmlns:a16="http://schemas.microsoft.com/office/drawing/2014/main" val="2186373949"/>
                  </a:ext>
                </a:extLst>
              </a:tr>
              <a:tr h="494294">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коштів місцевих бюджетів</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3,2</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3,2</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3,1</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2,7</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2,7</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5,2</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7,5</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9,3</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8,7</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extLst>
                  <a:ext uri="{0D108BD9-81ED-4DB2-BD59-A6C34878D82A}">
                    <a16:rowId xmlns="" xmlns:a16="http://schemas.microsoft.com/office/drawing/2014/main" val="4008319719"/>
                  </a:ext>
                </a:extLst>
              </a:tr>
              <a:tr h="747816">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власних коштів підприємств та організацій</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61,7</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61,2</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62,6</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66,3</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70,5</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67,5</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69,3</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69,1</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70,8</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extLst>
                  <a:ext uri="{0D108BD9-81ED-4DB2-BD59-A6C34878D82A}">
                    <a16:rowId xmlns="" xmlns:a16="http://schemas.microsoft.com/office/drawing/2014/main" val="2741245029"/>
                  </a:ext>
                </a:extLst>
              </a:tr>
              <a:tr h="494294">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кредитів банків та інших позик</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12,7</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15,2</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14,5</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13,9</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9,9</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7,6</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7,5</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6,6</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7,7</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extLst>
                  <a:ext uri="{0D108BD9-81ED-4DB2-BD59-A6C34878D82A}">
                    <a16:rowId xmlns="" xmlns:a16="http://schemas.microsoft.com/office/drawing/2014/main" val="1508258445"/>
                  </a:ext>
                </a:extLst>
              </a:tr>
              <a:tr h="494294">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коштів іноземних інвесторів</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2,1</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2,1</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1,8</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1,7</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2,6</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3,0</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2,7</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1,4</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0,3</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extLst>
                  <a:ext uri="{0D108BD9-81ED-4DB2-BD59-A6C34878D82A}">
                    <a16:rowId xmlns="" xmlns:a16="http://schemas.microsoft.com/office/drawing/2014/main" val="2421243961"/>
                  </a:ext>
                </a:extLst>
              </a:tr>
              <a:tr h="747816">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коштів населення на будівництво житла</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10,5</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7,3</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8,3</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9,6</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10,1</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11,7</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8,3</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7,3</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6,0</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extLst>
                  <a:ext uri="{0D108BD9-81ED-4DB2-BD59-A6C34878D82A}">
                    <a16:rowId xmlns="" xmlns:a16="http://schemas.microsoft.com/office/drawing/2014/main" val="2803351127"/>
                  </a:ext>
                </a:extLst>
              </a:tr>
              <a:tr h="494294">
                <a:tc>
                  <a:txBody>
                    <a:bodyPr/>
                    <a:lstStyle/>
                    <a:p>
                      <a:pPr>
                        <a:lnSpc>
                          <a:spcPct val="107000"/>
                        </a:lnSpc>
                        <a:spcAft>
                          <a:spcPts val="800"/>
                        </a:spcAft>
                      </a:pPr>
                      <a:r>
                        <a:rPr lang="uk-UA" sz="1600" dirty="0">
                          <a:effectLst/>
                          <a:latin typeface="Cambria" panose="02040503050406030204" pitchFamily="18" charset="0"/>
                          <a:ea typeface="Cambria" panose="02040503050406030204" pitchFamily="18" charset="0"/>
                        </a:rPr>
                        <a:t>інших джерел фінансування</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ctr"/>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4,3</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3,9</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3,7</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3,2</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3,0</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2,4</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2,1</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a:effectLst/>
                          <a:latin typeface="Cambria" panose="02040503050406030204" pitchFamily="18" charset="0"/>
                          <a:ea typeface="Cambria" panose="02040503050406030204" pitchFamily="18" charset="0"/>
                        </a:rPr>
                        <a:t>2,9</a:t>
                      </a:r>
                      <a:endParaRPr lang="x-none" sz="180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tc>
                  <a:txBody>
                    <a:bodyPr/>
                    <a:lstStyle/>
                    <a:p>
                      <a:pPr algn="ctr">
                        <a:lnSpc>
                          <a:spcPct val="107000"/>
                        </a:lnSpc>
                        <a:spcAft>
                          <a:spcPts val="800"/>
                        </a:spcAft>
                      </a:pPr>
                      <a:r>
                        <a:rPr lang="x-none" sz="1800" dirty="0">
                          <a:effectLst/>
                          <a:latin typeface="Cambria" panose="02040503050406030204" pitchFamily="18" charset="0"/>
                          <a:ea typeface="Cambria" panose="02040503050406030204" pitchFamily="18" charset="0"/>
                        </a:rPr>
                        <a:t>2,5</a:t>
                      </a:r>
                      <a:endParaRPr lang="x-none" sz="1800" dirty="0">
                        <a:effectLst/>
                        <a:latin typeface="Cambria" panose="02040503050406030204" pitchFamily="18" charset="0"/>
                        <a:ea typeface="Cambria" panose="02040503050406030204" pitchFamily="18" charset="0"/>
                        <a:cs typeface="Times New Roman" panose="02020603050405020304" pitchFamily="18" charset="0"/>
                      </a:endParaRPr>
                    </a:p>
                  </a:txBody>
                  <a:tcPr marL="64599" marR="64599" marT="0" marB="0" anchor="b"/>
                </a:tc>
                <a:extLst>
                  <a:ext uri="{0D108BD9-81ED-4DB2-BD59-A6C34878D82A}">
                    <a16:rowId xmlns="" xmlns:a16="http://schemas.microsoft.com/office/drawing/2014/main" val="331414790"/>
                  </a:ext>
                </a:extLst>
              </a:tr>
            </a:tbl>
          </a:graphicData>
        </a:graphic>
      </p:graphicFrame>
    </p:spTree>
    <p:extLst>
      <p:ext uri="{BB962C8B-B14F-4D97-AF65-F5344CB8AC3E}">
        <p14:creationId xmlns="" xmlns:p14="http://schemas.microsoft.com/office/powerpoint/2010/main" val="22708839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233156" y="218049"/>
            <a:ext cx="10252943" cy="858583"/>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Autofit/>
          </a:bodyPr>
          <a:lstStyle/>
          <a:p>
            <a:pPr algn="ctr">
              <a:lnSpc>
                <a:spcPct val="107000"/>
              </a:lnSpc>
              <a:spcAft>
                <a:spcPts val="800"/>
              </a:spcAft>
            </a:pPr>
            <a:r>
              <a:rPr lang="uk-UA" sz="24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Структура витрат на інноваційний розвиток у промисловості України за джерелами фінансування,%</a:t>
            </a:r>
            <a:r>
              <a:rPr lang="x-none" sz="24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
            </a:r>
            <a:br>
              <a:rPr lang="x-none" sz="24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br>
            <a:endParaRPr lang="x-none" sz="24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4" name="Rectangle 1">
            <a:extLst>
              <a:ext uri="{FF2B5EF4-FFF2-40B4-BE49-F238E27FC236}">
                <a16:creationId xmlns="" xmlns:a16="http://schemas.microsoft.com/office/drawing/2014/main" id="{F4DCC301-5D55-4E01-816B-8CBEB7318380}"/>
              </a:ext>
            </a:extLst>
          </p:cNvPr>
          <p:cNvSpPr>
            <a:spLocks noChangeArrowheads="1"/>
          </p:cNvSpPr>
          <p:nvPr/>
        </p:nvSpPr>
        <p:spPr bwMode="auto">
          <a:xfrm>
            <a:off x="-2194561" y="-670876"/>
            <a:ext cx="19517755"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x-none" sz="1400" b="1" i="0" u="none" strike="noStrike" cap="none" normalizeH="0" baseline="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Внутрішнє споживання сталі в Україні</a:t>
            </a:r>
            <a:endParaRPr kumimoji="0" lang="uk-UA" altLang="x-none" sz="1800" b="0" i="0" u="none" strike="noStrike" cap="none" normalizeH="0" baseline="0">
              <a:ln>
                <a:noFill/>
              </a:ln>
              <a:solidFill>
                <a:schemeClr val="tx1"/>
              </a:solidFill>
              <a:effectLst/>
              <a:latin typeface="Arial" panose="020B0604020202020204" pitchFamily="34" charset="0"/>
            </a:endParaRPr>
          </a:p>
        </p:txBody>
      </p:sp>
      <p:graphicFrame>
        <p:nvGraphicFramePr>
          <p:cNvPr id="7" name="Объект 6">
            <a:extLst>
              <a:ext uri="{FF2B5EF4-FFF2-40B4-BE49-F238E27FC236}">
                <a16:creationId xmlns="" xmlns:a16="http://schemas.microsoft.com/office/drawing/2014/main" id="{381F8938-FA1D-4DC2-B99D-16C61FB4260F}"/>
              </a:ext>
            </a:extLst>
          </p:cNvPr>
          <p:cNvGraphicFramePr>
            <a:graphicFrameLocks noGrp="1"/>
          </p:cNvGraphicFramePr>
          <p:nvPr>
            <p:ph idx="1"/>
            <p:extLst>
              <p:ext uri="{D42A27DB-BD31-4B8C-83A1-F6EECF244321}">
                <p14:modId xmlns="" xmlns:p14="http://schemas.microsoft.com/office/powerpoint/2010/main" val="38119258"/>
              </p:ext>
            </p:extLst>
          </p:nvPr>
        </p:nvGraphicFramePr>
        <p:xfrm>
          <a:off x="233156" y="1231441"/>
          <a:ext cx="10252943" cy="5408510"/>
        </p:xfrm>
        <a:graphic>
          <a:graphicData uri="http://schemas.openxmlformats.org/drawingml/2006/table">
            <a:tbl>
              <a:tblPr firstRow="1" firstCol="1" bandRow="1">
                <a:tableStyleId>{5C22544A-7EE6-4342-B048-85BDC9FD1C3A}</a:tableStyleId>
              </a:tblPr>
              <a:tblGrid>
                <a:gridCol w="1846367">
                  <a:extLst>
                    <a:ext uri="{9D8B030D-6E8A-4147-A177-3AD203B41FA5}">
                      <a16:colId xmlns="" xmlns:a16="http://schemas.microsoft.com/office/drawing/2014/main" val="303874092"/>
                    </a:ext>
                  </a:extLst>
                </a:gridCol>
                <a:gridCol w="1376490">
                  <a:extLst>
                    <a:ext uri="{9D8B030D-6E8A-4147-A177-3AD203B41FA5}">
                      <a16:colId xmlns="" xmlns:a16="http://schemas.microsoft.com/office/drawing/2014/main" val="1781659798"/>
                    </a:ext>
                  </a:extLst>
                </a:gridCol>
                <a:gridCol w="1920065">
                  <a:extLst>
                    <a:ext uri="{9D8B030D-6E8A-4147-A177-3AD203B41FA5}">
                      <a16:colId xmlns="" xmlns:a16="http://schemas.microsoft.com/office/drawing/2014/main" val="341703425"/>
                    </a:ext>
                  </a:extLst>
                </a:gridCol>
                <a:gridCol w="1920065">
                  <a:extLst>
                    <a:ext uri="{9D8B030D-6E8A-4147-A177-3AD203B41FA5}">
                      <a16:colId xmlns="" xmlns:a16="http://schemas.microsoft.com/office/drawing/2014/main" val="2277256336"/>
                    </a:ext>
                  </a:extLst>
                </a:gridCol>
                <a:gridCol w="1655310">
                  <a:extLst>
                    <a:ext uri="{9D8B030D-6E8A-4147-A177-3AD203B41FA5}">
                      <a16:colId xmlns="" xmlns:a16="http://schemas.microsoft.com/office/drawing/2014/main" val="1039227222"/>
                    </a:ext>
                  </a:extLst>
                </a:gridCol>
                <a:gridCol w="1534646">
                  <a:extLst>
                    <a:ext uri="{9D8B030D-6E8A-4147-A177-3AD203B41FA5}">
                      <a16:colId xmlns="" xmlns:a16="http://schemas.microsoft.com/office/drawing/2014/main" val="3996055563"/>
                    </a:ext>
                  </a:extLst>
                </a:gridCol>
              </a:tblGrid>
              <a:tr h="245251">
                <a:tc rowSpan="2">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Досліджуваний період, рік </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gridSpan="5">
                  <a:txBody>
                    <a:bodyPr/>
                    <a:lstStyle/>
                    <a:p>
                      <a:pPr algn="ctr">
                        <a:lnSpc>
                          <a:spcPct val="107000"/>
                        </a:lnSpc>
                        <a:spcAft>
                          <a:spcPts val="800"/>
                        </a:spcAft>
                      </a:pPr>
                      <a:r>
                        <a:rPr lang="uk-UA" sz="1400" dirty="0">
                          <a:effectLst/>
                          <a:latin typeface="Cambria" panose="02040503050406030204" pitchFamily="18" charset="0"/>
                          <a:ea typeface="Cambria" panose="02040503050406030204" pitchFamily="18" charset="0"/>
                        </a:rPr>
                        <a:t>У тому числі за рахунок коштів</a:t>
                      </a:r>
                      <a:endParaRPr lang="x-none" sz="1400"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hMerge="1">
                  <a:txBody>
                    <a:bodyPr/>
                    <a:lstStyle/>
                    <a:p>
                      <a:endParaRPr lang="x-none"/>
                    </a:p>
                  </a:txBody>
                  <a:tcPr/>
                </a:tc>
                <a:tc hMerge="1">
                  <a:txBody>
                    <a:bodyPr/>
                    <a:lstStyle/>
                    <a:p>
                      <a:endParaRPr lang="x-none"/>
                    </a:p>
                  </a:txBody>
                  <a:tcPr/>
                </a:tc>
                <a:tc hMerge="1">
                  <a:txBody>
                    <a:bodyPr/>
                    <a:lstStyle/>
                    <a:p>
                      <a:endParaRPr lang="x-none"/>
                    </a:p>
                  </a:txBody>
                  <a:tcPr/>
                </a:tc>
                <a:tc hMerge="1">
                  <a:txBody>
                    <a:bodyPr/>
                    <a:lstStyle/>
                    <a:p>
                      <a:endParaRPr lang="x-none"/>
                    </a:p>
                  </a:txBody>
                  <a:tcPr/>
                </a:tc>
                <a:extLst>
                  <a:ext uri="{0D108BD9-81ED-4DB2-BD59-A6C34878D82A}">
                    <a16:rowId xmlns="" xmlns:a16="http://schemas.microsoft.com/office/drawing/2014/main" val="719072500"/>
                  </a:ext>
                </a:extLst>
              </a:tr>
              <a:tr h="503490">
                <a:tc vMerge="1">
                  <a:txBody>
                    <a:bodyPr/>
                    <a:lstStyle/>
                    <a:p>
                      <a:endParaRPr lang="x-none"/>
                    </a:p>
                  </a:txBody>
                  <a:tcPr/>
                </a:tc>
                <a:tc>
                  <a:txBody>
                    <a:bodyPr/>
                    <a:lstStyle/>
                    <a:p>
                      <a:pPr algn="ctr">
                        <a:lnSpc>
                          <a:spcPct val="107000"/>
                        </a:lnSpc>
                        <a:spcAft>
                          <a:spcPts val="800"/>
                        </a:spcAft>
                      </a:pPr>
                      <a:r>
                        <a:rPr lang="uk-UA" sz="1600" b="1" dirty="0">
                          <a:effectLst/>
                          <a:latin typeface="Cambria" panose="02040503050406030204" pitchFamily="18" charset="0"/>
                          <a:ea typeface="Cambria" panose="02040503050406030204" pitchFamily="18" charset="0"/>
                        </a:rPr>
                        <a:t>власних</a:t>
                      </a:r>
                      <a:endParaRPr lang="x-none" sz="1600" b="1"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b="1" dirty="0">
                          <a:effectLst/>
                          <a:latin typeface="Cambria" panose="02040503050406030204" pitchFamily="18" charset="0"/>
                          <a:ea typeface="Cambria" panose="02040503050406030204" pitchFamily="18" charset="0"/>
                        </a:rPr>
                        <a:t>державного бюджету</a:t>
                      </a:r>
                      <a:endParaRPr lang="x-none" sz="1600" b="1"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b="1" dirty="0">
                          <a:effectLst/>
                          <a:latin typeface="Cambria" panose="02040503050406030204" pitchFamily="18" charset="0"/>
                          <a:ea typeface="Cambria" panose="02040503050406030204" pitchFamily="18" charset="0"/>
                        </a:rPr>
                        <a:t>вітчизняних інвесторів </a:t>
                      </a:r>
                      <a:endParaRPr lang="x-none" sz="1600" b="1"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b="1" dirty="0">
                          <a:effectLst/>
                          <a:latin typeface="Cambria" panose="02040503050406030204" pitchFamily="18" charset="0"/>
                          <a:ea typeface="Cambria" panose="02040503050406030204" pitchFamily="18" charset="0"/>
                        </a:rPr>
                        <a:t>іноземних інвесторів</a:t>
                      </a:r>
                      <a:endParaRPr lang="x-none" sz="1600" b="1"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b="1" dirty="0">
                          <a:effectLst/>
                          <a:latin typeface="Cambria" panose="02040503050406030204" pitchFamily="18" charset="0"/>
                          <a:ea typeface="Cambria" panose="02040503050406030204" pitchFamily="18" charset="0"/>
                        </a:rPr>
                        <a:t>інших джерел</a:t>
                      </a:r>
                      <a:endParaRPr lang="x-none" sz="1600" b="1"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3954262265"/>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2000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79,6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9,6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1516295387"/>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2001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83,9</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2717430407"/>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2002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71,1</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12,7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2611507216"/>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2003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70,2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1490780267"/>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2004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77,3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4110920415"/>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2005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87,7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2491136647"/>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2006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84,6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1,9</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1479169875"/>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2007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73,7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1,3</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21,8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639608266"/>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2008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60,6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1,4</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34,1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2992359494"/>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2009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65,0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19,0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13,9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1186758418"/>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59,4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0,4</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9,1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2755319835"/>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52,9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0,3</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45,3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3119359249"/>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63,9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24,0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2905432682"/>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72,9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13,2</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12,3</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4163342074"/>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85,0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4,5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0,1</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2611755161"/>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97,2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0,4</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0,4</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1807194151"/>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2016</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gridSpan="5">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спостереження не проводиться</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hMerge="1">
                  <a:txBody>
                    <a:bodyPr/>
                    <a:lstStyle/>
                    <a:p>
                      <a:endParaRPr lang="x-none"/>
                    </a:p>
                  </a:txBody>
                  <a:tcPr/>
                </a:tc>
                <a:tc hMerge="1">
                  <a:txBody>
                    <a:bodyPr/>
                    <a:lstStyle/>
                    <a:p>
                      <a:endParaRPr lang="x-none"/>
                    </a:p>
                  </a:txBody>
                  <a:tcPr/>
                </a:tc>
                <a:tc hMerge="1">
                  <a:txBody>
                    <a:bodyPr/>
                    <a:lstStyle/>
                    <a:p>
                      <a:endParaRPr lang="x-none"/>
                    </a:p>
                  </a:txBody>
                  <a:tcPr/>
                </a:tc>
                <a:tc hMerge="1">
                  <a:txBody>
                    <a:bodyPr/>
                    <a:lstStyle/>
                    <a:p>
                      <a:endParaRPr lang="x-none"/>
                    </a:p>
                  </a:txBody>
                  <a:tcPr/>
                </a:tc>
                <a:extLst>
                  <a:ext uri="{0D108BD9-81ED-4DB2-BD59-A6C34878D82A}">
                    <a16:rowId xmlns="" xmlns:a16="http://schemas.microsoft.com/office/drawing/2014/main" val="1198909779"/>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2017</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84,5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2,5</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3,0</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1,2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7,8</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1486978470"/>
                  </a:ext>
                </a:extLst>
              </a:tr>
              <a:tr h="245251">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2018</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88,2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5,2</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a:effectLst/>
                          <a:latin typeface="Cambria" panose="02040503050406030204" pitchFamily="18" charset="0"/>
                          <a:ea typeface="Cambria" panose="02040503050406030204" pitchFamily="18" charset="0"/>
                        </a:rPr>
                        <a:t>0,9</a:t>
                      </a:r>
                      <a:endParaRPr lang="x-none" sz="160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tc>
                  <a:txBody>
                    <a:bodyPr/>
                    <a:lstStyle/>
                    <a:p>
                      <a:pPr algn="ctr">
                        <a:lnSpc>
                          <a:spcPct val="107000"/>
                        </a:lnSpc>
                        <a:spcAft>
                          <a:spcPts val="800"/>
                        </a:spcAft>
                      </a:pPr>
                      <a:r>
                        <a:rPr lang="uk-UA" sz="1600" dirty="0">
                          <a:effectLst/>
                          <a:latin typeface="Cambria" panose="02040503050406030204" pitchFamily="18" charset="0"/>
                          <a:ea typeface="Cambria" panose="02040503050406030204" pitchFamily="18" charset="0"/>
                        </a:rPr>
                        <a:t>4,7</a:t>
                      </a:r>
                      <a:endParaRPr lang="x-none" sz="1600" dirty="0">
                        <a:effectLst/>
                        <a:latin typeface="Cambria" panose="02040503050406030204" pitchFamily="18" charset="0"/>
                        <a:ea typeface="Cambria" panose="02040503050406030204" pitchFamily="18" charset="0"/>
                        <a:cs typeface="Times New Roman" panose="02020603050405020304" pitchFamily="18" charset="0"/>
                      </a:endParaRPr>
                    </a:p>
                  </a:txBody>
                  <a:tcPr marL="64942" marR="64942" marT="0" marB="0" anchor="ctr"/>
                </a:tc>
                <a:extLst>
                  <a:ext uri="{0D108BD9-81ED-4DB2-BD59-A6C34878D82A}">
                    <a16:rowId xmlns="" xmlns:a16="http://schemas.microsoft.com/office/drawing/2014/main" val="1749987487"/>
                  </a:ext>
                </a:extLst>
              </a:tr>
            </a:tbl>
          </a:graphicData>
        </a:graphic>
      </p:graphicFrame>
    </p:spTree>
    <p:extLst>
      <p:ext uri="{BB962C8B-B14F-4D97-AF65-F5344CB8AC3E}">
        <p14:creationId xmlns="" xmlns:p14="http://schemas.microsoft.com/office/powerpoint/2010/main" val="349414979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1958719" y="1973107"/>
            <a:ext cx="5990662" cy="1183048"/>
          </a:xfrm>
          <a:gradFill>
            <a:gsLst>
              <a:gs pos="5800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p:spPr>
        <p:txBody>
          <a:bodyPr>
            <a:normAutofit/>
          </a:bodyPr>
          <a:lstStyle/>
          <a:p>
            <a:pPr algn="ctr"/>
            <a:r>
              <a:rPr lang="uk-UA" sz="48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rPr>
              <a:t>ДЯКУЮ ЗА УВАГУ</a:t>
            </a:r>
            <a:endParaRPr lang="x-none" sz="4800" b="1" i="1" dirty="0">
              <a:solidFill>
                <a:srgbClr val="FF0000"/>
              </a:solidFill>
              <a:effectLst/>
              <a:latin typeface="Cambria" panose="02040503050406030204" pitchFamily="18" charset="0"/>
              <a:ea typeface="Cambria" panose="02040503050406030204" pitchFamily="18" charset="0"/>
              <a:cs typeface="Times New Roman" panose="02020603050405020304" pitchFamily="18" charset="0"/>
            </a:endParaRPr>
          </a:p>
        </p:txBody>
      </p:sp>
      <p:sp>
        <p:nvSpPr>
          <p:cNvPr id="4" name="Rectangle 1">
            <a:extLst>
              <a:ext uri="{FF2B5EF4-FFF2-40B4-BE49-F238E27FC236}">
                <a16:creationId xmlns="" xmlns:a16="http://schemas.microsoft.com/office/drawing/2014/main" id="{F4DCC301-5D55-4E01-816B-8CBEB7318380}"/>
              </a:ext>
            </a:extLst>
          </p:cNvPr>
          <p:cNvSpPr>
            <a:spLocks noChangeArrowheads="1"/>
          </p:cNvSpPr>
          <p:nvPr/>
        </p:nvSpPr>
        <p:spPr bwMode="auto">
          <a:xfrm>
            <a:off x="-2194561" y="-670876"/>
            <a:ext cx="19517755" cy="307777"/>
          </a:xfrm>
          <a:prstGeom prst="rect">
            <a:avLst/>
          </a:prstGeom>
          <a:noFill/>
          <a:ln>
            <a:noFill/>
          </a:ln>
          <a:effectLst/>
          <a:extLst>
            <a:ext uri="{909E8E84-426E-40DD-AFC4-6F175D3DCCD1}">
              <a14:hiddenFill xmlns="" xmlns:a14="http://schemas.microsoft.com/office/drawing/2010/main">
                <a:solidFill>
                  <a:schemeClr val="accent1"/>
                </a:solidFill>
              </a14:hiddenFill>
            </a:ext>
            <a:ext uri="{91240B29-F687-4F45-9708-019B960494DF}">
              <a14:hiddenLine xmlns="" xmlns:a14="http://schemas.microsoft.com/office/drawing/2010/main" w="9525">
                <a:solidFill>
                  <a:schemeClr val="tx1"/>
                </a:solidFill>
                <a:miter lim="800000"/>
                <a:headEnd/>
                <a:tailEnd/>
              </a14:hiddenLine>
            </a:ext>
            <a:ext uri="{AF507438-7753-43E0-B8FC-AC1667EBCBE1}">
              <a14:hiddenEffects xmln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uk-UA" altLang="x-none" sz="1400" b="1" i="0" u="none" strike="noStrike" cap="none" normalizeH="0" baseline="0">
                <a:ln>
                  <a:noFill/>
                </a:ln>
                <a:solidFill>
                  <a:schemeClr val="tx1"/>
                </a:solidFill>
                <a:effectLst/>
                <a:latin typeface="Cambria" panose="02040503050406030204" pitchFamily="18" charset="0"/>
                <a:ea typeface="Calibri" panose="020F0502020204030204" pitchFamily="34" charset="0"/>
                <a:cs typeface="Times New Roman" panose="02020603050405020304" pitchFamily="18" charset="0"/>
              </a:rPr>
              <a:t>Внутрішнє споживання сталі в Україні</a:t>
            </a:r>
            <a:endParaRPr kumimoji="0" lang="uk-UA" altLang="x-none" sz="1800" b="0" i="0" u="none" strike="noStrike" cap="none" normalizeH="0" baseline="0">
              <a:ln>
                <a:noFill/>
              </a:ln>
              <a:solidFill>
                <a:schemeClr val="tx1"/>
              </a:solidFill>
              <a:effectLst/>
              <a:latin typeface="Arial" panose="020B0604020202020204" pitchFamily="34" charset="0"/>
            </a:endParaRPr>
          </a:p>
        </p:txBody>
      </p:sp>
    </p:spTree>
    <p:extLst>
      <p:ext uri="{BB962C8B-B14F-4D97-AF65-F5344CB8AC3E}">
        <p14:creationId xmlns="" xmlns:p14="http://schemas.microsoft.com/office/powerpoint/2010/main" val="527611341"/>
      </p:ext>
    </p:extLst>
  </p:cSld>
  <p:clrMapOvr>
    <a:masterClrMapping/>
  </p:clrMapOvr>
</p:sld>
</file>

<file path=ppt/theme/theme1.xml><?xml version="1.0" encoding="utf-8"?>
<a:theme xmlns:a="http://schemas.openxmlformats.org/drawingml/2006/main" name="Аспект">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Аспект">
      <a:majorFont>
        <a:latin typeface="Trebuchet MS"/>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Аспект">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 xmlns:thm15="http://schemas.microsoft.com/office/thememl/2012/main" name="Facet" id="{C0C680CD-088A-49FC-A102-D699147F32B2}" vid="{CFBC31BA-B70F-4F30-BCAA-4F3011E16C4D}"/>
    </a:ext>
  </a:extLst>
</a:theme>
</file>

<file path=ppt/theme/theme2.xml><?xml version="1.0" encoding="utf-8"?>
<a:theme xmlns:a="http://schemas.openxmlformats.org/drawingml/2006/main" name="Тема Office">
  <a:themeElements>
    <a:clrScheme name="Стандартная">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Стандартная">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Стандартная">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2919</TotalTime>
  <Words>1854</Words>
  <Application>Microsoft Office PowerPoint</Application>
  <PresentationFormat>Произвольный</PresentationFormat>
  <Paragraphs>966</Paragraphs>
  <Slides>18</Slides>
  <Notes>17</Notes>
  <HiddenSlides>0</HiddenSlides>
  <MMClips>0</MMClips>
  <ScaleCrop>false</ScaleCrop>
  <HeadingPairs>
    <vt:vector size="4" baseType="variant">
      <vt:variant>
        <vt:lpstr>Тема</vt:lpstr>
      </vt:variant>
      <vt:variant>
        <vt:i4>1</vt:i4>
      </vt:variant>
      <vt:variant>
        <vt:lpstr>Заголовки слайдов</vt:lpstr>
      </vt:variant>
      <vt:variant>
        <vt:i4>18</vt:i4>
      </vt:variant>
    </vt:vector>
  </HeadingPairs>
  <TitlesOfParts>
    <vt:vector size="19" baseType="lpstr">
      <vt:lpstr>Аспект</vt:lpstr>
      <vt:lpstr>ТЕМА 9.  ЕКОНОМІЧНІ ПРОБЛЕМИ КРАЇНИ ТА ПЕРЕШКОДИ ЄВРОІНТЕГРАЦІЇ</vt:lpstr>
      <vt:lpstr>ЕКОНОМІЧНІ ПРОБЛЕМИ УКРАЇНИ ТА ПЕРЕШКОЛИ ЄВРОІНТЕГРАЦІЇ </vt:lpstr>
      <vt:lpstr>Крім досягнення «копенгагенських» критеріїв для вступу в ЄС, Україні необхідно виконати дві умови в досягненні європейського рівня:  -   розвитку технологій і продуктивності праці; -   благополуччя і стандартів життя. </vt:lpstr>
      <vt:lpstr>ПРОДОВЖЕННЯ</vt:lpstr>
      <vt:lpstr>Розвиток грошової системи України свідчить про існування багатьох недоліків, що виявляється і в зростанні доларизації національної економіки  </vt:lpstr>
      <vt:lpstr>Завдання – зниження рівня інфляції до 2% на год</vt:lpstr>
      <vt:lpstr>Дефіцит бюджету – це сума, на яку рівень видатків бюджету перевищує рівень надходжень. Причини виникнення дефіциту: спад виробництва; зниження ефективності функціонування окремих галузей; несвоєчасне проведення структурних змін в економіці або її технічного переоснащення; великі воєнні витрати; інші фактори, що впливають на соціально-економічне становище країни. Бюджетний дефіцит є важливим інструментом державної фінансово-кредитної політики, засобом впливу на економіко-соціальне становище країни.  В умовах ринкових відносин бюджетний дефіцит може бути знижений або за рахунок збільшення доходів держави, або за допомогою державних запозичень. Найбільш оптимальним засобом боротьби з бюджетним дефіцитом є збільшення доходів держави. Таким чином, стратегічним завданням під час вирішення проблем збалансування бюджету має стати підвищення ефективності суспільного виробництва, яке сприятиме зростанню обсягів фінансових ресурсів суспільства, що є основним джерелом доходів бюджетів.  </vt:lpstr>
      <vt:lpstr>Слайд 8</vt:lpstr>
      <vt:lpstr>Слайд 9</vt:lpstr>
      <vt:lpstr>ВВП УКРАЇНИ</vt:lpstr>
      <vt:lpstr>Основні показники розвитку промисловості України </vt:lpstr>
      <vt:lpstr>Показники фінансових результатів діяльності та чисельність працівників великих підприємств  гірничо-металургійного комплексу Східного регіону України за 2014-2018 рр. </vt:lpstr>
      <vt:lpstr>ВНУТРІШНЄ СПОЖИВАННЯ СТАЛІ В УКРАЇНІ  </vt:lpstr>
      <vt:lpstr>ВНУТРІШНЄ СПОЖИВАННЯ СТАЛІ У РОЗРАХУНКУ НА ДУШУ НАСЕЛЕННЯ В УКРАЇНІ   ТА ОКРЕМИХ КРАЇНАХ СВІТУ, КГ</vt:lpstr>
      <vt:lpstr>ВНУТРІШНЄ СПОЖИВАННЯ СТАЛІ В УКРАЇНІ ТА В ОКРЕМИХ КРАЇНАХ СВІТУ, МЛН. Т </vt:lpstr>
      <vt:lpstr>СТРУКТУРА КАПІТАЛЬНИХ ІНВЕСТИЦІЙ ЗА ДЖЕРЕЛАМИ ФІНАНСУВАННЯ ЗА 2010 – 2018 РР.</vt:lpstr>
      <vt:lpstr>Структура витрат на інноваційний розвиток у промисловості України за джерелами фінансування,% </vt:lpstr>
      <vt:lpstr>ДЯКУЮ ЗА УВАГУ</vt:lpstr>
    </vt:vector>
  </TitlesOfParts>
  <Company>SPecialiST RePack</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ПІДПРИЄМНИЦЬКІ РИЗИКИ ВТРАТИ ФІНАНСОВОЇ БЕЗПЕКИ ПРОМИСЛОВИМИ ПІДПРИЄМСТВАМИ УКРАЇНИ </dc:title>
  <dc:creator>Buh</dc:creator>
  <cp:lastModifiedBy>Асус</cp:lastModifiedBy>
  <cp:revision>170</cp:revision>
  <dcterms:created xsi:type="dcterms:W3CDTF">2019-11-02T14:16:53Z</dcterms:created>
  <dcterms:modified xsi:type="dcterms:W3CDTF">2022-10-12T10:59:31Z</dcterms:modified>
</cp:coreProperties>
</file>