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63" r:id="rId4"/>
    <p:sldId id="264" r:id="rId5"/>
    <p:sldId id="265" r:id="rId6"/>
    <p:sldId id="259" r:id="rId7"/>
    <p:sldId id="258" r:id="rId8"/>
    <p:sldId id="266" r:id="rId9"/>
    <p:sldId id="272" r:id="rId10"/>
    <p:sldId id="271" r:id="rId11"/>
    <p:sldId id="270" r:id="rId12"/>
    <p:sldId id="269" r:id="rId13"/>
    <p:sldId id="268" r:id="rId14"/>
    <p:sldId id="267" r:id="rId15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314D6-5CE1-49DD-B7D6-96301D768072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B6052-A34A-4293-868A-D79586DAC7D9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85903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6B9B5-E12F-4F91-9C76-F5EFC95CB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D5446F-8CEF-40E1-804A-413EDA6A7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1E5DCD-9615-4F61-9464-7FC522B68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9D047-5AA0-4454-AD7C-6EE32BE92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05F1DD-48D0-46E2-AFDC-BD4230805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583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E8501-B30C-436B-BA80-D6F7001D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6ACF1-359C-4342-9CBA-37A9D37BC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7B9056-C266-4CF7-ADE6-9A7DAF462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875721-03DC-499A-8DF0-FEFC0EC8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0148EB-4030-4E4A-91BF-85F8DC67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525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BB17E-972C-44E2-B812-B15F1E5B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1963BD-5062-44A2-AF5D-E47E7142E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E41226-A025-4BA2-851B-6089CCE56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F3535-40A1-4082-A7A8-3F85C658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A7FE93-7A68-46A4-B2F6-597E01D8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5279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1F7D0-2FC9-4EDF-8BF7-67D6A9AF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747338-C5C9-4120-8C04-F40B246CB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C42B1F-98A3-42CF-8EF1-CAF207455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B7ACF2-30BD-44DC-8E6C-2ED12832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78FA84-BF3B-47AC-BED6-9BD89DF88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36A157-6DC0-44C9-9AD7-FE4C20AF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769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8BABB-B3DA-4AB4-AE78-ADA6CC76E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418AA6-C4E7-4D4B-8A17-30155FC78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6473FB-A0B3-464C-BF9F-27606ABE4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3ABB09-D651-415B-980C-BDD8EDA196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AD56C0-CDF0-40D4-9DCD-87D6AA3A4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FD5B05-5C0A-4139-8519-C26466C4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5FEEC1-7350-4E18-BDB2-E25A633F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4980CF-5F57-4310-B7EE-6761B6DD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6402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946DD-067D-4BF3-954E-22CF3762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0DC680-C62E-412A-8C0F-2ABA25A48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7B35F8-06B2-4235-8707-4959CFC1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98942D-037A-42A3-9F34-AA265728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5624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1192513-6EBA-42C0-9567-CA649015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A44CF1-B6F3-4655-9D84-7EE6DA0C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B20084-859D-40F5-8809-24841150E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8147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12608-C4B5-443D-9908-428C5A593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770EC6-BD4C-4E78-8DBF-125D93D6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897F48-0CC2-4398-8A1C-57CEE2DBB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5BC5E5-AE39-444C-BA04-3756E8B4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7ACD03-AB37-44F6-9025-16B0BACC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9DE079-CD26-4744-AFC0-2FDC699B8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86871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E2042B-25D4-4C95-9592-E4EE8604F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E373993-4867-4F84-AA20-7EE7359F8E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A8D11F-5677-4F1B-A628-E687A15C0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ADD7D-E65F-4FF2-AAE0-A9FDBB44F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C9A1FE-EB09-4C8D-B0E0-44F3136B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14C0E4-8B0D-4052-8571-E6EAEADD8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60402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1C32D-3265-418B-B9E9-D82076A28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EF221F-26AC-48F2-89B7-B2E02BE10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F05A10-BAFC-481D-8893-FCE338C9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9F3691-AAA7-4E53-A13E-227A8927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B61E3-5AE5-4CEC-9CD3-6583257E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7894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9970A6C-2EF5-4351-8759-5911F43964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D8274B-97E1-4CC5-8155-A68FABB45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903C90-5875-4207-9687-F7B2753A6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A71A77-3999-4212-860B-8C14D982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93900-EC93-412F-96F1-652714B9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51475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07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96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85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69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72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13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15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34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85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80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2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EC1E5-5C2C-49C6-BCB3-B454B455A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0DBDE8-86DB-486A-8CE3-562457B6E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305B61-81E0-4F75-86A1-6624FE5E3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08F4-9DAB-44DB-B49C-C52043F3CF98}" type="datetimeFigureOut">
              <a:rPr lang="ru-UA" smtClean="0"/>
              <a:t>20.10.2026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65215B-4E00-4CF5-9075-4BC6FF7AE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7557EF-0DF5-45E2-B2A5-4BED5707D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E2D03-A595-40AC-B928-90C4F5301C08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2441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0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_titl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3504" y="484632"/>
            <a:ext cx="4663440" cy="438912"/>
          </a:xfrm>
          <a:prstGeom prst="roundRect">
            <a:avLst/>
          </a:prstGeom>
          <a:solidFill>
            <a:srgbClr val="199F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557784"/>
            <a:ext cx="4343400" cy="2834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ptos Display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ЗАПОРІЗЬКИЙ НАЦІОНАЛЬНИЙ УНІВЕРСИТЕТ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07592"/>
            <a:ext cx="6949440" cy="5120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700" b="1">
                <a:solidFill>
                  <a:srgbClr val="FFFFFF"/>
                </a:solidFill>
                <a:latin typeface="Aptos Display"/>
              </a:defRPr>
            </a:pPr>
            <a:r>
              <a:rPr kumimoji="0" sz="3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ВЛАСНА СПРАВА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512" y="1920240"/>
            <a:ext cx="868680" cy="68580"/>
          </a:xfrm>
          <a:prstGeom prst="rect">
            <a:avLst/>
          </a:prstGeom>
          <a:solidFill>
            <a:srgbClr val="FFC2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368" y="2130552"/>
            <a:ext cx="649224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000" b="1">
                <a:solidFill>
                  <a:srgbClr val="FFECA7"/>
                </a:solidFill>
                <a:latin typeface="Aptos Display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FECA7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ОБЛІК, ПОДАТКИ 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000" b="1">
                <a:solidFill>
                  <a:srgbClr val="FFECA7"/>
                </a:solidFill>
                <a:latin typeface="Aptos Display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FECA7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ФІНАНСОВА БЕЗПЕКА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3950208"/>
            <a:ext cx="63550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Від професійної ідеї —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до власного бізнесу!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5742432"/>
            <a:ext cx="6309360" cy="438912"/>
          </a:xfrm>
          <a:prstGeom prst="roundRect">
            <a:avLst/>
          </a:prstGeom>
          <a:solidFill>
            <a:srgbClr val="0F75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5815584"/>
            <a:ext cx="5852160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ptos Display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ЗАГАЛЬНОУНІВЕРСИТЕТСЬКА ВИБІРКОВА ДИСЦИПЛІНА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0" y="1527048"/>
            <a:ext cx="1353312" cy="1353312"/>
          </a:xfrm>
          <a:prstGeom prst="ellipse">
            <a:avLst/>
          </a:prstGeom>
          <a:solidFill>
            <a:srgbClr val="FFB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2029967"/>
            <a:ext cx="1207008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1">
                <a:solidFill>
                  <a:srgbClr val="0E2D50"/>
                </a:solidFill>
                <a:latin typeface="Aptos Display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E2D50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ІДЕЯ</a:t>
            </a:r>
          </a:p>
        </p:txBody>
      </p:sp>
      <p:sp>
        <p:nvSpPr>
          <p:cNvPr id="13" name="Oval 12"/>
          <p:cNvSpPr/>
          <p:nvPr/>
        </p:nvSpPr>
        <p:spPr>
          <a:xfrm>
            <a:off x="9912096" y="2880360"/>
            <a:ext cx="1389888" cy="1389888"/>
          </a:xfrm>
          <a:prstGeom prst="ellipse">
            <a:avLst/>
          </a:prstGeom>
          <a:solidFill>
            <a:srgbClr val="36D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85248" y="3383280"/>
            <a:ext cx="1243584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1">
                <a:solidFill>
                  <a:srgbClr val="0E2D50"/>
                </a:solidFill>
                <a:latin typeface="Aptos Display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E2D50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ФОП</a:t>
            </a:r>
          </a:p>
        </p:txBody>
      </p:sp>
      <p:sp>
        <p:nvSpPr>
          <p:cNvPr id="15" name="Oval 14"/>
          <p:cNvSpPr/>
          <p:nvPr/>
        </p:nvSpPr>
        <p:spPr>
          <a:xfrm>
            <a:off x="8522208" y="4352544"/>
            <a:ext cx="1463040" cy="1463040"/>
          </a:xfrm>
          <a:prstGeom prst="ellipse">
            <a:avLst/>
          </a:prstGeom>
          <a:solidFill>
            <a:srgbClr val="FF79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95360" y="4855464"/>
            <a:ext cx="1316736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1">
                <a:solidFill>
                  <a:srgbClr val="0E2D50"/>
                </a:solidFill>
                <a:latin typeface="Aptos Display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E2D50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БІЗНЕС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555480" y="2734056"/>
            <a:ext cx="914400" cy="502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528048" y="4279392"/>
            <a:ext cx="822960" cy="502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294C45E-E1F0-408D-981E-33D0B66E3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_titl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347472"/>
            <a:ext cx="11320272" cy="941832"/>
          </a:xfrm>
          <a:prstGeom prst="roundRect">
            <a:avLst/>
          </a:prstGeom>
          <a:solidFill>
            <a:srgbClr val="0822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10789920" cy="411480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ВІД СПЕЦІАЛЬНОСТІ — ДО ВЛАСНОЇ СПРАВИ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05256"/>
            <a:ext cx="10607040" cy="228600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85E6E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Професійні знання можуть стати основою підприємницької ідеї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344" y="1536192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6344" y="1536192"/>
            <a:ext cx="77724" cy="1252728"/>
          </a:xfrm>
          <a:prstGeom prst="rect">
            <a:avLst/>
          </a:prstGeom>
          <a:solidFill>
            <a:srgbClr val="0DB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936" y="1655064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ЕКОНОМІКА • ФІНАНСИ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" y="2231136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>
                <a:solidFill>
                  <a:srgbClr val="314552"/>
                </a:solidFill>
                <a:latin typeface="Aptos"/>
              </a:rPr>
              <a:t>Облік,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фінансові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послуги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770632" y="1536192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70632" y="1536192"/>
            <a:ext cx="77724" cy="1252728"/>
          </a:xfrm>
          <a:prstGeom prst="rect">
            <a:avLst/>
          </a:prstGeom>
          <a:solidFill>
            <a:srgbClr val="0DB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35224" y="1655064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МЕНЕДЖМЕНТ • МАРКЕТИНГ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35224" y="2231136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Агенція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інтернет-магазин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74920" y="1536192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74920" y="1536192"/>
            <a:ext cx="77724" cy="1252728"/>
          </a:xfrm>
          <a:prstGeom prst="rect">
            <a:avLst/>
          </a:prstGeom>
          <a:solidFill>
            <a:srgbClr val="0DB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9512" y="1655064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ПРАВО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9512" y="2231136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Юридичні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консультації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79208" y="1536192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79208" y="1536192"/>
            <a:ext cx="77724" cy="1252728"/>
          </a:xfrm>
          <a:prstGeom prst="rect">
            <a:avLst/>
          </a:prstGeom>
          <a:solidFill>
            <a:srgbClr val="0DB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43800" y="1655064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ІТ • МАТЕМАТИКА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2231136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Сайти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застосунки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аналітика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683496" y="1536192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83496" y="1536192"/>
            <a:ext cx="77724" cy="1252728"/>
          </a:xfrm>
          <a:prstGeom prst="rect">
            <a:avLst/>
          </a:prstGeom>
          <a:solidFill>
            <a:srgbClr val="0DB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848088" y="1655064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ІНЖЕНЕРІЯ • БУДІВНИЦТВО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48088" y="2231136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Проєктування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техпослуги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66344" y="2935224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6344" y="2935224"/>
            <a:ext cx="77724" cy="1252728"/>
          </a:xfrm>
          <a:prstGeom prst="rect">
            <a:avLst/>
          </a:prstGeom>
          <a:solidFill>
            <a:srgbClr val="E7A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936" y="3054096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БІОЛОГІЯ • ХІМІЯ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" y="3630168"/>
            <a:ext cx="1847088" cy="233910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Лабораторні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послуги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770632" y="2935224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770632" y="2935224"/>
            <a:ext cx="77724" cy="1252728"/>
          </a:xfrm>
          <a:prstGeom prst="rect">
            <a:avLst/>
          </a:prstGeom>
          <a:solidFill>
            <a:srgbClr val="E7A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35224" y="3054096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ЕКОЛОГІЯ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35224" y="3630168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Екологічний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консалтинг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074920" y="2935224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74920" y="2935224"/>
            <a:ext cx="77724" cy="1252728"/>
          </a:xfrm>
          <a:prstGeom prst="rect">
            <a:avLst/>
          </a:prstGeom>
          <a:solidFill>
            <a:srgbClr val="E7A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39512" y="3054096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ФІЛОЛОГІЯ • МОВИ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39512" y="3630168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Переклади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мовні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курси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379208" y="2935224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79208" y="2935224"/>
            <a:ext cx="77724" cy="1252728"/>
          </a:xfrm>
          <a:prstGeom prst="rect">
            <a:avLst/>
          </a:prstGeom>
          <a:solidFill>
            <a:srgbClr val="E7A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43800" y="3054096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ЖУРНАЛІСТИКА • МЕДІА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43800" y="3630168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sz="1400" b="1" dirty="0" err="1">
                <a:solidFill>
                  <a:srgbClr val="314552"/>
                </a:solidFill>
                <a:latin typeface="Aptos"/>
              </a:rPr>
              <a:t>Контент</a:t>
            </a:r>
            <a:r>
              <a:rPr sz="1400" b="1" dirty="0">
                <a:solidFill>
                  <a:srgbClr val="314552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314552"/>
                </a:solidFill>
                <a:latin typeface="Aptos"/>
              </a:rPr>
              <a:t>медіапроєкти</a:t>
            </a:r>
            <a:endParaRPr sz="1400" b="1" dirty="0">
              <a:solidFill>
                <a:srgbClr val="314552"/>
              </a:solidFill>
              <a:latin typeface="Apto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683496" y="2935224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683496" y="2935224"/>
            <a:ext cx="77724" cy="1252728"/>
          </a:xfrm>
          <a:prstGeom prst="rect">
            <a:avLst/>
          </a:prstGeom>
          <a:solidFill>
            <a:srgbClr val="E7A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48088" y="3054096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ІСТОРІЯ • КУЛЬТУРА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48088" y="3630168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14552"/>
                </a:solidFill>
                <a:latin typeface="Aptos"/>
              </a:rPr>
              <a:t>ЕКСКУРСІЇ, КУЛЬТУРНІ ПРОЄКТИ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66344" y="4334256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6344" y="4334256"/>
            <a:ext cx="77724" cy="1252728"/>
          </a:xfrm>
          <a:prstGeom prst="rect">
            <a:avLst/>
          </a:prstGeom>
          <a:solidFill>
            <a:srgbClr val="2880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0936" y="4453128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ОСВІТА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936" y="5029200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1455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РЕПЕТИТОРСТВО, ОСВІТНІ СТУДІЇ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770632" y="4334256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770632" y="4334256"/>
            <a:ext cx="77724" cy="1252728"/>
          </a:xfrm>
          <a:prstGeom prst="rect">
            <a:avLst/>
          </a:prstGeom>
          <a:solidFill>
            <a:srgbClr val="2880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35224" y="4453128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ПСИХОЛОГІЯ • СОЦІАЛЬНА СФЕРА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35224" y="5029200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14552"/>
                </a:solidFill>
                <a:latin typeface="Aptos"/>
              </a:rPr>
              <a:t>КОНСУЛЬТАЦІЙНІ ПОСЛУГИ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074920" y="4334256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074920" y="4334256"/>
            <a:ext cx="77724" cy="1252728"/>
          </a:xfrm>
          <a:prstGeom prst="rect">
            <a:avLst/>
          </a:prstGeom>
          <a:solidFill>
            <a:srgbClr val="2880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39512" y="4453128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ДИЗАЙН • МИСТЕЦТВО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239512" y="5029200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14552"/>
                </a:solidFill>
                <a:latin typeface="Aptos"/>
              </a:rPr>
              <a:t>СТУДІЯ, ТВОРЧІ ПОСЛУГИ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379208" y="4334256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379208" y="4334256"/>
            <a:ext cx="77724" cy="1252728"/>
          </a:xfrm>
          <a:prstGeom prst="rect">
            <a:avLst/>
          </a:prstGeom>
          <a:solidFill>
            <a:srgbClr val="2880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543800" y="4453128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СПОРТ • РЕАБІЛІТАЦІЯ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543800" y="5029200"/>
            <a:ext cx="1847088" cy="233910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14552"/>
                </a:solidFill>
                <a:latin typeface="Aptos"/>
              </a:rPr>
              <a:t>ТРЕНУВАННЯ, ФІТНЕС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683496" y="4334256"/>
            <a:ext cx="2157984" cy="1252728"/>
          </a:xfrm>
          <a:prstGeom prst="roundRect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683496" y="4334256"/>
            <a:ext cx="77724" cy="1252728"/>
          </a:xfrm>
          <a:prstGeom prst="rect">
            <a:avLst/>
          </a:prstGeom>
          <a:solidFill>
            <a:srgbClr val="2880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848088" y="4453128"/>
            <a:ext cx="1874519" cy="46634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0931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ТУРИЗМ • ГОСТИННІСТЬ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848088" y="5029200"/>
            <a:ext cx="1847088" cy="449354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14552"/>
                </a:solidFill>
                <a:latin typeface="Aptos"/>
              </a:rPr>
              <a:t>ПОДОРОЖІ, ЗАКЛАДИ ХАРЧУВАННЯ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3776" y="5925312"/>
            <a:ext cx="11192256" cy="594360"/>
          </a:xfrm>
          <a:prstGeom prst="roundRect">
            <a:avLst/>
          </a:prstGeom>
          <a:solidFill>
            <a:srgbClr val="07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94944" y="6044184"/>
            <a:ext cx="10771632" cy="347472"/>
          </a:xfrm>
          <a:prstGeom prst="rect">
            <a:avLst/>
          </a:prstGeom>
          <a:noFill/>
        </p:spPr>
        <p:txBody>
          <a:bodyPr wrap="square" lIns="45720" tIns="18288" rIns="4572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ТВОЯ ПРОФЕСІЯ  →  ТВОЇ МОЖЛИВОСТІ  →  ТВОЯ ВЛАСНА СПРАВА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2E0EF39-7A16-4EE0-804D-56F123176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_titl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20040"/>
            <a:ext cx="11247120" cy="1078992"/>
          </a:xfrm>
          <a:prstGeom prst="roundRect">
            <a:avLst/>
          </a:prstGeom>
          <a:solidFill>
            <a:srgbClr val="0923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" y="438912"/>
            <a:ext cx="10789920" cy="475488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 b="1">
                <a:solidFill>
                  <a:srgbClr val="FFFFFF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ЧОМУ ВАРТО ОБРАТИ ЦЮ ДИСЦИПЛІНУ?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" y="950976"/>
            <a:ext cx="10515600" cy="409343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B9EBEF"/>
                </a:solidFill>
                <a:latin typeface="Aptos"/>
              </a:defRPr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B9EBE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ВЛАСНА СПРАВА ПОЧИНАЄТЬСЯ З ІДЕЇ — ЇЇ УСПІХ ЗАЛЕЖИТЬ ВІД ОБҐРУНТОВАНИХ РІШЕНЬ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" y="16642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9808" y="1837944"/>
            <a:ext cx="585216" cy="530352"/>
          </a:xfrm>
          <a:prstGeom prst="roundRect">
            <a:avLst/>
          </a:prstGeom>
          <a:solidFill>
            <a:srgbClr val="0D6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672" y="19019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53896" y="18562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започаткувати власну справу?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9704" y="16642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17720" y="1837944"/>
            <a:ext cx="585216" cy="530352"/>
          </a:xfrm>
          <a:prstGeom prst="roundRect">
            <a:avLst/>
          </a:prstGeom>
          <a:solidFill>
            <a:srgbClr val="0A7F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2584" y="19019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1808" y="18562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Яку систему оподаткування обрати?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57616" y="16642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485632" y="1837944"/>
            <a:ext cx="585216" cy="530352"/>
          </a:xfrm>
          <a:prstGeom prst="roundRect">
            <a:avLst/>
          </a:prstGeom>
          <a:solidFill>
            <a:srgbClr val="155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40496" y="19019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18562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визначити ціну та прибуток?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32644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49808" y="3438144"/>
            <a:ext cx="585216" cy="530352"/>
          </a:xfrm>
          <a:prstGeom prst="roundRect">
            <a:avLst/>
          </a:prstGeom>
          <a:solidFill>
            <a:srgbClr val="0D73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4672" y="35021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53896" y="34564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обліковувати доходи й витрати?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9704" y="32644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617720" y="3438144"/>
            <a:ext cx="585216" cy="530352"/>
          </a:xfrm>
          <a:prstGeom prst="roundRect">
            <a:avLst/>
          </a:prstGeom>
          <a:solidFill>
            <a:srgbClr val="134F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2584" y="35021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21808" y="34564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управляти коштами та платежами?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57616" y="3264408"/>
            <a:ext cx="3621024" cy="1344168"/>
          </a:xfrm>
          <a:prstGeom prst="roundRect">
            <a:avLst/>
          </a:prstGeom>
          <a:solidFill>
            <a:srgbClr val="F5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485632" y="3438144"/>
            <a:ext cx="585216" cy="530352"/>
          </a:xfrm>
          <a:prstGeom prst="roundRect">
            <a:avLst/>
          </a:prstGeom>
          <a:solidFill>
            <a:srgbClr val="0C67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40496" y="3502152"/>
            <a:ext cx="493776" cy="320040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89720" y="3456432"/>
            <a:ext cx="2615184" cy="98755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13314D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331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захистити бізнес від фінансових ризиків?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2648" y="5093208"/>
            <a:ext cx="11411712" cy="1225296"/>
          </a:xfrm>
          <a:prstGeom prst="roundRect">
            <a:avLst/>
          </a:prstGeom>
          <a:solidFill>
            <a:srgbClr val="0729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04672" y="5285232"/>
            <a:ext cx="91440" cy="795528"/>
          </a:xfrm>
          <a:prstGeom prst="rect">
            <a:avLst/>
          </a:prstGeom>
          <a:solidFill>
            <a:srgbClr val="F5B5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24128" y="5230368"/>
            <a:ext cx="10287000" cy="532453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FCE66"/>
                </a:solidFill>
                <a:latin typeface="Aptos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CE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РЕЗУЛЬТАТ НАВЧАННЯ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4128" y="5641848"/>
            <a:ext cx="11000232" cy="532453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FFFFFF"/>
                </a:solidFill>
                <a:latin typeface="Aptos"/>
              </a:defRPr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Готовність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приймати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практичні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фінансові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рішення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для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власної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справи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A15E6E2-9128-45AA-BB8C-F75E42722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_titl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292608"/>
            <a:ext cx="11283696" cy="1024128"/>
          </a:xfrm>
          <a:prstGeom prst="roundRect">
            <a:avLst/>
          </a:prstGeom>
          <a:solidFill>
            <a:srgbClr val="092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393192"/>
            <a:ext cx="10881360" cy="466344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FFFFFF"/>
                </a:solidFill>
                <a:latin typeface="Aptos"/>
              </a:defRPr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ВІД ПРОФЕСІЙНОЇ ІДЕЇ — ДО ВЛАСНОЇ СПРАВИ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25389"/>
            <a:ext cx="10698480" cy="44319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A3ECE9"/>
                </a:solidFill>
                <a:latin typeface="Aptos"/>
              </a:defRPr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A3ECE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ТЕМА 1. ВЛАСНА СПРАВА ЯК СПОСІБ РЕАЛІЗАЦІЇ ПРОФЕСІЙНИХ ЗНАНЬ І ВМІНЬ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488329"/>
            <a:ext cx="10789920" cy="44319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09254A"/>
                </a:solidFill>
                <a:latin typeface="Aptos"/>
              </a:defRPr>
            </a:pPr>
            <a:r>
              <a:rPr kumimoji="0" sz="24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ПЕРЕТВОРИТИ ПРОФЕСІЙНІ ЗНАННЯ НА БІЗНЕС</a:t>
            </a:r>
            <a:r>
              <a:rPr kumimoji="0" sz="210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139696"/>
            <a:ext cx="2167128" cy="2441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4360" y="2139696"/>
            <a:ext cx="2167128" cy="667512"/>
          </a:xfrm>
          <a:prstGeom prst="roundRect">
            <a:avLst/>
          </a:prstGeom>
          <a:solidFill>
            <a:srgbClr val="007D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2249424"/>
            <a:ext cx="1975104" cy="365760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  МОЇ ЗНАННЯ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962656"/>
            <a:ext cx="1847088" cy="120700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solidFill>
                  <a:srgbClr val="16304E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Що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я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вмію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робити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професійно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?</a:t>
            </a:r>
          </a:p>
        </p:txBody>
      </p:sp>
      <p:sp>
        <p:nvSpPr>
          <p:cNvPr id="11" name="Chevron 10"/>
          <p:cNvSpPr/>
          <p:nvPr/>
        </p:nvSpPr>
        <p:spPr>
          <a:xfrm>
            <a:off x="2715768" y="3099816"/>
            <a:ext cx="283464" cy="429768"/>
          </a:xfrm>
          <a:prstGeom prst="chevron">
            <a:avLst/>
          </a:prstGeom>
          <a:solidFill>
            <a:srgbClr val="F7B1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926079" y="2139696"/>
            <a:ext cx="2167128" cy="2441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926079" y="2139696"/>
            <a:ext cx="2167128" cy="667512"/>
          </a:xfrm>
          <a:prstGeom prst="roundRect">
            <a:avLst/>
          </a:prstGeom>
          <a:solidFill>
            <a:srgbClr val="009A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17520" y="2249424"/>
            <a:ext cx="1975104" cy="365760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02  БІЗНЕС-ІДЕЯ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0672" y="2962656"/>
            <a:ext cx="1847088" cy="120700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solidFill>
                  <a:srgbClr val="16304E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Який товар або послугу запропоную?</a:t>
            </a:r>
          </a:p>
        </p:txBody>
      </p:sp>
      <p:sp>
        <p:nvSpPr>
          <p:cNvPr id="16" name="Chevron 15"/>
          <p:cNvSpPr/>
          <p:nvPr/>
        </p:nvSpPr>
        <p:spPr>
          <a:xfrm>
            <a:off x="5047488" y="3099816"/>
            <a:ext cx="283464" cy="429768"/>
          </a:xfrm>
          <a:prstGeom prst="chevron">
            <a:avLst/>
          </a:prstGeom>
          <a:solidFill>
            <a:srgbClr val="F7B1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57800" y="2139696"/>
            <a:ext cx="2167128" cy="2441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257800" y="2139696"/>
            <a:ext cx="2167128" cy="667512"/>
          </a:xfrm>
          <a:prstGeom prst="roundRect">
            <a:avLst/>
          </a:prstGeom>
          <a:solidFill>
            <a:srgbClr val="0EA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49240" y="2249424"/>
            <a:ext cx="1975104" cy="365760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03  КЛІЄНТИ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22392" y="2962656"/>
            <a:ext cx="1847088" cy="120700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solidFill>
                  <a:srgbClr val="16304E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Кому це потрібно та за що готові платити?</a:t>
            </a:r>
          </a:p>
        </p:txBody>
      </p:sp>
      <p:sp>
        <p:nvSpPr>
          <p:cNvPr id="21" name="Chevron 20"/>
          <p:cNvSpPr/>
          <p:nvPr/>
        </p:nvSpPr>
        <p:spPr>
          <a:xfrm>
            <a:off x="7379208" y="3099816"/>
            <a:ext cx="283464" cy="429768"/>
          </a:xfrm>
          <a:prstGeom prst="chevron">
            <a:avLst/>
          </a:prstGeom>
          <a:solidFill>
            <a:srgbClr val="F7B1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589519" y="2139696"/>
            <a:ext cx="2167128" cy="2441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589519" y="2139696"/>
            <a:ext cx="2167128" cy="667512"/>
          </a:xfrm>
          <a:prstGeom prst="roundRect">
            <a:avLst/>
          </a:prstGeom>
          <a:solidFill>
            <a:srgbClr val="2A7B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80959" y="2249424"/>
            <a:ext cx="1975104" cy="365760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04  ПОПИТ І РИЗИКИ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54111" y="2962656"/>
            <a:ext cx="1847088" cy="120700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solidFill>
                  <a:srgbClr val="16304E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Чи є ринок і які можливі труднощі?</a:t>
            </a:r>
          </a:p>
        </p:txBody>
      </p:sp>
      <p:sp>
        <p:nvSpPr>
          <p:cNvPr id="26" name="Chevron 25"/>
          <p:cNvSpPr/>
          <p:nvPr/>
        </p:nvSpPr>
        <p:spPr>
          <a:xfrm>
            <a:off x="9710928" y="3099816"/>
            <a:ext cx="283464" cy="429768"/>
          </a:xfrm>
          <a:prstGeom prst="chevron">
            <a:avLst/>
          </a:prstGeom>
          <a:solidFill>
            <a:srgbClr val="F7B1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9921240" y="2139696"/>
            <a:ext cx="2167128" cy="2441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921240" y="2139696"/>
            <a:ext cx="2167128" cy="667512"/>
          </a:xfrm>
          <a:prstGeom prst="roundRect">
            <a:avLst/>
          </a:prstGeom>
          <a:solidFill>
            <a:srgbClr val="124C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12680" y="2249424"/>
            <a:ext cx="1975104" cy="365760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05  МОЯ СПРАВА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85832" y="2962656"/>
            <a:ext cx="1847088" cy="120700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solidFill>
                  <a:srgbClr val="16304E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>
                <a:ln>
                  <a:noFill/>
                </a:ln>
                <a:solidFill>
                  <a:srgbClr val="1630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розпочати самостійну діяльність?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" y="4910328"/>
            <a:ext cx="10954512" cy="1335024"/>
          </a:xfrm>
          <a:prstGeom prst="roundRect">
            <a:avLst/>
          </a:prstGeom>
          <a:solidFill>
            <a:srgbClr val="092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41248" y="5129784"/>
            <a:ext cx="100584" cy="868680"/>
          </a:xfrm>
          <a:prstGeom prst="rect">
            <a:avLst/>
          </a:prstGeom>
          <a:solidFill>
            <a:srgbClr val="F7B1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60704" y="5008769"/>
            <a:ext cx="10012680" cy="443198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CF72"/>
                </a:solidFill>
                <a:latin typeface="Aptos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CF7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ПРАКТИЧНИЙ РЕЗУЛЬТАТ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5494627"/>
            <a:ext cx="9985248" cy="504754"/>
          </a:xfrm>
          <a:prstGeom prst="rect">
            <a:avLst/>
          </a:prstGeom>
          <a:noFill/>
        </p:spPr>
        <p:txBody>
          <a:bodyPr wrap="square" lIns="36576" tIns="27432" rIns="36576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FFFFFF"/>
                </a:solidFill>
                <a:latin typeface="Aptos"/>
              </a:defRPr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Ти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сформуєш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власну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бізнес-ідею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на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основі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своєї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спеціальності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6B27FEF-BB11-4CD5-ADBD-1CDF01F52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1A4ECB-A39D-4AFD-886B-12E4EDE4A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61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olorful_infographic_slide_layout_busines.png">
            <a:extLst>
              <a:ext uri="{FF2B5EF4-FFF2-40B4-BE49-F238E27FC236}">
                <a16:creationId xmlns:a16="http://schemas.microsoft.com/office/drawing/2014/main" id="{4C8E0773-7FA5-4A55-900C-BC669F23A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590C10-B005-4180-BB21-8DDE83256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4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52728"/>
            <a:ext cx="12191695" cy="64008"/>
          </a:xfrm>
          <a:prstGeom prst="rect">
            <a:avLst/>
          </a:prstGeom>
          <a:solidFill>
            <a:srgbClr val="20A3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0040" y="201168"/>
            <a:ext cx="1756410" cy="832104"/>
          </a:xfrm>
          <a:prstGeom prst="roundRect">
            <a:avLst/>
          </a:prstGeom>
          <a:solidFill>
            <a:srgbClr val="FFC4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912" y="402034"/>
            <a:ext cx="1420063" cy="48987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13153"/>
                </a:solidFill>
                <a:latin typeface="Aptos"/>
              </a:defRPr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1315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ТЕМА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2032" y="182880"/>
            <a:ext cx="10332720" cy="585216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 b="1">
                <a:solidFill>
                  <a:srgbClr val="082D4F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 dirty="0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Облік </a:t>
            </a: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доходів</a:t>
            </a:r>
            <a:r>
              <a:rPr kumimoji="0" sz="2900" b="1" i="0" u="none" strike="noStrike" kern="1200" cap="none" spc="0" normalizeH="0" baseline="0" noProof="0" dirty="0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витрат</a:t>
            </a:r>
            <a:r>
              <a:rPr kumimoji="0" sz="2900" b="1" i="0" u="none" strike="noStrike" kern="1200" cap="none" spc="0" normalizeH="0" baseline="0" noProof="0" dirty="0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і </a:t>
            </a: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документування</a:t>
            </a:r>
            <a:r>
              <a:rPr kumimoji="0" sz="2900" b="1" i="0" u="none" strike="noStrike" kern="1200" cap="none" spc="0" normalizeH="0" baseline="0" noProof="0" dirty="0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082D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операцій</a:t>
            </a:r>
            <a:endParaRPr kumimoji="0" sz="2900" b="1" i="0" u="none" strike="noStrike" kern="1200" cap="none" spc="0" normalizeH="0" baseline="0" noProof="0" dirty="0">
              <a:ln>
                <a:noFill/>
              </a:ln>
              <a:solidFill>
                <a:srgbClr val="082D4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5920" y="804672"/>
            <a:ext cx="10058400" cy="335989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28EB3"/>
                </a:solidFill>
                <a:latin typeface="Aptos"/>
              </a:defRPr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28EB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ЯК НАВЕСТИ ПОРЯДОК У ФІНАНСАХ ВЛАСНОЇ СПРАВИ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28EB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?</a:t>
            </a:r>
          </a:p>
        </p:txBody>
      </p:sp>
      <p:pic>
        <p:nvPicPr>
          <p:cNvPr id="8" name="Picture 7" descr="slide7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527048"/>
            <a:ext cx="4754880" cy="45262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230368" y="1536192"/>
            <a:ext cx="6629400" cy="457200"/>
          </a:xfrm>
          <a:prstGeom prst="roundRect">
            <a:avLst/>
          </a:prstGeom>
          <a:solidFill>
            <a:srgbClr val="0B53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32120" y="1618488"/>
            <a:ext cx="6217920" cy="283464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FFFFF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Що навчимося робити?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39512" y="2103120"/>
            <a:ext cx="6601968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30952" y="2221991"/>
            <a:ext cx="530352" cy="530352"/>
          </a:xfrm>
          <a:prstGeom prst="roundRect">
            <a:avLst/>
          </a:prstGeom>
          <a:solidFill>
            <a:srgbClr val="208D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4104" y="2331720"/>
            <a:ext cx="438912" cy="24688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89320" y="2176272"/>
            <a:ext cx="5650992" cy="33832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A3656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A36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Обліковувати доходи та витрати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9320" y="2551176"/>
            <a:ext cx="5614416" cy="305212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384D5C"/>
                </a:solidFill>
                <a:latin typeface="Aptos"/>
              </a:defRPr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Фіксувати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надходження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платежі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та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результати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діяльності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39512" y="3054096"/>
            <a:ext cx="6601968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30952" y="3172968"/>
            <a:ext cx="530352" cy="530352"/>
          </a:xfrm>
          <a:prstGeom prst="roundRect">
            <a:avLst/>
          </a:prstGeom>
          <a:solidFill>
            <a:srgbClr val="129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04104" y="3282696"/>
            <a:ext cx="438912" cy="24688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9320" y="3127248"/>
            <a:ext cx="5650992" cy="33832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A3656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A36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Підтверджувати господарські операції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3502152"/>
            <a:ext cx="5614416" cy="305212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384D5C"/>
                </a:solidFill>
                <a:latin typeface="Aptos"/>
              </a:defRPr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Розуміти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призначення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рахунків,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актів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накладних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і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чеків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239512" y="4005072"/>
            <a:ext cx="6601968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330952" y="4123944"/>
            <a:ext cx="530352" cy="530352"/>
          </a:xfrm>
          <a:prstGeom prst="roundRect">
            <a:avLst/>
          </a:prstGeom>
          <a:solidFill>
            <a:srgbClr val="309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4104" y="4233672"/>
            <a:ext cx="438912" cy="24688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9320" y="4078224"/>
            <a:ext cx="5650992" cy="33832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A3656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A36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Організувати електронні документи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89320" y="4453128"/>
            <a:ext cx="5614416" cy="305212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384D5C"/>
                </a:solidFill>
                <a:latin typeface="Aptos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Створювати,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зберігати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й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систематизувати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документи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39512" y="4956048"/>
            <a:ext cx="6601968" cy="8503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330952" y="5074920"/>
            <a:ext cx="530352" cy="530352"/>
          </a:xfrm>
          <a:prstGeom prst="roundRect">
            <a:avLst/>
          </a:prstGeom>
          <a:solidFill>
            <a:srgbClr val="EBA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04104" y="5184648"/>
            <a:ext cx="438912" cy="24688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89320" y="5029200"/>
            <a:ext cx="5650992" cy="338328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A3656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A36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Уникати типових помилок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89320" y="5404104"/>
            <a:ext cx="5614416" cy="305212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384D5C"/>
                </a:solidFill>
                <a:latin typeface="Aptos"/>
              </a:defRPr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Контролювати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повноту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обліку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та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наявність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підтверджень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84D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" y="6190488"/>
            <a:ext cx="11612880" cy="484632"/>
          </a:xfrm>
          <a:prstGeom prst="roundRect">
            <a:avLst/>
          </a:prstGeom>
          <a:solidFill>
            <a:srgbClr val="073E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920" y="6281928"/>
            <a:ext cx="11109960" cy="366767"/>
          </a:xfrm>
          <a:prstGeom prst="rect">
            <a:avLst/>
          </a:prstGeom>
          <a:noFill/>
        </p:spPr>
        <p:txBody>
          <a:bodyPr wrap="square" lIns="25400" tIns="127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Aptos"/>
              </a:defRPr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ПРАКТИЧНИЙ РЕЗУЛЬТАТ: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ВЛАСНА ПРОСТА СИСТЕМА ОБЛІКУ ДОХОДІВ, ВИТРАТ І ДОКУМЕНТІВ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B15960-137B-4EBA-91AF-18D6E978D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49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597574-4209-41D0-B331-B74E1B91B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70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1A3CBD-7D6F-4889-849B-319204148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83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7D4CE4-BF83-48A0-8D53-A3C112C83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8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26A13D-D1A2-40B6-ABCD-FBD68354C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695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371</Words>
  <Application>Microsoft Office PowerPoint</Application>
  <PresentationFormat>Широкоэкранный</PresentationFormat>
  <Paragraphs>91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2026-10-20T09:01:54Z</dcterms:created>
  <dcterms:modified xsi:type="dcterms:W3CDTF">2026-10-20T10:04:23Z</dcterms:modified>
</cp:coreProperties>
</file>