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9" r:id="rId1"/>
  </p:sldMasterIdLst>
  <p:notesMasterIdLst>
    <p:notesMasterId r:id="rId7"/>
  </p:notesMasterIdLst>
  <p:sldIdLst>
    <p:sldId id="256" r:id="rId2"/>
    <p:sldId id="292" r:id="rId3"/>
    <p:sldId id="293" r:id="rId4"/>
    <p:sldId id="294" r:id="rId5"/>
    <p:sldId id="271" r:id="rId6"/>
  </p:sldIdLst>
  <p:sldSz cx="12192000" cy="6858000"/>
  <p:notesSz cx="6738938" cy="9869488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1pPr>
    <a:lvl2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2pPr>
    <a:lvl3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3pPr>
    <a:lvl4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4pPr>
    <a:lvl5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5pPr>
    <a:lvl6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6pPr>
    <a:lvl7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7pPr>
    <a:lvl8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8pPr>
    <a:lvl9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="" xmlns:p14="http://schemas.microsoft.com/office/powerpoint/2010/main" xmlns:pr="smNativeData" dt="1564051249" val="966" revOS="4"/>
      <pr:smFileRevision xmlns="" xmlns:p14="http://schemas.microsoft.com/office/powerpoint/2010/main" xmlns:pr="smNativeData" dt="1564051249" val="101"/>
      <pr:guideOptions xmlns="" xmlns:p14="http://schemas.microsoft.com/office/powerpoint/2010/main" xmlns:pr="smNativeData" dt="156405124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552"/>
      </p:cViewPr>
      <p:guideLst>
        <p:guide orient="horz" pos="2160"/>
        <p:guide pos="3840"/>
      </p:guideLst>
    </p:cSldViewPr>
  </p:slideViewPr>
  <p:outlineViewPr>
    <p:cViewPr>
      <p:scale>
        <a:sx n="303" d="100"/>
        <a:sy n="30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" d="100"/>
        <a:sy n="13" d="100"/>
      </p:scale>
      <p:origin x="0" y="0"/>
    </p:cViewPr>
  </p:sorterViewPr>
  <p:notesViewPr>
    <p:cSldViewPr>
      <p:cViewPr>
        <p:scale>
          <a:sx n="67" d="100"/>
          <a:sy n="67" d="100"/>
        </p:scale>
        <p:origin x="1086" y="206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Pg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D3EQAADAMAABAAAAAmAAAACAAAAL2fAAD/HwAA"/>
              </a:ext>
            </a:extLst>
          </p:cNvSpPr>
          <p:nvPr>
            <p:ph type="hdr" idx="2"/>
          </p:nvPr>
        </p:nvSpPr>
        <p:spPr>
          <a:xfrm>
            <a:off x="0" y="0"/>
            <a:ext cx="292036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R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  <a:lvl2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2pPr>
            <a:lvl3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3pPr>
            <a:lvl4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4pPr>
            <a:lvl5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5pPr>
            <a:lvl6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6pPr>
            <a:lvl7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7pPr>
            <a:lvl8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8pPr>
            <a:lvl9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9pPr>
          </a:lstStyle>
          <a:p>
            <a:endParaRPr/>
          </a:p>
        </p:txBody>
      </p:sp>
      <p:sp>
        <p:nvSpPr>
          <p:cNvPr id="3" name="Google Shape;4;n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excAAAAAAAByKQAADAMAABAAAAAmAAAACAAAAL2fAAD/HwAA"/>
              </a:ext>
            </a:extLst>
          </p:cNvSpPr>
          <p:nvPr>
            <p:ph type="dt" idx="10"/>
          </p:nvPr>
        </p:nvSpPr>
        <p:spPr>
          <a:xfrm>
            <a:off x="3816985" y="0"/>
            <a:ext cx="292036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R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  <a:lvl2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2pPr>
            <a:lvl3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3pPr>
            <a:lvl4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4pPr>
            <a:lvl5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5pPr>
            <a:lvl6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6pPr>
            <a:lvl7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7pPr>
            <a:lvl8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8pPr>
            <a:lvl9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9pPr>
          </a:lstStyle>
          <a:p>
            <a:endParaRPr/>
          </a:p>
        </p:txBody>
      </p:sp>
      <p:sp>
        <p:nvSpPr>
          <p:cNvPr id="4" name="Google Shape;5;n"/>
          <p:cNvSpPr>
            <a:spLocks noGrp="1" noRot="1" noChangeAspect="1" noChangeArrowheads="1"/>
            <a:extLst>
              <a:ext uri="smNativeData">
                <pr:smNativeData xmlns="" xmlns:p14="http://schemas.microsoft.com/office/powerpoint/2010/main" xmlns:pr="smNativeData" val="SMDATA_16_MYc5XRMAAAAlAAAACwAAAC0AAAAAAAAAAAAAAAAAAAAAA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AUAAAAAQAAACMAAAAjAAAAIwAAAB4AAAAAAAAASwAAAEsAAAAAAAAASwAAAEs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DETnY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iAIAAJcHAADwJgAAFBwAABAAAAAmAAAACAAAAAEPAAD/HwAA"/>
              </a:ext>
            </a:extLst>
          </p:cNvSpPr>
          <p:nvPr>
            <p:ph type="sldImg" idx="3"/>
          </p:nvPr>
        </p:nvSpPr>
        <p:spPr>
          <a:xfrm>
            <a:off x="411480" y="1233805"/>
            <a:ext cx="5918200" cy="3330575"/>
          </a:xfrm>
          <a:custGeom>
            <a:avLst/>
            <a:gdLst/>
            <a:ahLst/>
            <a:cxnLst/>
            <a:rect l="0" t="0" r="5918200" b="3330575"/>
            <a:pathLst>
              <a:path w="5918200" h="3330575" fill="none" extrusionOk="0">
                <a:moveTo>
                  <a:pt x="0" y="0"/>
                </a:moveTo>
                <a:lnTo>
                  <a:pt x="5918200" y="0"/>
                </a:lnTo>
                <a:lnTo>
                  <a:pt x="5918200" y="3330575"/>
                </a:lnTo>
                <a:lnTo>
                  <a:pt x="0" y="3330575"/>
                </a:lnTo>
                <a:close/>
              </a:path>
            </a:pathLst>
          </a:cu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5" name="Google Shape;6;n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JQQAADgdAABPJQAAIDUAABAAAAAmAAAACAAAAL2fAAD/HwAA"/>
              </a:ext>
            </a:extLst>
          </p:cNvSpPr>
          <p:nvPr>
            <p:ph type="body" idx="1"/>
          </p:nvPr>
        </p:nvSpPr>
        <p:spPr>
          <a:xfrm>
            <a:off x="673735" y="4749800"/>
            <a:ext cx="5391150" cy="3886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L="4572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  <a:lvl2pPr marL="9144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2pPr>
            <a:lvl3pPr marL="13716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3pPr>
            <a:lvl4pPr marL="18288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4pPr>
            <a:lvl5pPr marL="22860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5pPr>
            <a:lvl6pPr marL="27432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6pPr>
            <a:lvl7pPr marL="32004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7pPr>
            <a:lvl8pPr marL="36576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8pPr>
            <a:lvl9pPr marL="4114800" marR="0" indent="-22860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9pPr>
          </a:lstStyle>
          <a:p>
            <a:endParaRPr/>
          </a:p>
        </p:txBody>
      </p:sp>
      <p:sp>
        <p:nvSpPr>
          <p:cNvPr id="6" name="Google Shape;7;n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Ks5AAD3EQAAtzwAABAAAAAmAAAACAAAAL2fAAD/HwAA"/>
              </a:ext>
            </a:extLst>
          </p:cNvSpPr>
          <p:nvPr>
            <p:ph type="ftr" idx="11"/>
          </p:nvPr>
        </p:nvSpPr>
        <p:spPr>
          <a:xfrm>
            <a:off x="0" y="9374505"/>
            <a:ext cx="292036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R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  <a:lvl2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2pPr>
            <a:lvl3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3pPr>
            <a:lvl4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4pPr>
            <a:lvl5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5pPr>
            <a:lvl6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6pPr>
            <a:lvl7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7pPr>
            <a:lvl8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8pPr>
            <a:lvl9pPr marR="0" algn="l">
              <a:spcBef>
                <a:spcPts val="0"/>
              </a:spcBef>
              <a:spcAft>
                <a:spcPts val="0"/>
              </a:spcAft>
              <a:buNone/>
              <a:defRPr sz="1800" b="0" i="0" u="none" strike="noStrike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9pPr>
          </a:lstStyle>
          <a:p>
            <a:endParaRPr/>
          </a:p>
        </p:txBody>
      </p:sp>
      <p:sp>
        <p:nvSpPr>
          <p:cNvPr id="7" name="Google Shape;8;n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excAAKs5AAByKQAAtzwAABAAAAAmAAAACAAAAL0/AAD/HwAA"/>
              </a:ext>
            </a:extLst>
          </p:cNvSpPr>
          <p:nvPr>
            <p:ph type="sldNum" idx="12"/>
          </p:nvPr>
        </p:nvSpPr>
        <p:spPr>
          <a:xfrm>
            <a:off x="3816985" y="9374505"/>
            <a:ext cx="292036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fld id="{1115F04D-03FC-4006-B2AD-F553BEE344A0}" type="slidenum">
              <a:rPr lang="ru-ru" sz="1200">
                <a:latin typeface="Calibri" pitchFamily="2" charset="-52"/>
                <a:ea typeface="Calibri" pitchFamily="2" charset="-52"/>
                <a:cs typeface="Calibri" pitchFamily="2" charset="-52"/>
              </a:rPr>
              <a:t>‹№›</a:t>
            </a:fld>
            <a:endParaRPr sz="1200">
              <a:latin typeface="Calibri" pitchFamily="2" charset="-52"/>
              <a:ea typeface="Calibri" pitchFamily="2" charset="-52"/>
              <a:cs typeface="Calibri" pitchFamily="2" charset="-5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1pPr>
    <a:lvl2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2pPr>
    <a:lvl3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3pPr>
    <a:lvl4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4pPr>
    <a:lvl5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5pPr>
    <a:lvl6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6pPr>
    <a:lvl7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7pPr>
    <a:lvl8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8pPr>
    <a:lvl9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400" b="0" i="0" u="none" strike="noStrike" kern="1" spc="0" baseline="0">
        <a:solidFill>
          <a:srgbClr val="000000"/>
        </a:solidFill>
        <a:effectLst/>
        <a:latin typeface="Arial" pitchFamily="2" charset="-52"/>
        <a:ea typeface="Arial" pitchFamily="2" charset="-52"/>
        <a:cs typeface="Arial" pitchFamily="2" charset="-5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;p1:notes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JQQAADgdAABPJQAAIDUAABAAAAAmAAAACAAAAL0/AAAAAAAA"/>
              </a:ext>
            </a:extLst>
          </p:cNvSpPr>
          <p:nvPr>
            <p:ph type="body" idx="1"/>
          </p:nvPr>
        </p:nvSpPr>
        <p:spPr>
          <a:xfrm>
            <a:off x="673735" y="4749800"/>
            <a:ext cx="5391150" cy="3886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Google Shape;16;p1:notes"/>
          <p:cNvSpPr>
            <a:spLocks noGrp="1" noRot="1" noChangeAspect="1" noChangeArrowheads="1"/>
            <a:extLst>
              <a:ext uri="smNativeData">
                <pr:smNativeData xmlns="" xmlns:p14="http://schemas.microsoft.com/office/powerpoint/2010/main" xmlns:pr="smNativeData" val="SMDATA_16_MYc5XRMAAAAlAAAACwAAAC0AAAAAAAAAAAAAAAAAAAAAA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AUAAAAAQAAACMAAAAjAAAAIwAAAB4AAAAAAAAASwAAAEsAAAAAAAAASwAAAEs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iAIAAJcHAADwJgAAFBwAABAAAAAmAAAACAAAAAEPAAAAAAAA"/>
              </a:ext>
            </a:extLst>
          </p:cNvSpPr>
          <p:nvPr>
            <p:ph type="sldImg" idx="2"/>
          </p:nvPr>
        </p:nvSpPr>
        <p:spPr>
          <a:xfrm>
            <a:off x="411163" y="1233488"/>
            <a:ext cx="5918200" cy="3330575"/>
          </a:xfrm>
          <a:custGeom>
            <a:avLst/>
            <a:gdLst/>
            <a:ahLst/>
            <a:cxnLst/>
            <a:rect l="0" t="0" r="5918200" b="3330575"/>
            <a:pathLst>
              <a:path w="5918200" h="3330575" fill="none" extrusionOk="0">
                <a:moveTo>
                  <a:pt x="0" y="0"/>
                </a:moveTo>
                <a:lnTo>
                  <a:pt x="5918200" y="0"/>
                </a:lnTo>
                <a:lnTo>
                  <a:pt x="5918200" y="3330575"/>
                </a:lnTo>
                <a:lnTo>
                  <a:pt x="0" y="3330575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AUAADsLAADYRQAAACYAABAAAAAmAAAACAAAAAGBAAAAAAAA"/>
              </a:ext>
            </a:extLst>
          </p:cNvSpPr>
          <p:nvPr>
            <p:ph idx="1"/>
          </p:nvPr>
        </p:nvSpPr>
        <p:spPr>
          <a:xfrm>
            <a:off x="838200" y="1825625"/>
            <a:ext cx="10515600" cy="4351655"/>
          </a:xfrm>
          <a:prstGeom prst="rect">
            <a:avLst/>
          </a:prstGeom>
        </p:spPr>
        <p:txBody>
          <a:bodyPr/>
          <a:lstStyle>
            <a:lvl1pPr>
              <a:defRPr lang="ru-ru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</a:lstStyle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</a:p>
        </p:txBody>
      </p:sp>
      <p:sp>
        <p:nvSpPr>
          <p:cNvPr id="3" name="Дата 3"/>
          <p:cNvSpPr txBox="1"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DETnY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AUAABonAAAIFgAAWSkAABAAAAAmAAAACAAAAAGBAAAAAAAA"/>
              </a:ext>
            </a:extLst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ru-ru"/>
            </a:lvl1pPr>
          </a:lstStyle>
          <a:p>
            <a:pPr>
              <a:defRPr lang="ru-ru"/>
            </a:pPr>
            <a:fld id="{1115E037-79FC-4016-B2AD-8F43AEE344DA}" type="datetime1">
              <a:t>07.08.2019</a:t>
            </a:fld>
            <a:endParaRPr/>
          </a:p>
        </p:txBody>
      </p:sp>
      <p:sp>
        <p:nvSpPr>
          <p:cNvPr id="4" name="Нижний колонтитул 4"/>
          <p:cNvSpPr txBox="1"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DETnY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2BgAABonAAAoMgAAWSkAABAAAAAmAAAACAAAAAGBAAAAAAAA"/>
              </a:ext>
            </a:extLst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ru-ru"/>
            </a:lvl1pPr>
          </a:lstStyle>
          <a:p>
            <a:pPr>
              <a:defRPr lang="ru-ru"/>
            </a:pPr>
            <a:endParaRPr/>
          </a:p>
        </p:txBody>
      </p:sp>
      <p:sp>
        <p:nvSpPr>
          <p:cNvPr id="5" name="Номер слайда 5"/>
          <p:cNvSpPr txBox="1"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+DQAABonAADYRQAAWSkAABAAAAAmAAAACAAAAAGBAAAAAAAA"/>
              </a:ext>
            </a:extLst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ru-ru"/>
            </a:lvl1pPr>
          </a:lstStyle>
          <a:p>
            <a:pPr>
              <a:defRPr lang="ru-ru"/>
            </a:pPr>
            <a:fld id="{11159859-17FC-406E-B2AD-E13BD6E344B4}" type="slidenum">
              <a:t>‹№›</a:t>
            </a:fld>
            <a:endParaRPr/>
          </a:p>
        </p:txBody>
      </p:sp>
      <p:sp>
        <p:nvSpPr>
          <p:cNvPr id="6" name="Заголовок 8"/>
          <p:cNvSpPr txBox="1">
            <a:spLocks noGrp="1" noChangeArrowheads="1"/>
            <a:extLst>
              <a:ext uri="smNativeData">
                <pr:smNativeData xmlns="" xmlns:p14="http://schemas.microsoft.com/office/powerpoint/2010/main" xmlns:pr="smNativeData" val="SMDATA_16_MYc5X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AUAAD8CAADYRQAAZwoAABAAAAAmAAAACAAAAAGBAAAAAAAA"/>
              </a:ext>
            </a:extLst>
          </p:cNvSpPr>
          <p:nvPr>
            <p:ph type="title"/>
          </p:nvPr>
        </p:nvSpPr>
        <p:spPr>
          <a:xfrm>
            <a:off x="838200" y="365125"/>
            <a:ext cx="10515600" cy="1325880"/>
          </a:xfrm>
          <a:prstGeom prst="rect">
            <a:avLst/>
          </a:prstGeom>
        </p:spPr>
        <p:txBody>
          <a:bodyPr/>
          <a:lstStyle>
            <a:lvl1pPr>
              <a:defRPr lang="ru-ru"/>
            </a:lvl1pPr>
          </a:lstStyle>
          <a:p>
            <a:pPr>
              <a:defRPr lang="ru-ru"/>
            </a:pPr>
            <a:r>
              <a:t>Образец заголовка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1;p1"/>
          <p:cNvPicPr>
            <a:extLst>
              <a:ext uri="smNativeData">
                <pr:smNativeData xmlns="" xmlns:p14="http://schemas.microsoft.com/office/powerpoint/2010/main" xmlns:pr="smNativeData" val="SMDATA_18_MYc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7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GEHAAAgAwAAIhAAAKgFAAAQAAAAJgAAAAgAAAD//////////w=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1199515" y="508000"/>
            <a:ext cx="1423035" cy="4114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titleStyle>
    <p:body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yivcity.gov.ua/biznes_ta_litsenzuvannia/programa_finansovo-kreditno_pidtrimki_subyektiv_malogo_ta_serednogo_pidpriyemnitstva_u_misti_kiyevi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8;p3"/>
          <p:cNvPicPr>
            <a:extLst>
              <a:ext uri="smNativeData">
                <pr:smNativeData xmlns="" xmlns:p14="http://schemas.microsoft.com/office/powerpoint/2010/main" xmlns:pr="smNativeData" val="SMDATA_18_MYc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9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AAAAABcAgAAAEsAAAse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3540"/>
            <a:ext cx="12192000" cy="4500245"/>
          </a:xfrm>
          <a:prstGeom prst="rect">
            <a:avLst/>
          </a:prstGeom>
          <a:noFill/>
          <a:ln>
            <a:noFill/>
          </a:ln>
          <a:effectLst/>
        </p:spPr>
      </p:pic>
      <p:cxnSp>
        <p:nvCxnSpPr>
          <p:cNvPr id="3" name="Google Shape;19;p3"/>
          <p:cNvCxnSpPr>
            <a:extLst>
              <a:ext uri="smNativeData">
                <pr:smNativeData xmlns="" xmlns:p14="http://schemas.microsoft.com/office/powerpoint/2010/main" xmlns:pr="smNativeData" val="SMDATA_16_MYc5XRMAAAAlAAAAD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P///wAtAAAAAQAAACMAAAAjAAAAIwAAAB4AAAAAAAAASwAAAEsAAAAAAAAASwAAAEs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Dpzb2w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P///wB/f38ARFRqA8zMzADAwP8Af39/AAAAAAAAAAAAAAAAAAAAAAAAAAAAIQAAABgAAAAUAAAAeQgAAJMSAAB6CAAAfhgAABAAAAAmAAAACAAAAP//////////"/>
              </a:ext>
            </a:extLst>
          </p:cNvCxnSpPr>
          <p:nvPr/>
        </p:nvCxnSpPr>
        <p:spPr>
          <a:xfrm rot="5400000">
            <a:off x="896620" y="3500120"/>
            <a:ext cx="962025" cy="635"/>
          </a:xfrm>
          <a:prstGeom prst="straightConnector1">
            <a:avLst/>
          </a:prstGeom>
          <a:noFill/>
          <a:ln w="28575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4" name="Google Shape;20;p3"/>
          <p:cNvCxnSpPr>
            <a:extLst>
              <a:ext uri="smNativeData">
                <pr:smNativeData xmlns="" xmlns:p14="http://schemas.microsoft.com/office/powerpoint/2010/main" xmlns:pr="smNativeData" val="SMDATA_16_MYc5XRMAAAAlAAAADQ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P///wAtAAAAAQAAACMAAAAjAAAAIwAAAB4AAAAAAAAASwAAAEsAAAAAAAAASwAAAEs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HJpYWw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P///wB/f38ARFRqA8zMzADAwP8Af39/AAAAAAAAAAAAAAAAAAAAAAAAAAAAIQAAABgAAAAUAAAAeQgAAH0YAABSOgAAfhgAABAAAAAmAAAACAAAAP//////////"/>
              </a:ext>
            </a:extLst>
          </p:cNvCxnSpPr>
          <p:nvPr/>
        </p:nvCxnSpPr>
        <p:spPr>
          <a:xfrm rot="16200000">
            <a:off x="5428615" y="-70485"/>
            <a:ext cx="635" cy="8103235"/>
          </a:xfrm>
          <a:prstGeom prst="straightConnector1">
            <a:avLst/>
          </a:prstGeom>
          <a:noFill/>
          <a:ln w="28575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/>
        </p:spPr>
      </p:cxnSp>
      <p:sp>
        <p:nvSpPr>
          <p:cNvPr id="5" name="Google Shape;21;p3"/>
          <p:cNvSpPr>
            <a:extLst>
              <a:ext uri="smNativeData">
                <pr:smNativeData xmlns="" xmlns:p14="http://schemas.microsoft.com/office/powerpoint/2010/main" xmlns:pr="smNativeData" val="SMDATA_16_MYc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K4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3wcAAE4HAAAqRwAANBAAABAAAAAmAAAACAAAAP//////////"/>
              </a:ext>
            </a:extLst>
          </p:cNvSpPr>
          <p:nvPr/>
        </p:nvSpPr>
        <p:spPr>
          <a:xfrm>
            <a:off x="1279525" y="1187450"/>
            <a:ext cx="10288905" cy="14465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endParaRPr lang="ru-ru" sz="4400">
              <a:solidFill>
                <a:schemeClr val="bg1"/>
              </a:solidFill>
              <a:latin typeface="Raleway ExtraLight" charset="0"/>
              <a:ea typeface="Raleway ExtraLight" charset="0"/>
              <a:cs typeface="Raleway ExtraLight" charset="0"/>
            </a:endParaRPr>
          </a:p>
        </p:txBody>
      </p:sp>
      <p:pic>
        <p:nvPicPr>
          <p:cNvPr id="6" name="Google Shape;24;p3"/>
          <p:cNvPicPr>
            <a:extLst>
              <a:ext uri="smNativeData">
                <pr:smNativeData xmlns="" xmlns:p14="http://schemas.microsoft.com/office/powerpoint/2010/main" xmlns:pr="smNativeData" val="SMDATA_18_MYc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8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HIEAACuHwAASBMAAPkjAAAQAAAAJgAAAAgAAAD//////////w=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722630" y="5149850"/>
            <a:ext cx="2411730" cy="69786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Google Shape;79;p9"/>
          <p:cNvSpPr>
            <a:extLst>
              <a:ext uri="smNativeData">
                <pr:smNativeData xmlns="" xmlns:p14="http://schemas.microsoft.com/office/powerpoint/2010/main" xmlns:pr="smNativeData" val="SMDATA_16_MYc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JU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FwMAAEcGAAAqRwAA4xcAABAAAAAmAAAACAAAAP//////////"/>
              </a:ext>
            </a:extLst>
          </p:cNvSpPr>
          <p:nvPr/>
        </p:nvSpPr>
        <p:spPr>
          <a:xfrm>
            <a:off x="502285" y="1020445"/>
            <a:ext cx="11066145" cy="28625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b="1"/>
            </a:pPr>
            <a:r>
              <a:rPr lang="uk-UA" sz="4400" dirty="0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Державна допомога для малого 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b="1"/>
            </a:pPr>
            <a:r>
              <a:rPr lang="uk-UA" sz="4400" dirty="0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і середнього підприємництва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lang="ru-ru" sz="2800" b="1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defRPr>
            </a:pPr>
            <a:endParaRPr lang="uk-UA" sz="4400" dirty="0" smtClean="0">
              <a:solidFill>
                <a:schemeClr val="bg1"/>
              </a:solidFill>
              <a:latin typeface="Raleway Medium" charset="0"/>
              <a:ea typeface="Raleway Medium" charset="0"/>
              <a:cs typeface="Raleway Medium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lang="ru-ru" sz="2800" b="1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defRPr>
            </a:pPr>
            <a:r>
              <a:rPr lang="uk-UA" dirty="0" smtClean="0"/>
              <a:t>Інформація для отримувачів</a:t>
            </a:r>
            <a:endParaRPr lang="uk-UA" dirty="0" smtClean="0"/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7F7F7F"/>
              </a:solidFill>
              <a:latin typeface="Raleway Medium" charset="0"/>
              <a:ea typeface="Raleway Medium" charset="0"/>
              <a:cs typeface="Raleway Medium" charset="0"/>
            </a:endParaRPr>
          </a:p>
        </p:txBody>
      </p:sp>
      <p:pic>
        <p:nvPicPr>
          <p:cNvPr id="8" name="Google Shape;35;p4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8_MYc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8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N09AACtIAAAgkUAAOkjAAAQAAAAJgAAAAgAAAD//////////w=="/>
              </a:ext>
            </a:extLst>
          </p:cNvPicPr>
          <p:nvPr/>
        </p:nvPicPr>
        <p:blipFill>
          <a:blip r:embed="rId5"/>
          <a:stretch>
            <a:fillRect/>
          </a:stretch>
        </p:blipFill>
        <p:spPr>
          <a:xfrm>
            <a:off x="10056495" y="5311775"/>
            <a:ext cx="1242695" cy="525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Автофигура1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RFRqA8zMzADAwP8Af39/AAAAAAAAAAAAAAAAAAAAAAAAAAAAIQAAABgAAAAUAAAANgQAANQIAABHGAAAOQ0AABAAAAAmAAAACAAAAP//////////"/>
              </a:ext>
            </a:extLst>
          </p:cNvSpPr>
          <p:nvPr/>
        </p:nvSpPr>
        <p:spPr>
          <a:xfrm>
            <a:off x="684530" y="1435100"/>
            <a:ext cx="3261995" cy="7143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b="1">
                <a:solidFill>
                  <a:srgbClr val="7F7F7F"/>
                </a:solidFill>
              </a:defRPr>
            </a:pPr>
            <a:r>
              <a:t>Хто може отримати державну допомогу?</a:t>
            </a:r>
          </a:p>
        </p:txBody>
      </p:sp>
      <p:sp>
        <p:nvSpPr>
          <p:cNvPr id="3" name="Автофигура2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RFRqA8zMzADAwP8Af39/AAAAAAAAAAAAAAAAAAAAAAAAAAAAIQAAABgAAAAUAAAA+QMAAFUQAABHGAAAGyEAABAAAAAmAAAACAAAAP//////////"/>
              </a:ext>
            </a:extLst>
          </p:cNvSpPr>
          <p:nvPr/>
        </p:nvSpPr>
        <p:spPr>
          <a:xfrm>
            <a:off x="645795" y="2654935"/>
            <a:ext cx="3300730" cy="2726690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chemeClr val="tx1"/>
                </a:solidFill>
              </a:defRPr>
            </a:pPr>
            <a:r>
              <a:rPr lang="ru-ru" b="1">
                <a:latin typeface="Raleway Medium" charset="0"/>
                <a:ea typeface="Arial" pitchFamily="2" charset="-52"/>
                <a:cs typeface="Arial" pitchFamily="2" charset="-52"/>
              </a:rPr>
              <a:t>Суб’єкти середнього та малого підприємництва, що провадять діяльність у будь-якій галузі</a:t>
            </a:r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. Згідно наявної практики,</a:t>
            </a:r>
            <a:r>
              <a:rPr lang="en-us">
                <a:latin typeface="Raleway Medium" charset="0"/>
                <a:ea typeface="Arial" pitchFamily="2" charset="-52"/>
                <a:cs typeface="Arial" pitchFamily="2" charset="-52"/>
              </a:rPr>
              <a:t> </a:t>
            </a:r>
            <a:r>
              <a:rPr lang="uk-ua">
                <a:latin typeface="Raleway Medium" charset="0"/>
                <a:ea typeface="Arial" pitchFamily="2" charset="-52"/>
                <a:cs typeface="Arial" pitchFamily="2" charset="-52"/>
              </a:rPr>
              <a:t>державна допомога підтримки середнього та малого підприємництва підпадає під категорію незначної державної допомоги.</a:t>
            </a:r>
          </a:p>
        </p:txBody>
      </p:sp>
      <p:sp>
        <p:nvSpPr>
          <p:cNvPr id="4" name="Линия1"/>
          <p:cNvSpPr>
            <a:extLst>
              <a:ext uri="smNativeData">
                <pr:smNativeData xmlns="" xmlns:p14="http://schemas.microsoft.com/office/powerpoint/2010/main" xmlns:pr="smNativeData" val="SMDATA_16_MYc5XR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IA4AAD4NAAAiDgAAVRAAABAAAAAmAAAACAAAAP//////////"/>
              </a:ext>
            </a:extLst>
          </p:cNvSpPr>
          <p:nvPr/>
        </p:nvSpPr>
        <p:spPr>
          <a:xfrm flipH="1">
            <a:off x="2296160" y="2152650"/>
            <a:ext cx="1270" cy="50228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Рисунок1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8_MYc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hAw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IRAAABgAwAAKUgAAJwG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487660" y="548640"/>
            <a:ext cx="1242695" cy="52578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" name="Рисунок2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8_MYc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IRAAABgAwAAKUgAAJwG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487660" y="548640"/>
            <a:ext cx="1242695" cy="52578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Автофигура3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RFRqA8zMzADAwP8Af39/AAAAAAAAAAAAAAAAAAAAAAAAAAAAIQAAABgAAAAUAAAACxoAANQIAABZLgAAOQ0AABAAAAAmAAAACAAAAP//////////"/>
              </a:ext>
            </a:extLst>
          </p:cNvSpPr>
          <p:nvPr/>
        </p:nvSpPr>
        <p:spPr>
          <a:xfrm>
            <a:off x="4233545" y="1435100"/>
            <a:ext cx="3300730" cy="7143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b="1">
                <a:solidFill>
                  <a:srgbClr val="7F7F7F"/>
                </a:solidFill>
              </a:defRPr>
            </a:pPr>
            <a:r>
              <a:t>Що таке незначна державна допомога?</a:t>
            </a:r>
          </a:p>
        </p:txBody>
      </p:sp>
      <p:sp>
        <p:nvSpPr>
          <p:cNvPr id="8" name="Автофигура4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l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RFRqA8zMzADAwP8Af39/AAAAAAAAAAAAAAAAAAAAAAAAAAAAIQAAABgAAAAUAAAACxoAAFUQAABZLgAAGyEAABAAAAAmAAAACAAAAP//////////"/>
              </a:ext>
            </a:extLst>
          </p:cNvSpPr>
          <p:nvPr/>
        </p:nvSpPr>
        <p:spPr>
          <a:xfrm>
            <a:off x="4233545" y="2654935"/>
            <a:ext cx="3300730" cy="2726690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lang="uk-ua">
                <a:latin typeface="Raleway Medium" charset="0"/>
                <a:ea typeface="Arial" pitchFamily="2" charset="-52"/>
                <a:cs typeface="Arial" pitchFamily="2" charset="-52"/>
              </a:defRPr>
            </a:pPr>
            <a:r>
              <a:rPr lang="ru-ru"/>
              <a:t>Державна допомога одному суб’єкту господарювання, сукупний розмір якої незалежно від її форми та джерел не перевищує за </a:t>
            </a:r>
            <a:r>
              <a:rPr lang="ru-ru" b="1"/>
              <a:t>будь-який трирічний період </a:t>
            </a:r>
            <a:r>
              <a:rPr lang="ru-ru"/>
              <a:t>суму, еквівалентну </a:t>
            </a:r>
            <a:r>
              <a:rPr lang="ru-ru" b="1"/>
              <a:t>200 тисячам євро</a:t>
            </a:r>
            <a:r>
              <a:rPr lang="ru-ru"/>
              <a:t>, визначену за офіційним валютним курсом, встановленим Національним банком України, що діяв на останній день фінансового року. </a:t>
            </a:r>
          </a:p>
        </p:txBody>
      </p:sp>
      <p:sp>
        <p:nvSpPr>
          <p:cNvPr id="9" name="Линия2"/>
          <p:cNvSpPr>
            <a:extLst>
              <a:ext uri="smNativeData">
                <pr:smNativeData xmlns="" xmlns:p14="http://schemas.microsoft.com/office/powerpoint/2010/main" xmlns:pr="smNativeData" val="SMDATA_16_MYc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MSQAAD4NAAAzJAAAVRAAABAAAAAmAAAACAAAAP//////////"/>
              </a:ext>
            </a:extLst>
          </p:cNvSpPr>
          <p:nvPr/>
        </p:nvSpPr>
        <p:spPr>
          <a:xfrm flipH="1" flipV="1">
            <a:off x="5883275" y="2152650"/>
            <a:ext cx="1270" cy="50228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Автофигура5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RFRqA8zMzADAwP8Af39/AAAAAAAAAAAAAAAAAAAAAAAAAAAAIQAAABgAAAAUAAAAjjAAANQIAAC+RQAAOQ0AABAAAAAmAAAACAAAAP//////////"/>
              </a:ext>
            </a:extLst>
          </p:cNvSpPr>
          <p:nvPr/>
        </p:nvSpPr>
        <p:spPr>
          <a:xfrm>
            <a:off x="7893050" y="1435100"/>
            <a:ext cx="3444240" cy="7143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b="1">
                <a:solidFill>
                  <a:srgbClr val="7F7F7F"/>
                </a:solidFill>
              </a:defRPr>
            </a:pPr>
            <a:r>
              <a:t>Форми державної допомоги</a:t>
            </a:r>
          </a:p>
        </p:txBody>
      </p:sp>
      <p:sp>
        <p:nvSpPr>
          <p:cNvPr id="11" name="Автофигура6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l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RFRqA8zMzADAwP8Af39/AAAAAAAAAAAAAAAAAAAAAAAAAAAAIQAAABgAAAAUAAAAjjAAAFUQAABNRQAAGyEAABAAAAAmAAAACAAAAP//////////"/>
              </a:ext>
            </a:extLst>
          </p:cNvSpPr>
          <p:nvPr/>
        </p:nvSpPr>
        <p:spPr>
          <a:xfrm>
            <a:off x="7893050" y="2654935"/>
            <a:ext cx="3372485" cy="2726690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Державна допомога для суб’єктів малого підприємництва надається у формі:</a:t>
            </a:r>
          </a:p>
          <a:p>
            <a:endParaRPr lang="ru-ru">
              <a:latin typeface="Raleway Medium" charset="0"/>
              <a:ea typeface="Arial" pitchFamily="2" charset="-52"/>
              <a:cs typeface="Arial" pitchFamily="2" charset="-52"/>
            </a:endParaRPr>
          </a:p>
          <a:p>
            <a:pPr marL="171450" indent="-171450">
              <a:buClrTx/>
              <a:buFont typeface="Wingdings" pitchFamily="2" charset="2"/>
              <a:buChar char=""/>
              <a:defRPr lang="ru-ru">
                <a:latin typeface="Raleway Medium" charset="0"/>
                <a:ea typeface="Arial" pitchFamily="2" charset="-52"/>
                <a:cs typeface="Arial" pitchFamily="2" charset="-52"/>
              </a:defRPr>
            </a:pPr>
            <a:r>
              <a:rPr lang="ru-ru" b="1"/>
              <a:t>кредитів на пільгових умовах</a:t>
            </a:r>
            <a:r>
              <a:t>;</a:t>
            </a:r>
          </a:p>
          <a:p>
            <a:pPr marL="171450" indent="-171450">
              <a:buClrTx/>
              <a:buFont typeface="Wingdings" pitchFamily="2" charset="2"/>
              <a:buChar char=""/>
              <a:defRPr lang="ru-ru">
                <a:latin typeface="Raleway Medium" charset="0"/>
                <a:ea typeface="Arial" pitchFamily="2" charset="-52"/>
                <a:cs typeface="Arial" pitchFamily="2" charset="-52"/>
              </a:defRPr>
            </a:pPr>
            <a:r>
              <a:rPr lang="ru-ru" b="1"/>
              <a:t>гарантій</a:t>
            </a:r>
            <a:r>
              <a:t>;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lang="ru-ru" b="1">
                <a:latin typeface="Raleway Medium" charset="0"/>
                <a:ea typeface="Arial" pitchFamily="2" charset="-52"/>
                <a:cs typeface="Arial" pitchFamily="2" charset="-52"/>
              </a:defRPr>
            </a:pPr>
            <a:r>
              <a:t> грантів, зниження сукупного розміру відсоткової ставки та плати за користування гарантією.</a:t>
            </a:r>
          </a:p>
        </p:txBody>
      </p:sp>
      <p:sp>
        <p:nvSpPr>
          <p:cNvPr id="12" name="Линия3"/>
          <p:cNvSpPr>
            <a:extLst>
              <a:ext uri="smNativeData">
                <pr:smNativeData xmlns="" xmlns:p14="http://schemas.microsoft.com/office/powerpoint/2010/main" xmlns:pr="smNativeData" val="SMDATA_16_MYc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ljsAAD4NAACYOwAAVRAAABAAAAAmAAAACAAAAP//////////"/>
              </a:ext>
            </a:extLst>
          </p:cNvSpPr>
          <p:nvPr/>
        </p:nvSpPr>
        <p:spPr>
          <a:xfrm flipH="1">
            <a:off x="9686290" y="2152650"/>
            <a:ext cx="1270" cy="50228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1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8_MYc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m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IRAAADvAgAAKUgAACoG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487660" y="476885"/>
            <a:ext cx="1242695" cy="52514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3" name="Рисунок2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8_MYc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l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IRAAADvAgAAKUgAACoG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487660" y="476885"/>
            <a:ext cx="1242695" cy="52514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Автофигура1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RFRqA8zMzADAwP8Af39/AAAAAAAAAAAAAAAAAAAAAAAAAAAAIQAAABgAAAAUAAAARQkAAM0MAAB1HgAA5x4AABAAAAAmAAAACAAAAP//////////"/>
              </a:ext>
            </a:extLst>
          </p:cNvSpPr>
          <p:nvPr/>
        </p:nvSpPr>
        <p:spPr>
          <a:xfrm>
            <a:off x="1506855" y="2080895"/>
            <a:ext cx="3444240" cy="294259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1800" b="1">
                <a:solidFill>
                  <a:srgbClr val="7F7F7F"/>
                </a:solidFill>
              </a:defRPr>
            </a:pPr>
            <a:r>
              <a:t>Процедура отримання державної допомоги</a:t>
            </a:r>
          </a:p>
        </p:txBody>
      </p:sp>
      <p:sp>
        <p:nvSpPr>
          <p:cNvPr id="5" name="Автофигура2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l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RFRqA8zMzADAwP8Af39/AAAAAAAAAAAAAAAAAAAAAAAAAAAAIQAAABgAAAAUAAAAbiIAABAHAABrRAAASScAABAAAAAmAAAACAAAAP//////////"/>
              </a:ext>
            </a:extLst>
          </p:cNvSpPr>
          <p:nvPr/>
        </p:nvSpPr>
        <p:spPr>
          <a:xfrm>
            <a:off x="5596890" y="1148080"/>
            <a:ext cx="5525135" cy="523811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endParaRPr dirty="0"/>
          </a:p>
          <a:p>
            <a:r>
              <a:rPr lang="uk-UA" dirty="0" smtClean="0">
                <a:latin typeface="Raleway Medium" charset="0"/>
              </a:rPr>
              <a:t>Суб’єкт середнього та малого підприємництва має відповідати встановленим вимогам та критеріям </a:t>
            </a:r>
            <a:r>
              <a:rPr lang="uk-UA" b="1" dirty="0" smtClean="0">
                <a:latin typeface="Raleway Medium" charset="0"/>
              </a:rPr>
              <a:t>надавача</a:t>
            </a:r>
            <a:r>
              <a:rPr lang="uk-UA" dirty="0" smtClean="0">
                <a:latin typeface="Raleway Medium" charset="0"/>
              </a:rPr>
              <a:t> державної допомоги </a:t>
            </a:r>
          </a:p>
          <a:p>
            <a:r>
              <a:rPr lang="uk-UA" b="1" dirty="0" smtClean="0">
                <a:latin typeface="Raleway Medium" charset="0"/>
              </a:rPr>
              <a:t>(держава, обласні ради, місцеві ради). 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uk-UA" dirty="0" smtClean="0">
              <a:latin typeface="Raleway Medium" charset="0"/>
              <a:ea typeface="Raleway Medium" charset="0"/>
              <a:cs typeface="Raleway Medium" charset="0"/>
            </a:endParaRPr>
          </a:p>
          <a:p>
            <a:r>
              <a:rPr lang="uk-UA" dirty="0" smtClean="0">
                <a:latin typeface="Raleway Medium" charset="0"/>
              </a:rPr>
              <a:t>Суб’єкт господарювання, який має намір отримати незначну державну допомогу, зобов'язаний подати її </a:t>
            </a:r>
            <a:r>
              <a:rPr lang="uk-UA" b="1" dirty="0" smtClean="0">
                <a:latin typeface="Raleway Medium" charset="0"/>
              </a:rPr>
              <a:t>надавачеві</a:t>
            </a:r>
            <a:r>
              <a:rPr lang="uk-UA" dirty="0" smtClean="0">
                <a:latin typeface="Raleway Medium" charset="0"/>
              </a:rPr>
              <a:t> відомості про </a:t>
            </a:r>
            <a:r>
              <a:rPr lang="uk-UA" b="1" dirty="0" smtClean="0">
                <a:latin typeface="Raleway Medium" charset="0"/>
              </a:rPr>
              <a:t>господарську діяльність</a:t>
            </a:r>
            <a:r>
              <a:rPr lang="uk-UA" dirty="0" smtClean="0">
                <a:latin typeface="Raleway Medium" charset="0"/>
              </a:rPr>
              <a:t>, а також про всю незначну державну допомогу, отриману ним </a:t>
            </a:r>
            <a:r>
              <a:rPr lang="uk-UA" b="1" dirty="0" smtClean="0">
                <a:latin typeface="Raleway Medium" charset="0"/>
              </a:rPr>
              <a:t>протягом останніх трьох років</a:t>
            </a:r>
            <a:r>
              <a:rPr lang="uk-UA" dirty="0" smtClean="0">
                <a:latin typeface="Raleway Medium" charset="0"/>
              </a:rPr>
              <a:t>, </a:t>
            </a:r>
            <a:r>
              <a:rPr lang="uk-UA" dirty="0" err="1" smtClean="0">
                <a:latin typeface="Raleway Medium" charset="0"/>
              </a:rPr>
              <a:t>їі</a:t>
            </a:r>
            <a:r>
              <a:rPr lang="uk-UA" dirty="0" smtClean="0">
                <a:latin typeface="Raleway Medium" charset="0"/>
              </a:rPr>
              <a:t>̈ форму та мету. </a:t>
            </a:r>
          </a:p>
          <a:p>
            <a:endParaRPr lang="uk-UA" b="1" dirty="0" smtClean="0"/>
          </a:p>
          <a:p>
            <a:r>
              <a:rPr lang="uk-UA" dirty="0" smtClean="0">
                <a:latin typeface="Raleway Medium" charset="0"/>
              </a:rPr>
              <a:t>Рішення про визнання відповідної державної̈ допомоги </a:t>
            </a:r>
            <a:r>
              <a:rPr lang="uk-UA" b="1" dirty="0" smtClean="0">
                <a:latin typeface="Raleway Medium" charset="0"/>
              </a:rPr>
              <a:t>незначною </a:t>
            </a:r>
            <a:r>
              <a:rPr lang="uk-UA" dirty="0" smtClean="0">
                <a:latin typeface="Raleway Medium" charset="0"/>
              </a:rPr>
              <a:t>державною допомогою Антимонопольним комітетом України законодавством не передбачено. </a:t>
            </a:r>
            <a:r>
              <a:rPr lang="uk-UA" b="1" dirty="0" smtClean="0">
                <a:latin typeface="Raleway Medium" charset="0"/>
              </a:rPr>
              <a:t>Надавач</a:t>
            </a:r>
            <a:r>
              <a:rPr lang="uk-UA" dirty="0" smtClean="0">
                <a:latin typeface="Raleway Medium" charset="0"/>
              </a:rPr>
              <a:t> сам вирішує чи є така державна допомога незначною. </a:t>
            </a:r>
          </a:p>
          <a:p>
            <a:endParaRPr lang="uk-UA" dirty="0" smtClean="0">
              <a:latin typeface="Raleway Medium" charset="0"/>
            </a:endParaRPr>
          </a:p>
          <a:p>
            <a:r>
              <a:rPr lang="uk-UA" dirty="0" smtClean="0">
                <a:latin typeface="Raleway Medium" charset="0"/>
              </a:rPr>
              <a:t>Інформацію щодо незначної державної̈ допомоги </a:t>
            </a:r>
            <a:r>
              <a:rPr lang="uk-UA" b="1" dirty="0" smtClean="0">
                <a:latin typeface="Raleway Medium" charset="0"/>
              </a:rPr>
              <a:t>подає АМКУ надавач </a:t>
            </a:r>
            <a:r>
              <a:rPr lang="uk-UA" dirty="0" smtClean="0">
                <a:latin typeface="Raleway Medium" charset="0"/>
              </a:rPr>
              <a:t>такої шляхом щорічного подання інформації̈, до 01 квітня наступного року. 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lang="ru-ru" b="1">
                <a:latin typeface="Raleway Medium" charset="0"/>
                <a:ea typeface="Arial" pitchFamily="2" charset="-52"/>
                <a:cs typeface="Arial" pitchFamily="2" charset="-52"/>
              </a:defRPr>
            </a:pPr>
            <a:endParaRPr lang="uk-UA" dirty="0">
              <a:latin typeface="Raleway Medium" charset="0"/>
            </a:endParaRPr>
          </a:p>
        </p:txBody>
      </p:sp>
      <p:sp>
        <p:nvSpPr>
          <p:cNvPr id="6" name="Линия1"/>
          <p:cNvSpPr>
            <a:extLst>
              <a:ext uri="smNativeData">
                <pr:smNativeData xmlns="" xmlns:p14="http://schemas.microsoft.com/office/powerpoint/2010/main" xmlns:pr="smNativeData" val="SMDATA_16_MYc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dR4AAIIWAABuIgAAhBYAABAAAAAmAAAACAAAAP//////////"/>
              </a:ext>
            </a:extLst>
          </p:cNvSpPr>
          <p:nvPr/>
        </p:nvSpPr>
        <p:spPr>
          <a:xfrm flipH="1" flipV="1">
            <a:off x="4951095" y="3658870"/>
            <a:ext cx="645795" cy="127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1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8_MYc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IRAAADvAgAAKUgAACoG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487660" y="476885"/>
            <a:ext cx="1242695" cy="52514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Автофигура1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RFRqA8zMzADAwP8Af39/AAAAAAAAAAAAAAAAAAAAAAAAAAAAIQAAABgAAAAUAAAARQkAAM0MAAB1HgAA5x4AABAAAAAmAAAACAAAAP//////////"/>
              </a:ext>
            </a:extLst>
          </p:cNvSpPr>
          <p:nvPr/>
        </p:nvSpPr>
        <p:spPr>
          <a:xfrm>
            <a:off x="1506855" y="2080895"/>
            <a:ext cx="3444240" cy="294259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lang="uk-ua" sz="1800" b="1">
                <a:solidFill>
                  <a:srgbClr val="7F7F7F"/>
                </a:solidFill>
              </a:defRPr>
            </a:pPr>
            <a:r>
              <a:t>Приклад державної допомоги для суб’єктів малого та середнього підприємництва</a:t>
            </a:r>
          </a:p>
        </p:txBody>
      </p:sp>
      <p:sp>
        <p:nvSpPr>
          <p:cNvPr id="4" name="Автофигура2"/>
          <p:cNvSpPr>
            <a:extLst>
              <a:ext uri="smNativeData">
                <pr:smNativeData xmlns="" xmlns:p14="http://schemas.microsoft.com/office/powerpoint/2010/main" xmlns:pr="smNativeData" val="SMDATA_16_MYc5XRMAAAAlAAAAZQAAAA0AAAAAkAAAAEgAAACQAAAASAAAAAAAAAABAAAAAAAAAAEAAABQAAAAVl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RFRqA8zMzADAwP8Af39/AAAAAAAAAAAAAAAAAAAAAAAAAAAAIQAAABgAAAAUAAAAbiIAABAHAABrRAAASScAABAAAAAmAAAACAAAAP//////////"/>
              </a:ext>
            </a:extLst>
          </p:cNvSpPr>
          <p:nvPr/>
        </p:nvSpPr>
        <p:spPr>
          <a:xfrm>
            <a:off x="5596890" y="1148080"/>
            <a:ext cx="5525135" cy="523811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endParaRPr/>
          </a:p>
          <a:p>
            <a:endParaRPr/>
          </a:p>
          <a:p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Рішення Київської міської ради від 21 вересня 2017 року </a:t>
            </a:r>
            <a:r>
              <a:rPr lang="en-us">
                <a:latin typeface="Raleway Medium" charset="0"/>
                <a:ea typeface="Arial" pitchFamily="2" charset="-52"/>
                <a:cs typeface="Arial" pitchFamily="2" charset="-52"/>
              </a:rPr>
              <a:t>N 46/3053 «</a:t>
            </a:r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Про затвердження </a:t>
            </a:r>
            <a:r>
              <a:rPr lang="ru-ru" b="1">
                <a:latin typeface="Raleway Medium" charset="0"/>
                <a:ea typeface="Arial" pitchFamily="2" charset="-52"/>
                <a:cs typeface="Arial" pitchFamily="2" charset="-52"/>
              </a:rPr>
              <a:t>Положення про фінансово-кредитну підтримку суб'єктів малого та середнього підприємництва у місті Києві», </a:t>
            </a:r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що є програмою державної допомоги. </a:t>
            </a:r>
          </a:p>
          <a:p>
            <a:pPr marL="0" indent="0">
              <a:buNone/>
            </a:pPr>
            <a:endParaRPr lang="ru-ru">
              <a:latin typeface="Raleway Medium" charset="0"/>
              <a:ea typeface="Arial" pitchFamily="2" charset="-52"/>
              <a:cs typeface="Arial" pitchFamily="2" charset="-52"/>
            </a:endParaRPr>
          </a:p>
          <a:p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Державна допомога надається у формі </a:t>
            </a:r>
            <a:r>
              <a:rPr lang="ru-ru" b="1">
                <a:latin typeface="Raleway Medium" charset="0"/>
                <a:ea typeface="Arial" pitchFamily="2" charset="-52"/>
                <a:cs typeface="Arial" pitchFamily="2" charset="-52"/>
              </a:rPr>
              <a:t>компенсації 50 відсотків номінальної відсоткової ставки </a:t>
            </a:r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за кредитним договором. </a:t>
            </a:r>
          </a:p>
          <a:p>
            <a:pPr marL="0" indent="0">
              <a:buNone/>
            </a:pPr>
            <a:endParaRPr lang="ru-ru">
              <a:latin typeface="Raleway Medium" charset="0"/>
              <a:ea typeface="Arial" pitchFamily="2" charset="-52"/>
              <a:cs typeface="Arial" pitchFamily="2" charset="-52"/>
            </a:endParaRPr>
          </a:p>
          <a:p>
            <a:r>
              <a:rPr lang="ru-ru">
                <a:latin typeface="Raleway Medium" charset="0"/>
                <a:ea typeface="Arial" pitchFamily="2" charset="-52"/>
                <a:cs typeface="Arial" pitchFamily="2" charset="-52"/>
              </a:rPr>
              <a:t>КМДА веде облік інформації щодо державної допомоги, яка надається суб'єктам господарювання – учасникам програми та звітує до АМКУ.</a:t>
            </a:r>
          </a:p>
          <a:p>
            <a:endParaRPr lang="ru-ru">
              <a:latin typeface="Raleway Medium" charset="0"/>
              <a:ea typeface="Arial" pitchFamily="2" charset="-52"/>
              <a:cs typeface="Arial" pitchFamily="2" charset="-52"/>
            </a:endParaRPr>
          </a:p>
          <a:p>
            <a:r>
              <a:rPr lang="ru-ru" u="sng">
                <a:latin typeface="Raleway Medium" charset="0"/>
                <a:ea typeface="Arial" pitchFamily="2" charset="-52"/>
                <a:cs typeface="Arial" pitchFamily="2" charset="-52"/>
              </a:rPr>
              <a:t>Посилання на умови програми</a:t>
            </a:r>
            <a:r>
              <a:rPr lang="en-us" u="sng">
                <a:latin typeface="Raleway Medium" charset="0"/>
                <a:ea typeface="Arial" pitchFamily="2" charset="-52"/>
                <a:cs typeface="Arial" pitchFamily="2" charset="-52"/>
              </a:rPr>
              <a:t>:</a:t>
            </a:r>
            <a:endParaRPr lang="ru-ru" u="sng">
              <a:latin typeface="Raleway Medium" charset="0"/>
              <a:ea typeface="Arial" pitchFamily="2" charset="-52"/>
              <a:cs typeface="Arial" pitchFamily="2" charset="-52"/>
            </a:endParaRPr>
          </a:p>
          <a:p>
            <a:r>
              <a:rPr lang="en-us">
                <a:solidFill>
                  <a:srgbClr val="7F7F7F"/>
                </a:solidFill>
                <a:latin typeface="Raleway Medium" charset="0"/>
                <a:ea typeface="Arial" pitchFamily="2" charset="-52"/>
                <a:cs typeface="Arial" pitchFamily="2" charset="-52"/>
                <a:hlinkClick r:id="rId3"/>
              </a:rPr>
              <a:t>https://kyivcity.gov.ua/biznes_ta_litsenzuvannia/programa_finansovo-kreditno_pidtrimki_subyektiv_malogo_ta_serednogo_pidpriyemnitstva_u_misti_kiyevi.html</a:t>
            </a:r>
            <a:endParaRPr lang="uk-ua">
              <a:solidFill>
                <a:srgbClr val="7F7F7F"/>
              </a:solidFill>
              <a:latin typeface="Raleway Medium" charset="0"/>
              <a:ea typeface="Arial" pitchFamily="2" charset="-52"/>
              <a:cs typeface="Arial" pitchFamily="2" charset="-52"/>
            </a:endParaRPr>
          </a:p>
          <a:p>
            <a:pPr>
              <a:defRPr lang="ru-ru">
                <a:latin typeface="Raleway Medium" charset="0"/>
                <a:ea typeface="Arial" pitchFamily="2" charset="-52"/>
                <a:cs typeface="Arial" pitchFamily="2" charset="-52"/>
              </a:defRPr>
            </a:pPr>
            <a:endParaRPr lang="uk-ua">
              <a:solidFill>
                <a:srgbClr val="7F7F7F"/>
              </a:solidFill>
              <a:latin typeface="Raleway Medium" charset="0"/>
              <a:ea typeface="Arial" pitchFamily="2" charset="-52"/>
              <a:cs typeface="Arial" pitchFamily="2" charset="-52"/>
            </a:endParaRP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lang="ru-ru" b="1">
                <a:latin typeface="Raleway Medium" charset="0"/>
                <a:ea typeface="Arial" pitchFamily="2" charset="-52"/>
                <a:cs typeface="Arial" pitchFamily="2" charset="-52"/>
              </a:defRPr>
            </a:pPr>
            <a:endParaRPr lang="uk-ua">
              <a:solidFill>
                <a:srgbClr val="7F7F7F"/>
              </a:solidFill>
              <a:latin typeface="Raleway Medium" charset="0"/>
              <a:ea typeface="Arial" pitchFamily="2" charset="-52"/>
              <a:cs typeface="Arial" pitchFamily="2" charset="-52"/>
            </a:endParaRPr>
          </a:p>
        </p:txBody>
      </p:sp>
      <p:sp>
        <p:nvSpPr>
          <p:cNvPr id="5" name="Линия1"/>
          <p:cNvSpPr>
            <a:extLst>
              <a:ext uri="smNativeData">
                <pr:smNativeData xmlns="" xmlns:p14="http://schemas.microsoft.com/office/powerpoint/2010/main" xmlns:pr="smNativeData" val="SMDATA_16_MYc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dR4AAIIWAABuIgAAhBYAABAAAAAmAAAACAAAAP//////////"/>
              </a:ext>
            </a:extLst>
          </p:cNvSpPr>
          <p:nvPr/>
        </p:nvSpPr>
        <p:spPr>
          <a:xfrm flipH="1" flipV="1">
            <a:off x="4951095" y="3658870"/>
            <a:ext cx="645795" cy="127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7"/>
          <p:cNvSpPr>
            <a:extLst>
              <a:ext uri="smNativeData">
                <pr:smNativeData xmlns="" xmlns:p14="http://schemas.microsoft.com/office/powerpoint/2010/main" xmlns:pr="smNativeData" val="SMDATA_16_MYc5XRMAAAAlAAAAZAAAAA0AAAAAkAAAAEgAAACQAAAASAAAAAAAAAABAAAAAAAAAAEAAABQAAAAAAAAAAAA4D8AAAAAAADgPwAAAAAAAOA/AAAAAAAA4D8AAAAAAADgPwAAAAAAAOA/AAAAAAAA4D8AAAAAAADgPwAAAAAAAOA/AAAAAAAA4D8CAAAAjAAAAAEAAAAAAAAA/tEtAP///wgAAAAAAAAAAAAAAAAAAAAAAAAAAAAAAAAAAAAAZAAAAAEAAABAAAAAAAAAAAAAAAAAAAAAAAAAAAAAAAAAAAAAAAAAAAAAAAAAAAAAAAAAAAAAAAAAAAAAAAAAAAAAAAAAAAAAAAAAAAAAAAAAAAAAAAAAAAAAAAAAAAAAFAAAADwAAAAAAAAAAAAAADJVkQAo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tEtAP///wEAAAAAAAAAAAAAAAAAAAAAAAAAAAAAAAAAAAAAAAAAADJVkQB/f38ARFRqA8zMzADAwP8Af39/AAAAAAAAAAAAAAAAAAAAAAAAAAAAIQAAABgAAAAUAAAAAAAAAAwCAACAOQAAPCwAABAAAAAmAAAACAAAAP//////////"/>
              </a:ext>
            </a:extLst>
          </p:cNvSpPr>
          <p:nvPr/>
        </p:nvSpPr>
        <p:spPr>
          <a:xfrm>
            <a:off x="0" y="332740"/>
            <a:ext cx="9347200" cy="6858000"/>
          </a:xfrm>
          <a:prstGeom prst="rect">
            <a:avLst/>
          </a:prstGeom>
          <a:solidFill>
            <a:srgbClr val="FED12D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lang="ru-ru"/>
          </a:p>
        </p:txBody>
      </p:sp>
      <p:sp>
        <p:nvSpPr>
          <p:cNvPr id="3" name="Прямоугольник 1"/>
          <p:cNvSpPr>
            <a:extLst>
              <a:ext uri="smNativeData">
                <pr:smNativeData xmlns="" xmlns:p14="http://schemas.microsoft.com/office/powerpoint/2010/main" xmlns:pr="smNativeData" val="SMDATA_16_MYc5XRMAAAAlAAAAZAAAAA0AAAAAkAAAAEgAAACQAAAASAAAAAAAAAABAAAAAAAAAAEAAABQAAAAAAAAAAAA4D8AAAAAAADgPwAAAAAAAOA/AAAAAAAA4D8AAAAAAADgPwAAAAAAAOA/AAAAAAAA4D8AAAAAAADgPwAAAAAAAOA/AAAAAAAA4D8CAAAAjAAAAAEAAAAAAAAA////CP///wgAAAAAAAAAAAAAAAAAAAAAAAAAAAAAAAAAAAAAZAAAAAEAAABAAAAAAAAAAAAAAAAAAAAAAAAAAAAAAAAAAAAAAAAAAAAAAAAAAAAAAAAAAAAAAAAAAAAAAAAAAAAAAAAAAAAAAAAAAAAAAAAAAAAAAAAAAAAAAAAAAAAAFAAAADwAAAAAAAAAAAAAADJVkQAo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DJVkQB/f38ARFRqA8zMzADAwP8Af39/AAAAAAAAAAAAAAAAAAAAAAAAAAAAIQAAABgAAAAUAAAApjsAAAwCAAC5RgAA6wYAABAAAAAmAAAACAAAAP//////////"/>
              </a:ext>
            </a:extLst>
          </p:cNvSpPr>
          <p:nvPr/>
        </p:nvSpPr>
        <p:spPr>
          <a:xfrm>
            <a:off x="9696450" y="332740"/>
            <a:ext cx="1800225" cy="7918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lang="ru-ru"/>
          </a:p>
        </p:txBody>
      </p:sp>
      <p:pic>
        <p:nvPicPr>
          <p:cNvPr id="4" name="Google Shape;24;p3"/>
          <p:cNvPicPr>
            <a:extLst>
              <a:ext uri="smNativeData">
                <pr:smNativeData xmlns="" xmlns:p14="http://schemas.microsoft.com/office/powerpoint/2010/main" xmlns:pr="smNativeData" val="SMDATA_18_MYc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8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KY7AADkDgAAfUoAAC8T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9696450" y="2420620"/>
            <a:ext cx="2412365" cy="69786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TextBox 3"/>
          <p:cNvSpPr>
            <a:extLst>
              <a:ext uri="smNativeData">
                <pr:smNativeData xmlns="" xmlns:p14="http://schemas.microsoft.com/office/powerpoint/2010/main" xmlns:pr="smNativeData" val="SMDATA_16_MYc5XRMAAAAlAAAAZAAAAE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PjUDwI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RFRqA8zMzADAwP8Af39/AAAAAAAAAAAAAAAAAAAAAAAAAAAAIQAAABgAAAAUAAAAhBEAAJUTAAD+KAAALhcAABAgAAAmAAAACAAAAP//////////"/>
              </a:ext>
            </a:extLst>
          </p:cNvSpPr>
          <p:nvPr/>
        </p:nvSpPr>
        <p:spPr>
          <a:xfrm>
            <a:off x="2847340" y="3183255"/>
            <a:ext cx="3816350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r>
              <a:rPr lang="ru-ru" sz="3200" b="1">
                <a:solidFill>
                  <a:schemeClr val="tx1"/>
                </a:solidFill>
              </a:rPr>
              <a:t>Дяк</a:t>
            </a:r>
            <a:r>
              <a:rPr lang="uk-ua" sz="3200" b="1">
                <a:solidFill>
                  <a:schemeClr val="tx1"/>
                </a:solidFill>
              </a:rPr>
              <a:t>уємо за увагу!</a:t>
            </a:r>
            <a:endParaRPr lang="ru-ru" sz="3200">
              <a:solidFill>
                <a:schemeClr val="tx1"/>
              </a:solidFill>
            </a:endParaRPr>
          </a:p>
        </p:txBody>
      </p:sp>
      <p:pic>
        <p:nvPicPr>
          <p:cNvPr id="6" name="Google Shape;35;p4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8_MYc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9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D8/AAAaGwAA5EYAAFUe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10281285" y="4405630"/>
            <a:ext cx="1242695" cy="5251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366</Words>
  <Application>Microsoft Office PowerPoint</Application>
  <PresentationFormat>Широкий екран</PresentationFormat>
  <Paragraphs>36</Paragraphs>
  <Slides>5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1" baseType="lpstr">
      <vt:lpstr>Arial</vt:lpstr>
      <vt:lpstr>Calibri</vt:lpstr>
      <vt:lpstr>Raleway ExtraLight</vt:lpstr>
      <vt:lpstr>Raleway Medium</vt:lpstr>
      <vt:lpstr>Wingdings</vt:lpstr>
      <vt:lpstr>Presentation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Администратор</dc:creator>
  <cp:keywords/>
  <dc:description/>
  <cp:lastModifiedBy>ШПИЧЕНКО Сергій Валентинович</cp:lastModifiedBy>
  <cp:revision>3</cp:revision>
  <dcterms:created xsi:type="dcterms:W3CDTF">2019-07-25T11:40:59Z</dcterms:created>
  <dcterms:modified xsi:type="dcterms:W3CDTF">2019-08-07T10:52:40Z</dcterms:modified>
</cp:coreProperties>
</file>