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11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A2113D1-D4DA-4FF9-94B2-4E37A9D906A4}" type="datetimeFigureOut">
              <a:rPr lang="ru-RU"/>
              <a:pPr>
                <a:defRPr/>
              </a:pPr>
              <a:t>17.11.2016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3381AC2-08B3-419E-9A2E-71BDB56DE75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lang="ru-RU" smtClean="0"/>
              <a:t>Образец заголовка</a:t>
            </a:r>
            <a:endParaRPr lang="en-US"/>
          </a:p>
        </p:txBody>
      </p:sp>
      <p:sp>
        <p:nvSpPr>
          <p:cNvPr id="3" name="Содержимое 2"/>
          <p:cNvSpPr>
            <a:spLocks noGrp="1"/>
          </p:cNvSpPr>
          <p:nvPr>
            <p:ph idx="1"/>
          </p:nvPr>
        </p:nvSpPr>
        <p:spPr>
          <a:xfrm>
            <a:off x="457200" y="1882808"/>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791075" y="6480175"/>
            <a:ext cx="2133600" cy="301625"/>
          </a:xfrm>
        </p:spPr>
        <p:txBody>
          <a:bodyPr/>
          <a:lstStyle>
            <a:lvl1pPr>
              <a:defRPr/>
            </a:lvl1pPr>
          </a:lstStyle>
          <a:p>
            <a:pPr>
              <a:defRPr/>
            </a:pPr>
            <a:fld id="{C12BC215-3CBE-4963-A9EA-D6736356A069}" type="datetimeFigureOut">
              <a:rPr lang="ru-RU"/>
              <a:pPr>
                <a:defRPr/>
              </a:pPr>
              <a:t>17.11.2016</a:t>
            </a:fld>
            <a:endParaRPr lang="ru-RU"/>
          </a:p>
        </p:txBody>
      </p:sp>
      <p:sp>
        <p:nvSpPr>
          <p:cNvPr id="5" name="Нижний колонтитул 4"/>
          <p:cNvSpPr>
            <a:spLocks noGrp="1"/>
          </p:cNvSpPr>
          <p:nvPr>
            <p:ph type="ftr" sz="quarter" idx="11"/>
          </p:nvPr>
        </p:nvSpPr>
        <p:spPr>
          <a:xfrm>
            <a:off x="457200" y="6481763"/>
            <a:ext cx="4259263" cy="300037"/>
          </a:xfrm>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637E65-B079-48DF-B2AB-AE7183199DFF}" type="slidenum">
              <a:rPr lang="ru-RU"/>
              <a:pPr>
                <a:defRPr/>
              </a:pPr>
              <a:t>‹#›</a:t>
            </a:fld>
            <a:endParaRPr lang="ru-RU"/>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3F640DF-3B53-4461-98E2-90D7A398227E}" type="datetimeFigureOut">
              <a:rPr lang="ru-RU"/>
              <a:pPr>
                <a:defRPr/>
              </a:pPr>
              <a:t>17.11.2016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0D76B22-C1AC-4C9F-83B2-42502570FB08}" type="slidenum">
              <a:rPr lang="ru-RU"/>
              <a:pPr>
                <a:defRPr/>
              </a:pPr>
              <a:t>‹#›</a:t>
            </a:fld>
            <a:endParaRPr lang="ru-RU"/>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Прямоугольный треугольник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Равнобедренный треугольник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Прямая соединительная линия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lstStyle>
            <a:lvl1pPr marL="0" algn="l">
              <a:buNone/>
              <a:defRPr sz="3600" b="1"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Дата 3"/>
          <p:cNvSpPr>
            <a:spLocks noGrp="1"/>
          </p:cNvSpPr>
          <p:nvPr>
            <p:ph type="dt" sz="half" idx="10"/>
          </p:nvPr>
        </p:nvSpPr>
        <p:spPr>
          <a:xfrm>
            <a:off x="6956425" y="6477000"/>
            <a:ext cx="2133600" cy="304800"/>
          </a:xfrm>
        </p:spPr>
        <p:txBody>
          <a:bodyPr/>
          <a:lstStyle>
            <a:lvl1pPr>
              <a:defRPr/>
            </a:lvl1pPr>
          </a:lstStyle>
          <a:p>
            <a:pPr>
              <a:defRPr/>
            </a:pPr>
            <a:fld id="{C53EA4B2-26BA-477F-AFC9-D5582E969034}" type="datetimeFigureOut">
              <a:rPr lang="ru-RU"/>
              <a:pPr>
                <a:defRPr/>
              </a:pPr>
              <a:t>17.11.2016</a:t>
            </a:fld>
            <a:endParaRPr lang="ru-RU"/>
          </a:p>
        </p:txBody>
      </p:sp>
      <p:sp>
        <p:nvSpPr>
          <p:cNvPr id="9" name="Нижний колонтитул 4"/>
          <p:cNvSpPr>
            <a:spLocks noGrp="1"/>
          </p:cNvSpPr>
          <p:nvPr>
            <p:ph type="ftr" sz="quarter" idx="11"/>
          </p:nvPr>
        </p:nvSpPr>
        <p:spPr>
          <a:xfrm>
            <a:off x="2619375" y="6481763"/>
            <a:ext cx="4260850" cy="300037"/>
          </a:xfrm>
        </p:spPr>
        <p:txBody>
          <a:bodyPr/>
          <a:lstStyle>
            <a:lvl1pPr>
              <a:defRPr/>
            </a:lvl1pPr>
          </a:lstStyle>
          <a:p>
            <a:pPr>
              <a:defRPr/>
            </a:pPr>
            <a:endParaRPr lang="ru-RU"/>
          </a:p>
        </p:txBody>
      </p:sp>
      <p:sp>
        <p:nvSpPr>
          <p:cNvPr id="10" name="Номер слайда 5"/>
          <p:cNvSpPr>
            <a:spLocks noGrp="1"/>
          </p:cNvSpPr>
          <p:nvPr>
            <p:ph type="sldNum" sz="quarter" idx="12"/>
          </p:nvPr>
        </p:nvSpPr>
        <p:spPr>
          <a:xfrm>
            <a:off x="8450263" y="809625"/>
            <a:ext cx="503237" cy="300038"/>
          </a:xfrm>
        </p:spPr>
        <p:txBody>
          <a:bodyPr/>
          <a:lstStyle>
            <a:lvl1pPr>
              <a:defRPr/>
            </a:lvl1pPr>
          </a:lstStyle>
          <a:p>
            <a:pPr>
              <a:defRPr/>
            </a:pPr>
            <a:fld id="{0313EC62-BD34-4759-9F05-29CC11F1E2F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lang="ru-RU" smtClean="0"/>
              <a:t>Образец заголовка</a:t>
            </a:r>
            <a:endParaRPr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1445AC24-18C2-4984-B088-EF137729296B}" type="datetimeFigureOut">
              <a:rPr lang="ru-RU"/>
              <a:pPr>
                <a:defRPr/>
              </a:pPr>
              <a:t>17.11.2016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2E173C75-4296-41A8-8FE5-037DA60F0A83}" type="slidenum">
              <a:rPr lang="ru-RU"/>
              <a:pPr>
                <a:defRPr/>
              </a:pPr>
              <a:t>‹#›</a:t>
            </a:fld>
            <a:endParaRPr lang="ru-RU"/>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ru-RU" smtClean="0"/>
              <a:t>Образец заголовка</a:t>
            </a:r>
            <a:endParaRPr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a:xfrm>
            <a:off x="4791075" y="6481763"/>
            <a:ext cx="2130425" cy="301625"/>
          </a:xfrm>
        </p:spPr>
        <p:txBody>
          <a:bodyPr/>
          <a:lstStyle>
            <a:lvl1pPr>
              <a:defRPr/>
            </a:lvl1pPr>
          </a:lstStyle>
          <a:p>
            <a:pPr>
              <a:defRPr/>
            </a:pPr>
            <a:fld id="{25AF66C5-38A8-4378-A454-B955A6339509}" type="datetimeFigureOut">
              <a:rPr lang="ru-RU"/>
              <a:pPr>
                <a:defRPr/>
              </a:pPr>
              <a:t>17.11.2016</a:t>
            </a:fld>
            <a:endParaRPr lang="ru-RU"/>
          </a:p>
        </p:txBody>
      </p:sp>
      <p:sp>
        <p:nvSpPr>
          <p:cNvPr id="8" name="Нижний колонтитул 7"/>
          <p:cNvSpPr>
            <a:spLocks noGrp="1"/>
          </p:cNvSpPr>
          <p:nvPr>
            <p:ph type="ftr" sz="quarter" idx="11"/>
          </p:nvPr>
        </p:nvSpPr>
        <p:spPr>
          <a:xfrm>
            <a:off x="457200" y="6481763"/>
            <a:ext cx="4260850" cy="301625"/>
          </a:xfrm>
        </p:spPr>
        <p:txBody>
          <a:bodyPr/>
          <a:lstStyle>
            <a:lvl1pPr>
              <a:defRPr/>
            </a:lvl1pPr>
          </a:lstStyle>
          <a:p>
            <a:pPr>
              <a:defRPr/>
            </a:pPr>
            <a:endParaRPr lang="ru-RU"/>
          </a:p>
        </p:txBody>
      </p:sp>
      <p:sp>
        <p:nvSpPr>
          <p:cNvPr id="9" name="Номер слайда 8"/>
          <p:cNvSpPr>
            <a:spLocks noGrp="1"/>
          </p:cNvSpPr>
          <p:nvPr>
            <p:ph type="sldNum" sz="quarter" idx="12"/>
          </p:nvPr>
        </p:nvSpPr>
        <p:spPr>
          <a:xfrm>
            <a:off x="7589838" y="6483350"/>
            <a:ext cx="503237" cy="301625"/>
          </a:xfrm>
        </p:spPr>
        <p:txBody>
          <a:bodyPr/>
          <a:lstStyle>
            <a:lvl1pPr algn="ctr">
              <a:defRPr/>
            </a:lvl1pPr>
          </a:lstStyle>
          <a:p>
            <a:pPr>
              <a:defRPr/>
            </a:pPr>
            <a:fld id="{DBFCF1C9-A979-4047-82B0-2C37ECC79A8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3BCFE2ED-F28C-4741-AE24-52889DC8CCF4}" type="datetimeFigureOut">
              <a:rPr lang="ru-RU"/>
              <a:pPr>
                <a:defRPr/>
              </a:pPr>
              <a:t>17.11.2016</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6E2A4414-841F-4213-B238-E725E799786E}" type="slidenum">
              <a:rPr lang="ru-RU"/>
              <a:pPr>
                <a:defRPr/>
              </a:pPr>
              <a:t>‹#›</a:t>
            </a:fld>
            <a:endParaRPr lang="ru-RU"/>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C6D4BB35-0108-424E-A0F1-C670681F0F95}" type="datetimeFigureOut">
              <a:rPr lang="ru-RU"/>
              <a:pPr>
                <a:defRPr/>
              </a:pPr>
              <a:t>17.11.2016</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7EF2317A-03A0-41E9-A9B8-3D983DD56EDD}" type="slidenum">
              <a:rPr lang="ru-RU"/>
              <a:pPr>
                <a:defRPr/>
              </a:pPr>
              <a:t>‹#›</a:t>
            </a:fld>
            <a:endParaRPr lang="ru-RU"/>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ru-RU" smtClean="0"/>
              <a:t>Образец заголовка</a:t>
            </a:r>
            <a:endParaRPr lang="en-US"/>
          </a:p>
        </p:txBody>
      </p:sp>
      <p:sp>
        <p:nvSpPr>
          <p:cNvPr id="3" name="Текст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a:off x="6278563" y="6556375"/>
            <a:ext cx="2133600" cy="301625"/>
          </a:xfrm>
        </p:spPr>
        <p:txBody>
          <a:bodyPr/>
          <a:lstStyle>
            <a:lvl1pPr>
              <a:defRPr sz="900"/>
            </a:lvl1pPr>
          </a:lstStyle>
          <a:p>
            <a:pPr>
              <a:defRPr/>
            </a:pPr>
            <a:fld id="{A81B51FF-1F46-4B8E-B147-5084E184D588}" type="datetimeFigureOut">
              <a:rPr lang="ru-RU"/>
              <a:pPr>
                <a:defRPr/>
              </a:pPr>
              <a:t>17.11.2016</a:t>
            </a:fld>
            <a:endParaRPr lang="ru-RU"/>
          </a:p>
        </p:txBody>
      </p:sp>
      <p:sp>
        <p:nvSpPr>
          <p:cNvPr id="6" name="Нижний колонтитул 5"/>
          <p:cNvSpPr>
            <a:spLocks noGrp="1"/>
          </p:cNvSpPr>
          <p:nvPr>
            <p:ph type="ftr" sz="quarter" idx="11"/>
          </p:nvPr>
        </p:nvSpPr>
        <p:spPr>
          <a:xfrm>
            <a:off x="1135063" y="6556375"/>
            <a:ext cx="5143500"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410575" y="6556375"/>
            <a:ext cx="503238" cy="301625"/>
          </a:xfrm>
        </p:spPr>
        <p:txBody>
          <a:bodyPr/>
          <a:lstStyle>
            <a:lvl1pPr>
              <a:defRPr sz="900"/>
            </a:lvl1pPr>
          </a:lstStyle>
          <a:p>
            <a:pPr>
              <a:defRPr/>
            </a:pPr>
            <a:fld id="{F5FB19C3-58B6-46C9-A9DE-BCFCABCC4B1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ru-RU" smtClean="0"/>
              <a:t>Образец заголовка</a:t>
            </a:r>
            <a:endParaRPr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4"/>
          <p:cNvSpPr>
            <a:spLocks noGrp="1"/>
          </p:cNvSpPr>
          <p:nvPr>
            <p:ph type="dt" sz="half" idx="10"/>
          </p:nvPr>
        </p:nvSpPr>
        <p:spPr>
          <a:xfrm>
            <a:off x="6108700" y="6556375"/>
            <a:ext cx="2101850" cy="301625"/>
          </a:xfrm>
        </p:spPr>
        <p:txBody>
          <a:bodyPr/>
          <a:lstStyle>
            <a:lvl1pPr>
              <a:defRPr sz="900"/>
            </a:lvl1pPr>
          </a:lstStyle>
          <a:p>
            <a:pPr>
              <a:defRPr/>
            </a:pPr>
            <a:fld id="{7932847B-80B1-4F22-86C7-3B8B0026C6F9}" type="datetimeFigureOut">
              <a:rPr lang="ru-RU"/>
              <a:pPr>
                <a:defRPr/>
              </a:pPr>
              <a:t>17.11.2016</a:t>
            </a:fld>
            <a:endParaRPr lang="ru-RU"/>
          </a:p>
        </p:txBody>
      </p:sp>
      <p:sp>
        <p:nvSpPr>
          <p:cNvPr id="6" name="Нижний колонтитул 5"/>
          <p:cNvSpPr>
            <a:spLocks noGrp="1"/>
          </p:cNvSpPr>
          <p:nvPr>
            <p:ph type="ftr" sz="quarter" idx="11"/>
          </p:nvPr>
        </p:nvSpPr>
        <p:spPr>
          <a:xfrm>
            <a:off x="1169988" y="6557963"/>
            <a:ext cx="4948237"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216900" y="6556375"/>
            <a:ext cx="366713" cy="301625"/>
          </a:xfrm>
        </p:spPr>
        <p:txBody>
          <a:bodyPr/>
          <a:lstStyle>
            <a:lvl1pPr algn="ctr">
              <a:defRPr sz="900"/>
            </a:lvl1pPr>
          </a:lstStyle>
          <a:p>
            <a:pPr>
              <a:defRPr/>
            </a:pPr>
            <a:fld id="{073D79C7-EA48-4A65-8B96-3F34DD01DB53}"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3DECDFE-D12D-4E69-BDC4-E67EFEFCDB2F}" type="datetimeFigureOut">
              <a:rPr lang="ru-RU"/>
              <a:pPr>
                <a:defRPr/>
              </a:pPr>
              <a:t>17.11.2016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13B6B66-82BA-4B5C-9B39-20708395A509}" type="slidenum">
              <a:rPr lang="ru-RU"/>
              <a:pPr>
                <a:defRPr/>
              </a:pPr>
              <a:t>‹#›</a:t>
            </a:fld>
            <a:endParaRPr lang="ru-RU"/>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Прямая соединительная линия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8288"/>
            <a:ext cx="8229600" cy="1398587"/>
          </a:xfrm>
          <a:prstGeom prst="rect">
            <a:avLst/>
          </a:prstGeom>
        </p:spPr>
        <p:txBody>
          <a:bodyPr vert="horz" anchor="ctr">
            <a:normAutofit/>
          </a:bodyPr>
          <a:lstStyle/>
          <a:p>
            <a:r>
              <a:rPr lang="ru-RU" smtClean="0"/>
              <a:t>Образец заголовка</a:t>
            </a:r>
            <a:endParaRPr lang="en-US"/>
          </a:p>
        </p:txBody>
      </p:sp>
      <p:sp>
        <p:nvSpPr>
          <p:cNvPr id="1030" name="Текст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5B82E9B2-588B-4607-99D4-04B6A2A992F0}" type="datetimeFigureOut">
              <a:rPr lang="ru-RU"/>
              <a:pPr>
                <a:defRPr/>
              </a:pPr>
              <a:t>17.11.2016</a:t>
            </a:fld>
            <a:endParaRPr lang="ru-RU"/>
          </a:p>
        </p:txBody>
      </p:sp>
      <p:sp>
        <p:nvSpPr>
          <p:cNvPr id="3" name="Нижний колонтитул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CF141060-6C04-479F-8072-AF000C4E9465}"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1" r:id="rId3"/>
    <p:sldLayoutId id="2147483674" r:id="rId4"/>
    <p:sldLayoutId id="2147483670" r:id="rId5"/>
    <p:sldLayoutId id="2147483669" r:id="rId6"/>
    <p:sldLayoutId id="2147483675" r:id="rId7"/>
    <p:sldLayoutId id="2147483676" r:id="rId8"/>
    <p:sldLayoutId id="2147483668" r:id="rId9"/>
    <p:sldLayoutId id="2147483667" r:id="rId10"/>
  </p:sldLayoutIdLst>
  <p:transition spd="slow">
    <p:newsflash/>
  </p:transition>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E3E3E3"/>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E3E3E3"/>
          </a:solidFill>
          <a:latin typeface="Century Gothic" pitchFamily="34" charset="0"/>
        </a:defRPr>
      </a:lvl2pPr>
      <a:lvl3pPr marL="484188" indent="-484188" algn="l" rtl="0" eaLnBrk="0" fontAlgn="base" hangingPunct="0">
        <a:spcBef>
          <a:spcPct val="0"/>
        </a:spcBef>
        <a:spcAft>
          <a:spcPct val="0"/>
        </a:spcAft>
        <a:defRPr sz="4200">
          <a:solidFill>
            <a:srgbClr val="E3E3E3"/>
          </a:solidFill>
          <a:latin typeface="Century Gothic" pitchFamily="34" charset="0"/>
        </a:defRPr>
      </a:lvl3pPr>
      <a:lvl4pPr marL="484188" indent="-484188" algn="l" rtl="0" eaLnBrk="0" fontAlgn="base" hangingPunct="0">
        <a:spcBef>
          <a:spcPct val="0"/>
        </a:spcBef>
        <a:spcAft>
          <a:spcPct val="0"/>
        </a:spcAft>
        <a:defRPr sz="4200">
          <a:solidFill>
            <a:srgbClr val="E3E3E3"/>
          </a:solidFill>
          <a:latin typeface="Century Gothic" pitchFamily="34" charset="0"/>
        </a:defRPr>
      </a:lvl4pPr>
      <a:lvl5pPr marL="484188" indent="-484188" algn="l" rtl="0" eaLnBrk="0" fontAlgn="base" hangingPunct="0">
        <a:spcBef>
          <a:spcPct val="0"/>
        </a:spcBef>
        <a:spcAft>
          <a:spcPct val="0"/>
        </a:spcAft>
        <a:defRPr sz="4200">
          <a:solidFill>
            <a:srgbClr val="E3E3E3"/>
          </a:solidFill>
          <a:latin typeface="Century Gothic" pitchFamily="34" charset="0"/>
        </a:defRPr>
      </a:lvl5pPr>
      <a:lvl6pPr marL="941388" algn="l" rtl="0" fontAlgn="base">
        <a:spcBef>
          <a:spcPct val="0"/>
        </a:spcBef>
        <a:spcAft>
          <a:spcPct val="0"/>
        </a:spcAft>
        <a:defRPr sz="4200">
          <a:solidFill>
            <a:srgbClr val="E3E3E3"/>
          </a:solidFill>
          <a:latin typeface="Century Gothic" pitchFamily="34" charset="0"/>
        </a:defRPr>
      </a:lvl6pPr>
      <a:lvl7pPr marL="1398588" algn="l" rtl="0" fontAlgn="base">
        <a:spcBef>
          <a:spcPct val="0"/>
        </a:spcBef>
        <a:spcAft>
          <a:spcPct val="0"/>
        </a:spcAft>
        <a:defRPr sz="4200">
          <a:solidFill>
            <a:srgbClr val="E3E3E3"/>
          </a:solidFill>
          <a:latin typeface="Century Gothic" pitchFamily="34" charset="0"/>
        </a:defRPr>
      </a:lvl7pPr>
      <a:lvl8pPr marL="1855788" algn="l" rtl="0" fontAlgn="base">
        <a:spcBef>
          <a:spcPct val="0"/>
        </a:spcBef>
        <a:spcAft>
          <a:spcPct val="0"/>
        </a:spcAft>
        <a:defRPr sz="4200">
          <a:solidFill>
            <a:srgbClr val="E3E3E3"/>
          </a:solidFill>
          <a:latin typeface="Century Gothic" pitchFamily="34" charset="0"/>
        </a:defRPr>
      </a:lvl8pPr>
      <a:lvl9pPr marL="2312988" algn="l" rtl="0" fontAlgn="base">
        <a:spcBef>
          <a:spcPct val="0"/>
        </a:spcBef>
        <a:spcAft>
          <a:spcPct val="0"/>
        </a:spcAft>
        <a:defRPr sz="4200">
          <a:solidFill>
            <a:srgbClr val="E3E3E3"/>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E6E6E6"/>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wmf"/></Relationships>
</file>

<file path=ppt/slides/_rels/slide1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1.xml"/><Relationship Id="rId4" Type="http://schemas.openxmlformats.org/officeDocument/2006/relationships/image" Target="../media/image29.wmf"/></Relationships>
</file>

<file path=ppt/slides/_rels/slide14.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gif"/></Relationships>
</file>

<file path=ppt/slides/_rels/slide15.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slideLayout" Target="../slideLayouts/slideLayout1.xml"/><Relationship Id="rId6" Type="http://schemas.openxmlformats.org/officeDocument/2006/relationships/image" Target="../media/image41.wmf"/><Relationship Id="rId5" Type="http://schemas.openxmlformats.org/officeDocument/2006/relationships/image" Target="../media/image40.wmf"/><Relationship Id="rId10" Type="http://schemas.openxmlformats.org/officeDocument/2006/relationships/image" Target="../media/image45.wmf"/><Relationship Id="rId4" Type="http://schemas.openxmlformats.org/officeDocument/2006/relationships/image" Target="../media/image39.wmf"/><Relationship Id="rId9" Type="http://schemas.openxmlformats.org/officeDocument/2006/relationships/image" Target="../media/image44.w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63"/>
            <a:ext cx="8229600" cy="5954712"/>
          </a:xfrm>
        </p:spPr>
        <p:txBody>
          <a:bodyPr/>
          <a:lstStyle/>
          <a:p>
            <a:pPr eaLnBrk="1" hangingPunct="1">
              <a:buFont typeface="Wingdings" pitchFamily="2" charset="2"/>
              <a:buChar char="ü"/>
            </a:pPr>
            <a:r>
              <a:rPr lang="vi-VN" sz="2400" smtClean="0"/>
              <a:t>Криміна́льне пра́во — одна з фундаментальних галузей права, законодавства України. </a:t>
            </a:r>
            <a:endParaRPr lang="uk-UA" sz="2400" smtClean="0"/>
          </a:p>
          <a:p>
            <a:pPr eaLnBrk="1" hangingPunct="1">
              <a:buFont typeface="Wingdings" pitchFamily="2" charset="2"/>
              <a:buChar char="ü"/>
            </a:pPr>
            <a:r>
              <a:rPr lang="vi-VN" sz="2400" smtClean="0"/>
              <a:t>Кримінальне право як галузь права — це система (сукупність) юридичних норм, що встановлюють, які суспільно небезпечні діяння є злочинами, і які покарання підлягають застосуванню до осіб, що їх вчинили.</a:t>
            </a:r>
          </a:p>
          <a:p>
            <a:pPr eaLnBrk="1" hangingPunct="1">
              <a:buFont typeface="Wingdings 2" pitchFamily="18" charset="2"/>
              <a:buNone/>
            </a:pPr>
            <a:endParaRPr lang="vi-VN" smtClean="0"/>
          </a:p>
        </p:txBody>
      </p:sp>
      <p:pic>
        <p:nvPicPr>
          <p:cNvPr id="2051" name="Picture 3"/>
          <p:cNvPicPr>
            <a:picLocks noChangeAspect="1" noChangeArrowheads="1"/>
          </p:cNvPicPr>
          <p:nvPr/>
        </p:nvPicPr>
        <p:blipFill>
          <a:blip r:embed="rId2"/>
          <a:srcRect/>
          <a:stretch>
            <a:fillRect/>
          </a:stretch>
        </p:blipFill>
        <p:spPr bwMode="auto">
          <a:xfrm>
            <a:off x="285750" y="3357563"/>
            <a:ext cx="2706688" cy="2214562"/>
          </a:xfrm>
          <a:prstGeom prst="rect">
            <a:avLst/>
          </a:prstGeom>
          <a:noFill/>
          <a:ln w="9525">
            <a:noFill/>
            <a:miter lim="800000"/>
            <a:headEnd/>
            <a:tailEnd/>
          </a:ln>
        </p:spPr>
      </p:pic>
      <p:pic>
        <p:nvPicPr>
          <p:cNvPr id="2052" name="Picture 4"/>
          <p:cNvPicPr>
            <a:picLocks noChangeAspect="1" noChangeArrowheads="1"/>
          </p:cNvPicPr>
          <p:nvPr/>
        </p:nvPicPr>
        <p:blipFill>
          <a:blip r:embed="rId3"/>
          <a:srcRect/>
          <a:stretch>
            <a:fillRect/>
          </a:stretch>
        </p:blipFill>
        <p:spPr bwMode="auto">
          <a:xfrm>
            <a:off x="7286625" y="3000375"/>
            <a:ext cx="1704975" cy="3657600"/>
          </a:xfrm>
          <a:prstGeom prst="rect">
            <a:avLst/>
          </a:prstGeom>
          <a:noFill/>
          <a:ln w="9525">
            <a:noFill/>
            <a:miter lim="800000"/>
            <a:headEnd/>
            <a:tailEnd/>
          </a:ln>
        </p:spPr>
      </p:pic>
      <p:pic>
        <p:nvPicPr>
          <p:cNvPr id="2054" name="Picture 6"/>
          <p:cNvPicPr>
            <a:picLocks noChangeAspect="1" noChangeArrowheads="1"/>
          </p:cNvPicPr>
          <p:nvPr/>
        </p:nvPicPr>
        <p:blipFill>
          <a:blip r:embed="rId4"/>
          <a:srcRect/>
          <a:stretch>
            <a:fillRect/>
          </a:stretch>
        </p:blipFill>
        <p:spPr bwMode="auto">
          <a:xfrm>
            <a:off x="3786188" y="3500438"/>
            <a:ext cx="2201862" cy="2928937"/>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diamond(in)">
                                      <p:cBhvr>
                                        <p:cTn id="11" dur="2000"/>
                                        <p:tgtEl>
                                          <p:spTgt spid="2051"/>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diamond(in)">
                                      <p:cBhvr>
                                        <p:cTn id="15" dur="2000"/>
                                        <p:tgtEl>
                                          <p:spTgt spid="2052"/>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diamond(in)">
                                      <p:cBhvr>
                                        <p:cTn id="19" dur="2000"/>
                                        <p:tgtEl>
                                          <p:spTgt spid="2054"/>
                                        </p:tgtEl>
                                      </p:cBhvr>
                                    </p:animEffect>
                                  </p:childTnLst>
                                </p:cTn>
                              </p:par>
                            </p:childTnLst>
                          </p:cTn>
                        </p:par>
                        <p:par>
                          <p:cTn id="20" fill="hold">
                            <p:stCondLst>
                              <p:cond delay="8000"/>
                            </p:stCondLst>
                            <p:childTnLst>
                              <p:par>
                                <p:cTn id="21" presetID="8" presetClass="entr" presetSubtype="16"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amond(in)">
                                      <p:cBhvr>
                                        <p:cTn id="2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8" y="214313"/>
            <a:ext cx="8229600" cy="6072187"/>
          </a:xfrm>
        </p:spPr>
        <p:txBody>
          <a:bodyPr/>
          <a:lstStyle/>
          <a:p>
            <a:pPr eaLnBrk="1" hangingPunct="1">
              <a:buFont typeface="Wingdings 2" pitchFamily="18" charset="2"/>
              <a:buNone/>
            </a:pPr>
            <a:r>
              <a:rPr lang="ru-RU" sz="2400" smtClean="0"/>
              <a:t>6. </a:t>
            </a:r>
            <a:r>
              <a:rPr lang="ru-RU" sz="2400" b="1" smtClean="0"/>
              <a:t>Принцип переваги обставин</a:t>
            </a:r>
            <a:r>
              <a:rPr lang="ru-RU" sz="2400" smtClean="0"/>
              <a:t>, що пом'якшують відповідальність. При конкуренції обтяжуючих та пом'якшуючих відповідальність обставин перевагу мають пом'якшуючі обставини вчинення злочину. Так, наприклад, при вчиненні навмисного вбивства з особливою жорстокістю перебуваючої в стані вагітності жінки, але в стані фізіологічного афекту, скоєне кваліфікується лише як умисне вбивство, вчинене в стані сильного душевного хвилювання.</a:t>
            </a:r>
          </a:p>
        </p:txBody>
      </p:sp>
      <p:pic>
        <p:nvPicPr>
          <p:cNvPr id="12290" name="Picture 2"/>
          <p:cNvPicPr>
            <a:picLocks noChangeAspect="1" noChangeArrowheads="1"/>
          </p:cNvPicPr>
          <p:nvPr/>
        </p:nvPicPr>
        <p:blipFill>
          <a:blip r:embed="rId2"/>
          <a:srcRect/>
          <a:stretch>
            <a:fillRect/>
          </a:stretch>
        </p:blipFill>
        <p:spPr bwMode="auto">
          <a:xfrm>
            <a:off x="6357938" y="3714750"/>
            <a:ext cx="2401887" cy="2286000"/>
          </a:xfrm>
          <a:prstGeom prst="rect">
            <a:avLst/>
          </a:prstGeom>
          <a:noFill/>
          <a:ln w="9525">
            <a:noFill/>
            <a:miter lim="800000"/>
            <a:headEnd/>
            <a:tailEnd/>
          </a:ln>
        </p:spPr>
      </p:pic>
      <p:pic>
        <p:nvPicPr>
          <p:cNvPr id="12291" name="Picture 3"/>
          <p:cNvPicPr>
            <a:picLocks noChangeAspect="1" noChangeArrowheads="1"/>
          </p:cNvPicPr>
          <p:nvPr/>
        </p:nvPicPr>
        <p:blipFill>
          <a:blip r:embed="rId3"/>
          <a:srcRect/>
          <a:stretch>
            <a:fillRect/>
          </a:stretch>
        </p:blipFill>
        <p:spPr bwMode="auto">
          <a:xfrm>
            <a:off x="214313" y="4000500"/>
            <a:ext cx="3429000" cy="2571750"/>
          </a:xfrm>
          <a:prstGeom prst="rect">
            <a:avLst/>
          </a:prstGeom>
          <a:noFill/>
          <a:ln w="9525">
            <a:noFill/>
            <a:miter lim="800000"/>
            <a:headEnd/>
            <a:tailEnd/>
          </a:ln>
        </p:spPr>
      </p:pic>
      <p:pic>
        <p:nvPicPr>
          <p:cNvPr id="12292" name="Picture 4"/>
          <p:cNvPicPr>
            <a:picLocks noChangeAspect="1" noChangeArrowheads="1"/>
          </p:cNvPicPr>
          <p:nvPr/>
        </p:nvPicPr>
        <p:blipFill>
          <a:blip r:embed="rId4"/>
          <a:srcRect/>
          <a:stretch>
            <a:fillRect/>
          </a:stretch>
        </p:blipFill>
        <p:spPr bwMode="auto">
          <a:xfrm>
            <a:off x="4000500" y="4000500"/>
            <a:ext cx="2017713" cy="2667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checkerboard(across)">
                                      <p:cBhvr>
                                        <p:cTn id="12" dur="500"/>
                                        <p:tgtEl>
                                          <p:spTgt spid="1229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checkerboard(across)">
                                      <p:cBhvr>
                                        <p:cTn id="17" dur="500"/>
                                        <p:tgtEl>
                                          <p:spTgt spid="1229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2290"/>
                                        </p:tgtEl>
                                        <p:attrNameLst>
                                          <p:attrName>style.visibility</p:attrName>
                                        </p:attrNameLst>
                                      </p:cBhvr>
                                      <p:to>
                                        <p:strVal val="visible"/>
                                      </p:to>
                                    </p:set>
                                    <p:animEffect transition="in" filter="checkerboard(across)">
                                      <p:cBhvr>
                                        <p:cTn id="22"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089804"/>
          </a:xfrm>
        </p:spPr>
        <p:txBody>
          <a:bodyPr/>
          <a:lstStyle/>
          <a:p>
            <a:pPr marL="484632" indent="0" eaLnBrk="1" fontAlgn="auto" hangingPunct="1">
              <a:spcAft>
                <a:spcPts val="0"/>
              </a:spcAft>
              <a:defRPr/>
            </a:pPr>
            <a:r>
              <a:rPr lang="ru-RU" sz="3200" dirty="0" smtClean="0">
                <a:solidFill>
                  <a:schemeClr val="accent1">
                    <a:tint val="83000"/>
                    <a:satMod val="150000"/>
                  </a:schemeClr>
                </a:solidFill>
              </a:rPr>
              <a:t>Система </a:t>
            </a:r>
            <a:r>
              <a:rPr lang="ru-RU" sz="3200" dirty="0" err="1" smtClean="0">
                <a:solidFill>
                  <a:schemeClr val="accent1">
                    <a:tint val="83000"/>
                    <a:satMod val="150000"/>
                  </a:schemeClr>
                </a:solidFill>
              </a:rPr>
              <a:t>кримінального</a:t>
            </a:r>
            <a:r>
              <a:rPr lang="ru-RU" sz="3200" dirty="0" smtClean="0">
                <a:solidFill>
                  <a:schemeClr val="accent1">
                    <a:tint val="83000"/>
                    <a:satMod val="150000"/>
                  </a:schemeClr>
                </a:solidFill>
              </a:rPr>
              <a:t> права</a:t>
            </a:r>
            <a:endParaRPr lang="ru-RU" sz="3200" dirty="0">
              <a:solidFill>
                <a:schemeClr val="accent1">
                  <a:tint val="83000"/>
                  <a:satMod val="150000"/>
                </a:schemeClr>
              </a:solidFill>
            </a:endParaRPr>
          </a:p>
        </p:txBody>
      </p:sp>
      <p:sp>
        <p:nvSpPr>
          <p:cNvPr id="3" name="Содержимое 2"/>
          <p:cNvSpPr>
            <a:spLocks noGrp="1"/>
          </p:cNvSpPr>
          <p:nvPr>
            <p:ph idx="1"/>
          </p:nvPr>
        </p:nvSpPr>
        <p:spPr>
          <a:xfrm>
            <a:off x="457200" y="857250"/>
            <a:ext cx="8229600" cy="6000750"/>
          </a:xfrm>
        </p:spPr>
        <p:txBody>
          <a:bodyPr/>
          <a:lstStyle/>
          <a:p>
            <a:pPr eaLnBrk="1" hangingPunct="1">
              <a:buFont typeface="Wingdings 2" pitchFamily="18" charset="2"/>
              <a:buNone/>
            </a:pPr>
            <a:r>
              <a:rPr lang="ru-RU" sz="1600" smtClean="0"/>
              <a:t>Подібно до КК, кримінальне право як галузь права поділяється на дві частини — Загальну й Особливу.</a:t>
            </a:r>
          </a:p>
          <a:p>
            <a:pPr eaLnBrk="1" hangingPunct="1">
              <a:buFont typeface="Wingdings 2" pitchFamily="18" charset="2"/>
              <a:buNone/>
            </a:pPr>
            <a:r>
              <a:rPr lang="ru-RU" sz="1600" smtClean="0"/>
              <a:t>Інститути Загальної частини:</a:t>
            </a:r>
          </a:p>
          <a:p>
            <a:pPr eaLnBrk="1" hangingPunct="1"/>
            <a:endParaRPr lang="ru-RU" sz="1600" smtClean="0"/>
          </a:p>
          <a:p>
            <a:pPr eaLnBrk="1" hangingPunct="1">
              <a:buFont typeface="Wingdings 2" pitchFamily="18" charset="2"/>
              <a:buNone/>
            </a:pPr>
            <a:r>
              <a:rPr lang="en-US" sz="1500" smtClean="0"/>
              <a:t>I. </a:t>
            </a:r>
            <a:r>
              <a:rPr lang="ru-RU" sz="1500" smtClean="0"/>
              <a:t>ЗАГАЛЬНІ ПОЛОЖЕННЯ</a:t>
            </a:r>
          </a:p>
          <a:p>
            <a:pPr eaLnBrk="1" hangingPunct="1">
              <a:buFont typeface="Wingdings 2" pitchFamily="18" charset="2"/>
              <a:buNone/>
            </a:pPr>
            <a:r>
              <a:rPr lang="en-US" sz="1500" smtClean="0"/>
              <a:t>II. </a:t>
            </a:r>
            <a:r>
              <a:rPr lang="ru-RU" sz="1500" smtClean="0"/>
              <a:t>ЗАКОН ПРО КРИМІНАЛЬНУ ВІДПОВІДАЛЬНІСТЬ</a:t>
            </a:r>
          </a:p>
          <a:p>
            <a:pPr eaLnBrk="1" hangingPunct="1">
              <a:buFont typeface="Wingdings 2" pitchFamily="18" charset="2"/>
              <a:buNone/>
            </a:pPr>
            <a:r>
              <a:rPr lang="en-US" sz="1500" smtClean="0"/>
              <a:t>III. </a:t>
            </a:r>
            <a:r>
              <a:rPr lang="ru-RU" sz="1500" smtClean="0"/>
              <a:t>ЗЛОЧИН, ЙОГО ВИДИ ТА СТАДІЇ</a:t>
            </a:r>
          </a:p>
          <a:p>
            <a:pPr eaLnBrk="1" hangingPunct="1">
              <a:buFont typeface="Wingdings 2" pitchFamily="18" charset="2"/>
              <a:buNone/>
            </a:pPr>
            <a:r>
              <a:rPr lang="en-US" sz="1500" smtClean="0"/>
              <a:t>IV. </a:t>
            </a:r>
            <a:r>
              <a:rPr lang="ru-RU" sz="1500" smtClean="0"/>
              <a:t>ОСОБА, ЯКА ПІДЛЯГАЄ КРИМІНАЛЬНІЙ ВІДПОВІДАЛЬНОСТІ (СУБ'ЄКТ ЗЛОЧИНУ)</a:t>
            </a:r>
          </a:p>
          <a:p>
            <a:pPr eaLnBrk="1" hangingPunct="1">
              <a:buFont typeface="Wingdings 2" pitchFamily="18" charset="2"/>
              <a:buNone/>
            </a:pPr>
            <a:r>
              <a:rPr lang="en-US" sz="1500" smtClean="0"/>
              <a:t>V. </a:t>
            </a:r>
            <a:r>
              <a:rPr lang="ru-RU" sz="1500" smtClean="0"/>
              <a:t>ВИНА ТА ЇЇ ФОРМИ</a:t>
            </a:r>
          </a:p>
          <a:p>
            <a:pPr eaLnBrk="1" hangingPunct="1">
              <a:buFont typeface="Wingdings 2" pitchFamily="18" charset="2"/>
              <a:buNone/>
            </a:pPr>
            <a:r>
              <a:rPr lang="en-US" sz="1500" smtClean="0"/>
              <a:t>VI. </a:t>
            </a:r>
            <a:r>
              <a:rPr lang="ru-RU" sz="1500" smtClean="0"/>
              <a:t>СПІВУЧАСТЬ У ЗЛОЧИНІ</a:t>
            </a:r>
          </a:p>
          <a:p>
            <a:pPr eaLnBrk="1" hangingPunct="1">
              <a:buFont typeface="Wingdings 2" pitchFamily="18" charset="2"/>
              <a:buNone/>
            </a:pPr>
            <a:r>
              <a:rPr lang="en-US" sz="1500" smtClean="0"/>
              <a:t>VII. </a:t>
            </a:r>
            <a:r>
              <a:rPr lang="ru-RU" sz="1500" smtClean="0"/>
              <a:t>ПОВТОРНІСТЬ, СУКУПНІСТЬ ТА РЕЦИДИВ ЗЛОЧИНІВ</a:t>
            </a:r>
          </a:p>
          <a:p>
            <a:pPr eaLnBrk="1" hangingPunct="1">
              <a:buFont typeface="Wingdings 2" pitchFamily="18" charset="2"/>
              <a:buNone/>
            </a:pPr>
            <a:r>
              <a:rPr lang="en-US" sz="1500" smtClean="0"/>
              <a:t>VIII. </a:t>
            </a:r>
            <a:r>
              <a:rPr lang="ru-RU" sz="1500" smtClean="0"/>
              <a:t>ОБСТАВИНИ, ЩО ВИКЛЮЧАЮТЬ ЗЛОЧИННІСТЬ ДІЯННЯ</a:t>
            </a:r>
          </a:p>
          <a:p>
            <a:pPr eaLnBrk="1" hangingPunct="1">
              <a:buFont typeface="Wingdings 2" pitchFamily="18" charset="2"/>
              <a:buNone/>
            </a:pPr>
            <a:r>
              <a:rPr lang="en-US" sz="1500" smtClean="0"/>
              <a:t>IX. </a:t>
            </a:r>
            <a:r>
              <a:rPr lang="ru-RU" sz="1500" smtClean="0"/>
              <a:t>ЗВІЛЬНЕННЯ ВІД КРИМІНАЛЬНОЇ ВІДПОВІДАЛЬНОСТІ</a:t>
            </a:r>
          </a:p>
          <a:p>
            <a:pPr eaLnBrk="1" hangingPunct="1">
              <a:buFont typeface="Wingdings 2" pitchFamily="18" charset="2"/>
              <a:buNone/>
            </a:pPr>
            <a:r>
              <a:rPr lang="en-US" sz="1500" smtClean="0"/>
              <a:t>X. </a:t>
            </a:r>
            <a:r>
              <a:rPr lang="ru-RU" sz="1500" smtClean="0"/>
              <a:t>ПОКАРАННЯ ТА ЙОГО ВИДИ</a:t>
            </a:r>
          </a:p>
          <a:p>
            <a:pPr eaLnBrk="1" hangingPunct="1">
              <a:buFont typeface="Wingdings 2" pitchFamily="18" charset="2"/>
              <a:buNone/>
            </a:pPr>
            <a:r>
              <a:rPr lang="en-US" sz="1500" smtClean="0"/>
              <a:t>XI. </a:t>
            </a:r>
            <a:r>
              <a:rPr lang="ru-RU" sz="1500" smtClean="0"/>
              <a:t>ПРИЗНАЧЕННЯ ПОКАРАННЯ</a:t>
            </a:r>
          </a:p>
          <a:p>
            <a:pPr eaLnBrk="1" hangingPunct="1">
              <a:buFont typeface="Wingdings 2" pitchFamily="18" charset="2"/>
              <a:buNone/>
            </a:pPr>
            <a:r>
              <a:rPr lang="en-US" sz="1500" smtClean="0"/>
              <a:t>XII. </a:t>
            </a:r>
            <a:r>
              <a:rPr lang="ru-RU" sz="1500" smtClean="0"/>
              <a:t>ЗВІЛЬНЕННЯ ВІД ПОКАРАННЯ ТА ЙОГО ВІДБУВАННЯ</a:t>
            </a:r>
          </a:p>
          <a:p>
            <a:pPr eaLnBrk="1" hangingPunct="1">
              <a:buFont typeface="Wingdings 2" pitchFamily="18" charset="2"/>
              <a:buNone/>
            </a:pPr>
            <a:r>
              <a:rPr lang="en-US" sz="1500" smtClean="0"/>
              <a:t>XIII. </a:t>
            </a:r>
            <a:r>
              <a:rPr lang="ru-RU" sz="1500" smtClean="0"/>
              <a:t>СУДИМІСТЬ</a:t>
            </a:r>
          </a:p>
          <a:p>
            <a:pPr eaLnBrk="1" hangingPunct="1">
              <a:buFont typeface="Wingdings 2" pitchFamily="18" charset="2"/>
              <a:buNone/>
            </a:pPr>
            <a:r>
              <a:rPr lang="en-US" sz="1500" smtClean="0"/>
              <a:t>XIV. </a:t>
            </a:r>
            <a:r>
              <a:rPr lang="ru-RU" sz="1500" smtClean="0">
                <a:latin typeface="Arial" charset="0"/>
              </a:rPr>
              <a:t>ІНШІ ЗАХОДИ КРИМІНАЛЬНО-ПРАВОВОГО ХАРАКТЕРУ</a:t>
            </a:r>
          </a:p>
          <a:p>
            <a:pPr eaLnBrk="1" hangingPunct="1">
              <a:buFont typeface="Wingdings 2" pitchFamily="18" charset="2"/>
              <a:buNone/>
            </a:pPr>
            <a:r>
              <a:rPr lang="en-US" sz="1500" smtClean="0"/>
              <a:t>XIV</a:t>
            </a:r>
            <a:r>
              <a:rPr lang="uk-UA" sz="1500" smtClean="0">
                <a:latin typeface="Arial" charset="0"/>
              </a:rPr>
              <a:t>-1</a:t>
            </a:r>
            <a:r>
              <a:rPr lang="en-US" sz="1500" smtClean="0"/>
              <a:t>. </a:t>
            </a:r>
            <a:r>
              <a:rPr lang="uk-UA" sz="1500" smtClean="0">
                <a:latin typeface="Arial" charset="0"/>
              </a:rPr>
              <a:t>ЗАХОДИ </a:t>
            </a:r>
            <a:r>
              <a:rPr lang="ru-RU" sz="1500" smtClean="0">
                <a:latin typeface="Arial" charset="0"/>
              </a:rPr>
              <a:t>КРИМІНАЛЬНО-ПРАВОВОГО ХАРАКТЕРУ</a:t>
            </a:r>
            <a:r>
              <a:rPr lang="uk-UA" sz="1500" smtClean="0">
                <a:latin typeface="Arial" charset="0"/>
              </a:rPr>
              <a:t> ЩОДО ЮРИДИЧНИХ ОСІБ</a:t>
            </a:r>
            <a:endParaRPr lang="ru-RU" sz="1500" smtClean="0">
              <a:latin typeface="Arial" charset="0"/>
            </a:endParaRPr>
          </a:p>
          <a:p>
            <a:pPr eaLnBrk="1" hangingPunct="1">
              <a:buFont typeface="Wingdings 2" pitchFamily="18" charset="2"/>
              <a:buNone/>
            </a:pPr>
            <a:r>
              <a:rPr lang="en-US" sz="1500" smtClean="0"/>
              <a:t>XV. </a:t>
            </a:r>
            <a:r>
              <a:rPr lang="ru-RU" sz="1500" smtClean="0"/>
              <a:t>ОСОБЛИВОСТІ КРИМІНАЛЬНОЇ ВІДПОВІДАЛЬНОСТІ ТА ПОКАРАННЯ НЕПОВНОЛІТНІХ.</a:t>
            </a:r>
          </a:p>
        </p:txBody>
      </p:sp>
      <p:pic>
        <p:nvPicPr>
          <p:cNvPr id="13314" name="Picture 2"/>
          <p:cNvPicPr>
            <a:picLocks noChangeAspect="1" noChangeArrowheads="1"/>
          </p:cNvPicPr>
          <p:nvPr/>
        </p:nvPicPr>
        <p:blipFill>
          <a:blip r:embed="rId2"/>
          <a:srcRect/>
          <a:stretch>
            <a:fillRect/>
          </a:stretch>
        </p:blipFill>
        <p:spPr bwMode="auto">
          <a:xfrm>
            <a:off x="6643688" y="1357313"/>
            <a:ext cx="2130425" cy="1147762"/>
          </a:xfrm>
          <a:prstGeom prst="rect">
            <a:avLst/>
          </a:prstGeom>
          <a:noFill/>
          <a:ln w="9525">
            <a:noFill/>
            <a:miter lim="800000"/>
            <a:headEnd/>
            <a:tailEnd/>
          </a:ln>
        </p:spPr>
      </p:pic>
      <p:pic>
        <p:nvPicPr>
          <p:cNvPr id="26628" name="Picture 3" descr="C:\Program Files\Microsoft Office\MEDIA\CAGCAT10\j0217698.wmf"/>
          <p:cNvPicPr>
            <a:picLocks noChangeAspect="1" noChangeArrowheads="1"/>
          </p:cNvPicPr>
          <p:nvPr/>
        </p:nvPicPr>
        <p:blipFill>
          <a:blip r:embed="rId3"/>
          <a:srcRect/>
          <a:stretch>
            <a:fillRect/>
          </a:stretch>
        </p:blipFill>
        <p:spPr bwMode="auto">
          <a:xfrm>
            <a:off x="7143750" y="3286125"/>
            <a:ext cx="1747838" cy="1693863"/>
          </a:xfrm>
          <a:prstGeom prst="rect">
            <a:avLst/>
          </a:prstGeom>
          <a:noFill/>
          <a:ln w="9525">
            <a:noFill/>
            <a:miter lim="800000"/>
            <a:headEnd/>
            <a:tailEnd/>
          </a:ln>
        </p:spPr>
      </p:pic>
      <p:pic>
        <p:nvPicPr>
          <p:cNvPr id="26629" name="Picture 4" descr="C:\Program Files\Microsoft Office\MEDIA\CAGCAT10\j0222015.wmf"/>
          <p:cNvPicPr>
            <a:picLocks noChangeAspect="1" noChangeArrowheads="1"/>
          </p:cNvPicPr>
          <p:nvPr/>
        </p:nvPicPr>
        <p:blipFill>
          <a:blip r:embed="rId4"/>
          <a:srcRect/>
          <a:stretch>
            <a:fillRect/>
          </a:stretch>
        </p:blipFill>
        <p:spPr bwMode="auto">
          <a:xfrm>
            <a:off x="5929313" y="4286250"/>
            <a:ext cx="1636712" cy="1643063"/>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animEffect transition="in" filter="diamond(in)">
                                      <p:cBhvr>
                                        <p:cTn id="17" dur="2000"/>
                                        <p:tgtEl>
                                          <p:spTgt spid="1331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amond(in)">
                                      <p:cBhvr>
                                        <p:cTn id="25" dur="2000"/>
                                        <p:tgtEl>
                                          <p:spTgt spid="3">
                                            <p:txEl>
                                              <p:pRg st="3" end="3"/>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amond(in)">
                                      <p:cBhvr>
                                        <p:cTn id="28" dur="2000"/>
                                        <p:tgtEl>
                                          <p:spTgt spid="3">
                                            <p:txEl>
                                              <p:pRg st="4" end="4"/>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diamond(in)">
                                      <p:cBhvr>
                                        <p:cTn id="31" dur="2000"/>
                                        <p:tgtEl>
                                          <p:spTgt spid="3">
                                            <p:txEl>
                                              <p:pRg st="5" end="5"/>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amond(in)">
                                      <p:cBhvr>
                                        <p:cTn id="34" dur="2000"/>
                                        <p:tgtEl>
                                          <p:spTgt spid="3">
                                            <p:txEl>
                                              <p:pRg st="6" end="6"/>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amond(in)">
                                      <p:cBhvr>
                                        <p:cTn id="37" dur="2000"/>
                                        <p:tgtEl>
                                          <p:spTgt spid="3">
                                            <p:txEl>
                                              <p:pRg st="7" end="7"/>
                                            </p:txEl>
                                          </p:spTgt>
                                        </p:tgtEl>
                                      </p:cBhvr>
                                    </p:animEffect>
                                  </p:childTnLst>
                                </p:cTn>
                              </p:par>
                              <p:par>
                                <p:cTn id="38" presetID="8" presetClass="entr" presetSubtype="16"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diamond(in)">
                                      <p:cBhvr>
                                        <p:cTn id="40" dur="2000"/>
                                        <p:tgtEl>
                                          <p:spTgt spid="3">
                                            <p:txEl>
                                              <p:pRg st="8" end="8"/>
                                            </p:txEl>
                                          </p:spTgt>
                                        </p:tgtEl>
                                      </p:cBhvr>
                                    </p:animEffect>
                                  </p:childTnLst>
                                </p:cTn>
                              </p:par>
                              <p:par>
                                <p:cTn id="41" presetID="8" presetClass="entr" presetSubtype="16"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diamond(in)">
                                      <p:cBhvr>
                                        <p:cTn id="43" dur="2000"/>
                                        <p:tgtEl>
                                          <p:spTgt spid="3">
                                            <p:txEl>
                                              <p:pRg st="9" end="9"/>
                                            </p:txEl>
                                          </p:spTgt>
                                        </p:tgtEl>
                                      </p:cBhvr>
                                    </p:animEffect>
                                  </p:childTnLst>
                                </p:cTn>
                              </p:par>
                              <p:par>
                                <p:cTn id="44" presetID="8" presetClass="entr" presetSubtype="16" fill="hold"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diamond(in)">
                                      <p:cBhvr>
                                        <p:cTn id="46" dur="2000"/>
                                        <p:tgtEl>
                                          <p:spTgt spid="3">
                                            <p:txEl>
                                              <p:pRg st="10" end="10"/>
                                            </p:txEl>
                                          </p:spTgt>
                                        </p:tgtEl>
                                      </p:cBhvr>
                                    </p:animEffect>
                                  </p:childTnLst>
                                </p:cTn>
                              </p:par>
                              <p:par>
                                <p:cTn id="47" presetID="8" presetClass="entr" presetSubtype="16"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diamond(in)">
                                      <p:cBhvr>
                                        <p:cTn id="49" dur="2000"/>
                                        <p:tgtEl>
                                          <p:spTgt spid="3">
                                            <p:txEl>
                                              <p:pRg st="11" end="11"/>
                                            </p:txEl>
                                          </p:spTgt>
                                        </p:tgtEl>
                                      </p:cBhvr>
                                    </p:animEffect>
                                  </p:childTnLst>
                                </p:cTn>
                              </p:par>
                              <p:par>
                                <p:cTn id="50" presetID="8" presetClass="entr" presetSubtype="16" fill="hold" nodeType="with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diamond(in)">
                                      <p:cBhvr>
                                        <p:cTn id="52" dur="2000"/>
                                        <p:tgtEl>
                                          <p:spTgt spid="3">
                                            <p:txEl>
                                              <p:pRg st="12" end="12"/>
                                            </p:txEl>
                                          </p:spTgt>
                                        </p:tgtEl>
                                      </p:cBhvr>
                                    </p:animEffect>
                                  </p:childTnLst>
                                </p:cTn>
                              </p:par>
                              <p:par>
                                <p:cTn id="53" presetID="8" presetClass="entr" presetSubtype="16"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diamond(in)">
                                      <p:cBhvr>
                                        <p:cTn id="55" dur="2000"/>
                                        <p:tgtEl>
                                          <p:spTgt spid="3">
                                            <p:txEl>
                                              <p:pRg st="13" end="13"/>
                                            </p:txEl>
                                          </p:spTgt>
                                        </p:tgtEl>
                                      </p:cBhvr>
                                    </p:animEffect>
                                  </p:childTnLst>
                                </p:cTn>
                              </p:par>
                              <p:par>
                                <p:cTn id="56" presetID="8" presetClass="entr" presetSubtype="16" fill="hold" nodeType="withEffect">
                                  <p:stCondLst>
                                    <p:cond delay="0"/>
                                  </p:stCondLst>
                                  <p:childTnLst>
                                    <p:set>
                                      <p:cBhvr>
                                        <p:cTn id="57" dur="1" fill="hold">
                                          <p:stCondLst>
                                            <p:cond delay="0"/>
                                          </p:stCondLst>
                                        </p:cTn>
                                        <p:tgtEl>
                                          <p:spTgt spid="3">
                                            <p:txEl>
                                              <p:pRg st="14" end="14"/>
                                            </p:txEl>
                                          </p:spTgt>
                                        </p:tgtEl>
                                        <p:attrNameLst>
                                          <p:attrName>style.visibility</p:attrName>
                                        </p:attrNameLst>
                                      </p:cBhvr>
                                      <p:to>
                                        <p:strVal val="visible"/>
                                      </p:to>
                                    </p:set>
                                    <p:animEffect transition="in" filter="diamond(in)">
                                      <p:cBhvr>
                                        <p:cTn id="58" dur="2000"/>
                                        <p:tgtEl>
                                          <p:spTgt spid="3">
                                            <p:txEl>
                                              <p:pRg st="14" end="14"/>
                                            </p:txEl>
                                          </p:spTgt>
                                        </p:tgtEl>
                                      </p:cBhvr>
                                    </p:animEffect>
                                  </p:childTnLst>
                                </p:cTn>
                              </p:par>
                              <p:par>
                                <p:cTn id="59" presetID="8" presetClass="entr" presetSubtype="16" fill="hold" nodeType="with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animEffect transition="in" filter="diamond(in)">
                                      <p:cBhvr>
                                        <p:cTn id="61" dur="2000"/>
                                        <p:tgtEl>
                                          <p:spTgt spid="3">
                                            <p:txEl>
                                              <p:pRg st="15" end="15"/>
                                            </p:txEl>
                                          </p:spTgt>
                                        </p:tgtEl>
                                      </p:cBhvr>
                                    </p:animEffect>
                                  </p:childTnLst>
                                </p:cTn>
                              </p:par>
                              <p:par>
                                <p:cTn id="62" presetID="8" presetClass="entr" presetSubtype="16" fill="hold" nodeType="withEffect">
                                  <p:stCondLst>
                                    <p:cond delay="0"/>
                                  </p:stCondLst>
                                  <p:childTnLst>
                                    <p:set>
                                      <p:cBhvr>
                                        <p:cTn id="63" dur="1" fill="hold">
                                          <p:stCondLst>
                                            <p:cond delay="0"/>
                                          </p:stCondLst>
                                        </p:cTn>
                                        <p:tgtEl>
                                          <p:spTgt spid="3">
                                            <p:txEl>
                                              <p:pRg st="16" end="16"/>
                                            </p:txEl>
                                          </p:spTgt>
                                        </p:tgtEl>
                                        <p:attrNameLst>
                                          <p:attrName>style.visibility</p:attrName>
                                        </p:attrNameLst>
                                      </p:cBhvr>
                                      <p:to>
                                        <p:strVal val="visible"/>
                                      </p:to>
                                    </p:set>
                                    <p:animEffect transition="in" filter="diamond(in)">
                                      <p:cBhvr>
                                        <p:cTn id="64" dur="2000"/>
                                        <p:tgtEl>
                                          <p:spTgt spid="3">
                                            <p:txEl>
                                              <p:pRg st="16" end="16"/>
                                            </p:txEl>
                                          </p:spTgt>
                                        </p:tgtEl>
                                      </p:cBhvr>
                                    </p:animEffect>
                                  </p:childTnLst>
                                </p:cTn>
                              </p:par>
                              <p:par>
                                <p:cTn id="65" presetID="8" presetClass="entr" presetSubtype="16" fill="hold" nodeType="withEffect">
                                  <p:stCondLst>
                                    <p:cond delay="0"/>
                                  </p:stCondLst>
                                  <p:childTnLst>
                                    <p:set>
                                      <p:cBhvr>
                                        <p:cTn id="66" dur="1" fill="hold">
                                          <p:stCondLst>
                                            <p:cond delay="0"/>
                                          </p:stCondLst>
                                        </p:cTn>
                                        <p:tgtEl>
                                          <p:spTgt spid="3">
                                            <p:txEl>
                                              <p:pRg st="17" end="17"/>
                                            </p:txEl>
                                          </p:spTgt>
                                        </p:tgtEl>
                                        <p:attrNameLst>
                                          <p:attrName>style.visibility</p:attrName>
                                        </p:attrNameLst>
                                      </p:cBhvr>
                                      <p:to>
                                        <p:strVal val="visible"/>
                                      </p:to>
                                    </p:set>
                                    <p:animEffect transition="in" filter="diamond(in)">
                                      <p:cBhvr>
                                        <p:cTn id="67" dur="2000"/>
                                        <p:tgtEl>
                                          <p:spTgt spid="3">
                                            <p:txEl>
                                              <p:pRg st="17" end="17"/>
                                            </p:txEl>
                                          </p:spTgt>
                                        </p:tgtEl>
                                      </p:cBhvr>
                                    </p:animEffect>
                                  </p:childTnLst>
                                </p:cTn>
                              </p:par>
                              <p:par>
                                <p:cTn id="68" presetID="8" presetClass="entr" presetSubtype="16" fill="hold" nodeType="withEffect">
                                  <p:stCondLst>
                                    <p:cond delay="0"/>
                                  </p:stCondLst>
                                  <p:childTnLst>
                                    <p:set>
                                      <p:cBhvr>
                                        <p:cTn id="69" dur="1" fill="hold">
                                          <p:stCondLst>
                                            <p:cond delay="0"/>
                                          </p:stCondLst>
                                        </p:cTn>
                                        <p:tgtEl>
                                          <p:spTgt spid="3">
                                            <p:txEl>
                                              <p:pRg st="18" end="18"/>
                                            </p:txEl>
                                          </p:spTgt>
                                        </p:tgtEl>
                                        <p:attrNameLst>
                                          <p:attrName>style.visibility</p:attrName>
                                        </p:attrNameLst>
                                      </p:cBhvr>
                                      <p:to>
                                        <p:strVal val="visible"/>
                                      </p:to>
                                    </p:set>
                                    <p:animEffect transition="in" filter="diamond(in)">
                                      <p:cBhvr>
                                        <p:cTn id="70" dur="20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3500438"/>
            <a:ext cx="8229600" cy="1399032"/>
          </a:xfrm>
        </p:spPr>
        <p:txBody>
          <a:bodyPr/>
          <a:lstStyle/>
          <a:p>
            <a:pPr marL="484632" indent="0" eaLnBrk="1" fontAlgn="auto" hangingPunct="1">
              <a:spcAft>
                <a:spcPts val="0"/>
              </a:spcAft>
              <a:defRPr/>
            </a:pPr>
            <a:r>
              <a:rPr lang="ru-RU" sz="1600" dirty="0" smtClean="0">
                <a:solidFill>
                  <a:schemeClr val="accent1">
                    <a:tint val="83000"/>
                    <a:satMod val="150000"/>
                  </a:schemeClr>
                </a:solidFill>
              </a:rPr>
              <a:t/>
            </a:r>
            <a:br>
              <a:rPr lang="ru-RU" sz="1600" dirty="0" smtClean="0">
                <a:solidFill>
                  <a:schemeClr val="accent1">
                    <a:tint val="83000"/>
                    <a:satMod val="150000"/>
                  </a:schemeClr>
                </a:solidFill>
              </a:rPr>
            </a:br>
            <a:endParaRPr lang="ru-RU" sz="1600" dirty="0">
              <a:solidFill>
                <a:schemeClr val="accent1">
                  <a:tint val="83000"/>
                  <a:satMod val="150000"/>
                </a:schemeClr>
              </a:solidFill>
            </a:endParaRPr>
          </a:p>
        </p:txBody>
      </p:sp>
      <p:sp>
        <p:nvSpPr>
          <p:cNvPr id="3" name="Содержимое 2"/>
          <p:cNvSpPr>
            <a:spLocks noGrp="1"/>
          </p:cNvSpPr>
          <p:nvPr>
            <p:ph idx="1"/>
          </p:nvPr>
        </p:nvSpPr>
        <p:spPr>
          <a:xfrm>
            <a:off x="357188" y="571500"/>
            <a:ext cx="8329612" cy="5883275"/>
          </a:xfrm>
        </p:spPr>
        <p:txBody>
          <a:bodyPr>
            <a:normAutofit fontScale="62500" lnSpcReduction="20000"/>
          </a:bodyPr>
          <a:lstStyle/>
          <a:p>
            <a:pPr marL="448056" indent="-384048" eaLnBrk="1" fontAlgn="auto" hangingPunct="1">
              <a:spcAft>
                <a:spcPts val="0"/>
              </a:spcAft>
              <a:buFont typeface="Wingdings 2"/>
              <a:buNone/>
              <a:defRPr/>
            </a:pPr>
            <a:r>
              <a:rPr lang="ru-RU" sz="3200" b="1" dirty="0" err="1" smtClean="0"/>
              <a:t>Інститути</a:t>
            </a:r>
            <a:r>
              <a:rPr lang="ru-RU" sz="3200" b="1" dirty="0" smtClean="0"/>
              <a:t> </a:t>
            </a:r>
            <a:r>
              <a:rPr lang="ru-RU" sz="3200" b="1" dirty="0" err="1" smtClean="0"/>
              <a:t>Особливої</a:t>
            </a:r>
            <a:r>
              <a:rPr lang="ru-RU" sz="3200" b="1" dirty="0" smtClean="0"/>
              <a:t> </a:t>
            </a:r>
            <a:r>
              <a:rPr lang="ru-RU" sz="3200" b="1" dirty="0" err="1" smtClean="0"/>
              <a:t>частини</a:t>
            </a:r>
            <a:r>
              <a:rPr lang="ru-RU" sz="3200" dirty="0" smtClean="0"/>
              <a:t>:</a:t>
            </a:r>
            <a:br>
              <a:rPr lang="ru-RU" sz="3200" dirty="0" smtClean="0"/>
            </a:br>
            <a:r>
              <a:rPr lang="ru-RU" sz="3200" dirty="0" smtClean="0"/>
              <a:t/>
            </a:r>
            <a:br>
              <a:rPr lang="ru-RU" sz="3200" dirty="0" smtClean="0"/>
            </a:br>
            <a:r>
              <a:rPr lang="en-US" sz="3200" dirty="0" smtClean="0"/>
              <a:t>I. </a:t>
            </a:r>
            <a:r>
              <a:rPr lang="ru-RU" sz="3200" dirty="0" smtClean="0"/>
              <a:t>ЗЛОЧИНИ ПРОТИ ОСНОВ НАЦІОНАЛЬНОЇ БЕЗПЕКИ УКРАЇНИ</a:t>
            </a:r>
            <a:br>
              <a:rPr lang="ru-RU" sz="3200" dirty="0" smtClean="0"/>
            </a:br>
            <a:r>
              <a:rPr lang="ru-RU" sz="3200" dirty="0" smtClean="0"/>
              <a:t/>
            </a:r>
            <a:br>
              <a:rPr lang="ru-RU" sz="3200" dirty="0" smtClean="0"/>
            </a:br>
            <a:r>
              <a:rPr lang="en-US" sz="3200" dirty="0" smtClean="0"/>
              <a:t>II. </a:t>
            </a:r>
            <a:r>
              <a:rPr lang="ru-RU" sz="3200" dirty="0" smtClean="0"/>
              <a:t>ЗЛОЧИНИ ПРОТИ ЖИТТЯ ТА ЗДОРОВ'Я ОСОБИ</a:t>
            </a:r>
            <a:br>
              <a:rPr lang="ru-RU" sz="3200" dirty="0" smtClean="0"/>
            </a:br>
            <a:r>
              <a:rPr lang="ru-RU" sz="3200" dirty="0" smtClean="0"/>
              <a:t/>
            </a:r>
            <a:br>
              <a:rPr lang="ru-RU" sz="3200" dirty="0" smtClean="0"/>
            </a:br>
            <a:r>
              <a:rPr lang="en-US" sz="3200" dirty="0" smtClean="0"/>
              <a:t>III. </a:t>
            </a:r>
            <a:r>
              <a:rPr lang="ru-RU" sz="3200" dirty="0" smtClean="0"/>
              <a:t>ЗЛОЧИНИ ПРОТИ ВОЛІ, ЧЕСТІ ТА ГІДНОСТІ ОСОБИ</a:t>
            </a:r>
            <a:br>
              <a:rPr lang="ru-RU" sz="3200" dirty="0" smtClean="0"/>
            </a:br>
            <a:r>
              <a:rPr lang="ru-RU" sz="3200" dirty="0" smtClean="0"/>
              <a:t/>
            </a:r>
            <a:br>
              <a:rPr lang="ru-RU" sz="3200" dirty="0" smtClean="0"/>
            </a:br>
            <a:r>
              <a:rPr lang="en-US" sz="3200" dirty="0" smtClean="0"/>
              <a:t>IV. </a:t>
            </a:r>
            <a:r>
              <a:rPr lang="ru-RU" sz="3200" dirty="0" smtClean="0"/>
              <a:t>ЗЛОЧИНИ ПРОТИ СТАТЕВОЇ СВОБОДИ ТА СТАТЕВОЇ НЕДОТОРКАНОСТІ ОСОБИ</a:t>
            </a:r>
            <a:br>
              <a:rPr lang="ru-RU" sz="3200" dirty="0" smtClean="0"/>
            </a:br>
            <a:r>
              <a:rPr lang="ru-RU" sz="3200" dirty="0" smtClean="0"/>
              <a:t/>
            </a:r>
            <a:br>
              <a:rPr lang="ru-RU" sz="3200" dirty="0" smtClean="0"/>
            </a:br>
            <a:r>
              <a:rPr lang="en-US" sz="3200" dirty="0" smtClean="0"/>
              <a:t>V. </a:t>
            </a:r>
            <a:r>
              <a:rPr lang="ru-RU" sz="3200" dirty="0" smtClean="0"/>
              <a:t>ЗЛОЧИНИ ПРОТИ ВИБОРЧИХ, ТРУДОВИХ ТА ІНШИХ ОСОБИСТИХ ПРАВ І СВОБОД ЛЮДИНИ І ГРОМАДЯНИНА</a:t>
            </a:r>
            <a:br>
              <a:rPr lang="ru-RU" sz="3200" dirty="0" smtClean="0"/>
            </a:br>
            <a:r>
              <a:rPr lang="ru-RU" sz="3200" dirty="0" smtClean="0"/>
              <a:t/>
            </a:r>
            <a:br>
              <a:rPr lang="ru-RU" sz="3200" dirty="0" smtClean="0"/>
            </a:br>
            <a:r>
              <a:rPr lang="en-US" sz="3200" dirty="0" smtClean="0"/>
              <a:t>VI. </a:t>
            </a:r>
            <a:r>
              <a:rPr lang="ru-RU" sz="3200" dirty="0" smtClean="0"/>
              <a:t>ЗЛОЧИНИ ПРОТИ ВЛАСНОСТІ</a:t>
            </a:r>
            <a:br>
              <a:rPr lang="ru-RU" sz="3200" dirty="0" smtClean="0"/>
            </a:br>
            <a:r>
              <a:rPr lang="ru-RU" sz="3200" dirty="0" smtClean="0"/>
              <a:t/>
            </a:r>
            <a:br>
              <a:rPr lang="ru-RU" sz="3200" dirty="0" smtClean="0"/>
            </a:br>
            <a:r>
              <a:rPr lang="en-US" sz="3200" dirty="0" smtClean="0"/>
              <a:t>VII. </a:t>
            </a:r>
            <a:r>
              <a:rPr lang="ru-RU" sz="3200" dirty="0" smtClean="0"/>
              <a:t>ЗЛОЧИНИ У СФЕРІ ГОСПОДАРСЬКОЇ ДІЯЛЬНОСТІ</a:t>
            </a:r>
            <a:br>
              <a:rPr lang="ru-RU" sz="3200" dirty="0" smtClean="0"/>
            </a:br>
            <a:r>
              <a:rPr lang="ru-RU" sz="3200" dirty="0" smtClean="0"/>
              <a:t/>
            </a:r>
            <a:br>
              <a:rPr lang="ru-RU" sz="3200" dirty="0" smtClean="0"/>
            </a:br>
            <a:r>
              <a:rPr lang="en-US" sz="3200" dirty="0" smtClean="0"/>
              <a:t>VIII. </a:t>
            </a:r>
            <a:r>
              <a:rPr lang="ru-RU" sz="3200" dirty="0" smtClean="0"/>
              <a:t>ЗЛОЧИНИ ПРОТИ ДОВКІЛЛЯ</a:t>
            </a:r>
            <a:br>
              <a:rPr lang="ru-RU" sz="3200" dirty="0" smtClean="0"/>
            </a:br>
            <a:r>
              <a:rPr lang="ru-RU" sz="3200" dirty="0" smtClean="0"/>
              <a:t/>
            </a:r>
            <a:br>
              <a:rPr lang="ru-RU" sz="3200" dirty="0" smtClean="0"/>
            </a:br>
            <a:r>
              <a:rPr lang="en-US" sz="3200" dirty="0" smtClean="0"/>
              <a:t>IX. </a:t>
            </a:r>
            <a:r>
              <a:rPr lang="ru-RU" sz="3200" dirty="0" smtClean="0"/>
              <a:t>ЗЛОЧИНИ ПРОТИ ГРОМАДСЬКОЇ БЕЗПЕКИ</a:t>
            </a:r>
            <a:br>
              <a:rPr lang="ru-RU" sz="3200" dirty="0" smtClean="0"/>
            </a:br>
            <a:endParaRPr lang="ru-RU" dirty="0" smtClean="0"/>
          </a:p>
        </p:txBody>
      </p:sp>
      <p:pic>
        <p:nvPicPr>
          <p:cNvPr id="27651" name="Picture 3" descr="C:\Program Files\Microsoft Office\MEDIA\CAGCAT10\j0233070.wmf"/>
          <p:cNvPicPr>
            <a:picLocks noChangeAspect="1" noChangeArrowheads="1"/>
          </p:cNvPicPr>
          <p:nvPr/>
        </p:nvPicPr>
        <p:blipFill>
          <a:blip r:embed="rId2"/>
          <a:srcRect/>
          <a:stretch>
            <a:fillRect/>
          </a:stretch>
        </p:blipFill>
        <p:spPr bwMode="auto">
          <a:xfrm>
            <a:off x="6807200" y="5500688"/>
            <a:ext cx="2336800" cy="1171575"/>
          </a:xfrm>
          <a:prstGeom prst="rect">
            <a:avLst/>
          </a:prstGeom>
          <a:noFill/>
          <a:ln w="9525">
            <a:noFill/>
            <a:miter lim="800000"/>
            <a:headEnd/>
            <a:tailEnd/>
          </a:ln>
        </p:spPr>
      </p:pic>
      <p:pic>
        <p:nvPicPr>
          <p:cNvPr id="27652" name="Picture 4" descr="C:\Program Files\Microsoft Office\MEDIA\CAGCAT10\j0234266.wmf"/>
          <p:cNvPicPr>
            <a:picLocks noChangeAspect="1" noChangeArrowheads="1"/>
          </p:cNvPicPr>
          <p:nvPr/>
        </p:nvPicPr>
        <p:blipFill>
          <a:blip r:embed="rId3"/>
          <a:srcRect/>
          <a:stretch>
            <a:fillRect/>
          </a:stretch>
        </p:blipFill>
        <p:spPr bwMode="auto">
          <a:xfrm>
            <a:off x="7500938" y="1143000"/>
            <a:ext cx="1452562" cy="141605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50"/>
            <a:ext cx="8229600" cy="6169025"/>
          </a:xfrm>
        </p:spPr>
        <p:txBody>
          <a:bodyPr/>
          <a:lstStyle/>
          <a:p>
            <a:pPr eaLnBrk="1" hangingPunct="1">
              <a:buFont typeface="Wingdings 2" pitchFamily="18" charset="2"/>
              <a:buNone/>
            </a:pPr>
            <a:r>
              <a:rPr lang="uk-UA" sz="1400" smtClean="0"/>
              <a:t>        </a:t>
            </a:r>
            <a:r>
              <a:rPr lang="en-US" sz="1400" smtClean="0"/>
              <a:t>X. </a:t>
            </a:r>
            <a:r>
              <a:rPr lang="ru-RU" sz="1400" smtClean="0"/>
              <a:t>ЗЛОЧИНИ ПРОТИ БЕЗПЕКИ ВИРОБНИЦТВА</a:t>
            </a:r>
            <a:br>
              <a:rPr lang="ru-RU" sz="1400" smtClean="0"/>
            </a:br>
            <a:r>
              <a:rPr lang="ru-RU" sz="1400" smtClean="0"/>
              <a:t/>
            </a:r>
            <a:br>
              <a:rPr lang="ru-RU" sz="1400" smtClean="0"/>
            </a:br>
            <a:r>
              <a:rPr lang="en-US" sz="1400" smtClean="0"/>
              <a:t>XI. </a:t>
            </a:r>
            <a:r>
              <a:rPr lang="ru-RU" sz="1400" smtClean="0"/>
              <a:t>ЗЛОЧИНИ ПРОТИ БЕЗПЕКИ РУХУ ТА ЕКСПЛУАТАЦІЇ ТРАНСПОРТУ</a:t>
            </a:r>
            <a:br>
              <a:rPr lang="ru-RU" sz="1400" smtClean="0"/>
            </a:br>
            <a:r>
              <a:rPr lang="ru-RU" sz="1400" smtClean="0"/>
              <a:t/>
            </a:r>
            <a:br>
              <a:rPr lang="ru-RU" sz="1400" smtClean="0"/>
            </a:br>
            <a:r>
              <a:rPr lang="en-US" sz="1400" smtClean="0"/>
              <a:t>XII. </a:t>
            </a:r>
            <a:r>
              <a:rPr lang="ru-RU" sz="1400" smtClean="0"/>
              <a:t>ЗЛОЧИНИ ПРОТИ ГРОМАДСЬКОГО ПОРЯДКУ ТА МОРАЛЬНОСТІ</a:t>
            </a:r>
            <a:br>
              <a:rPr lang="ru-RU" sz="1400" smtClean="0"/>
            </a:br>
            <a:r>
              <a:rPr lang="ru-RU" sz="1400" smtClean="0"/>
              <a:t/>
            </a:r>
            <a:br>
              <a:rPr lang="ru-RU" sz="1400" smtClean="0"/>
            </a:br>
            <a:r>
              <a:rPr lang="en-US" sz="1400" smtClean="0"/>
              <a:t>XIII. </a:t>
            </a:r>
            <a:r>
              <a:rPr lang="ru-RU" sz="1400" smtClean="0"/>
              <a:t>ЗЛОЧИНИ У СФЕРІ ОБІГУ НАРКОТИЧНИХ ЗАСОБІВ, ПСИХОТРОПНИХ РЕЧОВИН, ЇХ АНАЛОГІВ АБО ПРЕКУРСОРІВ ТА ІНШІ ЗЛОЧИНИ ПРОТИ ЗДОРОВ'Я НАСЕЛЕННЯ</a:t>
            </a:r>
            <a:br>
              <a:rPr lang="ru-RU" sz="1400" smtClean="0"/>
            </a:br>
            <a:r>
              <a:rPr lang="ru-RU" sz="1400" smtClean="0"/>
              <a:t/>
            </a:r>
            <a:br>
              <a:rPr lang="ru-RU" sz="1400" smtClean="0"/>
            </a:br>
            <a:r>
              <a:rPr lang="en-US" sz="1400" smtClean="0"/>
              <a:t>XIV. </a:t>
            </a:r>
            <a:r>
              <a:rPr lang="ru-RU" sz="1400" smtClean="0"/>
              <a:t>ЗЛОЧИНИ У СФЕРІ ОХОРОНИ ДЕРЖАВНОЇ ТАЄМНИЦІ, НЕДОТОРКАННОСТІ ДЕРЖАВНИХ КОРДОНІВ, ЗАБЕЗПЕЧЕННЯ ПРИЗОВУ ТА МОБІЛІЗАЦІЇ</a:t>
            </a:r>
            <a:br>
              <a:rPr lang="ru-RU" sz="1400" smtClean="0"/>
            </a:br>
            <a:r>
              <a:rPr lang="ru-RU" sz="1400" smtClean="0"/>
              <a:t/>
            </a:r>
            <a:br>
              <a:rPr lang="ru-RU" sz="1400" smtClean="0"/>
            </a:br>
            <a:r>
              <a:rPr lang="en-US" sz="1400" smtClean="0"/>
              <a:t>XV. </a:t>
            </a:r>
            <a:r>
              <a:rPr lang="ru-RU" sz="1400" smtClean="0"/>
              <a:t>ЗЛОЧИНИ ПРОТИ АВТОРИТЕТУ ОРГАНІВ ДЕРЖАВНОЇ ВЛАДИ, ОРГАНІВ МІСЦЕВОГО САМОВРЯДУВАННЯ ТА ОБ'ЄДНАНЬ ГРОМАДЯН</a:t>
            </a:r>
            <a:r>
              <a:rPr lang="ru-RU" sz="1400" smtClean="0">
                <a:latin typeface="Arial" charset="0"/>
              </a:rPr>
              <a:t> ТА ЗЛОЧИНИ ПРОТИ ЖУРНАЛІСТІВ</a:t>
            </a:r>
            <a:r>
              <a:rPr lang="ru-RU" sz="1400" smtClean="0"/>
              <a:t/>
            </a:r>
            <a:br>
              <a:rPr lang="ru-RU" sz="1400" smtClean="0"/>
            </a:br>
            <a:r>
              <a:rPr lang="ru-RU" sz="1400" smtClean="0"/>
              <a:t/>
            </a:r>
            <a:br>
              <a:rPr lang="ru-RU" sz="1400" smtClean="0"/>
            </a:br>
            <a:r>
              <a:rPr lang="en-US" sz="1400" smtClean="0"/>
              <a:t>XVI. </a:t>
            </a:r>
            <a:r>
              <a:rPr lang="ru-RU" sz="1400" smtClean="0"/>
              <a:t>ЗЛОЧИНИ У СФЕРІ ВИКОРИСТАННЯ ЕЛЕКТРОННО-ОБЧИСЛЮВАЛЬНИХ МАШИН (КОМП'ЮТЕРІВ), СИСТЕМ ТА КОМП'ЮТЕРНИХ МЕРЕЖ І МЕРЕЖ ЕЛЕКТРОЗВ'ЯЗКУ</a:t>
            </a:r>
            <a:br>
              <a:rPr lang="ru-RU" sz="1400" smtClean="0"/>
            </a:br>
            <a:r>
              <a:rPr lang="ru-RU" sz="1400" smtClean="0"/>
              <a:t/>
            </a:r>
            <a:br>
              <a:rPr lang="ru-RU" sz="1400" smtClean="0"/>
            </a:br>
            <a:r>
              <a:rPr lang="en-US" sz="1400" smtClean="0"/>
              <a:t>XVII. </a:t>
            </a:r>
            <a:r>
              <a:rPr lang="ru-RU" sz="1400" smtClean="0"/>
              <a:t>ЗЛОЧИНИ У СФЕРІ СЛУЖБОВОЇ ДІЯЛЬНОСТІ ТА ПРОФЕСІЙНОЇ ДІЯЛЬНОСТІ, ПОВ'ЯЗАНОЇ З НАДАННЯМ ПУБЛІЧНИХ ПОСЛУГ</a:t>
            </a:r>
            <a:br>
              <a:rPr lang="ru-RU" sz="1400" smtClean="0"/>
            </a:br>
            <a:r>
              <a:rPr lang="ru-RU" sz="1400" smtClean="0"/>
              <a:t/>
            </a:r>
            <a:br>
              <a:rPr lang="ru-RU" sz="1400" smtClean="0"/>
            </a:br>
            <a:r>
              <a:rPr lang="en-US" sz="1400" smtClean="0"/>
              <a:t>XVIII. </a:t>
            </a:r>
            <a:r>
              <a:rPr lang="ru-RU" sz="1400" smtClean="0"/>
              <a:t>ЗЛОЧИНИ ПРОТИ ПРАВОСУДДЯ</a:t>
            </a:r>
            <a:br>
              <a:rPr lang="ru-RU" sz="1400" smtClean="0"/>
            </a:br>
            <a:r>
              <a:rPr lang="ru-RU" sz="1400" smtClean="0"/>
              <a:t/>
            </a:r>
            <a:br>
              <a:rPr lang="ru-RU" sz="1400" smtClean="0"/>
            </a:br>
            <a:r>
              <a:rPr lang="en-US" sz="1400" smtClean="0"/>
              <a:t>XIX. </a:t>
            </a:r>
            <a:r>
              <a:rPr lang="ru-RU" sz="1400" smtClean="0"/>
              <a:t>ЗЛОЧИНИ ПРОТИ ВСТАНОВЛЕНОГО ПОРЯДКУ НЕСЕННЯ ВІЙСЬКОВОЇ СЛУЖБИ (ВІЙСЬКОВІ ЗЛОЧИНИ)</a:t>
            </a:r>
            <a:br>
              <a:rPr lang="ru-RU" sz="1400" smtClean="0"/>
            </a:br>
            <a:r>
              <a:rPr lang="ru-RU" sz="1400" smtClean="0"/>
              <a:t/>
            </a:r>
            <a:br>
              <a:rPr lang="ru-RU" sz="1400" smtClean="0"/>
            </a:br>
            <a:r>
              <a:rPr lang="en-US" sz="1400" smtClean="0"/>
              <a:t>XX. </a:t>
            </a:r>
            <a:r>
              <a:rPr lang="ru-RU" sz="1400" smtClean="0"/>
              <a:t>ЗЛОЧИНИ ПРОТИ МИРУ, БЕЗПЕКИ ЛЮДСТВА ТА МІЖНАРОДНОГО ПРАВОПОРЯДКУ.</a:t>
            </a:r>
          </a:p>
        </p:txBody>
      </p:sp>
      <p:pic>
        <p:nvPicPr>
          <p:cNvPr id="28674" name="Picture 2" descr="C:\Program Files\Microsoft Office\MEDIA\CAGCAT10\j0222017.wmf"/>
          <p:cNvPicPr>
            <a:picLocks noChangeAspect="1" noChangeArrowheads="1"/>
          </p:cNvPicPr>
          <p:nvPr/>
        </p:nvPicPr>
        <p:blipFill>
          <a:blip r:embed="rId2"/>
          <a:srcRect/>
          <a:stretch>
            <a:fillRect/>
          </a:stretch>
        </p:blipFill>
        <p:spPr bwMode="auto">
          <a:xfrm>
            <a:off x="7429500" y="0"/>
            <a:ext cx="1462088" cy="1466850"/>
          </a:xfrm>
          <a:prstGeom prst="rect">
            <a:avLst/>
          </a:prstGeom>
          <a:noFill/>
          <a:ln w="9525">
            <a:noFill/>
            <a:miter lim="800000"/>
            <a:headEnd/>
            <a:tailEnd/>
          </a:ln>
        </p:spPr>
      </p:pic>
      <p:pic>
        <p:nvPicPr>
          <p:cNvPr id="28675" name="Picture 3" descr="C:\Program Files\Microsoft Office\MEDIA\CAGCAT10\j0222019.wmf"/>
          <p:cNvPicPr>
            <a:picLocks noChangeAspect="1" noChangeArrowheads="1"/>
          </p:cNvPicPr>
          <p:nvPr/>
        </p:nvPicPr>
        <p:blipFill>
          <a:blip r:embed="rId3"/>
          <a:srcRect/>
          <a:stretch>
            <a:fillRect/>
          </a:stretch>
        </p:blipFill>
        <p:spPr bwMode="auto">
          <a:xfrm flipH="1">
            <a:off x="8143875" y="4357688"/>
            <a:ext cx="711200" cy="714375"/>
          </a:xfrm>
          <a:prstGeom prst="rect">
            <a:avLst/>
          </a:prstGeom>
          <a:noFill/>
          <a:ln w="9525">
            <a:noFill/>
            <a:miter lim="800000"/>
            <a:headEnd/>
            <a:tailEnd/>
          </a:ln>
        </p:spPr>
      </p:pic>
      <p:pic>
        <p:nvPicPr>
          <p:cNvPr id="28676" name="Picture 4" descr="C:\Program Files\Microsoft Office\MEDIA\CAGCAT10\j0222021.wmf"/>
          <p:cNvPicPr>
            <a:picLocks noChangeAspect="1" noChangeArrowheads="1"/>
          </p:cNvPicPr>
          <p:nvPr/>
        </p:nvPicPr>
        <p:blipFill>
          <a:blip r:embed="rId4"/>
          <a:srcRect/>
          <a:stretch>
            <a:fillRect/>
          </a:stretch>
        </p:blipFill>
        <p:spPr bwMode="auto">
          <a:xfrm>
            <a:off x="0" y="5857875"/>
            <a:ext cx="996950" cy="100012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63"/>
            <a:ext cx="8229600" cy="5954712"/>
          </a:xfrm>
        </p:spPr>
        <p:txBody>
          <a:bodyPr/>
          <a:lstStyle/>
          <a:p>
            <a:pPr eaLnBrk="1" hangingPunct="1"/>
            <a:r>
              <a:rPr lang="ru-RU" sz="2000" smtClean="0"/>
              <a:t>Предмет кримінального права становлять суспільні відносини, які виникають при вчиненні злочину між особою, яка його вчинила, та державою, від імені якої виступають відповідні правоохоронні органи. Внаслідок врегулювання нормами кримінального права вони набирають форми правовідносин.</a:t>
            </a:r>
          </a:p>
          <a:p>
            <a:pPr eaLnBrk="1" hangingPunct="1"/>
            <a:r>
              <a:rPr lang="ru-RU" sz="2000" smtClean="0"/>
              <a:t>Предмет кримінального права не збігається з предметом науки кримінального права, який полягає у вивченні та теоретичному розвиткові: історії цієї галузі права; джерел кримінального законодавства та практики його застосування; моделюванні розвитку кримінального законодавства; проблем підвищення дієвості кримінального законодавства; кримінального законодавства іноземних країн</a:t>
            </a:r>
          </a:p>
        </p:txBody>
      </p:sp>
      <p:pic>
        <p:nvPicPr>
          <p:cNvPr id="29698" name="Picture 2"/>
          <p:cNvPicPr>
            <a:picLocks noChangeAspect="1" noChangeArrowheads="1"/>
          </p:cNvPicPr>
          <p:nvPr/>
        </p:nvPicPr>
        <p:blipFill>
          <a:blip r:embed="rId2"/>
          <a:srcRect/>
          <a:stretch>
            <a:fillRect/>
          </a:stretch>
        </p:blipFill>
        <p:spPr bwMode="auto">
          <a:xfrm>
            <a:off x="6072188" y="4572000"/>
            <a:ext cx="2781300" cy="2085975"/>
          </a:xfrm>
          <a:prstGeom prst="rect">
            <a:avLst/>
          </a:prstGeom>
          <a:noFill/>
          <a:ln w="9525">
            <a:noFill/>
            <a:miter lim="800000"/>
            <a:headEnd/>
            <a:tailEnd/>
          </a:ln>
        </p:spPr>
      </p:pic>
      <p:pic>
        <p:nvPicPr>
          <p:cNvPr id="29699" name="Picture 3" descr="C:\Program Files\Microsoft Office\MEDIA\CAGCAT10\j0234131.wmf"/>
          <p:cNvPicPr>
            <a:picLocks noChangeAspect="1" noChangeArrowheads="1"/>
          </p:cNvPicPr>
          <p:nvPr/>
        </p:nvPicPr>
        <p:blipFill>
          <a:blip r:embed="rId3"/>
          <a:srcRect/>
          <a:stretch>
            <a:fillRect/>
          </a:stretch>
        </p:blipFill>
        <p:spPr bwMode="auto">
          <a:xfrm>
            <a:off x="0" y="4781550"/>
            <a:ext cx="1952625" cy="2076450"/>
          </a:xfrm>
          <a:prstGeom prst="rect">
            <a:avLst/>
          </a:prstGeom>
          <a:noFill/>
          <a:ln w="9525">
            <a:noFill/>
            <a:miter lim="800000"/>
            <a:headEnd/>
            <a:tailEnd/>
          </a:ln>
        </p:spPr>
      </p:pic>
      <p:pic>
        <p:nvPicPr>
          <p:cNvPr id="29700" name="Picture 4" descr="C:\Program Files\Microsoft Office\MEDIA\CAGCAT10\j0234687.gif"/>
          <p:cNvPicPr>
            <a:picLocks noChangeAspect="1" noChangeArrowheads="1" noCrop="1"/>
          </p:cNvPicPr>
          <p:nvPr/>
        </p:nvPicPr>
        <p:blipFill>
          <a:blip r:embed="rId4"/>
          <a:srcRect/>
          <a:stretch>
            <a:fillRect/>
          </a:stretch>
        </p:blipFill>
        <p:spPr bwMode="auto">
          <a:xfrm>
            <a:off x="2286000" y="5143500"/>
            <a:ext cx="1228725" cy="723900"/>
          </a:xfrm>
          <a:prstGeom prst="rect">
            <a:avLst/>
          </a:prstGeom>
          <a:noFill/>
          <a:ln w="9525">
            <a:noFill/>
            <a:miter lim="800000"/>
            <a:headEnd/>
            <a:tailEnd/>
          </a:ln>
        </p:spPr>
      </p:pic>
      <p:pic>
        <p:nvPicPr>
          <p:cNvPr id="16389" name="Picture 5" descr="C:\Program Files\Microsoft Office\MEDIA\CAGCAT10\j0240695.wmf"/>
          <p:cNvPicPr>
            <a:picLocks noChangeAspect="1" noChangeArrowheads="1"/>
          </p:cNvPicPr>
          <p:nvPr/>
        </p:nvPicPr>
        <p:blipFill>
          <a:blip r:embed="rId5"/>
          <a:srcRect/>
          <a:stretch>
            <a:fillRect/>
          </a:stretch>
        </p:blipFill>
        <p:spPr bwMode="auto">
          <a:xfrm>
            <a:off x="4429125" y="4857750"/>
            <a:ext cx="1825625" cy="1462088"/>
          </a:xfrm>
          <a:prstGeom prst="rect">
            <a:avLst/>
          </a:prstGeom>
          <a:noFill/>
          <a:ln w="9525">
            <a:noFill/>
            <a:miter lim="800000"/>
            <a:headEnd/>
            <a:tailEnd/>
          </a:ln>
        </p:spPr>
      </p:pic>
      <p:pic>
        <p:nvPicPr>
          <p:cNvPr id="29702" name="Picture 6" descr="C:\Program Files\Microsoft Office\MEDIA\CAGCAT10\j0299587.wmf"/>
          <p:cNvPicPr>
            <a:picLocks noChangeAspect="1" noChangeArrowheads="1"/>
          </p:cNvPicPr>
          <p:nvPr/>
        </p:nvPicPr>
        <p:blipFill>
          <a:blip r:embed="rId6"/>
          <a:srcRect/>
          <a:stretch>
            <a:fillRect/>
          </a:stretch>
        </p:blipFill>
        <p:spPr bwMode="auto">
          <a:xfrm>
            <a:off x="3286125" y="5286375"/>
            <a:ext cx="858838" cy="857250"/>
          </a:xfrm>
          <a:prstGeom prst="rect">
            <a:avLst/>
          </a:prstGeom>
          <a:noFill/>
          <a:ln w="9525">
            <a:noFill/>
            <a:miter lim="800000"/>
            <a:headEnd/>
            <a:tailEnd/>
          </a:ln>
        </p:spPr>
      </p:pic>
      <p:pic>
        <p:nvPicPr>
          <p:cNvPr id="29703" name="Picture 7" descr="C:\Program Files\Microsoft Office\MEDIA\CAGCAT10\j0299611.wmf"/>
          <p:cNvPicPr>
            <a:picLocks noChangeAspect="1" noChangeArrowheads="1"/>
          </p:cNvPicPr>
          <p:nvPr/>
        </p:nvPicPr>
        <p:blipFill>
          <a:blip r:embed="rId7"/>
          <a:srcRect/>
          <a:stretch>
            <a:fillRect/>
          </a:stretch>
        </p:blipFill>
        <p:spPr bwMode="auto">
          <a:xfrm>
            <a:off x="1785938" y="5867400"/>
            <a:ext cx="1333500" cy="990600"/>
          </a:xfrm>
          <a:prstGeom prst="rect">
            <a:avLst/>
          </a:prstGeom>
          <a:noFill/>
          <a:ln w="9525">
            <a:noFill/>
            <a:miter lim="800000"/>
            <a:headEnd/>
            <a:tailEnd/>
          </a:ln>
        </p:spPr>
      </p:pic>
      <p:pic>
        <p:nvPicPr>
          <p:cNvPr id="29704" name="Picture 8" descr="C:\Program Files\Microsoft Office\MEDIA\CAGCAT10\j0300840.wmf"/>
          <p:cNvPicPr>
            <a:picLocks noChangeAspect="1" noChangeArrowheads="1"/>
          </p:cNvPicPr>
          <p:nvPr/>
        </p:nvPicPr>
        <p:blipFill>
          <a:blip r:embed="rId8"/>
          <a:srcRect/>
          <a:stretch>
            <a:fillRect/>
          </a:stretch>
        </p:blipFill>
        <p:spPr bwMode="auto">
          <a:xfrm>
            <a:off x="3929063" y="5878513"/>
            <a:ext cx="1162050" cy="979487"/>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Clr clrSpc="rgb" dir="cw">
                                      <p:cBhvr override="childStyle">
                                        <p:cTn id="14" dur="100" fill="hold"/>
                                        <p:tgtEl>
                                          <p:spTgt spid="16389"/>
                                        </p:tgtEl>
                                        <p:attrNameLst>
                                          <p:attrName>style.color</p:attrName>
                                        </p:attrNameLst>
                                      </p:cBhvr>
                                      <p:to>
                                        <a:schemeClr val="accent2"/>
                                      </p:to>
                                    </p:animClr>
                                    <p:animClr clrSpc="rgb" dir="cw">
                                      <p:cBhvr>
                                        <p:cTn id="15" dur="100" fill="hold"/>
                                        <p:tgtEl>
                                          <p:spTgt spid="16389"/>
                                        </p:tgtEl>
                                        <p:attrNameLst>
                                          <p:attrName>fillcolor</p:attrName>
                                        </p:attrNameLst>
                                      </p:cBhvr>
                                      <p:to>
                                        <a:schemeClr val="accent2"/>
                                      </p:to>
                                    </p:animClr>
                                    <p:set>
                                      <p:cBhvr>
                                        <p:cTn id="16" dur="100" fill="hold"/>
                                        <p:tgtEl>
                                          <p:spTgt spid="16389"/>
                                        </p:tgtEl>
                                        <p:attrNameLst>
                                          <p:attrName>fill.type</p:attrName>
                                        </p:attrNameLst>
                                      </p:cBhvr>
                                      <p:to>
                                        <p:strVal val="solid"/>
                                      </p:to>
                                    </p:set>
                                    <p:set>
                                      <p:cBhvr>
                                        <p:cTn id="17" dur="100" fill="hold"/>
                                        <p:tgtEl>
                                          <p:spTgt spid="16389"/>
                                        </p:tgtEl>
                                        <p:attrNameLst>
                                          <p:attrName>fill.on</p:attrName>
                                        </p:attrNameLst>
                                      </p:cBhvr>
                                      <p:to>
                                        <p:strVal val="true"/>
                                      </p:to>
                                    </p:set>
                                    <p:animRot by="120000">
                                      <p:cBhvr>
                                        <p:cTn id="18" dur="100" fill="hold">
                                          <p:stCondLst>
                                            <p:cond delay="0"/>
                                          </p:stCondLst>
                                        </p:cTn>
                                        <p:tgtEl>
                                          <p:spTgt spid="16389"/>
                                        </p:tgtEl>
                                        <p:attrNameLst>
                                          <p:attrName>r</p:attrName>
                                        </p:attrNameLst>
                                      </p:cBhvr>
                                    </p:animRot>
                                    <p:animRot by="-240000">
                                      <p:cBhvr>
                                        <p:cTn id="19" dur="200" fill="hold">
                                          <p:stCondLst>
                                            <p:cond delay="200"/>
                                          </p:stCondLst>
                                        </p:cTn>
                                        <p:tgtEl>
                                          <p:spTgt spid="16389"/>
                                        </p:tgtEl>
                                        <p:attrNameLst>
                                          <p:attrName>r</p:attrName>
                                        </p:attrNameLst>
                                      </p:cBhvr>
                                    </p:animRot>
                                    <p:animRot by="240000">
                                      <p:cBhvr>
                                        <p:cTn id="20" dur="200" fill="hold">
                                          <p:stCondLst>
                                            <p:cond delay="400"/>
                                          </p:stCondLst>
                                        </p:cTn>
                                        <p:tgtEl>
                                          <p:spTgt spid="16389"/>
                                        </p:tgtEl>
                                        <p:attrNameLst>
                                          <p:attrName>r</p:attrName>
                                        </p:attrNameLst>
                                      </p:cBhvr>
                                    </p:animRot>
                                    <p:animRot by="-240000">
                                      <p:cBhvr>
                                        <p:cTn id="21" dur="200" fill="hold">
                                          <p:stCondLst>
                                            <p:cond delay="600"/>
                                          </p:stCondLst>
                                        </p:cTn>
                                        <p:tgtEl>
                                          <p:spTgt spid="16389"/>
                                        </p:tgtEl>
                                        <p:attrNameLst>
                                          <p:attrName>r</p:attrName>
                                        </p:attrNameLst>
                                      </p:cBhvr>
                                    </p:animRot>
                                    <p:animRot by="120000">
                                      <p:cBhvr>
                                        <p:cTn id="22" dur="200" fill="hold">
                                          <p:stCondLst>
                                            <p:cond delay="800"/>
                                          </p:stCondLst>
                                        </p:cTn>
                                        <p:tgtEl>
                                          <p:spTgt spid="1638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Clr clrSpc="rgb" dir="cw">
                                      <p:cBhvr override="childStyle">
                                        <p:cTn id="26" dur="100" fill="hold"/>
                                        <p:tgtEl>
                                          <p:spTgt spid="3">
                                            <p:txEl>
                                              <p:pRg st="1" end="1"/>
                                            </p:txEl>
                                          </p:spTgt>
                                        </p:tgtEl>
                                        <p:attrNameLst>
                                          <p:attrName>style.color</p:attrName>
                                        </p:attrNameLst>
                                      </p:cBhvr>
                                      <p:to>
                                        <a:schemeClr val="accent2"/>
                                      </p:to>
                                    </p:animClr>
                                    <p:animClr clrSpc="rgb" dir="cw">
                                      <p:cBhvr>
                                        <p:cTn id="27" dur="100" fill="hold"/>
                                        <p:tgtEl>
                                          <p:spTgt spid="3">
                                            <p:txEl>
                                              <p:pRg st="1" end="1"/>
                                            </p:txEl>
                                          </p:spTgt>
                                        </p:tgtEl>
                                        <p:attrNameLst>
                                          <p:attrName>fillcolor</p:attrName>
                                        </p:attrNameLst>
                                      </p:cBhvr>
                                      <p:to>
                                        <a:schemeClr val="accent2"/>
                                      </p:to>
                                    </p:animClr>
                                    <p:set>
                                      <p:cBhvr>
                                        <p:cTn id="28" dur="100" fill="hold"/>
                                        <p:tgtEl>
                                          <p:spTgt spid="3">
                                            <p:txEl>
                                              <p:pRg st="1" end="1"/>
                                            </p:txEl>
                                          </p:spTgt>
                                        </p:tgtEl>
                                        <p:attrNameLst>
                                          <p:attrName>fill.type</p:attrName>
                                        </p:attrNameLst>
                                      </p:cBhvr>
                                      <p:to>
                                        <p:strVal val="solid"/>
                                      </p:to>
                                    </p:set>
                                    <p:set>
                                      <p:cBhvr>
                                        <p:cTn id="29" dur="100" fill="hold"/>
                                        <p:tgtEl>
                                          <p:spTgt spid="3">
                                            <p:txEl>
                                              <p:pRg st="1" end="1"/>
                                            </p:txEl>
                                          </p:spTgt>
                                        </p:tgtEl>
                                        <p:attrNameLst>
                                          <p:attrName>fill.on</p:attrName>
                                        </p:attrNameLst>
                                      </p:cBhvr>
                                      <p:to>
                                        <p:strVal val="true"/>
                                      </p:to>
                                    </p:set>
                                    <p:animRot by="120000">
                                      <p:cBhvr>
                                        <p:cTn id="30" dur="100" fill="hold">
                                          <p:stCondLst>
                                            <p:cond delay="0"/>
                                          </p:stCondLst>
                                        </p:cTn>
                                        <p:tgtEl>
                                          <p:spTgt spid="3">
                                            <p:txEl>
                                              <p:pRg st="1" end="1"/>
                                            </p:txEl>
                                          </p:spTgt>
                                        </p:tgtEl>
                                        <p:attrNameLst>
                                          <p:attrName>r</p:attrName>
                                        </p:attrNameLst>
                                      </p:cBhvr>
                                    </p:animRot>
                                    <p:animRot by="-240000">
                                      <p:cBhvr>
                                        <p:cTn id="31" dur="200" fill="hold">
                                          <p:stCondLst>
                                            <p:cond delay="200"/>
                                          </p:stCondLst>
                                        </p:cTn>
                                        <p:tgtEl>
                                          <p:spTgt spid="3">
                                            <p:txEl>
                                              <p:pRg st="1" end="1"/>
                                            </p:txEl>
                                          </p:spTgt>
                                        </p:tgtEl>
                                        <p:attrNameLst>
                                          <p:attrName>r</p:attrName>
                                        </p:attrNameLst>
                                      </p:cBhvr>
                                    </p:animRot>
                                    <p:animRot by="240000">
                                      <p:cBhvr>
                                        <p:cTn id="32" dur="200" fill="hold">
                                          <p:stCondLst>
                                            <p:cond delay="400"/>
                                          </p:stCondLst>
                                        </p:cTn>
                                        <p:tgtEl>
                                          <p:spTgt spid="3">
                                            <p:txEl>
                                              <p:pRg st="1" end="1"/>
                                            </p:txEl>
                                          </p:spTgt>
                                        </p:tgtEl>
                                        <p:attrNameLst>
                                          <p:attrName>r</p:attrName>
                                        </p:attrNameLst>
                                      </p:cBhvr>
                                    </p:animRot>
                                    <p:animRot by="-240000">
                                      <p:cBhvr>
                                        <p:cTn id="33" dur="200" fill="hold">
                                          <p:stCondLst>
                                            <p:cond delay="600"/>
                                          </p:stCondLst>
                                        </p:cTn>
                                        <p:tgtEl>
                                          <p:spTgt spid="3">
                                            <p:txEl>
                                              <p:pRg st="1" end="1"/>
                                            </p:txEl>
                                          </p:spTgt>
                                        </p:tgtEl>
                                        <p:attrNameLst>
                                          <p:attrName>r</p:attrName>
                                        </p:attrNameLst>
                                      </p:cBhvr>
                                    </p:animRot>
                                    <p:animRot by="120000">
                                      <p:cBhvr>
                                        <p:cTn id="34" dur="200" fill="hold">
                                          <p:stCondLst>
                                            <p:cond delay="800"/>
                                          </p:stCondLst>
                                        </p:cTn>
                                        <p:tgtEl>
                                          <p:spTgt spid="3">
                                            <p:txEl>
                                              <p:pRg st="1" end="1"/>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nodeType="clickEffect">
                                  <p:stCondLst>
                                    <p:cond delay="0"/>
                                  </p:stCondLst>
                                  <p:childTnLst>
                                    <p:animClr clrSpc="rgb" dir="cw">
                                      <p:cBhvr override="childStyle">
                                        <p:cTn id="38" dur="100" fill="hold"/>
                                        <p:tgtEl>
                                          <p:spTgt spid="3">
                                            <p:txEl>
                                              <p:pRg st="0" end="0"/>
                                            </p:txEl>
                                          </p:spTgt>
                                        </p:tgtEl>
                                        <p:attrNameLst>
                                          <p:attrName>style.color</p:attrName>
                                        </p:attrNameLst>
                                      </p:cBhvr>
                                      <p:to>
                                        <a:schemeClr val="accent2"/>
                                      </p:to>
                                    </p:animClr>
                                    <p:animClr clrSpc="rgb" dir="cw">
                                      <p:cBhvr>
                                        <p:cTn id="39" dur="100" fill="hold"/>
                                        <p:tgtEl>
                                          <p:spTgt spid="3">
                                            <p:txEl>
                                              <p:pRg st="0" end="0"/>
                                            </p:txEl>
                                          </p:spTgt>
                                        </p:tgtEl>
                                        <p:attrNameLst>
                                          <p:attrName>fillcolor</p:attrName>
                                        </p:attrNameLst>
                                      </p:cBhvr>
                                      <p:to>
                                        <a:schemeClr val="accent2"/>
                                      </p:to>
                                    </p:animClr>
                                    <p:set>
                                      <p:cBhvr>
                                        <p:cTn id="40" dur="100" fill="hold"/>
                                        <p:tgtEl>
                                          <p:spTgt spid="3">
                                            <p:txEl>
                                              <p:pRg st="0" end="0"/>
                                            </p:txEl>
                                          </p:spTgt>
                                        </p:tgtEl>
                                        <p:attrNameLst>
                                          <p:attrName>fill.type</p:attrName>
                                        </p:attrNameLst>
                                      </p:cBhvr>
                                      <p:to>
                                        <p:strVal val="solid"/>
                                      </p:to>
                                    </p:set>
                                    <p:set>
                                      <p:cBhvr>
                                        <p:cTn id="41" dur="100" fill="hold"/>
                                        <p:tgtEl>
                                          <p:spTgt spid="3">
                                            <p:txEl>
                                              <p:pRg st="0" end="0"/>
                                            </p:txEl>
                                          </p:spTgt>
                                        </p:tgtEl>
                                        <p:attrNameLst>
                                          <p:attrName>fill.on</p:attrName>
                                        </p:attrNameLst>
                                      </p:cBhvr>
                                      <p:to>
                                        <p:strVal val="true"/>
                                      </p:to>
                                    </p:set>
                                    <p:animRot by="120000">
                                      <p:cBhvr>
                                        <p:cTn id="42" dur="100" fill="hold">
                                          <p:stCondLst>
                                            <p:cond delay="0"/>
                                          </p:stCondLst>
                                        </p:cTn>
                                        <p:tgtEl>
                                          <p:spTgt spid="3">
                                            <p:txEl>
                                              <p:pRg st="0" end="0"/>
                                            </p:txEl>
                                          </p:spTgt>
                                        </p:tgtEl>
                                        <p:attrNameLst>
                                          <p:attrName>r</p:attrName>
                                        </p:attrNameLst>
                                      </p:cBhvr>
                                    </p:animRot>
                                    <p:animRot by="-240000">
                                      <p:cBhvr>
                                        <p:cTn id="43" dur="200" fill="hold">
                                          <p:stCondLst>
                                            <p:cond delay="200"/>
                                          </p:stCondLst>
                                        </p:cTn>
                                        <p:tgtEl>
                                          <p:spTgt spid="3">
                                            <p:txEl>
                                              <p:pRg st="0" end="0"/>
                                            </p:txEl>
                                          </p:spTgt>
                                        </p:tgtEl>
                                        <p:attrNameLst>
                                          <p:attrName>r</p:attrName>
                                        </p:attrNameLst>
                                      </p:cBhvr>
                                    </p:animRot>
                                    <p:animRot by="240000">
                                      <p:cBhvr>
                                        <p:cTn id="44" dur="200" fill="hold">
                                          <p:stCondLst>
                                            <p:cond delay="400"/>
                                          </p:stCondLst>
                                        </p:cTn>
                                        <p:tgtEl>
                                          <p:spTgt spid="3">
                                            <p:txEl>
                                              <p:pRg st="0" end="0"/>
                                            </p:txEl>
                                          </p:spTgt>
                                        </p:tgtEl>
                                        <p:attrNameLst>
                                          <p:attrName>r</p:attrName>
                                        </p:attrNameLst>
                                      </p:cBhvr>
                                    </p:animRot>
                                    <p:animRot by="-240000">
                                      <p:cBhvr>
                                        <p:cTn id="45" dur="200" fill="hold">
                                          <p:stCondLst>
                                            <p:cond delay="600"/>
                                          </p:stCondLst>
                                        </p:cTn>
                                        <p:tgtEl>
                                          <p:spTgt spid="3">
                                            <p:txEl>
                                              <p:pRg st="0" end="0"/>
                                            </p:txEl>
                                          </p:spTgt>
                                        </p:tgtEl>
                                        <p:attrNameLst>
                                          <p:attrName>r</p:attrName>
                                        </p:attrNameLst>
                                      </p:cBhvr>
                                    </p:animRot>
                                    <p:animRot by="120000">
                                      <p:cBhvr>
                                        <p:cTn id="46"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88"/>
            <a:ext cx="8229600" cy="6097587"/>
          </a:xfrm>
        </p:spPr>
        <p:txBody>
          <a:bodyPr/>
          <a:lstStyle/>
          <a:p>
            <a:pPr eaLnBrk="1" hangingPunct="1">
              <a:buFont typeface="Wingdings 2" pitchFamily="18" charset="2"/>
              <a:buNone/>
            </a:pPr>
            <a:r>
              <a:rPr lang="ru-RU" sz="2400" smtClean="0"/>
              <a:t>Метод правового регулювання — це сукупність певних засобів, за допомогою яких регламентуються й охороняються суспільні відносини. До основних методів науки кримінального права належать:</a:t>
            </a:r>
          </a:p>
          <a:p>
            <a:pPr eaLnBrk="1" hangingPunct="1"/>
            <a:r>
              <a:rPr lang="ru-RU" sz="2400" smtClean="0"/>
              <a:t>філософський, або діалектичний;</a:t>
            </a:r>
          </a:p>
          <a:p>
            <a:pPr eaLnBrk="1" hangingPunct="1"/>
            <a:r>
              <a:rPr lang="ru-RU" sz="2400" smtClean="0"/>
              <a:t>метод пізнання;</a:t>
            </a:r>
          </a:p>
          <a:p>
            <a:pPr eaLnBrk="1" hangingPunct="1"/>
            <a:r>
              <a:rPr lang="ru-RU" sz="2400" smtClean="0"/>
              <a:t>юридичний, або догматичний, метод;</a:t>
            </a:r>
          </a:p>
          <a:p>
            <a:pPr eaLnBrk="1" hangingPunct="1"/>
            <a:r>
              <a:rPr lang="ru-RU" sz="2400" smtClean="0"/>
              <a:t>соціологічний метод;</a:t>
            </a:r>
          </a:p>
          <a:p>
            <a:pPr eaLnBrk="1" hangingPunct="1"/>
            <a:r>
              <a:rPr lang="ru-RU" sz="2400" smtClean="0"/>
              <a:t>метод системного аналізу;</a:t>
            </a:r>
          </a:p>
          <a:p>
            <a:pPr eaLnBrk="1" hangingPunct="1"/>
            <a:r>
              <a:rPr lang="ru-RU" sz="2400" smtClean="0"/>
              <a:t>метод порівняльного правознавства, або компаративістський;</a:t>
            </a:r>
          </a:p>
          <a:p>
            <a:pPr eaLnBrk="1" hangingPunct="1"/>
            <a:r>
              <a:rPr lang="ru-RU" sz="2400" smtClean="0"/>
              <a:t>історичний (генетичний) метод дослідження.</a:t>
            </a:r>
          </a:p>
        </p:txBody>
      </p:sp>
      <p:pic>
        <p:nvPicPr>
          <p:cNvPr id="30722" name="Picture 2" descr="C:\Program Files\Microsoft Office\MEDIA\CAGCAT10\j0286034.wmf"/>
          <p:cNvPicPr>
            <a:picLocks noChangeAspect="1" noChangeArrowheads="1"/>
          </p:cNvPicPr>
          <p:nvPr/>
        </p:nvPicPr>
        <p:blipFill>
          <a:blip r:embed="rId2"/>
          <a:srcRect/>
          <a:stretch>
            <a:fillRect/>
          </a:stretch>
        </p:blipFill>
        <p:spPr bwMode="auto">
          <a:xfrm>
            <a:off x="6786563" y="1785938"/>
            <a:ext cx="2030412" cy="1955800"/>
          </a:xfrm>
          <a:prstGeom prst="rect">
            <a:avLst/>
          </a:prstGeom>
          <a:noFill/>
          <a:ln w="9525">
            <a:noFill/>
            <a:miter lim="800000"/>
            <a:headEnd/>
            <a:tailEnd/>
          </a:ln>
        </p:spPr>
      </p:pic>
      <p:pic>
        <p:nvPicPr>
          <p:cNvPr id="30723" name="Picture 3" descr="C:\Program Files\Microsoft Office\MEDIA\CAGCAT10\j0286068.wmf"/>
          <p:cNvPicPr>
            <a:picLocks noChangeAspect="1" noChangeArrowheads="1"/>
          </p:cNvPicPr>
          <p:nvPr/>
        </p:nvPicPr>
        <p:blipFill>
          <a:blip r:embed="rId3"/>
          <a:srcRect/>
          <a:stretch>
            <a:fillRect/>
          </a:stretch>
        </p:blipFill>
        <p:spPr bwMode="auto">
          <a:xfrm>
            <a:off x="7715250" y="3214688"/>
            <a:ext cx="1428750" cy="2141537"/>
          </a:xfrm>
          <a:prstGeom prst="rect">
            <a:avLst/>
          </a:prstGeom>
          <a:noFill/>
          <a:ln w="9525">
            <a:noFill/>
            <a:miter lim="800000"/>
            <a:headEnd/>
            <a:tailEnd/>
          </a:ln>
        </p:spPr>
      </p:pic>
      <p:pic>
        <p:nvPicPr>
          <p:cNvPr id="30724" name="Picture 4" descr="C:\Program Files\Microsoft Office\MEDIA\CAGCAT10\j0285698.wmf"/>
          <p:cNvPicPr>
            <a:picLocks noChangeAspect="1" noChangeArrowheads="1"/>
          </p:cNvPicPr>
          <p:nvPr/>
        </p:nvPicPr>
        <p:blipFill>
          <a:blip r:embed="rId4"/>
          <a:srcRect/>
          <a:stretch>
            <a:fillRect/>
          </a:stretch>
        </p:blipFill>
        <p:spPr bwMode="auto">
          <a:xfrm>
            <a:off x="7786688" y="5357813"/>
            <a:ext cx="1135062" cy="1212850"/>
          </a:xfrm>
          <a:prstGeom prst="rect">
            <a:avLst/>
          </a:prstGeom>
          <a:noFill/>
          <a:ln w="9525">
            <a:noFill/>
            <a:miter lim="800000"/>
            <a:headEnd/>
            <a:tailEnd/>
          </a:ln>
        </p:spPr>
      </p:pic>
      <p:pic>
        <p:nvPicPr>
          <p:cNvPr id="30725" name="Picture 5" descr="C:\Program Files\Microsoft Office\MEDIA\CAGCAT10\j0293828.wmf"/>
          <p:cNvPicPr>
            <a:picLocks noChangeAspect="1" noChangeArrowheads="1"/>
          </p:cNvPicPr>
          <p:nvPr/>
        </p:nvPicPr>
        <p:blipFill>
          <a:blip r:embed="rId5"/>
          <a:srcRect/>
          <a:stretch>
            <a:fillRect/>
          </a:stretch>
        </p:blipFill>
        <p:spPr bwMode="auto">
          <a:xfrm>
            <a:off x="0" y="5521325"/>
            <a:ext cx="1270000" cy="1336675"/>
          </a:xfrm>
          <a:prstGeom prst="rect">
            <a:avLst/>
          </a:prstGeom>
          <a:noFill/>
          <a:ln w="9525">
            <a:noFill/>
            <a:miter lim="800000"/>
            <a:headEnd/>
            <a:tailEnd/>
          </a:ln>
        </p:spPr>
      </p:pic>
      <p:pic>
        <p:nvPicPr>
          <p:cNvPr id="30726" name="Picture 6" descr="C:\Program Files\Microsoft Office\MEDIA\CAGCAT10\j0293570.wmf"/>
          <p:cNvPicPr>
            <a:picLocks noChangeAspect="1" noChangeArrowheads="1"/>
          </p:cNvPicPr>
          <p:nvPr/>
        </p:nvPicPr>
        <p:blipFill>
          <a:blip r:embed="rId6"/>
          <a:srcRect/>
          <a:stretch>
            <a:fillRect/>
          </a:stretch>
        </p:blipFill>
        <p:spPr bwMode="auto">
          <a:xfrm>
            <a:off x="1357313" y="5715000"/>
            <a:ext cx="904875" cy="906463"/>
          </a:xfrm>
          <a:prstGeom prst="rect">
            <a:avLst/>
          </a:prstGeom>
          <a:noFill/>
          <a:ln w="9525">
            <a:noFill/>
            <a:miter lim="800000"/>
            <a:headEnd/>
            <a:tailEnd/>
          </a:ln>
        </p:spPr>
      </p:pic>
      <p:pic>
        <p:nvPicPr>
          <p:cNvPr id="30727" name="Picture 7" descr="C:\Program Files\Microsoft Office\MEDIA\CAGCAT10\j0297185.wmf"/>
          <p:cNvPicPr>
            <a:picLocks noChangeAspect="1" noChangeArrowheads="1"/>
          </p:cNvPicPr>
          <p:nvPr/>
        </p:nvPicPr>
        <p:blipFill>
          <a:blip r:embed="rId7"/>
          <a:srcRect/>
          <a:stretch>
            <a:fillRect/>
          </a:stretch>
        </p:blipFill>
        <p:spPr bwMode="auto">
          <a:xfrm>
            <a:off x="2428875" y="5773738"/>
            <a:ext cx="1362075" cy="1084262"/>
          </a:xfrm>
          <a:prstGeom prst="rect">
            <a:avLst/>
          </a:prstGeom>
          <a:noFill/>
          <a:ln w="9525">
            <a:noFill/>
            <a:miter lim="800000"/>
            <a:headEnd/>
            <a:tailEnd/>
          </a:ln>
        </p:spPr>
      </p:pic>
      <p:pic>
        <p:nvPicPr>
          <p:cNvPr id="30728" name="Picture 8" descr="C:\Program Files\Microsoft Office\MEDIA\CAGCAT10\j0298653.wmf"/>
          <p:cNvPicPr>
            <a:picLocks noChangeAspect="1" noChangeArrowheads="1"/>
          </p:cNvPicPr>
          <p:nvPr/>
        </p:nvPicPr>
        <p:blipFill>
          <a:blip r:embed="rId8"/>
          <a:srcRect/>
          <a:stretch>
            <a:fillRect/>
          </a:stretch>
        </p:blipFill>
        <p:spPr bwMode="auto">
          <a:xfrm>
            <a:off x="3929063" y="5643563"/>
            <a:ext cx="1781175" cy="1060450"/>
          </a:xfrm>
          <a:prstGeom prst="rect">
            <a:avLst/>
          </a:prstGeom>
          <a:noFill/>
          <a:ln w="9525">
            <a:noFill/>
            <a:miter lim="800000"/>
            <a:headEnd/>
            <a:tailEnd/>
          </a:ln>
        </p:spPr>
      </p:pic>
      <p:pic>
        <p:nvPicPr>
          <p:cNvPr id="30729" name="Picture 11" descr="C:\Program Files\Microsoft Office\MEDIA\CAGCAT10\j0297551.wmf"/>
          <p:cNvPicPr>
            <a:picLocks noChangeAspect="1" noChangeArrowheads="1"/>
          </p:cNvPicPr>
          <p:nvPr/>
        </p:nvPicPr>
        <p:blipFill>
          <a:blip r:embed="rId9"/>
          <a:srcRect/>
          <a:stretch>
            <a:fillRect/>
          </a:stretch>
        </p:blipFill>
        <p:spPr bwMode="auto">
          <a:xfrm>
            <a:off x="5500688" y="5643563"/>
            <a:ext cx="795337" cy="1214437"/>
          </a:xfrm>
          <a:prstGeom prst="rect">
            <a:avLst/>
          </a:prstGeom>
          <a:noFill/>
          <a:ln w="9525">
            <a:noFill/>
            <a:miter lim="800000"/>
            <a:headEnd/>
            <a:tailEnd/>
          </a:ln>
        </p:spPr>
      </p:pic>
      <p:pic>
        <p:nvPicPr>
          <p:cNvPr id="30730" name="Picture 12" descr="C:\Program Files\Microsoft Office\MEDIA\CAGCAT10\j0298897.wmf"/>
          <p:cNvPicPr>
            <a:picLocks noChangeAspect="1" noChangeArrowheads="1"/>
          </p:cNvPicPr>
          <p:nvPr/>
        </p:nvPicPr>
        <p:blipFill>
          <a:blip r:embed="rId10"/>
          <a:srcRect/>
          <a:stretch>
            <a:fillRect/>
          </a:stretch>
        </p:blipFill>
        <p:spPr bwMode="auto">
          <a:xfrm>
            <a:off x="6572250" y="5857875"/>
            <a:ext cx="985838" cy="86042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amond(in)">
                                      <p:cBhvr>
                                        <p:cTn id="21" dur="2000"/>
                                        <p:tgtEl>
                                          <p:spTgt spid="3">
                                            <p:txEl>
                                              <p:pRg st="4" end="4"/>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amond(in)">
                                      <p:cBhvr>
                                        <p:cTn id="24" dur="2000"/>
                                        <p:tgtEl>
                                          <p:spTgt spid="3">
                                            <p:txEl>
                                              <p:pRg st="5" end="5"/>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2000"/>
                                        <p:tgtEl>
                                          <p:spTgt spid="3">
                                            <p:txEl>
                                              <p:pRg st="6" end="6"/>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amond(in)">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6026150"/>
          </a:xfrm>
        </p:spPr>
        <p:txBody>
          <a:bodyPr/>
          <a:lstStyle/>
          <a:p>
            <a:pPr eaLnBrk="1" hangingPunct="1">
              <a:buFont typeface="Wingdings" pitchFamily="2" charset="2"/>
              <a:buChar char="q"/>
            </a:pPr>
            <a:r>
              <a:rPr lang="ru-RU" sz="2400" smtClean="0"/>
              <a:t>Завдання кримінального права — правове забезпечення охорони прав і свобод людини і громадянина, власності, громадського порядку та громадської безпеки, довкілля, конституційного устрою України від злочинних посягань, забезпечення миру і безпеки людства, а також запобігання злочинам.</a:t>
            </a:r>
          </a:p>
        </p:txBody>
      </p:sp>
      <p:pic>
        <p:nvPicPr>
          <p:cNvPr id="3074" name="Picture 2"/>
          <p:cNvPicPr>
            <a:picLocks noChangeAspect="1" noChangeArrowheads="1"/>
          </p:cNvPicPr>
          <p:nvPr/>
        </p:nvPicPr>
        <p:blipFill>
          <a:blip r:embed="rId2"/>
          <a:srcRect/>
          <a:stretch>
            <a:fillRect/>
          </a:stretch>
        </p:blipFill>
        <p:spPr bwMode="auto">
          <a:xfrm>
            <a:off x="3714750" y="3286125"/>
            <a:ext cx="5143500" cy="3086100"/>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0" y="3071813"/>
            <a:ext cx="3500438" cy="2625725"/>
          </a:xfrm>
          <a:prstGeom prst="rect">
            <a:avLst/>
          </a:prstGeom>
          <a:noFill/>
          <a:ln w="9525">
            <a:noFill/>
            <a:miter lim="800000"/>
            <a:headEnd/>
            <a:tailEnd/>
          </a:ln>
        </p:spPr>
      </p:pic>
      <p:pic>
        <p:nvPicPr>
          <p:cNvPr id="3076" name="Picture 4"/>
          <p:cNvPicPr>
            <a:picLocks noChangeAspect="1" noChangeArrowheads="1"/>
          </p:cNvPicPr>
          <p:nvPr/>
        </p:nvPicPr>
        <p:blipFill>
          <a:blip r:embed="rId4"/>
          <a:srcRect/>
          <a:stretch>
            <a:fillRect/>
          </a:stretch>
        </p:blipFill>
        <p:spPr bwMode="auto">
          <a:xfrm>
            <a:off x="2214563" y="4651375"/>
            <a:ext cx="2324100" cy="220662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diamond(in)">
                                      <p:cBhvr>
                                        <p:cTn id="11" dur="2000"/>
                                        <p:tgtEl>
                                          <p:spTgt spid="3075"/>
                                        </p:tgtEl>
                                      </p:cBhvr>
                                    </p:animEffect>
                                  </p:childTnLst>
                                </p:cTn>
                              </p:par>
                            </p:childTnLst>
                          </p:cTn>
                        </p:par>
                        <p:par>
                          <p:cTn id="12" fill="hold">
                            <p:stCondLst>
                              <p:cond delay="2500"/>
                            </p:stCondLst>
                            <p:childTnLst>
                              <p:par>
                                <p:cTn id="13" presetID="4" presetClass="entr" presetSubtype="16" fill="hold" nodeType="after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box(in)">
                                      <p:cBhvr>
                                        <p:cTn id="15" dur="500"/>
                                        <p:tgtEl>
                                          <p:spTgt spid="3076"/>
                                        </p:tgtEl>
                                      </p:cBhvr>
                                    </p:animEffect>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0"/>
            <a:ext cx="8229600" cy="1399032"/>
          </a:xfrm>
        </p:spPr>
        <p:txBody>
          <a:bodyPr/>
          <a:lstStyle/>
          <a:p>
            <a:pPr marL="484632" indent="0" eaLnBrk="1" fontAlgn="auto" hangingPunct="1">
              <a:spcAft>
                <a:spcPts val="0"/>
              </a:spcAft>
              <a:defRPr/>
            </a:pPr>
            <a:r>
              <a:rPr lang="ru-RU" sz="2800" b="1" dirty="0" err="1" smtClean="0">
                <a:solidFill>
                  <a:schemeClr val="accent1">
                    <a:tint val="83000"/>
                    <a:satMod val="150000"/>
                  </a:schemeClr>
                </a:solidFill>
              </a:rPr>
              <a:t>Джерела</a:t>
            </a:r>
            <a:r>
              <a:rPr lang="ru-RU" sz="2800" b="1" dirty="0" smtClean="0">
                <a:solidFill>
                  <a:schemeClr val="accent1">
                    <a:tint val="83000"/>
                    <a:satMod val="150000"/>
                  </a:schemeClr>
                </a:solidFill>
              </a:rPr>
              <a:t> </a:t>
            </a:r>
            <a:r>
              <a:rPr lang="ru-RU" sz="2800" b="1" dirty="0" err="1" smtClean="0">
                <a:solidFill>
                  <a:schemeClr val="accent1">
                    <a:tint val="83000"/>
                    <a:satMod val="150000"/>
                  </a:schemeClr>
                </a:solidFill>
              </a:rPr>
              <a:t>кримінального</a:t>
            </a:r>
            <a:r>
              <a:rPr lang="ru-RU" sz="2800" b="1" dirty="0" smtClean="0">
                <a:solidFill>
                  <a:schemeClr val="accent1">
                    <a:tint val="83000"/>
                    <a:satMod val="150000"/>
                  </a:schemeClr>
                </a:solidFill>
              </a:rPr>
              <a:t> права </a:t>
            </a:r>
            <a:r>
              <a:rPr lang="ru-RU" sz="2800" b="1" dirty="0" err="1" smtClean="0">
                <a:solidFill>
                  <a:schemeClr val="accent1">
                    <a:tint val="83000"/>
                    <a:satMod val="150000"/>
                  </a:schemeClr>
                </a:solidFill>
              </a:rPr>
              <a:t>України</a:t>
            </a:r>
            <a:endParaRPr lang="ru-RU" sz="2800" b="1" dirty="0">
              <a:solidFill>
                <a:schemeClr val="accent1">
                  <a:tint val="83000"/>
                  <a:satMod val="150000"/>
                </a:schemeClr>
              </a:solidFill>
            </a:endParaRPr>
          </a:p>
        </p:txBody>
      </p:sp>
      <p:sp>
        <p:nvSpPr>
          <p:cNvPr id="5" name="Содержимое 4"/>
          <p:cNvSpPr>
            <a:spLocks noGrp="1"/>
          </p:cNvSpPr>
          <p:nvPr>
            <p:ph idx="1"/>
          </p:nvPr>
        </p:nvSpPr>
        <p:spPr>
          <a:xfrm>
            <a:off x="500063" y="1285875"/>
            <a:ext cx="8229600" cy="5168900"/>
          </a:xfrm>
        </p:spPr>
        <p:txBody>
          <a:bodyPr>
            <a:normAutofit lnSpcReduction="10000"/>
          </a:bodyPr>
          <a:lstStyle/>
          <a:p>
            <a:pPr marL="448056" indent="-384048" eaLnBrk="1" fontAlgn="auto" hangingPunct="1">
              <a:spcAft>
                <a:spcPts val="0"/>
              </a:spcAft>
              <a:buFont typeface="Wingdings" pitchFamily="2" charset="2"/>
              <a:buChar char="v"/>
              <a:defRPr/>
            </a:pPr>
            <a:r>
              <a:rPr lang="ru-RU" sz="2400" dirty="0" err="1" smtClean="0"/>
              <a:t>Конституція</a:t>
            </a:r>
            <a:r>
              <a:rPr lang="ru-RU" sz="2400" dirty="0" smtClean="0"/>
              <a:t> </a:t>
            </a:r>
            <a:r>
              <a:rPr lang="ru-RU" sz="2400" dirty="0" err="1" smtClean="0"/>
              <a:t>України</a:t>
            </a:r>
            <a:r>
              <a:rPr lang="ru-RU" sz="2400" dirty="0" smtClean="0"/>
              <a:t> як концептуальна база </a:t>
            </a:r>
            <a:r>
              <a:rPr lang="ru-RU" sz="2400" dirty="0" err="1" smtClean="0"/>
              <a:t>всього</a:t>
            </a:r>
            <a:r>
              <a:rPr lang="ru-RU" sz="2400" dirty="0" smtClean="0"/>
              <a:t> </a:t>
            </a:r>
            <a:r>
              <a:rPr lang="ru-RU" sz="2400" dirty="0" err="1" smtClean="0"/>
              <a:t>законодавства</a:t>
            </a:r>
            <a:r>
              <a:rPr lang="ru-RU" sz="2400" dirty="0" smtClean="0"/>
              <a:t> </a:t>
            </a:r>
            <a:r>
              <a:rPr lang="ru-RU" sz="2400" dirty="0" err="1" smtClean="0"/>
              <a:t>України</a:t>
            </a:r>
            <a:r>
              <a:rPr lang="ru-RU" sz="2400" dirty="0" smtClean="0"/>
              <a:t>, в тому </a:t>
            </a:r>
            <a:r>
              <a:rPr lang="ru-RU" sz="2400" dirty="0" err="1" smtClean="0"/>
              <a:t>числі</a:t>
            </a:r>
            <a:r>
              <a:rPr lang="ru-RU" sz="2400" dirty="0" smtClean="0"/>
              <a:t> </a:t>
            </a:r>
            <a:r>
              <a:rPr lang="ru-RU" sz="2400" dirty="0" err="1" smtClean="0"/>
              <a:t>і</a:t>
            </a:r>
            <a:r>
              <a:rPr lang="ru-RU" sz="2400" dirty="0" smtClean="0"/>
              <a:t> </a:t>
            </a:r>
            <a:r>
              <a:rPr lang="ru-RU" sz="2400" dirty="0" err="1" smtClean="0"/>
              <a:t>кримінального</a:t>
            </a:r>
            <a:r>
              <a:rPr lang="ru-RU" sz="2400" dirty="0" smtClean="0"/>
              <a:t> </a:t>
            </a:r>
            <a:r>
              <a:rPr lang="ru-RU" sz="2400" dirty="0" err="1" smtClean="0"/>
              <a:t>законодавства</a:t>
            </a:r>
            <a:endParaRPr lang="ru-RU" sz="2400" dirty="0" smtClean="0"/>
          </a:p>
          <a:p>
            <a:pPr marL="448056" indent="-384048" eaLnBrk="1" fontAlgn="auto" hangingPunct="1">
              <a:spcAft>
                <a:spcPts val="0"/>
              </a:spcAft>
              <a:buFont typeface="Wingdings" pitchFamily="2" charset="2"/>
              <a:buChar char="v"/>
              <a:defRPr/>
            </a:pPr>
            <a:r>
              <a:rPr lang="ru-RU" sz="2400" dirty="0" err="1" smtClean="0"/>
              <a:t>Кримінальний</a:t>
            </a:r>
            <a:r>
              <a:rPr lang="ru-RU" sz="2400" dirty="0" smtClean="0"/>
              <a:t> Кодекс </a:t>
            </a:r>
            <a:r>
              <a:rPr lang="ru-RU" sz="2400" dirty="0" err="1" smtClean="0"/>
              <a:t>України</a:t>
            </a:r>
            <a:r>
              <a:rPr lang="ru-RU" sz="2400" dirty="0" smtClean="0"/>
              <a:t> — </a:t>
            </a:r>
            <a:r>
              <a:rPr lang="ru-RU" sz="2400" dirty="0" err="1" smtClean="0"/>
              <a:t>основний</a:t>
            </a:r>
            <a:r>
              <a:rPr lang="ru-RU" sz="2400" dirty="0" smtClean="0"/>
              <a:t> </a:t>
            </a:r>
            <a:r>
              <a:rPr lang="ru-RU" sz="2400" dirty="0" err="1" smtClean="0"/>
              <a:t>систематизований</a:t>
            </a:r>
            <a:r>
              <a:rPr lang="ru-RU" sz="2400" dirty="0" smtClean="0"/>
              <a:t> </a:t>
            </a:r>
            <a:r>
              <a:rPr lang="ru-RU" sz="2400" dirty="0" err="1" smtClean="0"/>
              <a:t>законодавчий</a:t>
            </a:r>
            <a:r>
              <a:rPr lang="ru-RU" sz="2400" dirty="0" smtClean="0"/>
              <a:t> акт, </a:t>
            </a:r>
            <a:r>
              <a:rPr lang="ru-RU" sz="2400" dirty="0" err="1" smtClean="0"/>
              <a:t>який</a:t>
            </a:r>
            <a:r>
              <a:rPr lang="ru-RU" sz="2400" dirty="0" smtClean="0"/>
              <a:t> </a:t>
            </a:r>
            <a:r>
              <a:rPr lang="ru-RU" sz="2400" dirty="0" err="1" smtClean="0"/>
              <a:t>об'єднує</a:t>
            </a:r>
            <a:r>
              <a:rPr lang="ru-RU" sz="2400" dirty="0" smtClean="0"/>
              <a:t> всю </a:t>
            </a:r>
            <a:r>
              <a:rPr lang="ru-RU" sz="2400" dirty="0" err="1" smtClean="0"/>
              <a:t>сукупність</a:t>
            </a:r>
            <a:r>
              <a:rPr lang="ru-RU" sz="2400" dirty="0" smtClean="0"/>
              <a:t> </a:t>
            </a:r>
            <a:r>
              <a:rPr lang="ru-RU" sz="2400" dirty="0" err="1" smtClean="0"/>
              <a:t>кримінально-правових</a:t>
            </a:r>
            <a:r>
              <a:rPr lang="ru-RU" sz="2400" dirty="0" smtClean="0"/>
              <a:t> норм</a:t>
            </a:r>
          </a:p>
          <a:p>
            <a:pPr marL="448056" indent="-384048" eaLnBrk="1" fontAlgn="auto" hangingPunct="1">
              <a:spcAft>
                <a:spcPts val="0"/>
              </a:spcAft>
              <a:buFont typeface="Wingdings" pitchFamily="2" charset="2"/>
              <a:buChar char="v"/>
              <a:defRPr/>
            </a:pPr>
            <a:r>
              <a:rPr lang="ru-RU" sz="2400" dirty="0" err="1" smtClean="0"/>
              <a:t>Укладені</a:t>
            </a:r>
            <a:r>
              <a:rPr lang="ru-RU" sz="2400" dirty="0" smtClean="0"/>
              <a:t> та </a:t>
            </a:r>
            <a:r>
              <a:rPr lang="ru-RU" sz="2400" dirty="0" err="1" smtClean="0"/>
              <a:t>ратифіковані</a:t>
            </a:r>
            <a:r>
              <a:rPr lang="ru-RU" sz="2400" dirty="0" smtClean="0"/>
              <a:t> </a:t>
            </a:r>
            <a:r>
              <a:rPr lang="ru-RU" sz="2400" dirty="0" err="1" smtClean="0"/>
              <a:t>Україною</a:t>
            </a:r>
            <a:r>
              <a:rPr lang="ru-RU" sz="2400" dirty="0" smtClean="0"/>
              <a:t> </a:t>
            </a:r>
            <a:r>
              <a:rPr lang="ru-RU" sz="2400" dirty="0" err="1" smtClean="0"/>
              <a:t>міжнародні</a:t>
            </a:r>
            <a:r>
              <a:rPr lang="ru-RU" sz="2400" dirty="0" smtClean="0"/>
              <a:t> договори, </a:t>
            </a:r>
            <a:r>
              <a:rPr lang="ru-RU" sz="2400" dirty="0" err="1" smtClean="0"/>
              <a:t>що</a:t>
            </a:r>
            <a:r>
              <a:rPr lang="ru-RU" sz="2400" dirty="0" smtClean="0"/>
              <a:t> </a:t>
            </a:r>
            <a:r>
              <a:rPr lang="ru-RU" sz="2400" dirty="0" err="1" smtClean="0"/>
              <a:t>містять</a:t>
            </a:r>
            <a:r>
              <a:rPr lang="ru-RU" sz="2400" dirty="0" smtClean="0"/>
              <a:t> </a:t>
            </a:r>
            <a:r>
              <a:rPr lang="ru-RU" sz="2400" dirty="0" err="1" smtClean="0"/>
              <a:t>кримінально-правові</a:t>
            </a:r>
            <a:r>
              <a:rPr lang="ru-RU" sz="2400" dirty="0" smtClean="0"/>
              <a:t> </a:t>
            </a:r>
            <a:r>
              <a:rPr lang="ru-RU" sz="2400" dirty="0" err="1" smtClean="0"/>
              <a:t>норми</a:t>
            </a:r>
            <a:r>
              <a:rPr lang="ru-RU" sz="2400" dirty="0" smtClean="0"/>
              <a:t>, </a:t>
            </a:r>
            <a:r>
              <a:rPr lang="ru-RU" sz="2400" dirty="0" err="1" smtClean="0"/>
              <a:t>які</a:t>
            </a:r>
            <a:r>
              <a:rPr lang="ru-RU" sz="2400" dirty="0" smtClean="0"/>
              <a:t> </a:t>
            </a:r>
            <a:r>
              <a:rPr lang="ru-RU" sz="2400" dirty="0" err="1" smtClean="0"/>
              <a:t>імплементовані</a:t>
            </a:r>
            <a:r>
              <a:rPr lang="ru-RU" sz="2400" dirty="0" smtClean="0"/>
              <a:t> в </a:t>
            </a:r>
            <a:r>
              <a:rPr lang="ru-RU" sz="2400" dirty="0" err="1" smtClean="0"/>
              <a:t>національне</a:t>
            </a:r>
            <a:r>
              <a:rPr lang="ru-RU" sz="2400" dirty="0" smtClean="0"/>
              <a:t> </a:t>
            </a:r>
            <a:r>
              <a:rPr lang="ru-RU" sz="2400" dirty="0" err="1" smtClean="0"/>
              <a:t>кримінальне</a:t>
            </a:r>
            <a:r>
              <a:rPr lang="ru-RU" sz="2400" dirty="0" smtClean="0"/>
              <a:t> </a:t>
            </a:r>
            <a:r>
              <a:rPr lang="ru-RU" sz="2400" dirty="0" err="1" smtClean="0"/>
              <a:t>законодавство</a:t>
            </a:r>
            <a:endParaRPr lang="ru-RU" sz="2400" dirty="0" smtClean="0"/>
          </a:p>
          <a:p>
            <a:pPr marL="448056" indent="-384048" eaLnBrk="1" fontAlgn="auto" hangingPunct="1">
              <a:spcAft>
                <a:spcPts val="0"/>
              </a:spcAft>
              <a:buFont typeface="Wingdings" pitchFamily="2" charset="2"/>
              <a:buChar char="v"/>
              <a:defRPr/>
            </a:pPr>
            <a:r>
              <a:rPr lang="ru-RU" sz="2400" dirty="0" err="1" smtClean="0"/>
              <a:t>Рішення</a:t>
            </a:r>
            <a:r>
              <a:rPr lang="ru-RU" sz="2400" dirty="0" smtClean="0"/>
              <a:t> </a:t>
            </a:r>
            <a:r>
              <a:rPr lang="ru-RU" sz="2400" dirty="0" err="1" smtClean="0"/>
              <a:t>Конституційного</a:t>
            </a:r>
            <a:r>
              <a:rPr lang="ru-RU" sz="2400" dirty="0" smtClean="0"/>
              <a:t> Суду </a:t>
            </a:r>
            <a:r>
              <a:rPr lang="ru-RU" sz="2400" dirty="0" err="1" smtClean="0"/>
              <a:t>України</a:t>
            </a:r>
            <a:r>
              <a:rPr lang="ru-RU" sz="2400" dirty="0" smtClean="0"/>
              <a:t> у </a:t>
            </a:r>
            <a:r>
              <a:rPr lang="ru-RU" sz="2400" dirty="0" err="1" smtClean="0"/>
              <a:t>випадку</a:t>
            </a:r>
            <a:r>
              <a:rPr lang="ru-RU" sz="2400" dirty="0" smtClean="0"/>
              <a:t> </a:t>
            </a:r>
            <a:r>
              <a:rPr lang="ru-RU" sz="2400" dirty="0" err="1" smtClean="0"/>
              <a:t>визнання</a:t>
            </a:r>
            <a:r>
              <a:rPr lang="ru-RU" sz="2400" dirty="0" smtClean="0"/>
              <a:t> ним </a:t>
            </a:r>
            <a:r>
              <a:rPr lang="ru-RU" sz="2400" dirty="0" err="1" smtClean="0"/>
              <a:t>неконституційності</a:t>
            </a:r>
            <a:r>
              <a:rPr lang="ru-RU" sz="2400" dirty="0" smtClean="0"/>
              <a:t> </a:t>
            </a:r>
            <a:r>
              <a:rPr lang="ru-RU" sz="2400" dirty="0" err="1" smtClean="0"/>
              <a:t>кримінально-правових</a:t>
            </a:r>
            <a:r>
              <a:rPr lang="ru-RU" sz="2400" dirty="0" smtClean="0"/>
              <a:t> </a:t>
            </a:r>
            <a:r>
              <a:rPr lang="ru-RU" sz="2400" dirty="0" err="1" smtClean="0"/>
              <a:t>законів</a:t>
            </a:r>
            <a:endParaRPr lang="ru-RU" sz="24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dissolv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214"/>
            <a:ext cx="8329642" cy="2023740"/>
          </a:xfrm>
        </p:spPr>
        <p:txBody>
          <a:bodyPr/>
          <a:lstStyle/>
          <a:p>
            <a:pPr marL="484632" indent="0" eaLnBrk="1" fontAlgn="auto" hangingPunct="1">
              <a:spcAft>
                <a:spcPts val="0"/>
              </a:spcAft>
              <a:defRPr/>
            </a:pPr>
            <a:r>
              <a:rPr lang="ru-RU" sz="2800" b="1" dirty="0" smtClean="0">
                <a:solidFill>
                  <a:schemeClr val="accent1">
                    <a:tint val="83000"/>
                    <a:satMod val="150000"/>
                  </a:schemeClr>
                </a:solidFill>
              </a:rPr>
              <a:t>   </a:t>
            </a:r>
            <a:r>
              <a:rPr lang="ru-RU" sz="2800" b="1" dirty="0" err="1" smtClean="0">
                <a:solidFill>
                  <a:schemeClr val="accent1">
                    <a:tint val="83000"/>
                    <a:satMod val="150000"/>
                  </a:schemeClr>
                </a:solidFill>
              </a:rPr>
              <a:t>Принципи</a:t>
            </a:r>
            <a:r>
              <a:rPr lang="ru-RU" sz="2800" b="1" dirty="0" smtClean="0">
                <a:solidFill>
                  <a:schemeClr val="accent1">
                    <a:tint val="83000"/>
                    <a:satMod val="150000"/>
                  </a:schemeClr>
                </a:solidFill>
              </a:rPr>
              <a:t> </a:t>
            </a:r>
            <a:r>
              <a:rPr lang="ru-RU" sz="2800" b="1" dirty="0" err="1" smtClean="0">
                <a:solidFill>
                  <a:schemeClr val="accent1">
                    <a:tint val="83000"/>
                    <a:satMod val="150000"/>
                  </a:schemeClr>
                </a:solidFill>
              </a:rPr>
              <a:t>кримінального</a:t>
            </a:r>
            <a:r>
              <a:rPr lang="ru-RU" sz="2800" b="1" dirty="0" smtClean="0">
                <a:solidFill>
                  <a:schemeClr val="accent1">
                    <a:tint val="83000"/>
                    <a:satMod val="150000"/>
                  </a:schemeClr>
                </a:solidFill>
              </a:rPr>
              <a:t> права</a:t>
            </a:r>
            <a:endParaRPr lang="ru-RU" sz="2800" b="1" dirty="0">
              <a:solidFill>
                <a:schemeClr val="accent1">
                  <a:tint val="83000"/>
                  <a:satMod val="150000"/>
                </a:schemeClr>
              </a:solidFill>
            </a:endParaRPr>
          </a:p>
        </p:txBody>
      </p:sp>
      <p:sp>
        <p:nvSpPr>
          <p:cNvPr id="3" name="Содержимое 2"/>
          <p:cNvSpPr>
            <a:spLocks noGrp="1"/>
          </p:cNvSpPr>
          <p:nvPr>
            <p:ph idx="1"/>
          </p:nvPr>
        </p:nvSpPr>
        <p:spPr>
          <a:xfrm>
            <a:off x="457200" y="1071563"/>
            <a:ext cx="8229600" cy="5383212"/>
          </a:xfrm>
        </p:spPr>
        <p:txBody>
          <a:bodyPr>
            <a:normAutofit fontScale="77500" lnSpcReduction="20000"/>
          </a:bodyPr>
          <a:lstStyle/>
          <a:p>
            <a:pPr marL="448056" indent="-384048" eaLnBrk="1" fontAlgn="auto" hangingPunct="1">
              <a:spcAft>
                <a:spcPts val="0"/>
              </a:spcAft>
              <a:buFont typeface="Wingdings 2"/>
              <a:buChar char=""/>
              <a:defRPr/>
            </a:pPr>
            <a:r>
              <a:rPr lang="ru-RU" dirty="0" smtClean="0"/>
              <a:t>Принципами </a:t>
            </a:r>
            <a:r>
              <a:rPr lang="ru-RU" dirty="0" err="1" smtClean="0"/>
              <a:t>кримінального</a:t>
            </a:r>
            <a:r>
              <a:rPr lang="ru-RU" dirty="0" smtClean="0"/>
              <a:t> права </a:t>
            </a:r>
            <a:r>
              <a:rPr lang="ru-RU" dirty="0" err="1" smtClean="0"/>
              <a:t>визнаються</a:t>
            </a:r>
            <a:r>
              <a:rPr lang="ru-RU" dirty="0" smtClean="0"/>
              <a:t> </a:t>
            </a:r>
            <a:r>
              <a:rPr lang="ru-RU" dirty="0" err="1" smtClean="0"/>
              <a:t>найбільш</a:t>
            </a:r>
            <a:r>
              <a:rPr lang="ru-RU" dirty="0" smtClean="0"/>
              <a:t> </a:t>
            </a:r>
            <a:r>
              <a:rPr lang="ru-RU" dirty="0" err="1" smtClean="0"/>
              <a:t>визначні</a:t>
            </a:r>
            <a:r>
              <a:rPr lang="ru-RU" dirty="0" smtClean="0"/>
              <a:t>, </a:t>
            </a:r>
            <a:r>
              <a:rPr lang="ru-RU" dirty="0" err="1" smtClean="0"/>
              <a:t>головні</a:t>
            </a:r>
            <a:r>
              <a:rPr lang="ru-RU" dirty="0" smtClean="0"/>
              <a:t> </a:t>
            </a:r>
            <a:r>
              <a:rPr lang="ru-RU" dirty="0" err="1" smtClean="0"/>
              <a:t>положення</a:t>
            </a:r>
            <a:r>
              <a:rPr lang="ru-RU" dirty="0" smtClean="0"/>
              <a:t> (засади) </a:t>
            </a:r>
            <a:r>
              <a:rPr lang="ru-RU" dirty="0" err="1" smtClean="0"/>
              <a:t>кримінального</a:t>
            </a:r>
            <a:r>
              <a:rPr lang="ru-RU" dirty="0" smtClean="0"/>
              <a:t> </a:t>
            </a:r>
            <a:r>
              <a:rPr lang="ru-RU" dirty="0" err="1" smtClean="0"/>
              <a:t>законодавства</a:t>
            </a:r>
            <a:r>
              <a:rPr lang="ru-RU" dirty="0" smtClean="0"/>
              <a:t>, </a:t>
            </a:r>
            <a:r>
              <a:rPr lang="ru-RU" dirty="0" err="1" smtClean="0"/>
              <a:t>які</a:t>
            </a:r>
            <a:r>
              <a:rPr lang="ru-RU" dirty="0" smtClean="0"/>
              <a:t> </a:t>
            </a:r>
            <a:r>
              <a:rPr lang="ru-RU" dirty="0" err="1" smtClean="0"/>
              <a:t>встановлені</a:t>
            </a:r>
            <a:r>
              <a:rPr lang="ru-RU" dirty="0" smtClean="0"/>
              <a:t> законом </a:t>
            </a:r>
            <a:r>
              <a:rPr lang="ru-RU" dirty="0" err="1" smtClean="0"/>
              <a:t>чи</a:t>
            </a:r>
            <a:r>
              <a:rPr lang="ru-RU" dirty="0" smtClean="0"/>
              <a:t> </a:t>
            </a:r>
            <a:r>
              <a:rPr lang="ru-RU" dirty="0" err="1" smtClean="0"/>
              <a:t>безпосередньо</a:t>
            </a:r>
            <a:r>
              <a:rPr lang="ru-RU" dirty="0" smtClean="0"/>
              <a:t> </a:t>
            </a:r>
            <a:r>
              <a:rPr lang="ru-RU" dirty="0" err="1" smtClean="0"/>
              <a:t>з</a:t>
            </a:r>
            <a:r>
              <a:rPr lang="ru-RU" dirty="0" smtClean="0"/>
              <a:t> </a:t>
            </a:r>
            <a:r>
              <a:rPr lang="ru-RU" dirty="0" err="1" smtClean="0"/>
              <a:t>нього</a:t>
            </a:r>
            <a:r>
              <a:rPr lang="ru-RU" dirty="0" smtClean="0"/>
              <a:t> </a:t>
            </a:r>
            <a:r>
              <a:rPr lang="ru-RU" dirty="0" err="1" smtClean="0"/>
              <a:t>витікають</a:t>
            </a:r>
            <a:r>
              <a:rPr lang="ru-RU" dirty="0" smtClean="0"/>
              <a:t>, </a:t>
            </a:r>
            <a:r>
              <a:rPr lang="ru-RU" dirty="0" err="1" smtClean="0"/>
              <a:t>і</a:t>
            </a:r>
            <a:r>
              <a:rPr lang="ru-RU" dirty="0" smtClean="0"/>
              <a:t> </a:t>
            </a:r>
            <a:r>
              <a:rPr lang="ru-RU" dirty="0" err="1" smtClean="0"/>
              <a:t>які</a:t>
            </a:r>
            <a:r>
              <a:rPr lang="ru-RU" dirty="0" smtClean="0"/>
              <a:t> </a:t>
            </a:r>
            <a:r>
              <a:rPr lang="ru-RU" dirty="0" err="1" smtClean="0"/>
              <a:t>мають</a:t>
            </a:r>
            <a:r>
              <a:rPr lang="ru-RU" dirty="0" smtClean="0"/>
              <a:t> </a:t>
            </a:r>
            <a:r>
              <a:rPr lang="ru-RU" dirty="0" err="1" smtClean="0"/>
              <a:t>пряму</a:t>
            </a:r>
            <a:r>
              <a:rPr lang="ru-RU" dirty="0" smtClean="0"/>
              <a:t> </a:t>
            </a:r>
            <a:r>
              <a:rPr lang="ru-RU" dirty="0" err="1" smtClean="0"/>
              <a:t>дію</a:t>
            </a:r>
            <a:r>
              <a:rPr lang="ru-RU" dirty="0" smtClean="0"/>
              <a:t>, </a:t>
            </a:r>
            <a:r>
              <a:rPr lang="ru-RU" dirty="0" err="1" smtClean="0"/>
              <a:t>пряму</a:t>
            </a:r>
            <a:r>
              <a:rPr lang="ru-RU" dirty="0" smtClean="0"/>
              <a:t> </a:t>
            </a:r>
            <a:r>
              <a:rPr lang="ru-RU" dirty="0" err="1" smtClean="0"/>
              <a:t>регулятивну</a:t>
            </a:r>
            <a:r>
              <a:rPr lang="ru-RU" dirty="0" smtClean="0"/>
              <a:t> </a:t>
            </a:r>
            <a:r>
              <a:rPr lang="ru-RU" dirty="0" err="1" smtClean="0"/>
              <a:t>функцію</a:t>
            </a:r>
            <a:r>
              <a:rPr lang="ru-RU" dirty="0" smtClean="0"/>
              <a:t>.</a:t>
            </a:r>
          </a:p>
          <a:p>
            <a:pPr marL="448056" indent="-384048" eaLnBrk="1" fontAlgn="auto" hangingPunct="1">
              <a:spcAft>
                <a:spcPts val="0"/>
              </a:spcAft>
              <a:buFont typeface="Wingdings 2"/>
              <a:buChar char=""/>
              <a:defRPr/>
            </a:pPr>
            <a:endParaRPr lang="ru-RU" dirty="0" smtClean="0"/>
          </a:p>
          <a:p>
            <a:pPr marL="448056" indent="-384048" eaLnBrk="1" fontAlgn="auto" hangingPunct="1">
              <a:spcAft>
                <a:spcPts val="0"/>
              </a:spcAft>
              <a:buFont typeface="Wingdings 2"/>
              <a:buChar char=""/>
              <a:defRPr/>
            </a:pPr>
            <a:r>
              <a:rPr lang="ru-RU" dirty="0" err="1" smtClean="0"/>
              <a:t>Всі</a:t>
            </a:r>
            <a:r>
              <a:rPr lang="ru-RU" dirty="0" smtClean="0"/>
              <a:t> </a:t>
            </a:r>
            <a:r>
              <a:rPr lang="ru-RU" dirty="0" err="1" smtClean="0"/>
              <a:t>принципи</a:t>
            </a:r>
            <a:r>
              <a:rPr lang="ru-RU" dirty="0" smtClean="0"/>
              <a:t> </a:t>
            </a:r>
            <a:r>
              <a:rPr lang="ru-RU" dirty="0" err="1" smtClean="0"/>
              <a:t>кримінального</a:t>
            </a:r>
            <a:r>
              <a:rPr lang="ru-RU" dirty="0" smtClean="0"/>
              <a:t> права </a:t>
            </a:r>
            <a:r>
              <a:rPr lang="ru-RU" dirty="0" err="1" smtClean="0"/>
              <a:t>можна</a:t>
            </a:r>
            <a:r>
              <a:rPr lang="ru-RU" dirty="0" smtClean="0"/>
              <a:t> </a:t>
            </a:r>
            <a:r>
              <a:rPr lang="ru-RU" dirty="0" err="1" smtClean="0"/>
              <a:t>поділити</a:t>
            </a:r>
            <a:r>
              <a:rPr lang="ru-RU" dirty="0" smtClean="0"/>
              <a:t> на </a:t>
            </a:r>
            <a:r>
              <a:rPr lang="ru-RU" dirty="0" err="1" smtClean="0"/>
              <a:t>загальні</a:t>
            </a:r>
            <a:r>
              <a:rPr lang="ru-RU" dirty="0" smtClean="0"/>
              <a:t> та </a:t>
            </a:r>
            <a:r>
              <a:rPr lang="ru-RU" dirty="0" err="1" smtClean="0"/>
              <a:t>спеціальні</a:t>
            </a:r>
            <a:r>
              <a:rPr lang="ru-RU" dirty="0" smtClean="0"/>
              <a:t>.</a:t>
            </a:r>
          </a:p>
          <a:p>
            <a:pPr marL="448056" indent="-384048" eaLnBrk="1" fontAlgn="auto" hangingPunct="1">
              <a:spcAft>
                <a:spcPts val="0"/>
              </a:spcAft>
              <a:buFont typeface="Wingdings 2"/>
              <a:buChar char=""/>
              <a:defRPr/>
            </a:pPr>
            <a:endParaRPr lang="ru-RU" dirty="0" smtClean="0"/>
          </a:p>
          <a:p>
            <a:pPr marL="448056" indent="-384048" eaLnBrk="1" fontAlgn="auto" hangingPunct="1">
              <a:spcAft>
                <a:spcPts val="0"/>
              </a:spcAft>
              <a:buFont typeface="Wingdings 2"/>
              <a:buChar char=""/>
              <a:defRPr/>
            </a:pPr>
            <a:r>
              <a:rPr lang="ru-RU" dirty="0" err="1" smtClean="0"/>
              <a:t>Загальні</a:t>
            </a:r>
            <a:r>
              <a:rPr lang="ru-RU" dirty="0" smtClean="0"/>
              <a:t> </a:t>
            </a:r>
            <a:r>
              <a:rPr lang="ru-RU" dirty="0" err="1" smtClean="0"/>
              <a:t>принципи</a:t>
            </a:r>
            <a:r>
              <a:rPr lang="ru-RU" dirty="0" smtClean="0"/>
              <a:t> </a:t>
            </a:r>
            <a:r>
              <a:rPr lang="ru-RU" dirty="0" err="1" smtClean="0"/>
              <a:t>притаманні</a:t>
            </a:r>
            <a:r>
              <a:rPr lang="ru-RU" dirty="0" smtClean="0"/>
              <a:t> не </a:t>
            </a:r>
            <a:r>
              <a:rPr lang="ru-RU" dirty="0" err="1" smtClean="0"/>
              <a:t>тільки</a:t>
            </a:r>
            <a:r>
              <a:rPr lang="ru-RU" dirty="0" smtClean="0"/>
              <a:t> </a:t>
            </a:r>
            <a:r>
              <a:rPr lang="ru-RU" dirty="0" err="1" smtClean="0"/>
              <a:t>кримінальному</a:t>
            </a:r>
            <a:r>
              <a:rPr lang="ru-RU" dirty="0" smtClean="0"/>
              <a:t> праву, </a:t>
            </a:r>
            <a:r>
              <a:rPr lang="ru-RU" dirty="0" err="1" smtClean="0"/>
              <a:t>але</a:t>
            </a:r>
            <a:r>
              <a:rPr lang="ru-RU" dirty="0" smtClean="0"/>
              <a:t> </a:t>
            </a:r>
            <a:r>
              <a:rPr lang="ru-RU" dirty="0" err="1" smtClean="0"/>
              <a:t>й</a:t>
            </a:r>
            <a:r>
              <a:rPr lang="ru-RU" dirty="0" smtClean="0"/>
              <a:t> </a:t>
            </a:r>
            <a:r>
              <a:rPr lang="ru-RU" dirty="0" err="1" smtClean="0"/>
              <a:t>іншим</a:t>
            </a:r>
            <a:r>
              <a:rPr lang="ru-RU" dirty="0" smtClean="0"/>
              <a:t> </a:t>
            </a:r>
            <a:r>
              <a:rPr lang="ru-RU" dirty="0" err="1" smtClean="0"/>
              <a:t>галузям</a:t>
            </a:r>
            <a:r>
              <a:rPr lang="ru-RU" dirty="0" smtClean="0"/>
              <a:t> права. Такими є: </a:t>
            </a:r>
            <a:r>
              <a:rPr lang="ru-RU" dirty="0" err="1" smtClean="0"/>
              <a:t>законність</a:t>
            </a:r>
            <a:r>
              <a:rPr lang="ru-RU" dirty="0" smtClean="0"/>
              <a:t>, </a:t>
            </a:r>
            <a:r>
              <a:rPr lang="ru-RU" dirty="0" err="1" smtClean="0"/>
              <a:t>рівність</a:t>
            </a:r>
            <a:r>
              <a:rPr lang="ru-RU" dirty="0" smtClean="0"/>
              <a:t> </a:t>
            </a:r>
            <a:r>
              <a:rPr lang="ru-RU" dirty="0" err="1" smtClean="0"/>
              <a:t>громадян</a:t>
            </a:r>
            <a:r>
              <a:rPr lang="ru-RU" dirty="0" smtClean="0"/>
              <a:t> перед законом, </a:t>
            </a:r>
            <a:r>
              <a:rPr lang="ru-RU" dirty="0" err="1" smtClean="0"/>
              <a:t>невідворотність</a:t>
            </a:r>
            <a:r>
              <a:rPr lang="ru-RU" dirty="0" smtClean="0"/>
              <a:t> </a:t>
            </a:r>
            <a:r>
              <a:rPr lang="ru-RU" dirty="0" err="1" smtClean="0"/>
              <a:t>відповідальності</a:t>
            </a:r>
            <a:r>
              <a:rPr lang="ru-RU" dirty="0" smtClean="0"/>
              <a:t>, </a:t>
            </a:r>
            <a:r>
              <a:rPr lang="ru-RU" dirty="0" err="1" smtClean="0"/>
              <a:t>справедливість</a:t>
            </a:r>
            <a:r>
              <a:rPr lang="ru-RU" dirty="0" smtClean="0"/>
              <a:t>, </a:t>
            </a:r>
            <a:r>
              <a:rPr lang="ru-RU" dirty="0" err="1" smtClean="0"/>
              <a:t>гуманізм</a:t>
            </a:r>
            <a:r>
              <a:rPr lang="ru-RU" dirty="0" smtClean="0"/>
              <a:t> та демократизм.</a:t>
            </a:r>
          </a:p>
          <a:p>
            <a:pPr marL="448056" indent="-384048" eaLnBrk="1" fontAlgn="auto" hangingPunct="1">
              <a:spcAft>
                <a:spcPts val="0"/>
              </a:spcAft>
              <a:buFont typeface="Wingdings 2"/>
              <a:buChar char=""/>
              <a:defRPr/>
            </a:pPr>
            <a:r>
              <a:rPr lang="ru-RU" dirty="0" err="1" smtClean="0"/>
              <a:t>Спеціальні</a:t>
            </a:r>
            <a:r>
              <a:rPr lang="ru-RU" dirty="0" smtClean="0"/>
              <a:t> </a:t>
            </a:r>
            <a:r>
              <a:rPr lang="ru-RU" dirty="0" err="1" smtClean="0"/>
              <a:t>принципи</a:t>
            </a:r>
            <a:r>
              <a:rPr lang="ru-RU" dirty="0" smtClean="0"/>
              <a:t> </a:t>
            </a:r>
            <a:r>
              <a:rPr lang="ru-RU" dirty="0" err="1" smtClean="0"/>
              <a:t>притаманні</a:t>
            </a:r>
            <a:r>
              <a:rPr lang="ru-RU" dirty="0" smtClean="0"/>
              <a:t> </a:t>
            </a:r>
            <a:r>
              <a:rPr lang="ru-RU" dirty="0" err="1" smtClean="0"/>
              <a:t>тільки</a:t>
            </a:r>
            <a:r>
              <a:rPr lang="ru-RU" dirty="0" smtClean="0"/>
              <a:t> </a:t>
            </a:r>
            <a:r>
              <a:rPr lang="ru-RU" dirty="0" err="1" smtClean="0"/>
              <a:t>кримінальному</a:t>
            </a:r>
            <a:r>
              <a:rPr lang="ru-RU" dirty="0" smtClean="0"/>
              <a:t> праву.</a:t>
            </a:r>
            <a:endParaRPr lang="ru-RU"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500" y="571500"/>
            <a:ext cx="8229600" cy="4572000"/>
          </a:xfrm>
        </p:spPr>
        <p:txBody>
          <a:bodyPr/>
          <a:lstStyle/>
          <a:p>
            <a:pPr eaLnBrk="1" hangingPunct="1">
              <a:buFont typeface="Wingdings 2" pitchFamily="18" charset="2"/>
              <a:buNone/>
            </a:pPr>
            <a:r>
              <a:rPr lang="uk-UA" sz="2400" smtClean="0"/>
              <a:t>Загальні принципи</a:t>
            </a:r>
          </a:p>
          <a:p>
            <a:pPr eaLnBrk="1" hangingPunct="1">
              <a:buFont typeface="Wingdings 2" pitchFamily="18" charset="2"/>
              <a:buNone/>
            </a:pPr>
            <a:r>
              <a:rPr lang="uk-UA" sz="2400" smtClean="0"/>
              <a:t>1.</a:t>
            </a:r>
            <a:r>
              <a:rPr lang="vi-VN" sz="2400" b="1" smtClean="0"/>
              <a:t>Принцип законодавчого визначення злочину</a:t>
            </a:r>
            <a:r>
              <a:rPr lang="vi-VN" sz="2400" smtClean="0"/>
              <a:t>. Це одне із найважливіших загальних положень (принципів) кримінального права. Воно визначається в ст. 1, 2, 3 та 11 КК України. Реалізація цього принципу не залишає місця для аналогії кримінального закону, яка прямо заборонена ч. 4 ст. 3 КК.</a:t>
            </a:r>
          </a:p>
        </p:txBody>
      </p:sp>
      <p:pic>
        <p:nvPicPr>
          <p:cNvPr id="7170" name="Picture 2"/>
          <p:cNvPicPr>
            <a:picLocks noChangeAspect="1" noChangeArrowheads="1"/>
          </p:cNvPicPr>
          <p:nvPr/>
        </p:nvPicPr>
        <p:blipFill>
          <a:blip r:embed="rId2"/>
          <a:srcRect/>
          <a:stretch>
            <a:fillRect/>
          </a:stretch>
        </p:blipFill>
        <p:spPr bwMode="auto">
          <a:xfrm>
            <a:off x="6572250" y="3714750"/>
            <a:ext cx="2571750" cy="3368675"/>
          </a:xfrm>
          <a:prstGeom prst="rect">
            <a:avLst/>
          </a:prstGeom>
          <a:noFill/>
          <a:ln w="9525">
            <a:noFill/>
            <a:miter lim="800000"/>
            <a:headEnd/>
            <a:tailEnd/>
          </a:ln>
        </p:spPr>
      </p:pic>
      <p:pic>
        <p:nvPicPr>
          <p:cNvPr id="7171" name="Picture 3"/>
          <p:cNvPicPr>
            <a:picLocks noChangeAspect="1" noChangeArrowheads="1"/>
          </p:cNvPicPr>
          <p:nvPr/>
        </p:nvPicPr>
        <p:blipFill>
          <a:blip r:embed="rId3"/>
          <a:srcRect/>
          <a:stretch>
            <a:fillRect/>
          </a:stretch>
        </p:blipFill>
        <p:spPr bwMode="auto">
          <a:xfrm>
            <a:off x="571500" y="3857625"/>
            <a:ext cx="3835400" cy="3000375"/>
          </a:xfrm>
          <a:prstGeom prst="rect">
            <a:avLst/>
          </a:prstGeom>
          <a:noFill/>
          <a:ln w="9525">
            <a:noFill/>
            <a:miter lim="800000"/>
            <a:headEnd/>
            <a:tailEnd/>
          </a:ln>
        </p:spPr>
      </p:pic>
      <p:pic>
        <p:nvPicPr>
          <p:cNvPr id="7172" name="Picture 4"/>
          <p:cNvPicPr>
            <a:picLocks noChangeAspect="1" noChangeArrowheads="1"/>
          </p:cNvPicPr>
          <p:nvPr/>
        </p:nvPicPr>
        <p:blipFill>
          <a:blip r:embed="rId4"/>
          <a:srcRect/>
          <a:stretch>
            <a:fillRect/>
          </a:stretch>
        </p:blipFill>
        <p:spPr bwMode="auto">
          <a:xfrm>
            <a:off x="4286250" y="4357688"/>
            <a:ext cx="1928813" cy="1928812"/>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par>
                          <p:cTn id="12" fill="hold">
                            <p:stCondLst>
                              <p:cond delay="4000"/>
                            </p:stCondLst>
                            <p:childTnLst>
                              <p:par>
                                <p:cTn id="13" presetID="4" presetClass="entr" presetSubtype="16" fill="hold" nodeType="after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box(in)">
                                      <p:cBhvr>
                                        <p:cTn id="15" dur="500"/>
                                        <p:tgtEl>
                                          <p:spTgt spid="7170"/>
                                        </p:tgtEl>
                                      </p:cBhvr>
                                    </p:animEffect>
                                  </p:childTnLst>
                                </p:cTn>
                              </p:par>
                            </p:childTnLst>
                          </p:cTn>
                        </p:par>
                        <p:par>
                          <p:cTn id="16" fill="hold">
                            <p:stCondLst>
                              <p:cond delay="4500"/>
                            </p:stCondLst>
                            <p:childTnLst>
                              <p:par>
                                <p:cTn id="17" presetID="9"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dissolve">
                                      <p:cBhvr>
                                        <p:cTn id="19" dur="500"/>
                                        <p:tgtEl>
                                          <p:spTgt spid="3">
                                            <p:txEl>
                                              <p:pRg st="0" end="0"/>
                                            </p:txEl>
                                          </p:spTgt>
                                        </p:tgtEl>
                                      </p:cBhvr>
                                    </p:animEffect>
                                  </p:childTnLst>
                                </p:cTn>
                              </p:par>
                            </p:childTnLst>
                          </p:cTn>
                        </p:par>
                        <p:par>
                          <p:cTn id="20" fill="hold">
                            <p:stCondLst>
                              <p:cond delay="5000"/>
                            </p:stCondLst>
                            <p:childTnLst>
                              <p:par>
                                <p:cTn id="21" presetID="9"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ssolve">
                                      <p:cBhvr>
                                        <p:cTn id="23" dur="500"/>
                                        <p:tgtEl>
                                          <p:spTgt spid="3">
                                            <p:txEl>
                                              <p:pRg st="1" end="1"/>
                                            </p:txEl>
                                          </p:spTgt>
                                        </p:tgtEl>
                                      </p:cBhvr>
                                    </p:animEffect>
                                  </p:childTnLst>
                                </p:cTn>
                              </p:par>
                            </p:childTnLst>
                          </p:cTn>
                        </p:par>
                        <p:par>
                          <p:cTn id="24" fill="hold">
                            <p:stCondLst>
                              <p:cond delay="5500"/>
                            </p:stCondLst>
                            <p:childTnLst>
                              <p:par>
                                <p:cTn id="25" presetID="9" presetClass="entr" presetSubtype="0" fill="hold" nodeType="afterEffect">
                                  <p:stCondLst>
                                    <p:cond delay="0"/>
                                  </p:stCondLst>
                                  <p:childTnLst>
                                    <p:set>
                                      <p:cBhvr>
                                        <p:cTn id="26" dur="1" fill="hold">
                                          <p:stCondLst>
                                            <p:cond delay="0"/>
                                          </p:stCondLst>
                                        </p:cTn>
                                        <p:tgtEl>
                                          <p:spTgt spid="7171"/>
                                        </p:tgtEl>
                                        <p:attrNameLst>
                                          <p:attrName>style.visibility</p:attrName>
                                        </p:attrNameLst>
                                      </p:cBhvr>
                                      <p:to>
                                        <p:strVal val="visible"/>
                                      </p:to>
                                    </p:set>
                                    <p:animEffect transition="in" filter="dissolve">
                                      <p:cBhvr>
                                        <p:cTn id="27" dur="500"/>
                                        <p:tgtEl>
                                          <p:spTgt spid="7171"/>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7172"/>
                                        </p:tgtEl>
                                        <p:attrNameLst>
                                          <p:attrName>style.visibility</p:attrName>
                                        </p:attrNameLst>
                                      </p:cBhvr>
                                      <p:to>
                                        <p:strVal val="visible"/>
                                      </p:to>
                                    </p:set>
                                    <p:animEffect transition="in" filter="dissolve">
                                      <p:cBhvr>
                                        <p:cTn id="31"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6026150"/>
          </a:xfrm>
        </p:spPr>
        <p:txBody>
          <a:bodyPr/>
          <a:lstStyle/>
          <a:p>
            <a:pPr eaLnBrk="1" hangingPunct="1">
              <a:buFont typeface="Wingdings 2" pitchFamily="18" charset="2"/>
              <a:buNone/>
            </a:pPr>
            <a:r>
              <a:rPr lang="ru-RU" sz="2400" b="1" smtClean="0"/>
              <a:t>2.Принцип особистої відповідальності</a:t>
            </a:r>
            <a:r>
              <a:rPr lang="ru-RU" sz="2400" smtClean="0"/>
              <a:t>. Кримінальна відповідальність можлива лише за власні дії (бездіяльність). Ніхто не може бути притягнутий до кримінальної відповідальності за злочин, вчинений іншою особою. Цей принцип безпосередньо витікає зі змісту ч. 2 ст. 2 КК: «Особа вважається невинуватою у вчиненні злочину і не може бути піддана кримінальному покаранню, доки її вину не буде доведено в законному порядку і встановлено обвинувальним вироком суду».</a:t>
            </a:r>
          </a:p>
        </p:txBody>
      </p:sp>
      <p:pic>
        <p:nvPicPr>
          <p:cNvPr id="8194" name="Picture 2"/>
          <p:cNvPicPr>
            <a:picLocks noChangeAspect="1" noChangeArrowheads="1"/>
          </p:cNvPicPr>
          <p:nvPr/>
        </p:nvPicPr>
        <p:blipFill>
          <a:blip r:embed="rId2"/>
          <a:srcRect/>
          <a:stretch>
            <a:fillRect/>
          </a:stretch>
        </p:blipFill>
        <p:spPr bwMode="auto">
          <a:xfrm>
            <a:off x="214313" y="4572000"/>
            <a:ext cx="2114550" cy="2143125"/>
          </a:xfrm>
          <a:prstGeom prst="rect">
            <a:avLst/>
          </a:prstGeom>
          <a:noFill/>
          <a:ln w="9525">
            <a:noFill/>
            <a:miter lim="800000"/>
            <a:headEnd/>
            <a:tailEnd/>
          </a:ln>
        </p:spPr>
      </p:pic>
      <p:pic>
        <p:nvPicPr>
          <p:cNvPr id="8195" name="Picture 3"/>
          <p:cNvPicPr>
            <a:picLocks noChangeAspect="1" noChangeArrowheads="1"/>
          </p:cNvPicPr>
          <p:nvPr/>
        </p:nvPicPr>
        <p:blipFill>
          <a:blip r:embed="rId3"/>
          <a:srcRect/>
          <a:stretch>
            <a:fillRect/>
          </a:stretch>
        </p:blipFill>
        <p:spPr bwMode="auto">
          <a:xfrm>
            <a:off x="6643688" y="3714750"/>
            <a:ext cx="1962150" cy="28575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dissolve">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8195"/>
                                        </p:tgtEl>
                                        <p:attrNameLst>
                                          <p:attrName>style.visibility</p:attrName>
                                        </p:attrNameLst>
                                      </p:cBhvr>
                                      <p:to>
                                        <p:strVal val="visible"/>
                                      </p:to>
                                    </p:set>
                                    <p:animEffect transition="in" filter="diamond(in)">
                                      <p:cBhvr>
                                        <p:cTn id="22" dur="2000"/>
                                        <p:tgtEl>
                                          <p:spTgt spid="8195"/>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Clr clrSpc="rgb" dir="cw">
                                      <p:cBhvr override="childStyle">
                                        <p:cTn id="26" dur="100" fill="hold"/>
                                        <p:tgtEl>
                                          <p:spTgt spid="8194"/>
                                        </p:tgtEl>
                                        <p:attrNameLst>
                                          <p:attrName>style.color</p:attrName>
                                        </p:attrNameLst>
                                      </p:cBhvr>
                                      <p:to>
                                        <a:schemeClr val="accent2"/>
                                      </p:to>
                                    </p:animClr>
                                    <p:animClr clrSpc="rgb" dir="cw">
                                      <p:cBhvr>
                                        <p:cTn id="27" dur="100" fill="hold"/>
                                        <p:tgtEl>
                                          <p:spTgt spid="8194"/>
                                        </p:tgtEl>
                                        <p:attrNameLst>
                                          <p:attrName>fillcolor</p:attrName>
                                        </p:attrNameLst>
                                      </p:cBhvr>
                                      <p:to>
                                        <a:schemeClr val="accent2"/>
                                      </p:to>
                                    </p:animClr>
                                    <p:set>
                                      <p:cBhvr>
                                        <p:cTn id="28" dur="100" fill="hold"/>
                                        <p:tgtEl>
                                          <p:spTgt spid="8194"/>
                                        </p:tgtEl>
                                        <p:attrNameLst>
                                          <p:attrName>fill.type</p:attrName>
                                        </p:attrNameLst>
                                      </p:cBhvr>
                                      <p:to>
                                        <p:strVal val="solid"/>
                                      </p:to>
                                    </p:set>
                                    <p:set>
                                      <p:cBhvr>
                                        <p:cTn id="29" dur="100" fill="hold"/>
                                        <p:tgtEl>
                                          <p:spTgt spid="8194"/>
                                        </p:tgtEl>
                                        <p:attrNameLst>
                                          <p:attrName>fill.on</p:attrName>
                                        </p:attrNameLst>
                                      </p:cBhvr>
                                      <p:to>
                                        <p:strVal val="true"/>
                                      </p:to>
                                    </p:set>
                                    <p:animRot by="120000">
                                      <p:cBhvr>
                                        <p:cTn id="30" dur="100" fill="hold">
                                          <p:stCondLst>
                                            <p:cond delay="0"/>
                                          </p:stCondLst>
                                        </p:cTn>
                                        <p:tgtEl>
                                          <p:spTgt spid="8194"/>
                                        </p:tgtEl>
                                        <p:attrNameLst>
                                          <p:attrName>r</p:attrName>
                                        </p:attrNameLst>
                                      </p:cBhvr>
                                    </p:animRot>
                                    <p:animRot by="-240000">
                                      <p:cBhvr>
                                        <p:cTn id="31" dur="200" fill="hold">
                                          <p:stCondLst>
                                            <p:cond delay="200"/>
                                          </p:stCondLst>
                                        </p:cTn>
                                        <p:tgtEl>
                                          <p:spTgt spid="8194"/>
                                        </p:tgtEl>
                                        <p:attrNameLst>
                                          <p:attrName>r</p:attrName>
                                        </p:attrNameLst>
                                      </p:cBhvr>
                                    </p:animRot>
                                    <p:animRot by="240000">
                                      <p:cBhvr>
                                        <p:cTn id="32" dur="200" fill="hold">
                                          <p:stCondLst>
                                            <p:cond delay="400"/>
                                          </p:stCondLst>
                                        </p:cTn>
                                        <p:tgtEl>
                                          <p:spTgt spid="8194"/>
                                        </p:tgtEl>
                                        <p:attrNameLst>
                                          <p:attrName>r</p:attrName>
                                        </p:attrNameLst>
                                      </p:cBhvr>
                                    </p:animRot>
                                    <p:animRot by="-240000">
                                      <p:cBhvr>
                                        <p:cTn id="33" dur="200" fill="hold">
                                          <p:stCondLst>
                                            <p:cond delay="600"/>
                                          </p:stCondLst>
                                        </p:cTn>
                                        <p:tgtEl>
                                          <p:spTgt spid="8194"/>
                                        </p:tgtEl>
                                        <p:attrNameLst>
                                          <p:attrName>r</p:attrName>
                                        </p:attrNameLst>
                                      </p:cBhvr>
                                    </p:animRot>
                                    <p:animRot by="120000">
                                      <p:cBhvr>
                                        <p:cTn id="34" dur="200" fill="hold">
                                          <p:stCondLst>
                                            <p:cond delay="800"/>
                                          </p:stCondLst>
                                        </p:cTn>
                                        <p:tgtEl>
                                          <p:spTgt spid="8194"/>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nodeType="clickEffect">
                                  <p:stCondLst>
                                    <p:cond delay="0"/>
                                  </p:stCondLst>
                                  <p:childTnLst>
                                    <p:animClr clrSpc="rgb" dir="cw">
                                      <p:cBhvr override="childStyle">
                                        <p:cTn id="38" dur="100" fill="hold"/>
                                        <p:tgtEl>
                                          <p:spTgt spid="8195"/>
                                        </p:tgtEl>
                                        <p:attrNameLst>
                                          <p:attrName>style.color</p:attrName>
                                        </p:attrNameLst>
                                      </p:cBhvr>
                                      <p:to>
                                        <a:schemeClr val="accent2"/>
                                      </p:to>
                                    </p:animClr>
                                    <p:animClr clrSpc="rgb" dir="cw">
                                      <p:cBhvr>
                                        <p:cTn id="39" dur="100" fill="hold"/>
                                        <p:tgtEl>
                                          <p:spTgt spid="8195"/>
                                        </p:tgtEl>
                                        <p:attrNameLst>
                                          <p:attrName>fillcolor</p:attrName>
                                        </p:attrNameLst>
                                      </p:cBhvr>
                                      <p:to>
                                        <a:schemeClr val="accent2"/>
                                      </p:to>
                                    </p:animClr>
                                    <p:set>
                                      <p:cBhvr>
                                        <p:cTn id="40" dur="100" fill="hold"/>
                                        <p:tgtEl>
                                          <p:spTgt spid="8195"/>
                                        </p:tgtEl>
                                        <p:attrNameLst>
                                          <p:attrName>fill.type</p:attrName>
                                        </p:attrNameLst>
                                      </p:cBhvr>
                                      <p:to>
                                        <p:strVal val="solid"/>
                                      </p:to>
                                    </p:set>
                                    <p:set>
                                      <p:cBhvr>
                                        <p:cTn id="41" dur="100" fill="hold"/>
                                        <p:tgtEl>
                                          <p:spTgt spid="8195"/>
                                        </p:tgtEl>
                                        <p:attrNameLst>
                                          <p:attrName>fill.on</p:attrName>
                                        </p:attrNameLst>
                                      </p:cBhvr>
                                      <p:to>
                                        <p:strVal val="true"/>
                                      </p:to>
                                    </p:set>
                                    <p:animRot by="120000">
                                      <p:cBhvr>
                                        <p:cTn id="42" dur="100" fill="hold">
                                          <p:stCondLst>
                                            <p:cond delay="0"/>
                                          </p:stCondLst>
                                        </p:cTn>
                                        <p:tgtEl>
                                          <p:spTgt spid="8195"/>
                                        </p:tgtEl>
                                        <p:attrNameLst>
                                          <p:attrName>r</p:attrName>
                                        </p:attrNameLst>
                                      </p:cBhvr>
                                    </p:animRot>
                                    <p:animRot by="-240000">
                                      <p:cBhvr>
                                        <p:cTn id="43" dur="200" fill="hold">
                                          <p:stCondLst>
                                            <p:cond delay="200"/>
                                          </p:stCondLst>
                                        </p:cTn>
                                        <p:tgtEl>
                                          <p:spTgt spid="8195"/>
                                        </p:tgtEl>
                                        <p:attrNameLst>
                                          <p:attrName>r</p:attrName>
                                        </p:attrNameLst>
                                      </p:cBhvr>
                                    </p:animRot>
                                    <p:animRot by="240000">
                                      <p:cBhvr>
                                        <p:cTn id="44" dur="200" fill="hold">
                                          <p:stCondLst>
                                            <p:cond delay="400"/>
                                          </p:stCondLst>
                                        </p:cTn>
                                        <p:tgtEl>
                                          <p:spTgt spid="8195"/>
                                        </p:tgtEl>
                                        <p:attrNameLst>
                                          <p:attrName>r</p:attrName>
                                        </p:attrNameLst>
                                      </p:cBhvr>
                                    </p:animRot>
                                    <p:animRot by="-240000">
                                      <p:cBhvr>
                                        <p:cTn id="45" dur="200" fill="hold">
                                          <p:stCondLst>
                                            <p:cond delay="600"/>
                                          </p:stCondLst>
                                        </p:cTn>
                                        <p:tgtEl>
                                          <p:spTgt spid="8195"/>
                                        </p:tgtEl>
                                        <p:attrNameLst>
                                          <p:attrName>r</p:attrName>
                                        </p:attrNameLst>
                                      </p:cBhvr>
                                    </p:animRot>
                                    <p:animRot by="120000">
                                      <p:cBhvr>
                                        <p:cTn id="46" dur="200" fill="hold">
                                          <p:stCondLst>
                                            <p:cond delay="800"/>
                                          </p:stCondLst>
                                        </p:cTn>
                                        <p:tgtEl>
                                          <p:spTgt spid="81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63" y="428625"/>
            <a:ext cx="8229600" cy="6000750"/>
          </a:xfrm>
        </p:spPr>
        <p:txBody>
          <a:bodyPr/>
          <a:lstStyle/>
          <a:p>
            <a:pPr eaLnBrk="1" hangingPunct="1">
              <a:buFont typeface="Wingdings 2" pitchFamily="18" charset="2"/>
              <a:buNone/>
            </a:pPr>
            <a:r>
              <a:rPr lang="uk-UA" sz="2400" smtClean="0"/>
              <a:t>3. </a:t>
            </a:r>
            <a:r>
              <a:rPr lang="uk-UA" sz="2400" b="1" smtClean="0"/>
              <a:t>Принцип винної відповідальності</a:t>
            </a:r>
            <a:r>
              <a:rPr lang="uk-UA" sz="2400" smtClean="0"/>
              <a:t>. Кримінальна відповідальність настає тільки при наявності вини, тобто лише в таких випадках, коли заподіяна шкода, вчинений злочин були заподіяні навмисно чи необережно (ст. 23 КК). Невинно заподіяна шкода (казус), незалежно від її тяжкості, злочином не визнається і кримінальної відповідальності не тягне.</a:t>
            </a:r>
            <a:endParaRPr lang="ru-RU" sz="2400" smtClean="0"/>
          </a:p>
        </p:txBody>
      </p:sp>
      <p:pic>
        <p:nvPicPr>
          <p:cNvPr id="9218" name="Picture 2"/>
          <p:cNvPicPr>
            <a:picLocks noChangeAspect="1" noChangeArrowheads="1"/>
          </p:cNvPicPr>
          <p:nvPr/>
        </p:nvPicPr>
        <p:blipFill>
          <a:blip r:embed="rId2"/>
          <a:srcRect/>
          <a:stretch>
            <a:fillRect/>
          </a:stretch>
        </p:blipFill>
        <p:spPr bwMode="auto">
          <a:xfrm>
            <a:off x="6143625" y="3286125"/>
            <a:ext cx="2500313" cy="3167063"/>
          </a:xfrm>
          <a:prstGeom prst="rect">
            <a:avLst/>
          </a:prstGeom>
          <a:noFill/>
          <a:ln w="9525">
            <a:noFill/>
            <a:miter lim="800000"/>
            <a:headEnd/>
            <a:tailEnd/>
          </a:ln>
        </p:spPr>
      </p:pic>
      <p:pic>
        <p:nvPicPr>
          <p:cNvPr id="9219" name="Picture 3"/>
          <p:cNvPicPr>
            <a:picLocks noChangeAspect="1" noChangeArrowheads="1"/>
          </p:cNvPicPr>
          <p:nvPr/>
        </p:nvPicPr>
        <p:blipFill>
          <a:blip r:embed="rId3"/>
          <a:srcRect/>
          <a:stretch>
            <a:fillRect/>
          </a:stretch>
        </p:blipFill>
        <p:spPr bwMode="auto">
          <a:xfrm>
            <a:off x="1143000" y="3643313"/>
            <a:ext cx="3857625" cy="2890837"/>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Clr clrSpc="rgb" dir="cw">
                                      <p:cBhvr override="childStyle">
                                        <p:cTn id="11" dur="100" fill="hold"/>
                                        <p:tgtEl>
                                          <p:spTgt spid="9219"/>
                                        </p:tgtEl>
                                        <p:attrNameLst>
                                          <p:attrName>style.color</p:attrName>
                                        </p:attrNameLst>
                                      </p:cBhvr>
                                      <p:to>
                                        <a:schemeClr val="accent2"/>
                                      </p:to>
                                    </p:animClr>
                                    <p:animClr clrSpc="rgb" dir="cw">
                                      <p:cBhvr>
                                        <p:cTn id="12" dur="100" fill="hold"/>
                                        <p:tgtEl>
                                          <p:spTgt spid="9219"/>
                                        </p:tgtEl>
                                        <p:attrNameLst>
                                          <p:attrName>fillcolor</p:attrName>
                                        </p:attrNameLst>
                                      </p:cBhvr>
                                      <p:to>
                                        <a:schemeClr val="accent2"/>
                                      </p:to>
                                    </p:animClr>
                                    <p:set>
                                      <p:cBhvr>
                                        <p:cTn id="13" dur="100" fill="hold"/>
                                        <p:tgtEl>
                                          <p:spTgt spid="9219"/>
                                        </p:tgtEl>
                                        <p:attrNameLst>
                                          <p:attrName>fill.type</p:attrName>
                                        </p:attrNameLst>
                                      </p:cBhvr>
                                      <p:to>
                                        <p:strVal val="solid"/>
                                      </p:to>
                                    </p:set>
                                    <p:set>
                                      <p:cBhvr>
                                        <p:cTn id="14" dur="100" fill="hold"/>
                                        <p:tgtEl>
                                          <p:spTgt spid="9219"/>
                                        </p:tgtEl>
                                        <p:attrNameLst>
                                          <p:attrName>fill.on</p:attrName>
                                        </p:attrNameLst>
                                      </p:cBhvr>
                                      <p:to>
                                        <p:strVal val="true"/>
                                      </p:to>
                                    </p:set>
                                    <p:animRot by="120000">
                                      <p:cBhvr>
                                        <p:cTn id="15" dur="100" fill="hold">
                                          <p:stCondLst>
                                            <p:cond delay="0"/>
                                          </p:stCondLst>
                                        </p:cTn>
                                        <p:tgtEl>
                                          <p:spTgt spid="9219"/>
                                        </p:tgtEl>
                                        <p:attrNameLst>
                                          <p:attrName>r</p:attrName>
                                        </p:attrNameLst>
                                      </p:cBhvr>
                                    </p:animRot>
                                    <p:animRot by="-240000">
                                      <p:cBhvr>
                                        <p:cTn id="16" dur="200" fill="hold">
                                          <p:stCondLst>
                                            <p:cond delay="200"/>
                                          </p:stCondLst>
                                        </p:cTn>
                                        <p:tgtEl>
                                          <p:spTgt spid="9219"/>
                                        </p:tgtEl>
                                        <p:attrNameLst>
                                          <p:attrName>r</p:attrName>
                                        </p:attrNameLst>
                                      </p:cBhvr>
                                    </p:animRot>
                                    <p:animRot by="240000">
                                      <p:cBhvr>
                                        <p:cTn id="17" dur="200" fill="hold">
                                          <p:stCondLst>
                                            <p:cond delay="400"/>
                                          </p:stCondLst>
                                        </p:cTn>
                                        <p:tgtEl>
                                          <p:spTgt spid="9219"/>
                                        </p:tgtEl>
                                        <p:attrNameLst>
                                          <p:attrName>r</p:attrName>
                                        </p:attrNameLst>
                                      </p:cBhvr>
                                    </p:animRot>
                                    <p:animRot by="-240000">
                                      <p:cBhvr>
                                        <p:cTn id="18" dur="200" fill="hold">
                                          <p:stCondLst>
                                            <p:cond delay="600"/>
                                          </p:stCondLst>
                                        </p:cTn>
                                        <p:tgtEl>
                                          <p:spTgt spid="9219"/>
                                        </p:tgtEl>
                                        <p:attrNameLst>
                                          <p:attrName>r</p:attrName>
                                        </p:attrNameLst>
                                      </p:cBhvr>
                                    </p:animRot>
                                    <p:animRot by="120000">
                                      <p:cBhvr>
                                        <p:cTn id="19" dur="200" fill="hold">
                                          <p:stCondLst>
                                            <p:cond delay="800"/>
                                          </p:stCondLst>
                                        </p:cTn>
                                        <p:tgtEl>
                                          <p:spTgt spid="9219"/>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32" presetClass="emph" presetSubtype="0" fill="hold" nodeType="clickEffect">
                                  <p:stCondLst>
                                    <p:cond delay="0"/>
                                  </p:stCondLst>
                                  <p:childTnLst>
                                    <p:animClr clrSpc="rgb" dir="cw">
                                      <p:cBhvr override="childStyle">
                                        <p:cTn id="23" dur="100" fill="hold"/>
                                        <p:tgtEl>
                                          <p:spTgt spid="9218"/>
                                        </p:tgtEl>
                                        <p:attrNameLst>
                                          <p:attrName>style.color</p:attrName>
                                        </p:attrNameLst>
                                      </p:cBhvr>
                                      <p:to>
                                        <a:schemeClr val="accent2"/>
                                      </p:to>
                                    </p:animClr>
                                    <p:animClr clrSpc="rgb" dir="cw">
                                      <p:cBhvr>
                                        <p:cTn id="24" dur="100" fill="hold"/>
                                        <p:tgtEl>
                                          <p:spTgt spid="9218"/>
                                        </p:tgtEl>
                                        <p:attrNameLst>
                                          <p:attrName>fillcolor</p:attrName>
                                        </p:attrNameLst>
                                      </p:cBhvr>
                                      <p:to>
                                        <a:schemeClr val="accent2"/>
                                      </p:to>
                                    </p:animClr>
                                    <p:set>
                                      <p:cBhvr>
                                        <p:cTn id="25" dur="100" fill="hold"/>
                                        <p:tgtEl>
                                          <p:spTgt spid="9218"/>
                                        </p:tgtEl>
                                        <p:attrNameLst>
                                          <p:attrName>fill.type</p:attrName>
                                        </p:attrNameLst>
                                      </p:cBhvr>
                                      <p:to>
                                        <p:strVal val="solid"/>
                                      </p:to>
                                    </p:set>
                                    <p:set>
                                      <p:cBhvr>
                                        <p:cTn id="26" dur="100" fill="hold"/>
                                        <p:tgtEl>
                                          <p:spTgt spid="9218"/>
                                        </p:tgtEl>
                                        <p:attrNameLst>
                                          <p:attrName>fill.on</p:attrName>
                                        </p:attrNameLst>
                                      </p:cBhvr>
                                      <p:to>
                                        <p:strVal val="true"/>
                                      </p:to>
                                    </p:set>
                                    <p:animRot by="120000">
                                      <p:cBhvr>
                                        <p:cTn id="27" dur="100" fill="hold">
                                          <p:stCondLst>
                                            <p:cond delay="0"/>
                                          </p:stCondLst>
                                        </p:cTn>
                                        <p:tgtEl>
                                          <p:spTgt spid="9218"/>
                                        </p:tgtEl>
                                        <p:attrNameLst>
                                          <p:attrName>r</p:attrName>
                                        </p:attrNameLst>
                                      </p:cBhvr>
                                    </p:animRot>
                                    <p:animRot by="-240000">
                                      <p:cBhvr>
                                        <p:cTn id="28" dur="200" fill="hold">
                                          <p:stCondLst>
                                            <p:cond delay="200"/>
                                          </p:stCondLst>
                                        </p:cTn>
                                        <p:tgtEl>
                                          <p:spTgt spid="9218"/>
                                        </p:tgtEl>
                                        <p:attrNameLst>
                                          <p:attrName>r</p:attrName>
                                        </p:attrNameLst>
                                      </p:cBhvr>
                                    </p:animRot>
                                    <p:animRot by="240000">
                                      <p:cBhvr>
                                        <p:cTn id="29" dur="200" fill="hold">
                                          <p:stCondLst>
                                            <p:cond delay="400"/>
                                          </p:stCondLst>
                                        </p:cTn>
                                        <p:tgtEl>
                                          <p:spTgt spid="9218"/>
                                        </p:tgtEl>
                                        <p:attrNameLst>
                                          <p:attrName>r</p:attrName>
                                        </p:attrNameLst>
                                      </p:cBhvr>
                                    </p:animRot>
                                    <p:animRot by="-240000">
                                      <p:cBhvr>
                                        <p:cTn id="30" dur="200" fill="hold">
                                          <p:stCondLst>
                                            <p:cond delay="600"/>
                                          </p:stCondLst>
                                        </p:cTn>
                                        <p:tgtEl>
                                          <p:spTgt spid="9218"/>
                                        </p:tgtEl>
                                        <p:attrNameLst>
                                          <p:attrName>r</p:attrName>
                                        </p:attrNameLst>
                                      </p:cBhvr>
                                    </p:animRot>
                                    <p:animRot by="120000">
                                      <p:cBhvr>
                                        <p:cTn id="31" dur="200" fill="hold">
                                          <p:stCondLst>
                                            <p:cond delay="800"/>
                                          </p:stCondLst>
                                        </p:cTn>
                                        <p:tgtEl>
                                          <p:spTgt spid="92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88"/>
            <a:ext cx="8229600" cy="6097587"/>
          </a:xfrm>
        </p:spPr>
        <p:txBody>
          <a:bodyPr/>
          <a:lstStyle/>
          <a:p>
            <a:pPr eaLnBrk="1" hangingPunct="1">
              <a:buFont typeface="Wingdings 2" pitchFamily="18" charset="2"/>
              <a:buNone/>
            </a:pPr>
            <a:r>
              <a:rPr lang="ru-RU" sz="2400" smtClean="0"/>
              <a:t>4</a:t>
            </a:r>
            <a:r>
              <a:rPr lang="ru-RU" sz="2400" b="1" smtClean="0"/>
              <a:t>.Принцип суб'єктивної осудності</a:t>
            </a:r>
            <a:r>
              <a:rPr lang="ru-RU" sz="2400" smtClean="0"/>
              <a:t>. Кримінальна відповідальність ґрунтується лише на суб'єктивній осудності. Об'єктивна осудність відхиляється, оскільки вона не враховує, не припускає участі в діях свідомості та волі. Крім вини, як підґрунтя суб'єктивної сторони злочину, кримінальна відповідальність припускає, вимагає усвідомлювання винною особою всіх ознак складу злочину. Найбільш переконливо принцип суб'єктивної осудності діє при ексцесі виконавця. Співучасники не підлягають відповідальності за ті дії виконавця, які не охоплювалися їх умислом.</a:t>
            </a:r>
          </a:p>
        </p:txBody>
      </p:sp>
      <p:pic>
        <p:nvPicPr>
          <p:cNvPr id="10242" name="Picture 2"/>
          <p:cNvPicPr>
            <a:picLocks noChangeAspect="1" noChangeArrowheads="1"/>
          </p:cNvPicPr>
          <p:nvPr/>
        </p:nvPicPr>
        <p:blipFill>
          <a:blip r:embed="rId2"/>
          <a:srcRect/>
          <a:stretch>
            <a:fillRect/>
          </a:stretch>
        </p:blipFill>
        <p:spPr bwMode="auto">
          <a:xfrm>
            <a:off x="7072313" y="4857750"/>
            <a:ext cx="2071687" cy="1744663"/>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dissolve">
                                      <p:cBhvr>
                                        <p:cTn id="1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6026150"/>
          </a:xfrm>
        </p:spPr>
        <p:txBody>
          <a:bodyPr/>
          <a:lstStyle/>
          <a:p>
            <a:pPr eaLnBrk="1" hangingPunct="1">
              <a:buFont typeface="Wingdings 2" pitchFamily="18" charset="2"/>
              <a:buNone/>
            </a:pPr>
            <a:r>
              <a:rPr lang="ru-RU" sz="2400" smtClean="0"/>
              <a:t>5.</a:t>
            </a:r>
            <a:r>
              <a:rPr lang="ru-RU" sz="2400" b="1" smtClean="0"/>
              <a:t>Принцип повної відповідальності. </a:t>
            </a:r>
            <a:r>
              <a:rPr lang="ru-RU" sz="2400" smtClean="0"/>
              <a:t>Повнота осудності означає вимогу поставити в провину особі все скоєне нею, незалежно від того, якою кількістю кримінально-правових норм це передбачено. Будь-яка неповнота осудності визнається безумовною підставою для повернення кримінальної справи на додаткове слідство.</a:t>
            </a:r>
          </a:p>
        </p:txBody>
      </p:sp>
      <p:pic>
        <p:nvPicPr>
          <p:cNvPr id="11266" name="Picture 2"/>
          <p:cNvPicPr>
            <a:picLocks noChangeAspect="1" noChangeArrowheads="1"/>
          </p:cNvPicPr>
          <p:nvPr/>
        </p:nvPicPr>
        <p:blipFill>
          <a:blip r:embed="rId2"/>
          <a:srcRect/>
          <a:stretch>
            <a:fillRect/>
          </a:stretch>
        </p:blipFill>
        <p:spPr bwMode="auto">
          <a:xfrm>
            <a:off x="4214813" y="3071813"/>
            <a:ext cx="4657725" cy="2968625"/>
          </a:xfrm>
          <a:prstGeom prst="rect">
            <a:avLst/>
          </a:prstGeom>
          <a:noFill/>
          <a:ln w="9525">
            <a:noFill/>
            <a:miter lim="800000"/>
            <a:headEnd/>
            <a:tailEnd/>
          </a:ln>
        </p:spPr>
      </p:pic>
      <p:pic>
        <p:nvPicPr>
          <p:cNvPr id="11267" name="Picture 3"/>
          <p:cNvPicPr>
            <a:picLocks noChangeAspect="1" noChangeArrowheads="1"/>
          </p:cNvPicPr>
          <p:nvPr/>
        </p:nvPicPr>
        <p:blipFill>
          <a:blip r:embed="rId3"/>
          <a:srcRect/>
          <a:stretch>
            <a:fillRect/>
          </a:stretch>
        </p:blipFill>
        <p:spPr bwMode="auto">
          <a:xfrm>
            <a:off x="0" y="3500438"/>
            <a:ext cx="2857500" cy="2143125"/>
          </a:xfrm>
          <a:prstGeom prst="rect">
            <a:avLst/>
          </a:prstGeom>
          <a:noFill/>
          <a:ln w="9525">
            <a:noFill/>
            <a:miter lim="800000"/>
            <a:headEnd/>
            <a:tailEnd/>
          </a:ln>
        </p:spPr>
      </p:pic>
      <p:pic>
        <p:nvPicPr>
          <p:cNvPr id="11269" name="Picture 5"/>
          <p:cNvPicPr>
            <a:picLocks noChangeAspect="1" noChangeArrowheads="1"/>
          </p:cNvPicPr>
          <p:nvPr/>
        </p:nvPicPr>
        <p:blipFill>
          <a:blip r:embed="rId4"/>
          <a:srcRect/>
          <a:stretch>
            <a:fillRect/>
          </a:stretch>
        </p:blipFill>
        <p:spPr bwMode="auto">
          <a:xfrm>
            <a:off x="1714500" y="4786313"/>
            <a:ext cx="3500438" cy="1744662"/>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diamond(in)">
                                      <p:cBhvr>
                                        <p:cTn id="12" dur="2000"/>
                                        <p:tgtEl>
                                          <p:spTgt spid="1126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diamond(in)">
                                      <p:cBhvr>
                                        <p:cTn id="17" dur="2000"/>
                                        <p:tgtEl>
                                          <p:spTgt spid="1126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266"/>
                                        </p:tgtEl>
                                        <p:attrNameLst>
                                          <p:attrName>style.visibility</p:attrName>
                                        </p:attrNameLst>
                                      </p:cBhvr>
                                      <p:to>
                                        <p:strVal val="visible"/>
                                      </p:to>
                                    </p:set>
                                    <p:animEffect transition="in" filter="dissolve">
                                      <p:cBhvr>
                                        <p:cTn id="2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176</TotalTime>
  <Words>909</Words>
  <Application>Microsoft Office PowerPoint</Application>
  <PresentationFormat>Экран (4:3)</PresentationFormat>
  <Paragraphs>51</Paragraphs>
  <Slides>15</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6</vt:i4>
      </vt:variant>
      <vt:variant>
        <vt:lpstr>Заголовки слайдов</vt:lpstr>
      </vt:variant>
      <vt:variant>
        <vt:i4>15</vt:i4>
      </vt:variant>
    </vt:vector>
  </HeadingPairs>
  <TitlesOfParts>
    <vt:vector size="27" baseType="lpstr">
      <vt:lpstr>Arial</vt:lpstr>
      <vt:lpstr>Century Gothic</vt:lpstr>
      <vt:lpstr>Wingdings 2</vt:lpstr>
      <vt:lpstr>Verdana</vt:lpstr>
      <vt:lpstr>Calibri</vt:lpstr>
      <vt:lpstr>Wingdings</vt:lpstr>
      <vt:lpstr>Яркая</vt:lpstr>
      <vt:lpstr>Яркая</vt:lpstr>
      <vt:lpstr>Яркая</vt:lpstr>
      <vt:lpstr>Яркая</vt:lpstr>
      <vt:lpstr>Яркая</vt:lpstr>
      <vt:lpstr>Яркая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Кримінальне право </dc:title>
  <cp:lastModifiedBy>Customer</cp:lastModifiedBy>
  <cp:revision>23</cp:revision>
  <dcterms:modified xsi:type="dcterms:W3CDTF">2016-11-17T10:39:45Z</dcterms:modified>
</cp:coreProperties>
</file>