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8" r:id="rId5"/>
    <p:sldId id="260" r:id="rId6"/>
    <p:sldId id="266" r:id="rId7"/>
    <p:sldId id="267" r:id="rId8"/>
    <p:sldId id="270" r:id="rId9"/>
    <p:sldId id="27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324" autoAdjust="0"/>
  </p:normalViewPr>
  <p:slideViewPr>
    <p:cSldViewPr snapToGrid="0">
      <p:cViewPr varScale="1">
        <p:scale>
          <a:sx n="61" d="100"/>
          <a:sy n="61" d="100"/>
        </p:scale>
        <p:origin x="-96" y="-372"/>
      </p:cViewPr>
      <p:guideLst>
        <p:guide orient="horz" pos="2160"/>
        <p:guide pos="3840"/>
      </p:guideLst>
    </p:cSldViewPr>
  </p:slideViewPr>
  <p:notesTextViewPr>
    <p:cViewPr>
      <p:scale>
        <a:sx n="3" d="2"/>
        <a:sy n="3" d="2"/>
      </p:scale>
      <p:origin x="0" y="0"/>
    </p:cViewPr>
  </p:notesTextViewPr>
  <p:notesViewPr>
    <p:cSldViewPr snapToGrid="0">
      <p:cViewPr varScale="1">
        <p:scale>
          <a:sx n="101" d="100"/>
          <a:sy n="101" d="100"/>
        </p:scale>
        <p:origin x="2802"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ru-RU"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ru-RU" sz="1200"/>
            </a:lvl1pPr>
          </a:lstStyle>
          <a:p>
            <a:fld id="{30E08F2E-5F06-4CE2-A139-452A1382A6F0}" type="datetimeFigureOut">
              <a:rPr lang="ru-RU"/>
              <a:pPr/>
              <a:t>22.01.2017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ru-RU"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ru-RU" sz="1200"/>
            </a:lvl1pPr>
          </a:lstStyle>
          <a:p>
            <a:fld id="{B828588A-5C4E-401A-AECC-B6F63A9DE965}" type="slidenum">
              <a:rPr lang="ru-RU"/>
              <a:pPr/>
              <a:t>‹#›</a:t>
            </a:fld>
            <a:endParaRPr lang="ru-RU" dirty="0"/>
          </a:p>
        </p:txBody>
      </p:sp>
    </p:spTree>
    <p:extLst>
      <p:ext uri="{BB962C8B-B14F-4D97-AF65-F5344CB8AC3E}">
        <p14:creationId xmlns:p14="http://schemas.microsoft.com/office/powerpoint/2010/main" xmlns=""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ru-RU"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ru-RU" sz="1200"/>
            </a:lvl1pPr>
          </a:lstStyle>
          <a:p>
            <a:fld id="{1A4C5DC6-1594-414D-9341-ABA08739246C}" type="datetimeFigureOut">
              <a:rPr lang="ru-RU"/>
              <a:pPr/>
              <a:t>22.01.2017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ru-RU"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ru-RU" sz="1200"/>
            </a:lvl1pPr>
          </a:lstStyle>
          <a:p>
            <a:fld id="{77542409-6A04-4DC6-AC3A-D3758287A8F2}" type="slidenum">
              <a:rPr lang="ru-RU" smtClean="0"/>
              <a:pPr/>
              <a:t>‹#›</a:t>
            </a:fld>
            <a:endParaRPr lang="ru-RU" dirty="0"/>
          </a:p>
        </p:txBody>
      </p:sp>
    </p:spTree>
    <p:extLst>
      <p:ext uri="{BB962C8B-B14F-4D97-AF65-F5344CB8AC3E}">
        <p14:creationId xmlns:p14="http://schemas.microsoft.com/office/powerpoint/2010/main" xmlns=""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542409-6A04-4DC6-AC3A-D3758287A8F2}" type="slidenum">
              <a:rPr lang="ru-RU" smtClean="0"/>
              <a:pPr/>
              <a:t>1</a:t>
            </a:fld>
            <a:endParaRPr lang="ru-RU"/>
          </a:p>
        </p:txBody>
      </p:sp>
    </p:spTree>
    <p:extLst>
      <p:ext uri="{BB962C8B-B14F-4D97-AF65-F5344CB8AC3E}">
        <p14:creationId xmlns:p14="http://schemas.microsoft.com/office/powerpoint/2010/main" xmlns=""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pPr/>
              <a:t>2</a:t>
            </a:fld>
            <a:endParaRPr lang="ru-RU"/>
          </a:p>
        </p:txBody>
      </p:sp>
    </p:spTree>
    <p:extLst>
      <p:ext uri="{BB962C8B-B14F-4D97-AF65-F5344CB8AC3E}">
        <p14:creationId xmlns:p14="http://schemas.microsoft.com/office/powerpoint/2010/main" xmlns="" val="366179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a:pPr/>
              <a:t>3</a:t>
            </a:fld>
            <a:endParaRPr lang="ru-RU"/>
          </a:p>
        </p:txBody>
      </p:sp>
    </p:spTree>
    <p:extLst>
      <p:ext uri="{BB962C8B-B14F-4D97-AF65-F5344CB8AC3E}">
        <p14:creationId xmlns:p14="http://schemas.microsoft.com/office/powerpoint/2010/main" xmlns="" val="210970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pPr/>
              <a:t>4</a:t>
            </a:fld>
            <a:endParaRPr lang="ru-RU"/>
          </a:p>
        </p:txBody>
      </p:sp>
    </p:spTree>
    <p:extLst>
      <p:ext uri="{BB962C8B-B14F-4D97-AF65-F5344CB8AC3E}">
        <p14:creationId xmlns:p14="http://schemas.microsoft.com/office/powerpoint/2010/main" xmlns="" val="201860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pPr/>
              <a:t>5</a:t>
            </a:fld>
            <a:endParaRPr lang="ru-RU"/>
          </a:p>
        </p:txBody>
      </p:sp>
    </p:spTree>
    <p:extLst>
      <p:ext uri="{BB962C8B-B14F-4D97-AF65-F5344CB8AC3E}">
        <p14:creationId xmlns:p14="http://schemas.microsoft.com/office/powerpoint/2010/main" xmlns="" val="335503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pPr/>
              <a:t>6</a:t>
            </a:fld>
            <a:endParaRPr lang="ru-RU"/>
          </a:p>
        </p:txBody>
      </p:sp>
    </p:spTree>
    <p:extLst>
      <p:ext uri="{BB962C8B-B14F-4D97-AF65-F5344CB8AC3E}">
        <p14:creationId xmlns:p14="http://schemas.microsoft.com/office/powerpoint/2010/main" xmlns="" val="167552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a:pPr/>
              <a:t>7</a:t>
            </a:fld>
            <a:endParaRPr lang="ru-RU"/>
          </a:p>
        </p:txBody>
      </p:sp>
    </p:spTree>
    <p:extLst>
      <p:ext uri="{BB962C8B-B14F-4D97-AF65-F5344CB8AC3E}">
        <p14:creationId xmlns:p14="http://schemas.microsoft.com/office/powerpoint/2010/main" xmlns="" val="203452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a:pPr/>
              <a:t>8</a:t>
            </a:fld>
            <a:endParaRPr lang="ru-RU"/>
          </a:p>
        </p:txBody>
      </p:sp>
    </p:spTree>
    <p:extLst>
      <p:ext uri="{BB962C8B-B14F-4D97-AF65-F5344CB8AC3E}">
        <p14:creationId xmlns:p14="http://schemas.microsoft.com/office/powerpoint/2010/main" xmlns="" val="1155656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Рисунок 7" descr="Кучевые белые облака в глубоком небе"/>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057400"/>
            <a:ext cx="1490472" cy="3886200"/>
          </a:xfrm>
          <a:prstGeom prst="rect">
            <a:avLst/>
          </a:prstGeom>
        </p:spPr>
      </p:pic>
      <p:sp>
        <p:nvSpPr>
          <p:cNvPr id="9" name="Прямоугольник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descr="Увеличенный рисунок растения"/>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39128" y="2057400"/>
            <a:ext cx="2060767" cy="3886200"/>
          </a:xfrm>
          <a:prstGeom prst="rect">
            <a:avLst/>
          </a:prstGeom>
        </p:spPr>
      </p:pic>
      <p:pic>
        <p:nvPicPr>
          <p:cNvPr id="11" name="Рисунок 10" descr="Волны"/>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909623" y="2057400"/>
            <a:ext cx="3282696" cy="3886200"/>
          </a:xfrm>
          <a:prstGeom prst="rect">
            <a:avLst/>
          </a:prstGeom>
        </p:spPr>
      </p:pic>
      <p:sp>
        <p:nvSpPr>
          <p:cNvPr id="2" name="Название 1"/>
          <p:cNvSpPr>
            <a:spLocks noGrp="1"/>
          </p:cNvSpPr>
          <p:nvPr>
            <p:ph type="ctrTitle"/>
          </p:nvPr>
        </p:nvSpPr>
        <p:spPr>
          <a:xfrm>
            <a:off x="1751777" y="3019706"/>
            <a:ext cx="4846320" cy="2387600"/>
          </a:xfrm>
        </p:spPr>
        <p:txBody>
          <a:bodyPr anchor="b">
            <a:normAutofit/>
          </a:bodyPr>
          <a:lstStyle>
            <a:lvl1pPr algn="l" latinLnBrk="0">
              <a:lnSpc>
                <a:spcPct val="90000"/>
              </a:lnSpc>
              <a:defRPr lang="ru-RU" sz="48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751777" y="5381894"/>
            <a:ext cx="4846320" cy="448056"/>
          </a:xfrm>
        </p:spPr>
        <p:txBody>
          <a:bodyPr>
            <a:normAutofit/>
          </a:bodyPr>
          <a:lstStyle>
            <a:lvl1pPr marL="0" indent="0" algn="l" latinLnBrk="0">
              <a:spcBef>
                <a:spcPts val="0"/>
              </a:spcBef>
              <a:buNone/>
              <a:defRPr lang="ru-RU" sz="1800">
                <a:solidFill>
                  <a:schemeClr val="bg1"/>
                </a:solidFill>
              </a:defRPr>
            </a:lvl1pPr>
            <a:lvl2pPr marL="457200" indent="0" algn="ctr" latinLnBrk="0">
              <a:buNone/>
              <a:defRPr lang="ru-RU" sz="2000"/>
            </a:lvl2pPr>
            <a:lvl3pPr marL="914400" indent="0" algn="ctr" latinLnBrk="0">
              <a:buNone/>
              <a:defRPr lang="ru-RU" sz="1800"/>
            </a:lvl3pPr>
            <a:lvl4pPr marL="1371600" indent="0" algn="ctr" latinLnBrk="0">
              <a:buNone/>
              <a:defRPr lang="ru-RU" sz="1600"/>
            </a:lvl4pPr>
            <a:lvl5pPr marL="1828800" indent="0" algn="ctr" latinLnBrk="0">
              <a:buNone/>
              <a:defRPr lang="ru-RU" sz="1600"/>
            </a:lvl5pPr>
            <a:lvl6pPr marL="2286000" indent="0" algn="ctr" latinLnBrk="0">
              <a:buNone/>
              <a:defRPr lang="ru-RU" sz="1600"/>
            </a:lvl6pPr>
            <a:lvl7pPr marL="2743200" indent="0" algn="ctr" latinLnBrk="0">
              <a:buNone/>
              <a:defRPr lang="ru-RU" sz="1600"/>
            </a:lvl7pPr>
            <a:lvl8pPr marL="3200400" indent="0" algn="ctr" latinLnBrk="0">
              <a:buNone/>
              <a:defRPr lang="ru-RU" sz="1600"/>
            </a:lvl8pPr>
            <a:lvl9pPr marL="3657600" indent="0" algn="ctr" latinLnBrk="0">
              <a:buNone/>
              <a:defRPr lang="ru-RU" sz="1600"/>
            </a:lvl9pPr>
          </a:lstStyle>
          <a:p>
            <a:r>
              <a:rPr lang="ru-RU" dirty="0"/>
              <a:t>Образец подзаголовка</a:t>
            </a:r>
          </a:p>
        </p:txBody>
      </p:sp>
    </p:spTree>
    <p:extLst>
      <p:ext uri="{BB962C8B-B14F-4D97-AF65-F5344CB8AC3E}">
        <p14:creationId xmlns:p14="http://schemas.microsoft.com/office/powerpoint/2010/main" xmlns="" val="698731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720709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Вертикальное название 1"/>
          <p:cNvSpPr>
            <a:spLocks noGrp="1"/>
          </p:cNvSpPr>
          <p:nvPr>
            <p:ph type="title" orient="vert"/>
          </p:nvPr>
        </p:nvSpPr>
        <p:spPr>
          <a:xfrm>
            <a:off x="8724900" y="190500"/>
            <a:ext cx="2057400" cy="5986463"/>
          </a:xfrm>
        </p:spPr>
        <p:txBody>
          <a:bodyPr vert="eaVert"/>
          <a:lstStyle/>
          <a:p>
            <a:r>
              <a:rPr lang="ru-RU" dirty="0"/>
              <a:t>Образец заголовка</a:t>
            </a:r>
          </a:p>
        </p:txBody>
      </p:sp>
      <p:sp>
        <p:nvSpPr>
          <p:cNvPr id="3" name="Вертикальный текст 2"/>
          <p:cNvSpPr>
            <a:spLocks noGrp="1"/>
          </p:cNvSpPr>
          <p:nvPr>
            <p:ph type="body" orient="vert" idx="1"/>
          </p:nvPr>
        </p:nvSpPr>
        <p:spPr>
          <a:xfrm>
            <a:off x="838200" y="190500"/>
            <a:ext cx="7734300" cy="5986463"/>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1021014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3405116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Прямоугольник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Название 1"/>
          <p:cNvSpPr>
            <a:spLocks noGrp="1"/>
          </p:cNvSpPr>
          <p:nvPr>
            <p:ph type="title"/>
          </p:nvPr>
        </p:nvSpPr>
        <p:spPr>
          <a:xfrm>
            <a:off x="1751777" y="2263913"/>
            <a:ext cx="6949440" cy="3143393"/>
          </a:xfrm>
        </p:spPr>
        <p:txBody>
          <a:bodyPr anchor="b"/>
          <a:lstStyle>
            <a:lvl1pPr latinLnBrk="0">
              <a:defRPr lang="ru-RU" sz="6000">
                <a:solidFill>
                  <a:schemeClr val="bg1"/>
                </a:solidFill>
              </a:defRPr>
            </a:lvl1pPr>
          </a:lstStyle>
          <a:p>
            <a:r>
              <a:rPr lang="ru-RU" dirty="0"/>
              <a:t>Образец заголовка</a:t>
            </a:r>
          </a:p>
        </p:txBody>
      </p:sp>
      <p:sp>
        <p:nvSpPr>
          <p:cNvPr id="3" name="Текст 2"/>
          <p:cNvSpPr>
            <a:spLocks noGrp="1"/>
          </p:cNvSpPr>
          <p:nvPr>
            <p:ph type="body" idx="1"/>
          </p:nvPr>
        </p:nvSpPr>
        <p:spPr>
          <a:xfrm>
            <a:off x="1751777" y="5381893"/>
            <a:ext cx="6949440" cy="449523"/>
          </a:xfrm>
        </p:spPr>
        <p:txBody>
          <a:bodyPr/>
          <a:lstStyle>
            <a:lvl1pPr marL="0" indent="0" latinLnBrk="0">
              <a:spcBef>
                <a:spcPts val="0"/>
              </a:spcBef>
              <a:buNone/>
              <a:defRPr lang="ru-RU" sz="2400">
                <a:solidFill>
                  <a:schemeClr val="bg1"/>
                </a:solidFill>
              </a:defRPr>
            </a:lvl1pPr>
            <a:lvl2pPr marL="457200" indent="0" latinLnBrk="0">
              <a:buNone/>
              <a:defRPr lang="ru-RU" sz="2000"/>
            </a:lvl2pPr>
            <a:lvl3pPr marL="914400" indent="0" latinLnBrk="0">
              <a:buNone/>
              <a:defRPr lang="ru-RU" sz="18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dirty="0"/>
              <a:t>Образец текста</a:t>
            </a:r>
          </a:p>
        </p:txBody>
      </p:sp>
      <p:pic>
        <p:nvPicPr>
          <p:cNvPr id="9" name="Рисунок 8" descr="Волны"/>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8909623" y="2059146"/>
            <a:ext cx="3282696" cy="3886200"/>
          </a:xfrm>
          <a:prstGeom prst="rect">
            <a:avLst/>
          </a:prstGeom>
        </p:spPr>
      </p:pic>
      <p:pic>
        <p:nvPicPr>
          <p:cNvPr id="11" name="Рисунок 10" descr="Увеличенный рисунок зеленых растений"/>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xmlns="" val="128989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Объект 2"/>
          <p:cNvSpPr>
            <a:spLocks noGrp="1"/>
          </p:cNvSpPr>
          <p:nvPr>
            <p:ph sz="half" idx="1"/>
          </p:nvPr>
        </p:nvSpPr>
        <p:spPr>
          <a:xfrm>
            <a:off x="1409700" y="1556281"/>
            <a:ext cx="4610099" cy="4620682"/>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172200" y="1556281"/>
            <a:ext cx="4609775" cy="4620682"/>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781687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Текст 2"/>
          <p:cNvSpPr>
            <a:spLocks noGrp="1"/>
          </p:cNvSpPr>
          <p:nvPr>
            <p:ph type="body" idx="1"/>
          </p:nvPr>
        </p:nvSpPr>
        <p:spPr>
          <a:xfrm>
            <a:off x="1409699" y="1554480"/>
            <a:ext cx="4608576" cy="823912"/>
          </a:xfrm>
        </p:spPr>
        <p:txBody>
          <a:bodyPr anchor="b">
            <a:normAutofit/>
          </a:bodyPr>
          <a:lstStyle>
            <a:lvl1pPr marL="0" indent="0" latinLnBrk="0">
              <a:spcBef>
                <a:spcPts val="0"/>
              </a:spcBef>
              <a:buNone/>
              <a:defRPr lang="ru-RU" sz="22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dirty="0"/>
              <a:t>Образец текста</a:t>
            </a:r>
          </a:p>
        </p:txBody>
      </p:sp>
      <p:sp>
        <p:nvSpPr>
          <p:cNvPr id="4" name="Объект 3"/>
          <p:cNvSpPr>
            <a:spLocks noGrp="1"/>
          </p:cNvSpPr>
          <p:nvPr>
            <p:ph sz="half" idx="2"/>
          </p:nvPr>
        </p:nvSpPr>
        <p:spPr>
          <a:xfrm>
            <a:off x="1409699" y="2378392"/>
            <a:ext cx="4608576" cy="3811271"/>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172200" y="1554480"/>
            <a:ext cx="4610100" cy="823912"/>
          </a:xfrm>
        </p:spPr>
        <p:txBody>
          <a:bodyPr anchor="b">
            <a:normAutofit/>
          </a:bodyPr>
          <a:lstStyle>
            <a:lvl1pPr marL="0" indent="0" latinLnBrk="0">
              <a:spcBef>
                <a:spcPts val="0"/>
              </a:spcBef>
              <a:buNone/>
              <a:defRPr lang="ru-RU" sz="22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dirty="0"/>
              <a:t>Образец текста</a:t>
            </a:r>
          </a:p>
        </p:txBody>
      </p:sp>
      <p:sp>
        <p:nvSpPr>
          <p:cNvPr id="6" name="Объект 5"/>
          <p:cNvSpPr>
            <a:spLocks noGrp="1"/>
          </p:cNvSpPr>
          <p:nvPr>
            <p:ph sz="quarter" idx="4"/>
          </p:nvPr>
        </p:nvSpPr>
        <p:spPr>
          <a:xfrm>
            <a:off x="6172200" y="2378392"/>
            <a:ext cx="4610100" cy="3811271"/>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p:txBody>
          <a:bodyPr/>
          <a:lstStyle/>
          <a:p>
            <a:r>
              <a:rPr lang="ru-RU" dirty="0"/>
              <a:t>22 июля 2012 г.</a:t>
            </a:r>
          </a:p>
        </p:txBody>
      </p:sp>
      <p:sp>
        <p:nvSpPr>
          <p:cNvPr id="8" name="Нижний колонтитул 7"/>
          <p:cNvSpPr>
            <a:spLocks noGrp="1"/>
          </p:cNvSpPr>
          <p:nvPr>
            <p:ph type="ftr" sz="quarter" idx="11"/>
          </p:nvPr>
        </p:nvSpPr>
        <p:spPr/>
        <p:txBody>
          <a:bodyPr/>
          <a:lstStyle/>
          <a:p>
            <a:r>
              <a:rPr lang="ru-RU" dirty="0"/>
              <a:t>Текст нижнего колонтитула</a:t>
            </a:r>
          </a:p>
        </p:txBody>
      </p:sp>
      <p:sp>
        <p:nvSpPr>
          <p:cNvPr id="9" name="Номер слайда 8"/>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827180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Дата 2"/>
          <p:cNvSpPr>
            <a:spLocks noGrp="1"/>
          </p:cNvSpPr>
          <p:nvPr>
            <p:ph type="dt" sz="half" idx="10"/>
          </p:nvPr>
        </p:nvSpPr>
        <p:spPr/>
        <p:txBody>
          <a:bodyPr/>
          <a:lstStyle/>
          <a:p>
            <a:r>
              <a:rPr lang="ru-RU" dirty="0"/>
              <a:t>22 июля 2012 г.</a:t>
            </a:r>
          </a:p>
        </p:txBody>
      </p:sp>
      <p:sp>
        <p:nvSpPr>
          <p:cNvPr id="4" name="Нижний колонтитул 3"/>
          <p:cNvSpPr>
            <a:spLocks noGrp="1"/>
          </p:cNvSpPr>
          <p:nvPr>
            <p:ph type="ftr" sz="quarter" idx="11"/>
          </p:nvPr>
        </p:nvSpPr>
        <p:spPr/>
        <p:txBody>
          <a:bodyPr/>
          <a:lstStyle/>
          <a:p>
            <a:r>
              <a:rPr lang="ru-RU" dirty="0"/>
              <a:t>Текст нижнего колонтитула</a:t>
            </a:r>
          </a:p>
        </p:txBody>
      </p:sp>
      <p:sp>
        <p:nvSpPr>
          <p:cNvPr id="5" name="Номер слайда 4"/>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46587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ые значения">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dirty="0"/>
              <a:t>22 июля 2012 г.</a:t>
            </a:r>
          </a:p>
        </p:txBody>
      </p:sp>
      <p:sp>
        <p:nvSpPr>
          <p:cNvPr id="3" name="Нижний колонтитул 2"/>
          <p:cNvSpPr>
            <a:spLocks noGrp="1"/>
          </p:cNvSpPr>
          <p:nvPr>
            <p:ph type="ftr" sz="quarter" idx="11"/>
          </p:nvPr>
        </p:nvSpPr>
        <p:spPr/>
        <p:txBody>
          <a:bodyPr/>
          <a:lstStyle/>
          <a:p>
            <a:r>
              <a:rPr lang="ru-RU" dirty="0"/>
              <a:t>Текст нижнего колонтитула</a:t>
            </a:r>
          </a:p>
        </p:txBody>
      </p:sp>
      <p:sp>
        <p:nvSpPr>
          <p:cNvPr id="4" name="Номер слайда 3"/>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1107393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26679" y="919616"/>
            <a:ext cx="4155622" cy="2532888"/>
          </a:xfrm>
        </p:spPr>
        <p:txBody>
          <a:bodyPr anchor="b"/>
          <a:lstStyle>
            <a:lvl1pPr latinLnBrk="0">
              <a:defRPr lang="ru-RU" sz="3200"/>
            </a:lvl1pPr>
          </a:lstStyle>
          <a:p>
            <a:r>
              <a:rPr lang="ru-RU" dirty="0"/>
              <a:t>Образец заголовка</a:t>
            </a:r>
          </a:p>
        </p:txBody>
      </p:sp>
      <p:sp>
        <p:nvSpPr>
          <p:cNvPr id="3" name="Объект 2"/>
          <p:cNvSpPr>
            <a:spLocks noGrp="1"/>
          </p:cNvSpPr>
          <p:nvPr>
            <p:ph idx="1"/>
          </p:nvPr>
        </p:nvSpPr>
        <p:spPr>
          <a:xfrm>
            <a:off x="1409699" y="915923"/>
            <a:ext cx="5216979" cy="5065776"/>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3"/>
          <p:cNvSpPr>
            <a:spLocks noGrp="1"/>
          </p:cNvSpPr>
          <p:nvPr>
            <p:ph type="body" sz="half" idx="2"/>
          </p:nvPr>
        </p:nvSpPr>
        <p:spPr>
          <a:xfrm>
            <a:off x="6626679" y="3446396"/>
            <a:ext cx="4155622" cy="2535303"/>
          </a:xfrm>
        </p:spPr>
        <p:txBody>
          <a:bodyPr>
            <a:normAutofit/>
          </a:bodyPr>
          <a:lstStyle>
            <a:lvl1pPr marL="0" indent="0" latinLnBrk="0">
              <a:spcBef>
                <a:spcPts val="900"/>
              </a:spcBef>
              <a:buNone/>
              <a:defRPr lang="ru-RU" sz="18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dirty="0"/>
              <a:t>Образец текста</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302354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26680" y="919616"/>
            <a:ext cx="4155622" cy="2532888"/>
          </a:xfrm>
        </p:spPr>
        <p:txBody>
          <a:bodyPr anchor="b"/>
          <a:lstStyle>
            <a:lvl1pPr latinLnBrk="0">
              <a:defRPr lang="ru-RU" sz="3200"/>
            </a:lvl1pPr>
          </a:lstStyle>
          <a:p>
            <a:r>
              <a:rPr lang="ru-RU" dirty="0"/>
              <a:t>Образец заголовка</a:t>
            </a:r>
          </a:p>
        </p:txBody>
      </p:sp>
      <p:sp>
        <p:nvSpPr>
          <p:cNvPr id="3" name="Рисунок 2"/>
          <p:cNvSpPr>
            <a:spLocks noGrp="1"/>
          </p:cNvSpPr>
          <p:nvPr>
            <p:ph type="pic" idx="1"/>
          </p:nvPr>
        </p:nvSpPr>
        <p:spPr>
          <a:xfrm>
            <a:off x="0" y="915923"/>
            <a:ext cx="6626677" cy="5065776"/>
          </a:xfrm>
        </p:spPr>
        <p:txBody>
          <a:bodyPr tIns="1371600">
            <a:normAutofit/>
          </a:bodyPr>
          <a:lstStyle>
            <a:lvl1pPr marL="0" indent="0" algn="ctr" latinLnBrk="0">
              <a:spcBef>
                <a:spcPts val="0"/>
              </a:spcBef>
              <a:buNone/>
              <a:defRPr lang="ru-RU" sz="2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endParaRPr lang="ru-RU" dirty="0"/>
          </a:p>
        </p:txBody>
      </p:sp>
      <p:sp>
        <p:nvSpPr>
          <p:cNvPr id="4" name="Текст 3"/>
          <p:cNvSpPr>
            <a:spLocks noGrp="1"/>
          </p:cNvSpPr>
          <p:nvPr>
            <p:ph type="body" sz="half" idx="2"/>
          </p:nvPr>
        </p:nvSpPr>
        <p:spPr>
          <a:xfrm>
            <a:off x="6626680" y="3446397"/>
            <a:ext cx="4155622" cy="2535304"/>
          </a:xfrm>
        </p:spPr>
        <p:txBody>
          <a:bodyPr>
            <a:normAutofit/>
          </a:bodyPr>
          <a:lstStyle>
            <a:lvl1pPr marL="0" indent="0" latinLnBrk="0">
              <a:spcBef>
                <a:spcPts val="900"/>
              </a:spcBef>
              <a:buNone/>
              <a:defRPr lang="ru-RU" sz="18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dirty="0"/>
              <a:t>Образец текста</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pPr/>
              <a:t>‹#›</a:t>
            </a:fld>
            <a:endParaRPr lang="ru-RU" dirty="0"/>
          </a:p>
        </p:txBody>
      </p:sp>
    </p:spTree>
    <p:extLst>
      <p:ext uri="{BB962C8B-B14F-4D97-AF65-F5344CB8AC3E}">
        <p14:creationId xmlns:p14="http://schemas.microsoft.com/office/powerpoint/2010/main" xmlns="" val="21642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endParaRPr>
          </a:p>
        </p:txBody>
      </p:sp>
      <p:sp>
        <p:nvSpPr>
          <p:cNvPr id="2" name="Заголовок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latinLnBrk="0">
              <a:defRPr lang="ru-RU" sz="800">
                <a:solidFill>
                  <a:schemeClr val="accent1">
                    <a:lumMod val="75000"/>
                  </a:schemeClr>
                </a:solidFill>
              </a:defRPr>
            </a:lvl1pPr>
          </a:lstStyle>
          <a:p>
            <a:fld id="{9CD8D479-8942-46E8-A226-A4E01F7A105C}" type="slidenum">
              <a:rPr lang="ru-RU" smtClean="0"/>
              <a:pPr/>
              <a:t>‹#›</a:t>
            </a:fld>
            <a:endParaRPr lang="ru-RU" dirty="0"/>
          </a:p>
        </p:txBody>
      </p:sp>
      <p:sp>
        <p:nvSpPr>
          <p:cNvPr id="4" name="Дата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latinLnBrk="0">
              <a:defRPr lang="ru-RU" sz="800">
                <a:solidFill>
                  <a:schemeClr val="accent1">
                    <a:lumMod val="75000"/>
                  </a:schemeClr>
                </a:solidFill>
              </a:defRPr>
            </a:lvl1pPr>
          </a:lstStyle>
          <a:p>
            <a:r>
              <a:rPr lang="ru-RU" dirty="0"/>
              <a:t>22 июля 2012 г.</a:t>
            </a:r>
          </a:p>
        </p:txBody>
      </p:sp>
      <p:sp>
        <p:nvSpPr>
          <p:cNvPr id="5"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latinLnBrk="0">
              <a:defRPr lang="ru-RU" sz="800">
                <a:solidFill>
                  <a:schemeClr val="accent1">
                    <a:lumMod val="75000"/>
                  </a:schemeClr>
                </a:solidFill>
              </a:defRPr>
            </a:lvl1pPr>
          </a:lstStyle>
          <a:p>
            <a:r>
              <a:rPr lang="ru-RU" dirty="0"/>
              <a:t>Текст нижнего колонтитула</a:t>
            </a:r>
          </a:p>
        </p:txBody>
      </p:sp>
    </p:spTree>
    <p:extLst>
      <p:ext uri="{BB962C8B-B14F-4D97-AF65-F5344CB8AC3E}">
        <p14:creationId xmlns:p14="http://schemas.microsoft.com/office/powerpoint/2010/main" xmlns=""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lang="ru-RU"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lang="ru-RU"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lang="ru-RU"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1851399" y="1663197"/>
            <a:ext cx="4846320" cy="2387600"/>
          </a:xfrm>
        </p:spPr>
        <p:txBody>
          <a:bodyPr/>
          <a:lstStyle/>
          <a:p>
            <a:r>
              <a:rPr lang="ru-RU" sz="3200" dirty="0">
                <a:latin typeface=""/>
              </a:rPr>
              <a:t>Презентація на тему : </a:t>
            </a:r>
            <a:br>
              <a:rPr lang="ru-RU" sz="3200" dirty="0">
                <a:latin typeface=""/>
              </a:rPr>
            </a:br>
            <a:r>
              <a:rPr lang="ru-RU" sz="3200" dirty="0">
                <a:latin typeface=""/>
              </a:rPr>
              <a:t>" Екологічна ситуація в Україні" </a:t>
            </a:r>
          </a:p>
        </p:txBody>
      </p:sp>
      <p:sp>
        <p:nvSpPr>
          <p:cNvPr id="3" name="Подзаголовок 2"/>
          <p:cNvSpPr>
            <a:spLocks noGrp="1"/>
          </p:cNvSpPr>
          <p:nvPr>
            <p:ph type="subTitle" idx="1"/>
          </p:nvPr>
        </p:nvSpPr>
        <p:spPr>
          <a:xfrm>
            <a:off x="1681680" y="5422186"/>
            <a:ext cx="4846320" cy="448056"/>
          </a:xfrm>
        </p:spPr>
        <p:txBody>
          <a:bodyPr>
            <a:normAutofit/>
          </a:bodyPr>
          <a:lstStyle/>
          <a:p>
            <a:pPr algn="r"/>
            <a:endParaRPr lang="ru-RU" dirty="0">
              <a:solidFill>
                <a:srgbClr val="FFFFFF"/>
              </a:solidFill>
              <a:latin typeface=""/>
            </a:endParaRPr>
          </a:p>
        </p:txBody>
      </p:sp>
    </p:spTree>
    <p:extLst>
      <p:ext uri="{BB962C8B-B14F-4D97-AF65-F5344CB8AC3E}">
        <p14:creationId xmlns:p14="http://schemas.microsoft.com/office/powerpoint/2010/main" xmlns="" val="4261546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204175" y="135755"/>
            <a:ext cx="9371949" cy="1183566"/>
          </a:xfrm>
        </p:spPr>
        <p:txBody>
          <a:bodyPr/>
          <a:lstStyle/>
          <a:p>
            <a:r>
              <a:rPr lang="ru-RU" dirty="0">
                <a:latin typeface=""/>
              </a:rPr>
              <a:t>Екологічні проблеми людства</a:t>
            </a:r>
            <a:endParaRPr lang="ru-RU" dirty="0"/>
          </a:p>
        </p:txBody>
      </p:sp>
      <p:sp>
        <p:nvSpPr>
          <p:cNvPr id="3" name="Объект 2"/>
          <p:cNvSpPr>
            <a:spLocks noGrp="1"/>
          </p:cNvSpPr>
          <p:nvPr>
            <p:ph idx="1"/>
          </p:nvPr>
        </p:nvSpPr>
        <p:spPr>
          <a:xfrm>
            <a:off x="3553657" y="1345445"/>
            <a:ext cx="8593893" cy="4809293"/>
          </a:xfrm>
          <a:solidFill>
            <a:schemeClr val="accent1">
              <a:lumMod val="40000"/>
              <a:lumOff val="60000"/>
            </a:schemeClr>
          </a:solidFill>
        </p:spPr>
        <p:txBody>
          <a:bodyPr/>
          <a:lstStyle/>
          <a:p>
            <a:pPr marL="0" indent="0" algn="just">
              <a:buNone/>
            </a:pPr>
            <a:r>
              <a:rPr lang="ru-RU" dirty="0">
                <a:latin typeface="Times New Roman" charset="0"/>
                <a:ea typeface="Verdana" charset="0"/>
                <a:cs typeface="Times New Roman" charset="0"/>
              </a:rPr>
              <a:t>На порозі ХХІ століття екологічні проблеми набули статусу глобальних. Людство усвідомлює небезпеку скорочення життя на Землі із-за свого впливу на масштаби природокористування, інтенсивність господарювання, забруднення природного середовища. Однак відчуття тривоги за якість останнього властиве далеко не кожному з нас, жителів міста й села, де знаходяться основні джерела забруднення атмосферного повітря, природних вод, грунтів.</a:t>
            </a:r>
            <a:r>
              <a:rPr lang="ru-RU" dirty="0">
                <a:latin typeface="Verdana" charset="0"/>
                <a:ea typeface="Verdana" charset="0"/>
                <a:cs typeface="Verdana" charset="0"/>
              </a:rPr>
              <a:t/>
            </a:r>
            <a:br>
              <a:rPr lang="ru-RU" dirty="0">
                <a:latin typeface="Verdana" charset="0"/>
                <a:ea typeface="Verdana" charset="0"/>
                <a:cs typeface="Verdana" charset="0"/>
              </a:rPr>
            </a:br>
            <a:r>
              <a:rPr lang="ru-RU" dirty="0">
                <a:latin typeface="Times New Roman" charset="0"/>
                <a:ea typeface="Verdana" charset="0"/>
                <a:cs typeface="Times New Roman" charset="0"/>
              </a:rPr>
              <a:t>Земля, що живить нас, повітря, яким ми дихаємо, вода, яку п'ємо, щорічно зазнають величезних втрат від необдуманої дії тих, хто ними користується.</a:t>
            </a:r>
            <a:endParaRPr lang="ru-RU" dirty="0">
              <a:latin typeface="Times New Roman" charset="0"/>
              <a:cs typeface="Times New Roman" charset="0"/>
            </a:endParaRPr>
          </a:p>
        </p:txBody>
      </p:sp>
      <p:pic>
        <p:nvPicPr>
          <p:cNvPr id="5" name="Рисунок 4" descr="download.jpg"/>
          <p:cNvPicPr>
            <a:picLocks noChangeAspect="1"/>
          </p:cNvPicPr>
          <p:nvPr/>
        </p:nvPicPr>
        <p:blipFill>
          <a:blip r:embed="rId3" cstate="print"/>
          <a:stretch>
            <a:fillRect/>
          </a:stretch>
        </p:blipFill>
        <p:spPr>
          <a:xfrm>
            <a:off x="260880" y="922929"/>
            <a:ext cx="2980365" cy="3670300"/>
          </a:xfrm>
          <a:prstGeom prst="rect">
            <a:avLst/>
          </a:prstGeom>
        </p:spPr>
      </p:pic>
    </p:spTree>
    <p:extLst>
      <p:ext uri="{BB962C8B-B14F-4D97-AF65-F5344CB8AC3E}">
        <p14:creationId xmlns:p14="http://schemas.microsoft.com/office/powerpoint/2010/main" xmlns="" val="1628715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latin typeface=""/>
              </a:rPr>
              <a:t>Поглянь навколо і задумайся!</a:t>
            </a:r>
            <a:endParaRPr lang="ru-RU" dirty="0"/>
          </a:p>
        </p:txBody>
      </p:sp>
      <p:sp>
        <p:nvSpPr>
          <p:cNvPr id="3" name="Объект 2"/>
          <p:cNvSpPr>
            <a:spLocks noGrp="1"/>
          </p:cNvSpPr>
          <p:nvPr>
            <p:ph idx="1"/>
          </p:nvPr>
        </p:nvSpPr>
        <p:spPr>
          <a:xfrm>
            <a:off x="5232930" y="1376511"/>
            <a:ext cx="6477406" cy="4621213"/>
          </a:xfrm>
          <a:solidFill>
            <a:schemeClr val="accent1">
              <a:lumMod val="40000"/>
              <a:lumOff val="60000"/>
            </a:schemeClr>
          </a:solidFill>
        </p:spPr>
        <p:txBody>
          <a:bodyPr/>
          <a:lstStyle/>
          <a:p>
            <a:pPr marL="0" indent="0">
              <a:buNone/>
            </a:pPr>
            <a:r>
              <a:rPr lang="ru-RU" sz="1800">
                <a:latin typeface="Times New Roman" charset="0"/>
                <a:cs typeface="Times New Roman" charset="0"/>
              </a:rPr>
              <a:t>Погляньте навколо свого села, міста, дачних поселень, у що перетворюються чисті струмки, зелені гаї – усе, що живило народ протягом багатьох віків! Звалище сміття, гори мінеральних добрив чи пестицидів, безгосподарськи залишених просто неба – усе це попадає в ланцюг кругообігу речовин. Та й самі ми потім п'ємо воду, споживаємо неякісні продукти, дихаємо забрудненим повітрям. Усього в Україні в 1992 р. було 10088 млн.м3 промислових, 3510,5 млн.м3 сільськогосподарських, 3846,4 млн.м3 комунальних стоків, 10015 тис.т викидів у атмосферу, 1680,4 млн.м3 твердих відходів промислових підприємств. </a:t>
            </a:r>
          </a:p>
        </p:txBody>
      </p:sp>
      <p:pic>
        <p:nvPicPr>
          <p:cNvPr id="4" name="Рисунок 3" descr="ff.JPG"/>
          <p:cNvPicPr>
            <a:picLocks noChangeAspect="1"/>
          </p:cNvPicPr>
          <p:nvPr/>
        </p:nvPicPr>
        <p:blipFill>
          <a:blip r:embed="rId3" cstate="print"/>
          <a:stretch>
            <a:fillRect/>
          </a:stretch>
        </p:blipFill>
        <p:spPr>
          <a:xfrm>
            <a:off x="349494" y="1577250"/>
            <a:ext cx="4720147" cy="3727450"/>
          </a:xfrm>
          <a:prstGeom prst="rect">
            <a:avLst/>
          </a:prstGeom>
        </p:spPr>
      </p:pic>
    </p:spTree>
    <p:extLst>
      <p:ext uri="{BB962C8B-B14F-4D97-AF65-F5344CB8AC3E}">
        <p14:creationId xmlns:p14="http://schemas.microsoft.com/office/powerpoint/2010/main" xmlns="" val="2207693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latin typeface=""/>
              </a:rPr>
              <a:t>Екологічна ситуація в Україні</a:t>
            </a:r>
            <a:endParaRPr lang="ru-RU" dirty="0"/>
          </a:p>
        </p:txBody>
      </p:sp>
      <p:sp>
        <p:nvSpPr>
          <p:cNvPr id="3" name="Объект 2"/>
          <p:cNvSpPr>
            <a:spLocks noGrp="1"/>
          </p:cNvSpPr>
          <p:nvPr>
            <p:ph sz="half" idx="1"/>
          </p:nvPr>
        </p:nvSpPr>
        <p:spPr>
          <a:xfrm>
            <a:off x="1130343" y="1574156"/>
            <a:ext cx="4610099" cy="4620682"/>
          </a:xfrm>
          <a:solidFill>
            <a:schemeClr val="accent1">
              <a:lumMod val="40000"/>
              <a:lumOff val="60000"/>
            </a:schemeClr>
          </a:solidFill>
        </p:spPr>
        <p:txBody>
          <a:bodyPr>
            <a:normAutofit lnSpcReduction="10000"/>
          </a:bodyPr>
          <a:lstStyle/>
          <a:p>
            <a:pPr marL="0" indent="0" algn="just">
              <a:buNone/>
            </a:pPr>
            <a:r>
              <a:rPr lang="ru-RU" sz="1800" dirty="0">
                <a:latin typeface="Times New Roman" charset="0"/>
                <a:cs typeface="Times New Roman" charset="0"/>
              </a:rPr>
              <a:t>Екологічна ситуація в світі, і зокрема в Україні, стає все більш загрозливою. Покоління, що зараз вступає в життя, одержить у спадщину, на жаль, непрості екологічні проблеми, усвідомлення яких необхідне для світосприймання сучасної людини.</a:t>
            </a:r>
            <a:br>
              <a:rPr lang="ru-RU" sz="1800" dirty="0">
                <a:latin typeface="Times New Roman" charset="0"/>
                <a:cs typeface="Times New Roman" charset="0"/>
              </a:rPr>
            </a:br>
            <a:r>
              <a:rPr lang="ru-RU" sz="1800" dirty="0">
                <a:latin typeface="Times New Roman" charset="0"/>
                <a:cs typeface="Times New Roman" charset="0"/>
              </a:rPr>
              <a:t>Україна через високий рівень концентрації промислового виробництва та сільського господарства, внаслідок хижацького використання природних ресурсів протягом десятиріч перетворилася на одну з найнебезпечніших в екологічному відношенні країн. Нинішня екологічна ситуація в Україні характеризується як глибока еколого-економічна криза, котра зумовлена закономірностями функціонування адміністративно-командної економіки колишнього СРСР.</a:t>
            </a:r>
            <a:endParaRPr lang="ru-RU" sz="2000" dirty="0"/>
          </a:p>
        </p:txBody>
      </p:sp>
      <p:pic>
        <p:nvPicPr>
          <p:cNvPr id="5" name="Объект 4" descr="1210265406.jpg"/>
          <p:cNvPicPr>
            <a:picLocks noGrp="1" noChangeAspect="1"/>
          </p:cNvPicPr>
          <p:nvPr>
            <p:ph sz="half" idx="2"/>
          </p:nvPr>
        </p:nvPicPr>
        <p:blipFill>
          <a:blip r:embed="rId3" cstate="print"/>
          <a:stretch>
            <a:fillRect/>
          </a:stretch>
        </p:blipFill>
        <p:spPr>
          <a:xfrm>
            <a:off x="6091238" y="1587500"/>
            <a:ext cx="5239030" cy="4303713"/>
          </a:xfrm>
        </p:spPr>
      </p:pic>
    </p:spTree>
    <p:extLst>
      <p:ext uri="{BB962C8B-B14F-4D97-AF65-F5344CB8AC3E}">
        <p14:creationId xmlns:p14="http://schemas.microsoft.com/office/powerpoint/2010/main" xmlns="" val="1892496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828675" y="239713"/>
            <a:ext cx="9961563" cy="5550066"/>
          </a:xfrm>
          <a:solidFill>
            <a:schemeClr val="accent1">
              <a:lumMod val="40000"/>
              <a:lumOff val="60000"/>
            </a:schemeClr>
          </a:solidFill>
        </p:spPr>
        <p:txBody>
          <a:bodyPr/>
          <a:lstStyle/>
          <a:p>
            <a:pPr marL="0" indent="0">
              <a:buNone/>
            </a:pPr>
            <a:r>
              <a:rPr lang="ru-RU" sz="1600" b="1" i="1">
                <a:solidFill>
                  <a:srgbClr val="687F00"/>
                </a:solidFill>
                <a:latin typeface="Times New Roman" charset="0"/>
                <a:cs typeface="Times New Roman" charset="0"/>
              </a:rPr>
              <a:t>За даними Міністерства природних ресурсів і екології, у нашій країні щороку утворюється майже 2 млрд т різних відходів, 2/3 з яких розкривні, шахтні та інші гірські породи. Тільки переробка сільськогосподарської сировини дає щороку 450 мли т відходів. Зростання населення і масштабів виробництва спричинило виникнення регіональних екологічних проблем. Головними причинами екологічної напруги стали: широкомасштабна розробка надр і видобуток мінеральної сировини (Кривий Ріг, Донбас, ЛьвівськоВолинський басейн, Прикарпаття); спорудження каскаду водосховищ на Дніпрі, що призвело до замулення його природної екосистеми; катастрофа на Чорнобильській АЕС. необмежене нарощування в минулі десятиріччя потужностей атомної енергетики; необгрунтоване осушення заболочених і перезволожених територій на Поліссі; надмірна концентрація виробництва у містах, особливо великих; відставання темпів лісовідновлення від вирубки лісів па Поліссі і в Карпатах; масове проведення зрошувальних меліорацій у Причорномор'ї, що призвело до процесів засолення, зменшення родючості грунтів і виснаження водних ресурсів.</a:t>
            </a:r>
          </a:p>
          <a:p>
            <a:pPr marL="0" indent="0">
              <a:buNone/>
            </a:pPr>
            <a:endParaRPr lang="ru-RU"/>
          </a:p>
        </p:txBody>
      </p:sp>
      <p:pic>
        <p:nvPicPr>
          <p:cNvPr id="9" name="Рисунок 8" descr="00470188.jpg"/>
          <p:cNvPicPr>
            <a:picLocks noChangeAspect="1"/>
          </p:cNvPicPr>
          <p:nvPr/>
        </p:nvPicPr>
        <p:blipFill>
          <a:blip r:embed="rId3" cstate="print"/>
          <a:stretch>
            <a:fillRect/>
          </a:stretch>
        </p:blipFill>
        <p:spPr>
          <a:xfrm>
            <a:off x="6137303" y="3213658"/>
            <a:ext cx="4491848" cy="2870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images.jpg"/>
          <p:cNvPicPr>
            <a:picLocks noChangeAspect="1"/>
          </p:cNvPicPr>
          <p:nvPr/>
        </p:nvPicPr>
        <p:blipFill>
          <a:blip r:embed="rId4" cstate="print"/>
          <a:stretch>
            <a:fillRect/>
          </a:stretch>
        </p:blipFill>
        <p:spPr>
          <a:xfrm>
            <a:off x="1058863" y="3206932"/>
            <a:ext cx="4344941" cy="2877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883541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2800" dirty="0">
                <a:latin typeface="Corbel"/>
              </a:rPr>
              <a:t>Наслідки аварії на Чорнобильський атомній електростанції</a:t>
            </a:r>
          </a:p>
        </p:txBody>
      </p:sp>
      <p:sp>
        <p:nvSpPr>
          <p:cNvPr id="3" name="Объект 2"/>
          <p:cNvSpPr>
            <a:spLocks noGrp="1"/>
          </p:cNvSpPr>
          <p:nvPr>
            <p:ph idx="1"/>
          </p:nvPr>
        </p:nvSpPr>
        <p:spPr>
          <a:xfrm>
            <a:off x="4573614" y="1557338"/>
            <a:ext cx="7154836" cy="4421187"/>
          </a:xfrm>
          <a:solidFill>
            <a:schemeClr val="accent1">
              <a:lumMod val="40000"/>
              <a:lumOff val="60000"/>
            </a:schemeClr>
          </a:solidFill>
          <a:ln>
            <a:solidFill>
              <a:schemeClr val="bg2">
                <a:lumMod val="50000"/>
              </a:schemeClr>
            </a:solidFill>
          </a:ln>
        </p:spPr>
        <p:txBody>
          <a:bodyPr>
            <a:normAutofit/>
          </a:bodyPr>
          <a:lstStyle/>
          <a:p>
            <a:pPr marL="0" indent="0" algn="just">
              <a:buNone/>
            </a:pPr>
            <a:r>
              <a:rPr lang="ru-RU" sz="1600">
                <a:latin typeface="Times New Roman" charset="0"/>
                <a:ea typeface="Verdana" charset="0"/>
                <a:cs typeface="Times New Roman" charset="0"/>
              </a:rPr>
              <a:t>Аварія на Чорнобильській атомній електростанції 1986 року з її величезними медико-біологічними наслідками спричинила в Україні ситуацію, що наближається до рівня глобальної екологічної катастрофи. Ця катастрофа зумовила значне радіоактивне забруднення багатьох видів природних ресурсів України. Радіонуклідами ушкоджені значні площі родючих сільськогосподарських угідь, водні та лісові багатства, повітряний басейн.</a:t>
            </a:r>
            <a:r>
              <a:rPr lang="ru-RU">
                <a:latin typeface="Arial" charset="0"/>
                <a:ea typeface="Verdana" charset="0"/>
                <a:cs typeface="Arial" charset="0"/>
              </a:rPr>
              <a:t/>
            </a:r>
            <a:br>
              <a:rPr lang="ru-RU">
                <a:latin typeface="Arial" charset="0"/>
                <a:ea typeface="Verdana" charset="0"/>
                <a:cs typeface="Arial" charset="0"/>
              </a:rPr>
            </a:br>
            <a:r>
              <a:rPr lang="ru-RU" sz="1600">
                <a:latin typeface="Times New Roman" charset="0"/>
                <a:ea typeface="Verdana" charset="0"/>
                <a:cs typeface="Times New Roman" charset="0"/>
              </a:rPr>
              <a:t>Протягом останніх років у здоров'ї населення намітився ряд негативних соціально-медичних змін. В Україні з 1991 року відсутній природний приріст населення, а тривалість життя на 6 років нижча, ніж у розвинутих країнах. Темпи зростання загальної захворюваності за останні роки становлять близько 35%. З 1987 р. лише у Києві втричі збільшилася кількість онкологічних захворювань, у шість з половиною разів – захворювань ендокринної системи, в шість – крові, в 31 – органів дихання. Це – наслідки чорнобильської екологічної катастрофи.</a:t>
            </a:r>
            <a:r>
              <a:rPr lang="ru-RU"/>
              <a:t/>
            </a:r>
            <a:br>
              <a:rPr lang="ru-RU"/>
            </a:br>
            <a:endParaRPr lang="ru-RU"/>
          </a:p>
        </p:txBody>
      </p:sp>
      <p:pic>
        <p:nvPicPr>
          <p:cNvPr id="4" name="Рисунок 3" descr="02.jpg"/>
          <p:cNvPicPr>
            <a:picLocks noChangeAspect="1"/>
          </p:cNvPicPr>
          <p:nvPr/>
        </p:nvPicPr>
        <p:blipFill>
          <a:blip r:embed="rId3" cstate="print"/>
          <a:stretch>
            <a:fillRect/>
          </a:stretch>
        </p:blipFill>
        <p:spPr>
          <a:xfrm>
            <a:off x="272218" y="1582841"/>
            <a:ext cx="4171403" cy="3876675"/>
          </a:xfrm>
          <a:prstGeom prst="rect">
            <a:avLst/>
          </a:prstGeom>
        </p:spPr>
      </p:pic>
    </p:spTree>
    <p:extLst>
      <p:ext uri="{BB962C8B-B14F-4D97-AF65-F5344CB8AC3E}">
        <p14:creationId xmlns:p14="http://schemas.microsoft.com/office/powerpoint/2010/main" xmlns="" val="521847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a:latin typeface=""/>
              </a:rPr>
              <a:t>Екологічно-географічні </a:t>
            </a:r>
            <a:r>
              <a:rPr lang="ru-RU"/>
              <a:t>проблеми</a:t>
            </a:r>
          </a:p>
        </p:txBody>
      </p:sp>
      <p:sp>
        <p:nvSpPr>
          <p:cNvPr id="6" name="Объект 5"/>
          <p:cNvSpPr>
            <a:spLocks noGrp="1"/>
          </p:cNvSpPr>
          <p:nvPr>
            <p:ph sz="half" idx="1"/>
          </p:nvPr>
        </p:nvSpPr>
        <p:spPr>
          <a:xfrm>
            <a:off x="4513263" y="1617663"/>
            <a:ext cx="7196586" cy="4619625"/>
          </a:xfrm>
          <a:solidFill>
            <a:schemeClr val="accent1">
              <a:lumMod val="40000"/>
              <a:lumOff val="60000"/>
            </a:schemeClr>
          </a:solidFill>
        </p:spPr>
        <p:txBody>
          <a:bodyPr>
            <a:normAutofit fontScale="55000" lnSpcReduction="20000"/>
          </a:bodyPr>
          <a:lstStyle/>
          <a:p>
            <a:pPr marL="0" indent="0" algn="just">
              <a:buNone/>
            </a:pPr>
            <a:r>
              <a:rPr lang="ru-RU" sz="2800">
                <a:latin typeface="Times New Roman" charset="0"/>
                <a:cs typeface="Times New Roman" charset="0"/>
              </a:rPr>
              <a:t>На стан екологічної ситуації в регіонах України впливає також прояв еколого-географічних проблем. Серед них для України характерними є:</a:t>
            </a:r>
          </a:p>
          <a:p>
            <a:pPr algn="just"/>
            <a:r>
              <a:rPr lang="ru-RU" sz="2800">
                <a:latin typeface="Times New Roman" charset="0"/>
                <a:cs typeface="Times New Roman" charset="0"/>
              </a:rPr>
              <a:t>зменшення запасів корисних копалин (вичерпання ресурсів, зниження їх якості й розмаїття, небезпека порушення середовища внаслідок добування корисних копалин тощо);</a:t>
            </a:r>
          </a:p>
          <a:p>
            <a:pPr algn="just"/>
            <a:r>
              <a:rPr lang="ru-RU" sz="2800">
                <a:latin typeface="Times New Roman" charset="0"/>
                <a:cs typeface="Times New Roman" charset="0"/>
              </a:rPr>
              <a:t>зміна структури земельних ресурсів унаслідок вилучення земель під господарські потреби й забудови, а також через розвиток негативних процесів у ландшафтах (ерозії, абразії, карсту, суфозії та просідання грунтів, підтоплення і заболочення, тощо);</a:t>
            </a:r>
          </a:p>
          <a:p>
            <a:pPr algn="just"/>
            <a:r>
              <a:rPr lang="ru-RU" sz="2800">
                <a:latin typeface="Times New Roman" charset="0"/>
                <a:cs typeface="Times New Roman" charset="0"/>
              </a:rPr>
              <a:t>зниження родючості грунтів унаслідок вимивання гумусу, засолення, підтоплення тощо та забруднення важкими металами, пестицидами й іншими речовинами;</a:t>
            </a:r>
          </a:p>
          <a:p>
            <a:pPr algn="just"/>
            <a:r>
              <a:rPr lang="ru-RU" sz="2800">
                <a:latin typeface="Times New Roman" charset="0"/>
                <a:cs typeface="Times New Roman" charset="0"/>
              </a:rPr>
              <a:t>зменшення запасів і забруднення поверхневих та підземних вод унаслідок посиленого водозабору, внесення забруднюючих речовин у водні об'єкти в процесі виробництва й ведення комунального господарства;</a:t>
            </a:r>
          </a:p>
          <a:p>
            <a:pPr algn="just"/>
            <a:r>
              <a:rPr lang="ru-RU" sz="2800">
                <a:latin typeface="Times New Roman" charset="0"/>
                <a:cs typeface="Times New Roman" charset="0"/>
              </a:rPr>
              <a:t>забруднення повітря та зміна його складу внаслідок промислових та інших викидів у атмосферу;</a:t>
            </a:r>
          </a:p>
          <a:p>
            <a:pPr algn="just"/>
            <a:r>
              <a:rPr lang="ru-RU" sz="2800">
                <a:latin typeface="Times New Roman" charset="0"/>
                <a:cs typeface="Times New Roman" charset="0"/>
              </a:rPr>
              <a:t>скорочення розмаїття рослинного й тваринного світу та зміни в його генофонді;</a:t>
            </a:r>
          </a:p>
          <a:p>
            <a:pPr algn="just"/>
            <a:r>
              <a:rPr lang="ru-RU" sz="2800">
                <a:latin typeface="Times New Roman" charset="0"/>
                <a:cs typeface="Times New Roman" charset="0"/>
              </a:rPr>
              <a:t>зменшення біологічної продуктивності ландшафтів;</a:t>
            </a:r>
          </a:p>
          <a:p>
            <a:pPr algn="just"/>
            <a:r>
              <a:rPr lang="ru-RU" sz="2800">
                <a:latin typeface="Times New Roman" charset="0"/>
                <a:cs typeface="Times New Roman" charset="0"/>
              </a:rPr>
              <a:t>погіршення геогігієнічних та санітарно-епідеміологічних умов життєдіяльності людини та існування живих організмів.</a:t>
            </a:r>
          </a:p>
          <a:p>
            <a:endParaRPr lang="ru-RU"/>
          </a:p>
        </p:txBody>
      </p:sp>
      <p:pic>
        <p:nvPicPr>
          <p:cNvPr id="8" name="Рисунок 7" descr="5206.JPG"/>
          <p:cNvPicPr>
            <a:picLocks noChangeAspect="1"/>
          </p:cNvPicPr>
          <p:nvPr/>
        </p:nvPicPr>
        <p:blipFill>
          <a:blip r:embed="rId3" cstate="print"/>
          <a:stretch>
            <a:fillRect/>
          </a:stretch>
        </p:blipFill>
        <p:spPr>
          <a:xfrm>
            <a:off x="390525" y="1585913"/>
            <a:ext cx="4081463" cy="4478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67046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500"/>
                                        <p:tgtEl>
                                          <p:spTgt spid="6">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145945" y="310029"/>
            <a:ext cx="9371948" cy="4620682"/>
          </a:xfrm>
          <a:solidFill>
            <a:schemeClr val="accent1">
              <a:lumMod val="40000"/>
              <a:lumOff val="60000"/>
            </a:schemeClr>
          </a:solidFill>
        </p:spPr>
        <p:txBody>
          <a:bodyPr>
            <a:normAutofit fontScale="55000" lnSpcReduction="20000"/>
          </a:bodyPr>
          <a:lstStyle/>
          <a:p>
            <a:pPr marL="0" indent="0">
              <a:buNone/>
            </a:pPr>
            <a:endParaRPr lang="ru-RU">
              <a:solidFill>
                <a:srgbClr val="261F17"/>
              </a:solidFill>
              <a:latin typeface="Times New Roman" charset="0"/>
              <a:cs typeface="Times New Roman" charset="0"/>
            </a:endParaRPr>
          </a:p>
          <a:p>
            <a:pPr marL="0" indent="0">
              <a:buNone/>
            </a:pPr>
            <a:r>
              <a:rPr lang="ru-RU" sz="3600">
                <a:solidFill>
                  <a:srgbClr val="000000"/>
                </a:solidFill>
                <a:latin typeface="Times New Roman" charset="0"/>
                <a:ea typeface="Tahoma" charset="0"/>
                <a:cs typeface="Times New Roman" charset="0"/>
              </a:rPr>
              <a:t>Ці проблеми виникли тому, що структура господарства України, що розвивалося багато років, не відповідала в багатьох регіонах їх потенціалу.  Стан природи в Україні – критичний,  та з кожним роком який набуває лише гіршого результату.</a:t>
            </a:r>
          </a:p>
          <a:p>
            <a:pPr marL="0" indent="0">
              <a:buNone/>
            </a:pPr>
            <a:r>
              <a:rPr lang="ru-RU" sz="3600">
                <a:solidFill>
                  <a:srgbClr val="000000"/>
                </a:solidFill>
                <a:latin typeface="Tahoma" charset="0"/>
                <a:ea typeface="Tahoma" charset="0"/>
                <a:cs typeface="Tahoma" charset="0"/>
              </a:rPr>
              <a:t> </a:t>
            </a:r>
            <a:r>
              <a:rPr lang="ru-RU" sz="3600">
                <a:solidFill>
                  <a:srgbClr val="000000"/>
                </a:solidFill>
                <a:latin typeface="Times New Roman" charset="0"/>
                <a:ea typeface="Tahoma" charset="0"/>
                <a:cs typeface="Times New Roman" charset="0"/>
              </a:rPr>
              <a:t>Але є надія, що незалежна Україна переступить поріг в  третє тисячоліття з високою екологічною культурою,  і проявиться в певних діях щодо природи. Так Україна здійснює на своїй території екологічну політику, спрямовану на збереження безпечного для існування живої і неживої природи навколишнього середовища, захисту життя і здоров'я населення від негативного впливу. Але тільки у співпраці та  порозумінні  людини з природою можливо забезпечитимайбутнє.</a:t>
            </a:r>
          </a:p>
          <a:p>
            <a:pPr marL="0" indent="0">
              <a:buNone/>
            </a:pPr>
            <a:r>
              <a:rPr lang="ru-RU" sz="3600">
                <a:solidFill>
                  <a:srgbClr val="000000"/>
                </a:solidFill>
                <a:latin typeface="Tahoma" charset="0"/>
                <a:ea typeface="Tahoma" charset="0"/>
                <a:cs typeface="Tahoma" charset="0"/>
              </a:rPr>
              <a:t>     </a:t>
            </a:r>
            <a:r>
              <a:rPr lang="ru-RU" sz="3600">
                <a:solidFill>
                  <a:srgbClr val="000000"/>
                </a:solidFill>
                <a:latin typeface="Times New Roman" charset="0"/>
                <a:ea typeface="Tahoma" charset="0"/>
                <a:cs typeface="Times New Roman" charset="0"/>
              </a:rPr>
              <a:t>Людина повинна зрозуміти, що вона є частиною природи. Тому знищуючи природу,  вона знищує себе та своє буття на планеті.</a:t>
            </a:r>
          </a:p>
          <a:p>
            <a:pPr marL="0" indent="0">
              <a:buNone/>
            </a:pPr>
            <a:r>
              <a:rPr lang="ru-RU" sz="3600">
                <a:solidFill>
                  <a:srgbClr val="000000"/>
                </a:solidFill>
                <a:latin typeface="Tahoma" charset="0"/>
                <a:ea typeface="Tahoma" charset="0"/>
                <a:cs typeface="Tahoma" charset="0"/>
              </a:rPr>
              <a:t>    </a:t>
            </a:r>
            <a:r>
              <a:rPr lang="ru-RU" sz="3600">
                <a:solidFill>
                  <a:srgbClr val="000000"/>
                </a:solidFill>
                <a:latin typeface="Times New Roman" charset="0"/>
                <a:ea typeface="Tahoma" charset="0"/>
                <a:cs typeface="Times New Roman" charset="0"/>
              </a:rPr>
              <a:t>Досить тривалий занепад української економіки, високий рівень бідності населення країни, важкі наслідки Чорнобильського лиха, та інші катаклізми не зламають прагнення України покращити свій екологічний стан. І Україна, нарешті, відновить силу своєї країни до кінця.</a:t>
            </a:r>
          </a:p>
          <a:p>
            <a:pPr marL="0" indent="0">
              <a:buNone/>
            </a:pPr>
            <a:r>
              <a:rPr lang="ru-RU"/>
              <a:t/>
            </a:r>
            <a:br>
              <a:rPr lang="ru-RU"/>
            </a:br>
            <a:r>
              <a:rPr lang="ru-RU"/>
              <a:t/>
            </a:r>
            <a:br>
              <a:rPr lang="ru-RU"/>
            </a:br>
            <a:endParaRPr lang="ru-RU"/>
          </a:p>
        </p:txBody>
      </p:sp>
      <p:pic>
        <p:nvPicPr>
          <p:cNvPr id="2" name="Рисунок 1" descr="Энергосбережение1.jpg"/>
          <p:cNvPicPr>
            <a:picLocks noChangeAspect="1"/>
          </p:cNvPicPr>
          <p:nvPr/>
        </p:nvPicPr>
        <p:blipFill>
          <a:blip r:embed="rId3" cstate="print"/>
          <a:stretch>
            <a:fillRect/>
          </a:stretch>
        </p:blipFill>
        <p:spPr>
          <a:xfrm>
            <a:off x="3023297" y="4336599"/>
            <a:ext cx="5546725" cy="2301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09873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Экология: 16x9">
  <a:themeElements>
    <a:clrScheme name="Экология">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Форма библиотеки документов</Display>
  <Edit>Форма библиотеки документов</Edit>
  <New>Форма библиотеки документов</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Это значение указывает на число сохранений и редакций. Программа отвечает за обновление этого значения после каждой редакции.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E4A0A9-2C99-418B-A071-FC66BFD35DE9}">
  <ds:schemaRefs>
    <ds:schemaRef ds:uri="http://schemas.microsoft.com/sharepoint/v3/contenttype/forms"/>
  </ds:schemaRefs>
</ds:datastoreItem>
</file>

<file path=customXml/itemProps2.xml><?xml version="1.0" encoding="utf-8"?>
<ds:datastoreItem xmlns:ds="http://schemas.openxmlformats.org/officeDocument/2006/customXml" ds:itemID="{F8C8B583-6F29-43E5-A753-63A626A76C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493AF9-AC66-400F-BE61-DEAB22F2F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TotalTime>
  <Words>792</Words>
  <Application>Microsoft Office PowerPoint</Application>
  <PresentationFormat>Произвольный</PresentationFormat>
  <Paragraphs>34</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Экология: 16x9</vt:lpstr>
      <vt:lpstr>Презентація на тему :  " Екологічна ситуація в Україні" </vt:lpstr>
      <vt:lpstr>Екологічні проблеми людства</vt:lpstr>
      <vt:lpstr>Поглянь навколо і задумайся!</vt:lpstr>
      <vt:lpstr>Екологічна ситуація в Україні</vt:lpstr>
      <vt:lpstr>Слайд 5</vt:lpstr>
      <vt:lpstr>Наслідки аварії на Чорнобильський атомній електростанції</vt:lpstr>
      <vt:lpstr>Екологічно-географічні проблеми</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cp:lastModifiedBy>Григорий</cp:lastModifiedBy>
  <cp:revision>8</cp:revision>
  <dcterms:created xsi:type="dcterms:W3CDTF">2013-04-05T20:05:51Z</dcterms:created>
  <dcterms:modified xsi:type="dcterms:W3CDTF">2017-01-22T14:27:41Z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