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6862-D79E-41A3-9AEE-E8169C625599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1FEF-AEBA-468B-8859-46A725046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F726-3428-47C4-9F90-013D0DC83E2B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74680-05ED-4E7F-A85D-C668B93D1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EE85F-452C-4AB2-9768-44C98E010853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2E5A5-F1BC-45C2-91F8-A08E242F0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A456-1372-4148-8874-042C95A29BF2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71D8F-3CCC-4FBB-B34E-EC4CCF88B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B5D4-9CDF-4B93-B690-67788FAAFD7C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955A-3B4C-46A4-B8AC-0A90F2F43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06CE-C04A-49C0-9B52-E7F031F2CE5B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93E3-01E5-457F-B7D7-92D3B75E0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26183-1966-4733-B2AE-25F610207F43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3769-25FE-4CAB-8D66-FC620D35E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6BFE-6637-4839-9781-1AD74A5FB5EB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C0CA-E38B-469D-9E7F-D6BEC6D12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763F9-FF82-44BC-8A4C-040C7B0616D2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9CAA-8C4A-4632-BCDE-25DC92CB5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95DE2-7DB2-4EEB-836E-222F0CA32EED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DB38-2F08-4A16-8DD9-6C281A81F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54A0-E648-40FE-A2C4-C1852B4B3C66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C75C-ED17-4AD4-9698-31591B475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60117-D773-4D01-8222-9A163C1662D1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E5EBB4-3D2C-407F-8A35-4FC4EF3CD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8" r:id="rId7"/>
    <p:sldLayoutId id="2147483669" r:id="rId8"/>
    <p:sldLayoutId id="2147483678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Ассеманиево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Евангелие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Ватиканское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Евангелие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223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Ассеманиево</a:t>
            </a:r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Евангелие 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indent="0" algn="ctr">
              <a:buFont typeface="Wingdings" pitchFamily="2" charset="2"/>
              <a:buNone/>
            </a:pPr>
            <a:r>
              <a:rPr lang="ru-RU" sz="3200" i="1" smtClean="0"/>
              <a:t>Ассеманиево Евангелие </a:t>
            </a:r>
            <a:r>
              <a:rPr lang="ru-RU" sz="3200" smtClean="0"/>
              <a:t>-  глаголическая старославянская рукопись на 158 пергаменных листах, датируемая XI (иногда X) веком.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 algn="ctr">
              <a:buFont typeface="Wingdings" pitchFamily="2" charset="2"/>
              <a:buNone/>
            </a:pPr>
            <a:r>
              <a:rPr lang="ru-RU" smtClean="0"/>
              <a:t>В Евангелие входит так называемое евангелие-апракос, то есть евангельские чтения на субботу и воскресенье в календарном порядке и с заметками о христианских праздниках.</a:t>
            </a:r>
          </a:p>
          <a:p>
            <a:pPr indent="0" algn="ctr">
              <a:buFont typeface="Wingdings" pitchFamily="2" charset="2"/>
              <a:buNone/>
            </a:pPr>
            <a:r>
              <a:rPr lang="ru-RU" smtClean="0"/>
              <a:t>Украшена многочисленными цветными заставками и инициалами.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389188"/>
            <a:ext cx="2952750" cy="3200400"/>
          </a:xfrm>
        </p:spPr>
        <p:txBody>
          <a:bodyPr rtlCol="0">
            <a:normAutofit fontScale="92500" lnSpcReduction="20000"/>
          </a:bodyPr>
          <a:lstStyle/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/>
              <a:t>Названа в честь обнаружившего её в 1736 году в Иерусалиме директора </a:t>
            </a:r>
            <a:r>
              <a:rPr lang="ru-RU" dirty="0" err="1"/>
              <a:t>Ватиканской</a:t>
            </a:r>
            <a:r>
              <a:rPr lang="ru-RU" dirty="0"/>
              <a:t> (Папской) библиотеки, востоковеда патера Иосифа </a:t>
            </a:r>
            <a:r>
              <a:rPr lang="ru-RU" dirty="0" err="1" smtClean="0"/>
              <a:t>Ассемани</a:t>
            </a:r>
            <a:r>
              <a:rPr lang="ru-RU" dirty="0" smtClean="0"/>
              <a:t>. Ныне </a:t>
            </a:r>
            <a:r>
              <a:rPr lang="ru-RU" dirty="0"/>
              <a:t>хранится в упомянутой </a:t>
            </a:r>
            <a:r>
              <a:rPr lang="ru-RU" dirty="0" smtClean="0"/>
              <a:t>библиотеке </a:t>
            </a:r>
            <a:r>
              <a:rPr lang="ru-RU" dirty="0"/>
              <a:t>под шифром </a:t>
            </a:r>
            <a:r>
              <a:rPr lang="ru-RU" dirty="0" err="1"/>
              <a:t>Slav</a:t>
            </a:r>
            <a:r>
              <a:rPr lang="ru-RU" dirty="0"/>
              <a:t>. 3.</a:t>
            </a:r>
          </a:p>
        </p:txBody>
      </p:sp>
      <p:pic>
        <p:nvPicPr>
          <p:cNvPr id="1026" name="Picture 2" descr="C:\Users\kv\Desktop\ff5fc06d-a04a-4bc0-b7c2-c2cbbdf9dd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3810000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написания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888" y="2438400"/>
            <a:ext cx="4176712" cy="3048000"/>
          </a:xfrm>
        </p:spPr>
        <p:txBody>
          <a:bodyPr rtlCol="0">
            <a:normAutofit fontScale="85000" lnSpcReduction="10000"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/>
              <a:t>В создании рукописи участвовали два писца. Весь текст написан одинаковым почерком, но на листах 29об — 30 есть небольшая вставка другим почерком — более угловатым, выполненным в </a:t>
            </a:r>
            <a:r>
              <a:rPr lang="ru-RU" dirty="0" err="1"/>
              <a:t>одноеровой</a:t>
            </a:r>
            <a:r>
              <a:rPr lang="ru-RU" dirty="0"/>
              <a:t> орфографии (писец использует только ь).По-видимому, второй писец проводил подновление стёршегося старого текста.</a:t>
            </a:r>
          </a:p>
        </p:txBody>
      </p:sp>
      <p:pic>
        <p:nvPicPr>
          <p:cNvPr id="2050" name="Picture 2" descr="C:\Users\kv\Desktop\Assem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339031" cy="3312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издания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85000" lnSpcReduction="10000"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/>
              <a:t>Первые издания </a:t>
            </a:r>
            <a:r>
              <a:rPr lang="ru-RU" dirty="0" smtClean="0"/>
              <a:t>– Рачки </a:t>
            </a:r>
            <a:r>
              <a:rPr lang="ru-RU" dirty="0"/>
              <a:t>в Загребе глаголицей, 1865; И. </a:t>
            </a:r>
            <a:r>
              <a:rPr lang="ru-RU" dirty="0" err="1"/>
              <a:t>Чрнчич</a:t>
            </a:r>
            <a:r>
              <a:rPr lang="ru-RU" dirty="0"/>
              <a:t> латиницей в Риме, </a:t>
            </a:r>
            <a:r>
              <a:rPr lang="ru-RU" dirty="0" smtClean="0"/>
              <a:t>1878, </a:t>
            </a:r>
            <a:r>
              <a:rPr lang="ru-RU" dirty="0"/>
              <a:t>признаются ненадёжными в научном </a:t>
            </a:r>
            <a:r>
              <a:rPr lang="ru-RU" dirty="0" smtClean="0"/>
              <a:t>отношении . В 1955 </a:t>
            </a:r>
            <a:r>
              <a:rPr lang="ru-RU" dirty="0"/>
              <a:t>году Й. </a:t>
            </a:r>
            <a:r>
              <a:rPr lang="ru-RU" dirty="0" err="1"/>
              <a:t>Курц</a:t>
            </a:r>
            <a:r>
              <a:rPr lang="ru-RU" dirty="0"/>
              <a:t> </a:t>
            </a:r>
            <a:r>
              <a:rPr lang="ru-RU" dirty="0" smtClean="0"/>
              <a:t>опубликовал </a:t>
            </a:r>
            <a:r>
              <a:rPr lang="ru-RU" dirty="0"/>
              <a:t>второй том этого издания </a:t>
            </a:r>
            <a:r>
              <a:rPr lang="ru-RU" dirty="0" smtClean="0"/>
              <a:t>с текстом </a:t>
            </a:r>
            <a:r>
              <a:rPr lang="ru-RU" dirty="0"/>
              <a:t>в кириллической транслитерации с предисловием, текстологическими примечаниями и указателем </a:t>
            </a:r>
            <a:r>
              <a:rPr lang="ru-RU" dirty="0" smtClean="0"/>
              <a:t>чтений, </a:t>
            </a:r>
            <a:r>
              <a:rPr lang="ru-RU" dirty="0"/>
              <a:t>а также В. Ивановой-</a:t>
            </a:r>
            <a:r>
              <a:rPr lang="ru-RU" dirty="0" err="1"/>
              <a:t>Мавродиновой</a:t>
            </a:r>
            <a:r>
              <a:rPr lang="ru-RU" dirty="0"/>
              <a:t> и А. </a:t>
            </a:r>
            <a:r>
              <a:rPr lang="ru-RU" dirty="0" err="1" smtClean="0"/>
              <a:t>Джуровой</a:t>
            </a:r>
            <a:r>
              <a:rPr lang="ru-RU" dirty="0"/>
              <a:t> с приложениями отдельной книгой: </a:t>
            </a:r>
            <a:r>
              <a:rPr lang="ru-RU" dirty="0" smtClean="0"/>
              <a:t>«</a:t>
            </a:r>
            <a:r>
              <a:rPr lang="ru-RU" dirty="0" err="1" smtClean="0"/>
              <a:t>Асеманиевото</a:t>
            </a:r>
            <a:r>
              <a:rPr lang="ru-RU" dirty="0" smtClean="0"/>
              <a:t> </a:t>
            </a:r>
            <a:r>
              <a:rPr lang="ru-RU" dirty="0"/>
              <a:t>евангелие. </a:t>
            </a:r>
            <a:r>
              <a:rPr lang="ru-RU" dirty="0" err="1"/>
              <a:t>Старобългарски</a:t>
            </a:r>
            <a:r>
              <a:rPr lang="ru-RU" dirty="0"/>
              <a:t> </a:t>
            </a:r>
            <a:r>
              <a:rPr lang="ru-RU" dirty="0" err="1"/>
              <a:t>глаголически</a:t>
            </a:r>
            <a:r>
              <a:rPr lang="ru-RU" dirty="0"/>
              <a:t> </a:t>
            </a:r>
            <a:r>
              <a:rPr lang="ru-RU" dirty="0" err="1"/>
              <a:t>паметник</a:t>
            </a:r>
            <a:r>
              <a:rPr lang="ru-RU" dirty="0"/>
              <a:t> от X век. </a:t>
            </a:r>
            <a:r>
              <a:rPr lang="ru-RU" dirty="0" err="1"/>
              <a:t>Художествено-историческо</a:t>
            </a:r>
            <a:r>
              <a:rPr lang="ru-RU" dirty="0"/>
              <a:t> </a:t>
            </a:r>
            <a:r>
              <a:rPr lang="ru-RU" dirty="0" err="1"/>
              <a:t>проучване</a:t>
            </a:r>
            <a:r>
              <a:rPr lang="ru-RU" dirty="0" smtClean="0"/>
              <a:t>.»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981075"/>
            <a:ext cx="77755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 </a:t>
            </a:r>
            <a:r>
              <a:rPr lang="ru-RU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Ассеманиевого</a:t>
            </a:r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Евангелиея</a:t>
            </a:r>
            <a:endParaRPr lang="ru-RU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1258888" y="2781300"/>
            <a:ext cx="4176712" cy="3128963"/>
          </a:xfrm>
        </p:spPr>
        <p:txBody>
          <a:bodyPr/>
          <a:lstStyle/>
          <a:p>
            <a:pPr indent="0" algn="ctr">
              <a:buFont typeface="Wingdings" pitchFamily="2" charset="2"/>
              <a:buNone/>
            </a:pPr>
            <a:r>
              <a:rPr lang="ru-RU" smtClean="0"/>
              <a:t>В памятнике отражены древнейшие морфологические и лексические особенности, но зафиксированы также новые фонетические особенности: утрата на конце слов букв ъ, ь.</a:t>
            </a:r>
          </a:p>
        </p:txBody>
      </p:sp>
      <p:pic>
        <p:nvPicPr>
          <p:cNvPr id="3074" name="Picture 2" descr="C:\Users\kv\Desktop\220px-CodexVaticanusSlavicus3Gagoliti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474043" cy="3195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</TotalTime>
  <Words>206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Constantia</vt:lpstr>
      <vt:lpstr>Arial</vt:lpstr>
      <vt:lpstr>Wingdings</vt:lpstr>
      <vt:lpstr>Calibri</vt:lpstr>
      <vt:lpstr>Garamond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АССЕМАНИЕВО ЕВАНГЕЛИЕ (ВАТИКАНСКОЕ ЕВАНГЕЛИЕ)</vt:lpstr>
      <vt:lpstr>АССЕМАНИЕВО ЕВАНГЕЛИЕ </vt:lpstr>
      <vt:lpstr>СОДЕРЖАНИЕ</vt:lpstr>
      <vt:lpstr>НАЗВАНИЕ</vt:lpstr>
      <vt:lpstr>ПРОЦЕСС НАПИСАНИЯ</vt:lpstr>
      <vt:lpstr>ИСТОРИЯ ИЗДАНИЯ</vt:lpstr>
      <vt:lpstr>ОСОБЕННОСТИ  АССЕМАНИЕВОГО ЕВАНГЕЛИЕЯ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Ассеманиево Евангелие (Ватиканское Евангелие)</dc:title>
  <dc:creator>Вова</dc:creator>
  <cp:lastModifiedBy>polzovatel</cp:lastModifiedBy>
  <cp:revision>7</cp:revision>
  <dcterms:created xsi:type="dcterms:W3CDTF">2014-05-23T15:06:14Z</dcterms:created>
  <dcterms:modified xsi:type="dcterms:W3CDTF">2014-05-25T14:44:49Z</dcterms:modified>
</cp:coreProperties>
</file>