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5" r:id="rId15"/>
    <p:sldId id="276" r:id="rId16"/>
    <p:sldId id="280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A9246-E890-4FFC-902D-1905FFF02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A24-5178-4FDB-B1BD-C931BC21B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5387-A411-4CE6-AE62-565133411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5BC141-1F5E-40D9-BC9A-50D51E7DD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A81F-8893-49BD-9FE1-902BB433F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D64-C012-4C55-B6E0-36838D4B0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AA84-3070-4884-8E3C-6FD7E66E91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DB2F-202A-4F92-8DD1-65E9FB4FD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3DF4-2EB7-4E9E-A987-801B04F4C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4D0FCD-3518-409B-ACAC-647C14A34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526F3-91EE-435A-93F4-E0A57285F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031F49-FF81-4DA3-983F-B3B07F208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305800" cy="1981200"/>
          </a:xfrm>
        </p:spPr>
        <p:txBody>
          <a:bodyPr/>
          <a:lstStyle/>
          <a:p>
            <a:r>
              <a:rPr lang="uk-UA" sz="5400" dirty="0"/>
              <a:t>Історія виникнення та становлення 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мистецтва </a:t>
            </a:r>
            <a:r>
              <a:rPr lang="uk-UA" sz="5400" dirty="0"/>
              <a:t>гриму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 </a:t>
            </a:r>
            <a:r>
              <a:rPr lang="ru-RU" dirty="0" err="1" smtClean="0"/>
              <a:t>набував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масок</a:t>
            </a:r>
            <a:endParaRPr lang="ru-RU" dirty="0"/>
          </a:p>
        </p:txBody>
      </p:sp>
      <p:pic>
        <p:nvPicPr>
          <p:cNvPr id="75784" name="Picture 8" descr="https://upload.wikimedia.org/wikipedia/commons/thumb/7/7f/Mosaic_depicting_theatrical_masks_of_Tragedy_and_Comedy_%28Thermae_Decianae%29.jpg/1024px-Mosaic_depicting_theatrical_masks_of_Tragedy_and_Comedy_%28Thermae_Deciana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9723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05200" cy="4530725"/>
          </a:xfrm>
        </p:spPr>
        <p:txBody>
          <a:bodyPr/>
          <a:lstStyle/>
          <a:p>
            <a:r>
              <a:rPr lang="ru-RU" dirty="0"/>
              <a:t>Театр </a:t>
            </a:r>
            <a:r>
              <a:rPr lang="ru-RU" dirty="0" err="1" smtClean="0"/>
              <a:t>Античної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endParaRPr lang="ru-RU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Історія гриму нерозривно пов'язана з історією театру</a:t>
            </a:r>
            <a:endParaRPr lang="ru-RU" sz="3800" dirty="0"/>
          </a:p>
        </p:txBody>
      </p:sp>
      <p:pic>
        <p:nvPicPr>
          <p:cNvPr id="77830" name="Picture 6" descr="0_67dd0_d627bcf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5638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6096000" cy="5597525"/>
          </a:xfrm>
        </p:spPr>
        <p:txBody>
          <a:bodyPr/>
          <a:lstStyle/>
          <a:p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/>
              <a:t>театр </a:t>
            </a:r>
            <a:r>
              <a:rPr lang="ru-RU" dirty="0" err="1" smtClean="0"/>
              <a:t>Кабукі</a:t>
            </a:r>
            <a:endParaRPr lang="ru-RU" dirty="0"/>
          </a:p>
        </p:txBody>
      </p:sp>
      <p:pic>
        <p:nvPicPr>
          <p:cNvPr id="81928" name="Picture 8" descr="Картинки по запросу каб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4375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953000"/>
            <a:ext cx="8534400" cy="4530725"/>
          </a:xfrm>
        </p:spPr>
        <p:txBody>
          <a:bodyPr/>
          <a:lstStyle/>
          <a:p>
            <a:r>
              <a:rPr lang="uk-UA" dirty="0" smtClean="0"/>
              <a:t>Актори в країнах Сходу гримували </a:t>
            </a:r>
            <a:r>
              <a:rPr lang="uk-UA" dirty="0" smtClean="0"/>
              <a:t>свої </a:t>
            </a:r>
            <a:r>
              <a:rPr lang="uk-UA" dirty="0" smtClean="0"/>
              <a:t>обличчя дуже </a:t>
            </a:r>
            <a:r>
              <a:rPr lang="uk-UA" dirty="0" smtClean="0"/>
              <a:t>майстерно </a:t>
            </a:r>
            <a:r>
              <a:rPr lang="uk-UA" dirty="0" smtClean="0"/>
              <a:t>і часто цей </a:t>
            </a:r>
            <a:r>
              <a:rPr lang="uk-UA" dirty="0" smtClean="0"/>
              <a:t>грим глядачі приймали за маску</a:t>
            </a:r>
            <a:endParaRPr lang="ru-RU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Індійський театр танцю катхакалі</a:t>
            </a:r>
            <a:endParaRPr lang="ru-RU" sz="3800" dirty="0"/>
          </a:p>
        </p:txBody>
      </p:sp>
      <p:pic>
        <p:nvPicPr>
          <p:cNvPr id="83975" name="Picture 7" descr="Картинки по запросу индийский театр танца катхак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5720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 Індії, Китаї і Японії існувала умовно-символічна забарвлення </a:t>
            </a:r>
            <a:r>
              <a:rPr lang="uk-UA" sz="2400" dirty="0" smtClean="0"/>
              <a:t>обличчя. </a:t>
            </a:r>
            <a:r>
              <a:rPr lang="uk-UA" sz="2400" dirty="0" smtClean="0"/>
              <a:t>Персонаж можна було </a:t>
            </a:r>
            <a:r>
              <a:rPr lang="uk-UA" sz="2400" dirty="0" smtClean="0"/>
              <a:t>впізнати </a:t>
            </a:r>
            <a:r>
              <a:rPr lang="uk-UA" sz="2400" dirty="0" smtClean="0"/>
              <a:t>за </a:t>
            </a:r>
            <a:r>
              <a:rPr lang="uk-UA" sz="2400" dirty="0" smtClean="0"/>
              <a:t>кольоровою </a:t>
            </a:r>
            <a:r>
              <a:rPr lang="uk-UA" sz="2400" dirty="0" smtClean="0"/>
              <a:t>гамою.</a:t>
            </a:r>
            <a:endParaRPr lang="ru-RU" sz="2800" dirty="0"/>
          </a:p>
        </p:txBody>
      </p:sp>
      <p:pic>
        <p:nvPicPr>
          <p:cNvPr id="86021" name="Picture 5" descr="8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5500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3581400" cy="56737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XVI </a:t>
            </a:r>
            <a:r>
              <a:rPr lang="ru-RU" dirty="0" err="1" smtClean="0"/>
              <a:t>столітті</a:t>
            </a:r>
            <a:r>
              <a:rPr lang="ru-RU" dirty="0" smtClean="0"/>
              <a:t> в </a:t>
            </a:r>
            <a:r>
              <a:rPr lang="ru-RU" dirty="0" err="1" smtClean="0"/>
              <a:t>італійській</a:t>
            </a:r>
            <a:r>
              <a:rPr lang="ru-RU" dirty="0" smtClean="0"/>
              <a:t> «</a:t>
            </a:r>
            <a:r>
              <a:rPr lang="ru-RU" dirty="0" err="1" smtClean="0"/>
              <a:t>Комедії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арте»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маски.</a:t>
            </a:r>
            <a:endParaRPr lang="ru-RU" dirty="0"/>
          </a:p>
        </p:txBody>
      </p:sp>
      <p:pic>
        <p:nvPicPr>
          <p:cNvPr id="88068" name="Picture 4" descr="0_64783_f77ede10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369689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У </a:t>
            </a:r>
            <a:r>
              <a:rPr lang="uk-UA" sz="3600" dirty="0" smtClean="0"/>
              <a:t>вітчизняному театрі мистецтво </a:t>
            </a:r>
            <a:r>
              <a:rPr lang="uk-UA" sz="3600" dirty="0" smtClean="0"/>
              <a:t>гриму почалося </a:t>
            </a:r>
            <a:r>
              <a:rPr lang="uk-UA" sz="3600" dirty="0" smtClean="0"/>
              <a:t>із вертепних драм, виступів скоморохів та </a:t>
            </a:r>
            <a:r>
              <a:rPr lang="uk-UA" sz="3600" dirty="0" smtClean="0"/>
              <a:t>блазнів</a:t>
            </a:r>
            <a:endParaRPr lang="ru-RU" sz="3800" dirty="0"/>
          </a:p>
        </p:txBody>
      </p:sp>
      <p:pic>
        <p:nvPicPr>
          <p:cNvPr id="92165" name="Picture 5" descr="Картинки по запросу вертеп 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579155" cy="3048000"/>
          </a:xfrm>
          <a:prstGeom prst="rect">
            <a:avLst/>
          </a:prstGeom>
          <a:noFill/>
        </p:spPr>
      </p:pic>
      <p:pic>
        <p:nvPicPr>
          <p:cNvPr id="92167" name="Picture 7" descr="Картинки по запросу скоморох віступл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0"/>
            <a:ext cx="3657600" cy="308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розвитком національного театру удосконалювалося і мистецтво гримування. </a:t>
            </a:r>
          </a:p>
          <a:p>
            <a:r>
              <a:rPr lang="uk-UA" dirty="0" smtClean="0"/>
              <a:t>Той, хто бачив фотографії І.Карпенка-Карого, М.</a:t>
            </a:r>
            <a:r>
              <a:rPr lang="uk-UA" dirty="0" err="1" smtClean="0"/>
              <a:t>Крушельницького</a:t>
            </a:r>
            <a:r>
              <a:rPr lang="uk-UA" dirty="0" smtClean="0"/>
              <a:t>, Г.Юри в гримі, назавжди запам'ятовував їх образи. </a:t>
            </a:r>
            <a:endParaRPr lang="ru-RU" dirty="0"/>
          </a:p>
        </p:txBody>
      </p:sp>
      <p:pic>
        <p:nvPicPr>
          <p:cNvPr id="93199" name="Picture 15" descr="https://ukrlit.net/textbook/ukrlit10/ukrlit10.files/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057400" cy="3457280"/>
          </a:xfrm>
          <a:prstGeom prst="rect">
            <a:avLst/>
          </a:prstGeom>
          <a:noFill/>
        </p:spPr>
      </p:pic>
      <p:pic>
        <p:nvPicPr>
          <p:cNvPr id="93201" name="Picture 17" descr="Галерея І. Карпенка-Карого - І.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1"/>
            <a:ext cx="2489609" cy="3505200"/>
          </a:xfrm>
          <a:prstGeom prst="rect">
            <a:avLst/>
          </a:prstGeom>
          <a:noFill/>
        </p:spPr>
      </p:pic>
      <p:pic>
        <p:nvPicPr>
          <p:cNvPr id="93203" name="Picture 19" descr="Галерея І. Карпенка-Карого - Гнат Юра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2590800" cy="36490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2000" y="5638800"/>
            <a:ext cx="783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І.Карпенко-Карий, М.</a:t>
            </a:r>
            <a:r>
              <a:rPr lang="uk-UA" dirty="0" err="1" smtClean="0"/>
              <a:t>Крушельницький</a:t>
            </a:r>
            <a:r>
              <a:rPr lang="uk-UA" dirty="0" smtClean="0"/>
              <a:t>, Г.Юра в образі Мартина Борулі</a:t>
            </a:r>
          </a:p>
          <a:p>
            <a:r>
              <a:rPr lang="uk-UA" dirty="0" smtClean="0"/>
              <a:t> за </a:t>
            </a:r>
            <a:r>
              <a:rPr lang="uk-UA" dirty="0" err="1" smtClean="0"/>
              <a:t>одноіменною</a:t>
            </a:r>
            <a:r>
              <a:rPr lang="uk-UA" dirty="0" smtClean="0"/>
              <a:t> п</a:t>
            </a:r>
            <a:r>
              <a:rPr lang="en-US" dirty="0" smtClean="0"/>
              <a:t>’</a:t>
            </a:r>
            <a:r>
              <a:rPr lang="uk-UA" dirty="0" err="1" smtClean="0"/>
              <a:t>єсою</a:t>
            </a:r>
            <a:r>
              <a:rPr lang="uk-UA" dirty="0" smtClean="0"/>
              <a:t> І.Карпенка-Карого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 smtClean="0"/>
              <a:t>Що таке грим? Дати визначення</a:t>
            </a:r>
            <a:r>
              <a:rPr lang="uk-UA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 </a:t>
            </a:r>
            <a:r>
              <a:rPr lang="uk-UA" sz="2800" dirty="0" smtClean="0"/>
              <a:t>Назвати значення гриму для створення сценічного образу.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В </a:t>
            </a:r>
            <a:r>
              <a:rPr lang="uk-UA" sz="2800" dirty="0" smtClean="0"/>
              <a:t>яких театрах використовувалися і використовують маски?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Що дало поштовх розвитку мистецтва гриму у вітчизняному </a:t>
            </a:r>
            <a:r>
              <a:rPr lang="uk-UA" sz="2800" dirty="0" smtClean="0"/>
              <a:t>театрі?</a:t>
            </a:r>
            <a:endParaRPr lang="ru-RU" sz="2800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Питання</a:t>
            </a:r>
            <a:r>
              <a:rPr lang="ru-RU" dirty="0" smtClean="0"/>
              <a:t> для </a:t>
            </a:r>
            <a:r>
              <a:rPr lang="ru-RU" dirty="0" err="1" smtClean="0"/>
              <a:t>перевірки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r>
              <a:rPr lang="uk-UA" dirty="0" smtClean="0"/>
              <a:t>Мистецтво змінювати зовнішність актора за допомогою спеціальних фарб (гриму), пластичних і волосяних наклейок, </a:t>
            </a:r>
            <a:r>
              <a:rPr lang="uk-UA" dirty="0" smtClean="0"/>
              <a:t>перук та </a:t>
            </a:r>
            <a:r>
              <a:rPr lang="uk-UA" dirty="0" smtClean="0"/>
              <a:t>ін. </a:t>
            </a:r>
            <a:endParaRPr lang="uk-UA" dirty="0" smtClean="0"/>
          </a:p>
          <a:p>
            <a:r>
              <a:rPr lang="uk-UA" dirty="0" smtClean="0"/>
              <a:t>Гримувальні </a:t>
            </a:r>
            <a:r>
              <a:rPr lang="uk-UA" dirty="0" smtClean="0"/>
              <a:t>фарби та інші </a:t>
            </a:r>
            <a:r>
              <a:rPr lang="uk-UA" dirty="0" smtClean="0"/>
              <a:t>засоби</a:t>
            </a:r>
            <a:endParaRPr lang="ru-RU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Поняття «грим» має два значення:</a:t>
            </a:r>
            <a:endParaRPr lang="ru-RU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2236787"/>
          </a:xfrm>
        </p:spPr>
        <p:txBody>
          <a:bodyPr/>
          <a:lstStyle/>
          <a:p>
            <a:r>
              <a:rPr lang="uk-UA" dirty="0" smtClean="0"/>
              <a:t>У сучасному розумінні </a:t>
            </a:r>
            <a:r>
              <a:rPr lang="uk-UA" dirty="0" smtClean="0"/>
              <a:t>гримування </a:t>
            </a:r>
            <a:r>
              <a:rPr lang="uk-UA" dirty="0" smtClean="0"/>
              <a:t>в побуті називають макіяжем (від </a:t>
            </a:r>
            <a:r>
              <a:rPr lang="uk-UA" dirty="0" err="1" smtClean="0"/>
              <a:t>англ</a:t>
            </a:r>
            <a:r>
              <a:rPr lang="ru-RU" dirty="0" smtClean="0"/>
              <a:t>. </a:t>
            </a:r>
            <a:r>
              <a:rPr lang="en-US" dirty="0"/>
              <a:t>make up)</a:t>
            </a:r>
            <a:endParaRPr lang="ru-RU" u="sng" dirty="0"/>
          </a:p>
        </p:txBody>
      </p:sp>
      <p:pic>
        <p:nvPicPr>
          <p:cNvPr id="7" name="Picture 5" descr="0_27e97_74d0ef5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4076700" cy="375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Грим допомагає акторові найбільш повно і всебічно розкрити сутність образу і донести його до глядача. </a:t>
            </a:r>
            <a:endParaRPr lang="uk-UA" dirty="0" smtClean="0"/>
          </a:p>
          <a:p>
            <a:r>
              <a:rPr lang="uk-UA" dirty="0" smtClean="0"/>
              <a:t>Грим </a:t>
            </a:r>
            <a:r>
              <a:rPr lang="uk-UA" dirty="0" smtClean="0"/>
              <a:t>є одним з компонентів спектаклю, що </a:t>
            </a:r>
            <a:r>
              <a:rPr lang="uk-UA" dirty="0" smtClean="0"/>
              <a:t>сприяє </a:t>
            </a:r>
            <a:r>
              <a:rPr lang="uk-UA" dirty="0" smtClean="0"/>
              <a:t>донесенню до глядача ідейно-художнього задуму драматурга, режисера, актора, художника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гриму: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Грим </a:t>
            </a:r>
            <a:r>
              <a:rPr lang="ru-RU" dirty="0" smtClean="0"/>
              <a:t>у </a:t>
            </a:r>
            <a:r>
              <a:rPr lang="ru-RU" dirty="0" err="1" smtClean="0"/>
              <a:t>театрі</a:t>
            </a:r>
            <a:endParaRPr lang="ru-RU" dirty="0"/>
          </a:p>
        </p:txBody>
      </p:sp>
      <p:pic>
        <p:nvPicPr>
          <p:cNvPr id="62469" name="Picture 5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Грим </a:t>
            </a:r>
            <a:r>
              <a:rPr lang="ru-RU" dirty="0" smtClean="0"/>
              <a:t>у </a:t>
            </a:r>
            <a:r>
              <a:rPr lang="ru-RU" dirty="0" err="1" smtClean="0"/>
              <a:t>куно</a:t>
            </a:r>
            <a:endParaRPr lang="ru-RU" dirty="0"/>
          </a:p>
        </p:txBody>
      </p:sp>
      <p:pic>
        <p:nvPicPr>
          <p:cNvPr id="64517" name="Picture 5" descr="0_54afd_159a425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91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550987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З давніх часів люди вдавалися </a:t>
            </a:r>
            <a:r>
              <a:rPr lang="uk-UA" sz="3600" dirty="0" smtClean="0"/>
              <a:t>до магічного розпису власного тіла</a:t>
            </a:r>
            <a:endParaRPr lang="ru-RU" sz="3800" dirty="0"/>
          </a:p>
        </p:txBody>
      </p:sp>
      <p:pic>
        <p:nvPicPr>
          <p:cNvPr id="67592" name="Picture 8" descr="Картинки по запросу аборигены боевая раскра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410200" cy="4160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/>
              <a:t>Грим </a:t>
            </a:r>
            <a:r>
              <a:rPr lang="ru-RU" sz="3800" dirty="0" err="1" smtClean="0"/>
              <a:t>видозміновався</a:t>
            </a:r>
            <a:r>
              <a:rPr lang="ru-RU" sz="3800" dirty="0" smtClean="0"/>
              <a:t> </a:t>
            </a:r>
            <a:r>
              <a:rPr lang="ru-RU" sz="3800" dirty="0"/>
              <a:t>в </a:t>
            </a:r>
            <a:r>
              <a:rPr lang="ru-RU" sz="3800" dirty="0" err="1" smtClean="0"/>
              <a:t>різні</a:t>
            </a:r>
            <a:r>
              <a:rPr lang="ru-RU" sz="3800" dirty="0" smtClean="0"/>
              <a:t> </a:t>
            </a:r>
            <a:r>
              <a:rPr lang="ru-RU" sz="3800" dirty="0" err="1" smtClean="0"/>
              <a:t>історичні</a:t>
            </a:r>
            <a:r>
              <a:rPr lang="ru-RU" sz="3800" dirty="0" smtClean="0"/>
              <a:t> </a:t>
            </a:r>
            <a:r>
              <a:rPr lang="ru-RU" sz="3800" dirty="0" err="1" smtClean="0"/>
              <a:t>епохи</a:t>
            </a:r>
            <a:endParaRPr lang="ru-RU" sz="3800" dirty="0"/>
          </a:p>
        </p:txBody>
      </p:sp>
      <p:pic>
        <p:nvPicPr>
          <p:cNvPr id="69637" name="Picture 5" descr="koechto_iz_istorii_kosmet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172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/>
              <a:t>То </a:t>
            </a:r>
            <a:r>
              <a:rPr lang="ru-RU" sz="3800" dirty="0" err="1" smtClean="0"/>
              <a:t>набував</a:t>
            </a:r>
            <a:r>
              <a:rPr lang="ru-RU" sz="3800" dirty="0" smtClean="0"/>
              <a:t> </a:t>
            </a:r>
            <a:r>
              <a:rPr lang="ru-RU" sz="3800" dirty="0" err="1" smtClean="0"/>
              <a:t>вигляду</a:t>
            </a:r>
            <a:r>
              <a:rPr lang="ru-RU" sz="3800" dirty="0" smtClean="0"/>
              <a:t> </a:t>
            </a:r>
            <a:r>
              <a:rPr lang="ru-RU" sz="3800" dirty="0" err="1" smtClean="0"/>
              <a:t>декоративної</a:t>
            </a:r>
            <a:r>
              <a:rPr lang="ru-RU" sz="3800" dirty="0" smtClean="0"/>
              <a:t> </a:t>
            </a:r>
            <a:r>
              <a:rPr lang="ru-RU" sz="3800" dirty="0"/>
              <a:t>косметики</a:t>
            </a:r>
          </a:p>
        </p:txBody>
      </p:sp>
      <p:pic>
        <p:nvPicPr>
          <p:cNvPr id="73733" name="Picture 5" descr="0_492f2_bdfad4b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581400" cy="5029200"/>
          </a:xfrm>
          <a:prstGeom prst="rect">
            <a:avLst/>
          </a:prstGeom>
          <a:noFill/>
        </p:spPr>
      </p:pic>
      <p:pic>
        <p:nvPicPr>
          <p:cNvPr id="73734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810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</TotalTime>
  <Words>262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Бумажная</vt:lpstr>
      <vt:lpstr>Історія виникнення та становлення  мистецтва гриму</vt:lpstr>
      <vt:lpstr>Поняття «грим» має два значення:</vt:lpstr>
      <vt:lpstr>У сучасному розумінні гримування в побуті називають макіяжем (від англ. make up)</vt:lpstr>
      <vt:lpstr>Значення гриму:</vt:lpstr>
      <vt:lpstr>Грим у театрі</vt:lpstr>
      <vt:lpstr>Грим у куно</vt:lpstr>
      <vt:lpstr>З давніх часів люди вдавалися до магічного розпису власного тіла</vt:lpstr>
      <vt:lpstr>Грим видозміновався в різні історичні епохи</vt:lpstr>
      <vt:lpstr>То набував вигляду декоративної косметики</vt:lpstr>
      <vt:lpstr>То набував форми масок</vt:lpstr>
      <vt:lpstr> Історія гриму нерозривно пов'язана з історією театру</vt:lpstr>
      <vt:lpstr>Слайд 12</vt:lpstr>
      <vt:lpstr> Індійський театр танцю катхакалі</vt:lpstr>
      <vt:lpstr>В Індії, Китаї і Японії існувала умовно-символічна забарвлення обличчя. Персонаж можна було впізнати за кольоровою гамою.</vt:lpstr>
      <vt:lpstr>Слайд 15</vt:lpstr>
      <vt:lpstr>У вітчизняному театрі мистецтво гриму почалося із вертепних драм, виступів скоморохів та блазнів</vt:lpstr>
      <vt:lpstr>Слайд 17</vt:lpstr>
      <vt:lpstr>Питання для перевірки: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cp:lastPrinted>1601-01-01T00:00:00Z</cp:lastPrinted>
  <dcterms:created xsi:type="dcterms:W3CDTF">1601-01-01T00:00:00Z</dcterms:created>
  <dcterms:modified xsi:type="dcterms:W3CDTF">2019-11-02T10:01:23Z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