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2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17F1BB-A210-4A80-A0E6-F330F0EEB866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E38738-E69A-45E6-8E51-936A2E27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7F1BB-A210-4A80-A0E6-F330F0EEB866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38738-E69A-45E6-8E51-936A2E27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7F1BB-A210-4A80-A0E6-F330F0EEB866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38738-E69A-45E6-8E51-936A2E27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7F1BB-A210-4A80-A0E6-F330F0EEB866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38738-E69A-45E6-8E51-936A2E279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7F1BB-A210-4A80-A0E6-F330F0EEB866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38738-E69A-45E6-8E51-936A2E279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7F1BB-A210-4A80-A0E6-F330F0EEB866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38738-E69A-45E6-8E51-936A2E279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7F1BB-A210-4A80-A0E6-F330F0EEB866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38738-E69A-45E6-8E51-936A2E27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7F1BB-A210-4A80-A0E6-F330F0EEB866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38738-E69A-45E6-8E51-936A2E279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17F1BB-A210-4A80-A0E6-F330F0EEB866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38738-E69A-45E6-8E51-936A2E27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217F1BB-A210-4A80-A0E6-F330F0EEB866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E38738-E69A-45E6-8E51-936A2E27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17F1BB-A210-4A80-A0E6-F330F0EEB866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E38738-E69A-45E6-8E51-936A2E279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217F1BB-A210-4A80-A0E6-F330F0EEB866}" type="datetimeFigureOut">
              <a:rPr lang="ru-RU" smtClean="0"/>
              <a:pPr/>
              <a:t>02.11.2019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E38738-E69A-45E6-8E51-936A2E279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Анатомічні основи гриму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0465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кісток</a:t>
            </a:r>
            <a:r>
              <a:rPr lang="ru-RU" dirty="0" smtClean="0"/>
              <a:t> черепа - </a:t>
            </a:r>
            <a:r>
              <a:rPr lang="ru-RU" dirty="0" err="1" smtClean="0"/>
              <a:t>потиличної</a:t>
            </a:r>
            <a:r>
              <a:rPr lang="ru-RU" dirty="0" smtClean="0"/>
              <a:t>,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тім'яних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скроневих</a:t>
            </a:r>
            <a:r>
              <a:rPr lang="ru-RU" dirty="0" smtClean="0"/>
              <a:t> - мало </a:t>
            </a:r>
            <a:r>
              <a:rPr lang="ru-RU" dirty="0" err="1" smtClean="0"/>
              <a:t>помітні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голова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покрита</a:t>
            </a:r>
            <a:r>
              <a:rPr lang="ru-RU" dirty="0" smtClean="0"/>
              <a:t> </a:t>
            </a:r>
            <a:r>
              <a:rPr lang="ru-RU" dirty="0" err="1" smtClean="0"/>
              <a:t>волоссям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зачіска</a:t>
            </a:r>
            <a:r>
              <a:rPr lang="ru-RU" dirty="0" smtClean="0"/>
              <a:t> </a:t>
            </a:r>
            <a:r>
              <a:rPr lang="ru-RU" dirty="0" err="1" smtClean="0"/>
              <a:t>приховує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контури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кістки</a:t>
            </a:r>
            <a:r>
              <a:rPr lang="ru-RU" dirty="0" smtClean="0"/>
              <a:t> </a:t>
            </a:r>
            <a:r>
              <a:rPr lang="ru-RU" dirty="0" err="1" smtClean="0"/>
              <a:t>голови</a:t>
            </a:r>
            <a:r>
              <a:rPr lang="ru-RU" dirty="0" smtClean="0"/>
              <a:t> </a:t>
            </a:r>
            <a:r>
              <a:rPr lang="ru-RU" dirty="0" err="1" smtClean="0"/>
              <a:t>лисої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виділяються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помітно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будову</a:t>
            </a:r>
            <a:r>
              <a:rPr lang="ru-RU" dirty="0" smtClean="0"/>
              <a:t> при </a:t>
            </a:r>
            <a:r>
              <a:rPr lang="ru-RU" dirty="0" err="1" smtClean="0"/>
              <a:t>гримуванні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враховувати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будови</a:t>
            </a:r>
            <a:r>
              <a:rPr lang="ru-RU" dirty="0" smtClean="0"/>
              <a:t> </a:t>
            </a:r>
            <a:r>
              <a:rPr lang="ru-RU" dirty="0" err="1" smtClean="0"/>
              <a:t>черепної</a:t>
            </a:r>
            <a:r>
              <a:rPr lang="ru-RU" dirty="0" smtClean="0"/>
              <a:t> коробки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передаються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клеєних</a:t>
            </a:r>
            <a:r>
              <a:rPr lang="ru-RU" dirty="0" smtClean="0"/>
              <a:t> </a:t>
            </a:r>
            <a:r>
              <a:rPr lang="ru-RU" dirty="0" err="1" smtClean="0"/>
              <a:t>жорстких</a:t>
            </a:r>
            <a:r>
              <a:rPr lang="ru-RU" dirty="0" smtClean="0"/>
              <a:t> </a:t>
            </a:r>
            <a:r>
              <a:rPr lang="ru-RU" dirty="0" err="1" smtClean="0"/>
              <a:t>перук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монтюра</a:t>
            </a:r>
            <a:r>
              <a:rPr lang="ru-RU" dirty="0" smtClean="0"/>
              <a:t>,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</a:t>
            </a:r>
            <a:r>
              <a:rPr lang="ru-RU" dirty="0" smtClean="0"/>
              <a:t> </a:t>
            </a:r>
            <a:r>
              <a:rPr lang="ru-RU" dirty="0" err="1" smtClean="0"/>
              <a:t>ескізом</a:t>
            </a:r>
            <a:r>
              <a:rPr lang="ru-RU" dirty="0" smtClean="0"/>
              <a:t> художника </a:t>
            </a:r>
            <a:r>
              <a:rPr lang="ru-RU" dirty="0" err="1" smtClean="0"/>
              <a:t>підкладають</a:t>
            </a:r>
            <a:r>
              <a:rPr lang="ru-RU" dirty="0" smtClean="0"/>
              <a:t> вату.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4000" dirty="0" smtClean="0">
                <a:cs typeface="Aharoni" pitchFamily="2" charset="-79"/>
              </a:rPr>
              <a:t>М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’</a:t>
            </a:r>
            <a:r>
              <a:rPr lang="uk-UA" sz="4000" dirty="0" err="1" smtClean="0">
                <a:cs typeface="Aharoni" pitchFamily="2" charset="-79"/>
              </a:rPr>
              <a:t>язова</a:t>
            </a:r>
            <a:r>
              <a:rPr lang="uk-UA" sz="4000" dirty="0" smtClean="0">
                <a:cs typeface="Aharoni" pitchFamily="2" charset="-79"/>
              </a:rPr>
              <a:t>				Кісткова</a:t>
            </a:r>
            <a:endParaRPr lang="ru-RU" sz="4000" dirty="0">
              <a:cs typeface="Aharoni" pitchFamily="2" charset="-79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Анатомічні основи гриму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835696" y="1052736"/>
            <a:ext cx="1872208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076056" y="1052736"/>
            <a:ext cx="1728192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Картинки по запросу чере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512" y="2204864"/>
            <a:ext cx="4392488" cy="4392488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мышцы л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33976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99992" y="1124744"/>
            <a:ext cx="4644008" cy="5098571"/>
          </a:xfrm>
        </p:spPr>
        <p:txBody>
          <a:bodyPr>
            <a:noAutofit/>
          </a:bodyPr>
          <a:lstStyle/>
          <a:p>
            <a:r>
              <a:rPr lang="uk-UA" sz="1300" dirty="0" smtClean="0"/>
              <a:t>1 - лобовий м'яз; </a:t>
            </a:r>
          </a:p>
          <a:p>
            <a:r>
              <a:rPr lang="uk-UA" sz="1300" dirty="0" smtClean="0"/>
              <a:t>2-2 '- круговий м'яз очей, верхня частина - м'яз орбіти; </a:t>
            </a:r>
          </a:p>
          <a:p>
            <a:r>
              <a:rPr lang="uk-UA" sz="1300" dirty="0" smtClean="0"/>
              <a:t>3-3 '- круговий м'яз очей, внутрішня частина - м'яз повік; </a:t>
            </a:r>
          </a:p>
          <a:p>
            <a:r>
              <a:rPr lang="uk-UA" sz="1300" dirty="0" smtClean="0"/>
              <a:t>4 - малий виличний м'яз, </a:t>
            </a:r>
          </a:p>
          <a:p>
            <a:r>
              <a:rPr lang="uk-UA" sz="1300" dirty="0" smtClean="0"/>
              <a:t>5 - м'яз, що піднімає верхню губу; </a:t>
            </a:r>
          </a:p>
          <a:p>
            <a:r>
              <a:rPr lang="uk-UA" sz="1300" dirty="0" smtClean="0"/>
              <a:t>6 та 16 - м'яз, що піднімає верхню губу та крила носа; </a:t>
            </a:r>
          </a:p>
          <a:p>
            <a:r>
              <a:rPr lang="uk-UA" sz="1300" dirty="0" smtClean="0"/>
              <a:t>7 - великий виличний м'яз;</a:t>
            </a:r>
          </a:p>
          <a:p>
            <a:r>
              <a:rPr lang="uk-UA" sz="1300" dirty="0" smtClean="0"/>
              <a:t> 8 - жувальний м'яз; </a:t>
            </a:r>
          </a:p>
          <a:p>
            <a:r>
              <a:rPr lang="uk-UA" sz="1300" dirty="0" smtClean="0"/>
              <a:t>9 - круговий м'яз губів; </a:t>
            </a:r>
          </a:p>
          <a:p>
            <a:r>
              <a:rPr lang="uk-UA" sz="1300" dirty="0" smtClean="0"/>
              <a:t>10 - трикутний м'яз; </a:t>
            </a:r>
          </a:p>
          <a:p>
            <a:r>
              <a:rPr lang="uk-UA" sz="1300" dirty="0" smtClean="0"/>
              <a:t>11 – бугор підборіддя; </a:t>
            </a:r>
          </a:p>
          <a:p>
            <a:r>
              <a:rPr lang="uk-UA" sz="1300" dirty="0" smtClean="0"/>
              <a:t>12 – м'яз для зсування брів; </a:t>
            </a:r>
          </a:p>
          <a:p>
            <a:r>
              <a:rPr lang="uk-UA" sz="1300" dirty="0" smtClean="0"/>
              <a:t>13 - пірамідальний м'яз носа;</a:t>
            </a:r>
          </a:p>
          <a:p>
            <a:r>
              <a:rPr lang="uk-UA" sz="1300" dirty="0" smtClean="0"/>
              <a:t>14 - поперечний м'яз носа; </a:t>
            </a:r>
          </a:p>
          <a:p>
            <a:r>
              <a:rPr lang="uk-UA" sz="1300" dirty="0" smtClean="0"/>
              <a:t>15 - м'яз, що розсуває крила носа; </a:t>
            </a:r>
          </a:p>
          <a:p>
            <a:r>
              <a:rPr lang="uk-UA" sz="1300" dirty="0" smtClean="0"/>
              <a:t>17 - квадратний м'яз верхньої губи;</a:t>
            </a:r>
          </a:p>
          <a:p>
            <a:r>
              <a:rPr lang="uk-UA" sz="1300" dirty="0" smtClean="0"/>
              <a:t>18 - круговий м'яз рота (м'яз трубачів); </a:t>
            </a:r>
          </a:p>
          <a:p>
            <a:r>
              <a:rPr lang="uk-UA" sz="1300" dirty="0" smtClean="0"/>
              <a:t>19 - глибокі волокна кругового м'язу губ; </a:t>
            </a:r>
          </a:p>
          <a:p>
            <a:r>
              <a:rPr lang="uk-UA" sz="1300" dirty="0" smtClean="0"/>
              <a:t>20 - квадратний м'яз підборіддя; </a:t>
            </a:r>
          </a:p>
          <a:p>
            <a:r>
              <a:rPr lang="uk-UA" sz="1300" dirty="0" smtClean="0"/>
              <a:t>21 - підшкірний м'яз шиї</a:t>
            </a:r>
            <a:endParaRPr lang="ru-RU" sz="1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Мімічні м</a:t>
            </a:r>
            <a:r>
              <a:rPr lang="en-US" dirty="0" smtClean="0"/>
              <a:t>’</a:t>
            </a:r>
            <a:r>
              <a:rPr lang="uk-UA" dirty="0" smtClean="0"/>
              <a:t>язи обличчя</a:t>
            </a:r>
            <a:endParaRPr lang="ru-RU" dirty="0"/>
          </a:p>
        </p:txBody>
      </p:sp>
      <p:pic>
        <p:nvPicPr>
          <p:cNvPr id="15366" name="Picture 6" descr="http://vneshnii-oblik.ru/img/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93395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674635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Сутність мімічних рухів обличчя (анатомічна, фізіологічна і психологічна) має величезне значення для художника при роботі над створенням образу.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	Складовими частинами теорії гримувального мистецтва є три основні мімічні композиції:</a:t>
            </a:r>
          </a:p>
          <a:p>
            <a:pPr>
              <a:buNone/>
            </a:pPr>
            <a:r>
              <a:rPr lang="uk-UA" dirty="0" smtClean="0"/>
              <a:t>	</a:t>
            </a:r>
          </a:p>
          <a:p>
            <a:pPr>
              <a:buNone/>
            </a:pPr>
            <a:r>
              <a:rPr lang="uk-UA" dirty="0" smtClean="0"/>
              <a:t>	Радість (веселощі, доброта); </a:t>
            </a:r>
          </a:p>
          <a:p>
            <a:pPr>
              <a:buNone/>
            </a:pPr>
            <a:r>
              <a:rPr lang="uk-UA" dirty="0" smtClean="0"/>
              <a:t>	Печаль (смуток, образа); </a:t>
            </a:r>
          </a:p>
          <a:p>
            <a:pPr>
              <a:buNone/>
            </a:pPr>
            <a:r>
              <a:rPr lang="uk-UA" smtClean="0"/>
              <a:t>	</a:t>
            </a:r>
            <a:r>
              <a:rPr lang="uk-UA" smtClean="0"/>
              <a:t>Гнів </a:t>
            </a:r>
            <a:r>
              <a:rPr lang="uk-UA" dirty="0" smtClean="0"/>
              <a:t>(лють</a:t>
            </a:r>
            <a:r>
              <a:rPr lang="uk-UA" dirty="0" smtClean="0"/>
              <a:t>, жорстокість).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12776"/>
            <a:ext cx="5760640" cy="49720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	Мімічні </a:t>
            </a:r>
            <a:r>
              <a:rPr lang="uk-UA" dirty="0" smtClean="0"/>
              <a:t>м'язи обличчя приходять в рух, </a:t>
            </a:r>
            <a:r>
              <a:rPr lang="uk-UA" dirty="0" smtClean="0"/>
              <a:t>завдяки чому </a:t>
            </a:r>
            <a:r>
              <a:rPr lang="uk-UA" dirty="0" smtClean="0"/>
              <a:t>всі риси обличчя здаються </a:t>
            </a:r>
            <a:r>
              <a:rPr lang="uk-UA" dirty="0" smtClean="0"/>
              <a:t>піднятими </a:t>
            </a:r>
            <a:r>
              <a:rPr lang="uk-UA" dirty="0" smtClean="0"/>
              <a:t>догори.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	</a:t>
            </a:r>
            <a:r>
              <a:rPr lang="uk-UA" dirty="0" err="1" smtClean="0"/>
              <a:t>Носогубні</a:t>
            </a:r>
            <a:r>
              <a:rPr lang="uk-UA" dirty="0" smtClean="0"/>
              <a:t> </a:t>
            </a:r>
            <a:r>
              <a:rPr lang="uk-UA" dirty="0" smtClean="0"/>
              <a:t>складки різко змінюються, дугоподібно прямуючи від крил носа спочатку </a:t>
            </a:r>
            <a:r>
              <a:rPr lang="uk-UA" dirty="0" smtClean="0"/>
              <a:t>догори</a:t>
            </a:r>
            <a:r>
              <a:rPr lang="uk-UA" dirty="0" smtClean="0"/>
              <a:t>, а потім вниз.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	Великі </a:t>
            </a:r>
            <a:r>
              <a:rPr lang="uk-UA" dirty="0" smtClean="0"/>
              <a:t>виличні м'язи, скорочуючись, відтягають </a:t>
            </a:r>
            <a:r>
              <a:rPr lang="uk-UA" dirty="0" smtClean="0"/>
              <a:t>кутики </a:t>
            </a:r>
            <a:r>
              <a:rPr lang="uk-UA" dirty="0" smtClean="0"/>
              <a:t>губ </a:t>
            </a:r>
            <a:r>
              <a:rPr lang="uk-UA" dirty="0" smtClean="0"/>
              <a:t>догори</a:t>
            </a:r>
            <a:r>
              <a:rPr lang="uk-UA" dirty="0" smtClean="0"/>
              <a:t>, внаслідок чого щоки також </a:t>
            </a:r>
            <a:r>
              <a:rPr lang="uk-UA" dirty="0" smtClean="0"/>
              <a:t>піднімаються </a:t>
            </a:r>
            <a:r>
              <a:rPr lang="uk-UA" dirty="0" smtClean="0"/>
              <a:t>догори, утворюючи під очима, у зовнішніх кутів, дрібні зморшки.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	Брови </a:t>
            </a:r>
            <a:r>
              <a:rPr lang="uk-UA" dirty="0" smtClean="0"/>
              <a:t>внаслідок легкого скорочення лобового </a:t>
            </a:r>
            <a:r>
              <a:rPr lang="uk-UA" dirty="0" smtClean="0"/>
              <a:t>м'яза мають вигнутий вигляд. 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	При </a:t>
            </a:r>
            <a:r>
              <a:rPr lang="uk-UA" dirty="0" smtClean="0"/>
              <a:t>сміху ніс здається укороченим через </a:t>
            </a:r>
            <a:r>
              <a:rPr lang="uk-UA" dirty="0" smtClean="0"/>
              <a:t>підтягнуті </a:t>
            </a:r>
            <a:r>
              <a:rPr lang="uk-UA" dirty="0" smtClean="0"/>
              <a:t>догори </a:t>
            </a:r>
            <a:r>
              <a:rPr lang="uk-UA" dirty="0" smtClean="0"/>
              <a:t>щоки </a:t>
            </a:r>
            <a:r>
              <a:rPr lang="uk-UA" dirty="0" smtClean="0"/>
              <a:t>і </a:t>
            </a:r>
            <a:r>
              <a:rPr lang="uk-UA" dirty="0" smtClean="0"/>
              <a:t>верхню губу. </a:t>
            </a:r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	Центр </a:t>
            </a:r>
            <a:r>
              <a:rPr lang="uk-UA" dirty="0" smtClean="0"/>
              <a:t>мімічного </a:t>
            </a:r>
            <a:r>
              <a:rPr lang="uk-UA" dirty="0" smtClean="0"/>
              <a:t>виразу </a:t>
            </a:r>
            <a:r>
              <a:rPr lang="uk-UA" dirty="0" smtClean="0"/>
              <a:t>лежить </a:t>
            </a:r>
            <a:r>
              <a:rPr lang="uk-UA" dirty="0" smtClean="0"/>
              <a:t>у </a:t>
            </a:r>
            <a:r>
              <a:rPr lang="uk-UA" dirty="0" smtClean="0"/>
              <a:t>середній частині обличчя.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Радість. </a:t>
            </a:r>
            <a:endParaRPr lang="ru-RU" dirty="0"/>
          </a:p>
        </p:txBody>
      </p:sp>
      <p:pic>
        <p:nvPicPr>
          <p:cNvPr id="1030" name="Picture 6" descr="Картинки по запросу радость головолом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0648"/>
            <a:ext cx="2795093" cy="6300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196752"/>
            <a:ext cx="4762872" cy="49720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	Цей </a:t>
            </a:r>
            <a:r>
              <a:rPr lang="uk-UA" dirty="0" smtClean="0"/>
              <a:t>емоційний стан в міміці </a:t>
            </a:r>
            <a:r>
              <a:rPr lang="uk-UA" dirty="0" smtClean="0"/>
              <a:t>висловлюється </a:t>
            </a:r>
            <a:r>
              <a:rPr lang="uk-UA" dirty="0" smtClean="0"/>
              <a:t>загальним м'язовим розслабленням, від якого риси </a:t>
            </a:r>
            <a:r>
              <a:rPr lang="uk-UA" dirty="0" smtClean="0"/>
              <a:t>обличчя </a:t>
            </a:r>
            <a:r>
              <a:rPr lang="uk-UA" dirty="0" smtClean="0"/>
              <a:t>здаються </a:t>
            </a:r>
            <a:r>
              <a:rPr lang="uk-UA" dirty="0" smtClean="0"/>
              <a:t>опущеними </a:t>
            </a:r>
            <a:r>
              <a:rPr lang="uk-UA" dirty="0" smtClean="0"/>
              <a:t>вниз і подовженими.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	На </a:t>
            </a:r>
            <a:r>
              <a:rPr lang="uk-UA" dirty="0" smtClean="0"/>
              <a:t>лобі утворюються характерні підковоподібні зморшки. </a:t>
            </a:r>
            <a:r>
              <a:rPr lang="uk-UA" dirty="0" smtClean="0"/>
              <a:t>Верхня повіка, нависаючи </a:t>
            </a:r>
            <a:r>
              <a:rPr lang="uk-UA" dirty="0" smtClean="0"/>
              <a:t>над оком, піднімається вгору, паралельно напрямку брів.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	Подовжується </a:t>
            </a:r>
            <a:r>
              <a:rPr lang="uk-UA" dirty="0" smtClean="0"/>
              <a:t>ніс, перенісся витягується догори.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	Внутрішні </a:t>
            </a:r>
            <a:r>
              <a:rPr lang="uk-UA" dirty="0" smtClean="0"/>
              <a:t>кінці брів піднімають догори. </a:t>
            </a:r>
            <a:r>
              <a:rPr lang="uk-UA" dirty="0" smtClean="0"/>
              <a:t>Кутики </a:t>
            </a:r>
            <a:r>
              <a:rPr lang="uk-UA" dirty="0" smtClean="0"/>
              <a:t>губ опускаються донизу, </a:t>
            </a:r>
            <a:r>
              <a:rPr lang="uk-UA" dirty="0" smtClean="0"/>
              <a:t>у </a:t>
            </a:r>
            <a:r>
              <a:rPr lang="uk-UA" dirty="0" err="1" smtClean="0"/>
              <a:t>носогубні</a:t>
            </a:r>
            <a:r>
              <a:rPr lang="uk-UA" dirty="0" smtClean="0"/>
              <a:t> складки </a:t>
            </a:r>
            <a:r>
              <a:rPr lang="uk-UA" dirty="0" smtClean="0"/>
              <a:t>подовжуються. </a:t>
            </a:r>
            <a:r>
              <a:rPr lang="uk-UA" dirty="0" smtClean="0"/>
              <a:t>Центр мімічного вираження - у верхній частині </a:t>
            </a:r>
            <a:r>
              <a:rPr lang="uk-UA" dirty="0" smtClean="0"/>
              <a:t>обличчя.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Печаль. </a:t>
            </a:r>
            <a:endParaRPr lang="ru-RU" dirty="0"/>
          </a:p>
        </p:txBody>
      </p:sp>
      <p:pic>
        <p:nvPicPr>
          <p:cNvPr id="21506" name="Picture 2" descr="Картинки по запросу печаль головолом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692696"/>
            <a:ext cx="4538284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529208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	Цей </a:t>
            </a:r>
            <a:r>
              <a:rPr lang="uk-UA" dirty="0" smtClean="0"/>
              <a:t>емоційний стан в міміці </a:t>
            </a:r>
            <a:r>
              <a:rPr lang="uk-UA" dirty="0" smtClean="0"/>
              <a:t>виражається </a:t>
            </a:r>
            <a:r>
              <a:rPr lang="uk-UA" dirty="0" smtClean="0"/>
              <a:t>сильним </a:t>
            </a:r>
            <a:r>
              <a:rPr lang="uk-UA" dirty="0" err="1" smtClean="0"/>
              <a:t>насупленням</a:t>
            </a:r>
            <a:r>
              <a:rPr lang="uk-UA" dirty="0" smtClean="0"/>
              <a:t> </a:t>
            </a:r>
            <a:r>
              <a:rPr lang="uk-UA" dirty="0" smtClean="0"/>
              <a:t>чола, скороченням м'язів </a:t>
            </a:r>
            <a:r>
              <a:rPr lang="uk-UA" dirty="0" smtClean="0"/>
              <a:t>для зсування </a:t>
            </a:r>
            <a:r>
              <a:rPr lang="uk-UA" dirty="0" smtClean="0"/>
              <a:t>брів, </a:t>
            </a:r>
            <a:r>
              <a:rPr lang="uk-UA" dirty="0" smtClean="0"/>
              <a:t>пірамідального м'язу та </a:t>
            </a:r>
            <a:r>
              <a:rPr lang="uk-UA" dirty="0" smtClean="0"/>
              <a:t>верхньої частини кругового м'яза ока.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	У </a:t>
            </a:r>
            <a:r>
              <a:rPr lang="uk-UA" dirty="0" smtClean="0"/>
              <a:t>цьому випадку внутрішні кінці брів </a:t>
            </a:r>
            <a:r>
              <a:rPr lang="uk-UA" dirty="0" smtClean="0"/>
              <a:t>опущені </a:t>
            </a:r>
            <a:r>
              <a:rPr lang="uk-UA" dirty="0" smtClean="0"/>
              <a:t>донизу. </a:t>
            </a:r>
            <a:r>
              <a:rPr lang="uk-UA" dirty="0" smtClean="0"/>
              <a:t>Міжбрівний </a:t>
            </a:r>
            <a:r>
              <a:rPr lang="uk-UA" dirty="0" smtClean="0"/>
              <a:t>простір заповнюють різко виражені вертикальні складки.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	Губи </a:t>
            </a:r>
            <a:r>
              <a:rPr lang="uk-UA" dirty="0" smtClean="0"/>
              <a:t>щільно стиснуті.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	Щоки </a:t>
            </a:r>
            <a:r>
              <a:rPr lang="uk-UA" dirty="0" smtClean="0"/>
              <a:t>здаються більш запалими, </a:t>
            </a:r>
            <a:r>
              <a:rPr lang="uk-UA" dirty="0" smtClean="0"/>
              <a:t>оскільки западини </a:t>
            </a:r>
            <a:r>
              <a:rPr lang="uk-UA" dirty="0" smtClean="0"/>
              <a:t>щік підкреслюються сильно виступаючими </a:t>
            </a:r>
            <a:r>
              <a:rPr lang="uk-UA" dirty="0" smtClean="0"/>
              <a:t>жувальними </a:t>
            </a:r>
            <a:r>
              <a:rPr lang="uk-UA" dirty="0" smtClean="0"/>
              <a:t>м'язами.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	Перенісся </a:t>
            </a:r>
            <a:r>
              <a:rPr lang="uk-UA" dirty="0" smtClean="0"/>
              <a:t>видається з-під навислих брів. Центр мімічного вираження - у верхній частині </a:t>
            </a:r>
            <a:r>
              <a:rPr lang="uk-UA" dirty="0" smtClean="0"/>
              <a:t>обличчя.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Гнів. </a:t>
            </a:r>
            <a:endParaRPr lang="ru-RU" dirty="0"/>
          </a:p>
        </p:txBody>
      </p:sp>
      <p:pic>
        <p:nvPicPr>
          <p:cNvPr id="22530" name="Picture 2" descr="Картинки по запросу гнев головолом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465" y="1052736"/>
            <a:ext cx="4265535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16016" y="1124744"/>
            <a:ext cx="4644008" cy="5098571"/>
          </a:xfrm>
        </p:spPr>
        <p:txBody>
          <a:bodyPr>
            <a:noAutofit/>
          </a:bodyPr>
          <a:lstStyle/>
          <a:p>
            <a:r>
              <a:rPr lang="uk-UA" sz="1400" dirty="0" smtClean="0"/>
              <a:t>1 - лобова кістка; </a:t>
            </a:r>
          </a:p>
          <a:p>
            <a:r>
              <a:rPr lang="uk-UA" sz="1400" dirty="0" smtClean="0"/>
              <a:t>2 - тім'яна кістка; </a:t>
            </a:r>
          </a:p>
          <a:p>
            <a:r>
              <a:rPr lang="uk-UA" sz="1400" dirty="0" smtClean="0"/>
              <a:t>3 - скронева кістка; </a:t>
            </a:r>
          </a:p>
          <a:p>
            <a:r>
              <a:rPr lang="uk-UA" sz="1400" dirty="0" smtClean="0"/>
              <a:t>4 - потилична кістка; </a:t>
            </a:r>
          </a:p>
          <a:p>
            <a:r>
              <a:rPr lang="uk-UA" sz="1400" dirty="0" smtClean="0"/>
              <a:t>5 - клиноподібна кістка; </a:t>
            </a:r>
          </a:p>
          <a:p>
            <a:r>
              <a:rPr lang="uk-UA" sz="1400" dirty="0" smtClean="0"/>
              <a:t>6 - </a:t>
            </a:r>
            <a:r>
              <a:rPr lang="uk-UA" sz="1400" dirty="0" err="1" smtClean="0"/>
              <a:t>напівкружна-скронева</a:t>
            </a:r>
            <a:r>
              <a:rPr lang="uk-UA" sz="1400" dirty="0" smtClean="0"/>
              <a:t> лінія;</a:t>
            </a:r>
          </a:p>
          <a:p>
            <a:r>
              <a:rPr lang="uk-UA" sz="1400" dirty="0" smtClean="0"/>
              <a:t> 7 - вилична кістка; </a:t>
            </a:r>
          </a:p>
          <a:p>
            <a:r>
              <a:rPr lang="uk-UA" sz="1400" dirty="0" smtClean="0"/>
              <a:t>8 - лобовий відросток виличної кістки;</a:t>
            </a:r>
          </a:p>
          <a:p>
            <a:r>
              <a:rPr lang="uk-UA" sz="1400" dirty="0" smtClean="0"/>
              <a:t> 9 - скроневий відросток виличної кістки (який утворює разом зі виличні відростком скроневої кістки </a:t>
            </a:r>
            <a:r>
              <a:rPr lang="uk-UA" sz="1400" dirty="0" err="1" smtClean="0"/>
              <a:t>скулову</a:t>
            </a:r>
            <a:r>
              <a:rPr lang="uk-UA" sz="1400" dirty="0" smtClean="0"/>
              <a:t> дугу);</a:t>
            </a:r>
          </a:p>
          <a:p>
            <a:r>
              <a:rPr lang="uk-UA" sz="1400" dirty="0" smtClean="0"/>
              <a:t>10 - верхня щелепа; </a:t>
            </a:r>
          </a:p>
          <a:p>
            <a:r>
              <a:rPr lang="uk-UA" sz="1400" dirty="0" smtClean="0"/>
              <a:t>11 - носова кістка; </a:t>
            </a:r>
          </a:p>
          <a:p>
            <a:r>
              <a:rPr lang="uk-UA" sz="1400" dirty="0" smtClean="0"/>
              <a:t>12 - передня носова кістка; </a:t>
            </a:r>
          </a:p>
          <a:p>
            <a:r>
              <a:rPr lang="uk-UA" sz="1400" dirty="0" smtClean="0"/>
              <a:t>13 - нижня щелепа; </a:t>
            </a:r>
          </a:p>
          <a:p>
            <a:r>
              <a:rPr lang="uk-UA" sz="1400" dirty="0" smtClean="0"/>
              <a:t>14 - підборіддя бугор; </a:t>
            </a:r>
          </a:p>
          <a:p>
            <a:r>
              <a:rPr lang="uk-UA" sz="1400" dirty="0" smtClean="0"/>
              <a:t>15 - гілка нижньої щелепи; </a:t>
            </a:r>
          </a:p>
          <a:p>
            <a:r>
              <a:rPr lang="uk-UA" sz="1400" dirty="0" smtClean="0"/>
              <a:t>16 - кут нижньої щелепи; </a:t>
            </a:r>
          </a:p>
          <a:p>
            <a:r>
              <a:rPr lang="uk-UA" sz="1400" dirty="0" smtClean="0"/>
              <a:t>17 - зовнішній слуховий прохід</a:t>
            </a:r>
            <a:endParaRPr lang="ru-RU" sz="1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Кістки черепа</a:t>
            </a:r>
            <a:endParaRPr lang="ru-RU" dirty="0"/>
          </a:p>
        </p:txBody>
      </p:sp>
      <p:pic>
        <p:nvPicPr>
          <p:cNvPr id="16386" name="Picture 2" descr="http://vneshnii-oblik.ru/img/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838669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Картинки по запросу лицевая часть череп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5400600" cy="54006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1960" y="332656"/>
            <a:ext cx="4690864" cy="62646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000" dirty="0" smtClean="0"/>
              <a:t>Лицева частина черепа складається з верхньої та нижньої щелеп, виличних дуг та дрібних носових кісток. </a:t>
            </a:r>
          </a:p>
          <a:p>
            <a:pPr>
              <a:buNone/>
            </a:pPr>
            <a:r>
              <a:rPr lang="uk-UA" sz="2000" dirty="0" smtClean="0"/>
              <a:t>	Всі ці кістки утворюють опуклості і западини. </a:t>
            </a:r>
          </a:p>
          <a:p>
            <a:pPr>
              <a:buNone/>
            </a:pPr>
            <a:r>
              <a:rPr lang="uk-UA" sz="2000" dirty="0" smtClean="0"/>
              <a:t>	</a:t>
            </a:r>
          </a:p>
          <a:p>
            <a:pPr>
              <a:buNone/>
            </a:pPr>
            <a:r>
              <a:rPr lang="uk-UA" sz="2000" dirty="0" smtClean="0"/>
              <a:t>	На обличчі людини </a:t>
            </a:r>
            <a:r>
              <a:rPr lang="uk-UA" sz="2000" b="1" dirty="0" smtClean="0"/>
              <a:t>8 основних опуклостей</a:t>
            </a:r>
            <a:r>
              <a:rPr lang="uk-UA" sz="2000" dirty="0" smtClean="0"/>
              <a:t>: дві виличні, носова з хрящем, дві </a:t>
            </a:r>
            <a:r>
              <a:rPr lang="uk-UA" sz="2000" dirty="0" err="1" smtClean="0"/>
              <a:t>надбровні</a:t>
            </a:r>
            <a:r>
              <a:rPr lang="uk-UA" sz="2000" dirty="0" smtClean="0"/>
              <a:t> дуги, два лобових бугра і підборіддя опуклість на нижній щелепі.</a:t>
            </a:r>
            <a:br>
              <a:rPr lang="uk-UA" sz="2000" dirty="0" smtClean="0"/>
            </a:b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	Також на обличчі людини є </a:t>
            </a:r>
            <a:r>
              <a:rPr lang="uk-UA" sz="2000" b="1" dirty="0" smtClean="0"/>
              <a:t>12 основних западин</a:t>
            </a:r>
            <a:r>
              <a:rPr lang="uk-UA" sz="2000" dirty="0" smtClean="0"/>
              <a:t>: дві скроневі, дві очноямкові, дві </a:t>
            </a:r>
            <a:r>
              <a:rPr lang="uk-UA" sz="2000" dirty="0" err="1" smtClean="0"/>
              <a:t>підвиличні</a:t>
            </a:r>
            <a:r>
              <a:rPr lang="uk-UA" sz="2000" dirty="0" smtClean="0"/>
              <a:t>, грушоподібна носова, дві щелепних, </a:t>
            </a:r>
            <a:r>
              <a:rPr lang="uk-UA" sz="2000" dirty="0" err="1" smtClean="0"/>
              <a:t>носогубна</a:t>
            </a:r>
            <a:r>
              <a:rPr lang="uk-UA" sz="2000" dirty="0" smtClean="0"/>
              <a:t>, підборіддя та прогин лобової кістки між лобовими буграми і </a:t>
            </a:r>
            <a:r>
              <a:rPr lang="uk-UA" sz="2000" dirty="0" err="1" smtClean="0"/>
              <a:t>надбровними</a:t>
            </a:r>
            <a:r>
              <a:rPr lang="uk-UA" sz="2000" dirty="0" smtClean="0"/>
              <a:t> дугами.</a:t>
            </a:r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</TotalTime>
  <Words>276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Анатомічні основи гриму</vt:lpstr>
      <vt:lpstr>Анатомічні основи гриму</vt:lpstr>
      <vt:lpstr>Мімічні м’язи обличчя</vt:lpstr>
      <vt:lpstr>Слайд 4</vt:lpstr>
      <vt:lpstr>Радість. </vt:lpstr>
      <vt:lpstr>Печаль. </vt:lpstr>
      <vt:lpstr>Гнів. </vt:lpstr>
      <vt:lpstr>Кістки черепа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Анатомічні основи гриму</dc:title>
  <dc:creator>Admin</dc:creator>
  <cp:lastModifiedBy>Admin</cp:lastModifiedBy>
  <cp:revision>7</cp:revision>
  <dcterms:created xsi:type="dcterms:W3CDTF">2019-11-02T10:15:45Z</dcterms:created>
  <dcterms:modified xsi:type="dcterms:W3CDTF">2019-11-02T13:33:55Z</dcterms:modified>
</cp:coreProperties>
</file>