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67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87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805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3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5386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17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8272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23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877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081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12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37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8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392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084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11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D9E7A-ED1D-4B4F-9153-5D8AF435BA0B}" type="datetimeFigureOut">
              <a:rPr lang="uk-UA" smtClean="0"/>
              <a:t>15.03.2017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B3AE86-7CDA-4F99-BC47-25E94736A1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459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1500"/>
            <a:ext cx="12192000" cy="812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94014" y="-353290"/>
            <a:ext cx="11258550" cy="2164773"/>
          </a:xfrm>
        </p:spPr>
        <p:txBody>
          <a:bodyPr/>
          <a:lstStyle/>
          <a:p>
            <a:r>
              <a:rPr lang="uk-UA" sz="8800" dirty="0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ФОТОТЕРАПИЯ</a:t>
            </a:r>
            <a:endParaRPr lang="uk-UA" sz="8800" dirty="0">
              <a:solidFill>
                <a:schemeClr val="bg1"/>
              </a:solidFill>
              <a:latin typeface="Core Rhino 75 Heavy" panose="02010903030302020204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382" y="4781550"/>
            <a:ext cx="3607377" cy="1541319"/>
          </a:xfrm>
        </p:spPr>
        <p:txBody>
          <a:bodyPr>
            <a:noAutofit/>
          </a:bodyPr>
          <a:lstStyle/>
          <a:p>
            <a:pPr algn="l"/>
            <a:r>
              <a:rPr lang="uk-UA" sz="2000" b="1" dirty="0" err="1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Выполнила</a:t>
            </a:r>
            <a:endParaRPr lang="uk-UA" sz="2000" b="1" dirty="0" smtClean="0">
              <a:solidFill>
                <a:schemeClr val="bg1"/>
              </a:solidFill>
              <a:latin typeface="Core Rhino 75 Heavy" panose="02010903030302020204" pitchFamily="50" charset="-52"/>
            </a:endParaRPr>
          </a:p>
          <a:p>
            <a:pPr algn="l"/>
            <a:r>
              <a:rPr lang="uk-UA" sz="2000" b="1" dirty="0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Студентка 2 </a:t>
            </a:r>
            <a:r>
              <a:rPr lang="uk-UA" sz="2000" b="1" dirty="0" err="1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курса</a:t>
            </a:r>
            <a:r>
              <a:rPr lang="uk-UA" sz="2000" b="1" dirty="0">
                <a:solidFill>
                  <a:schemeClr val="bg1"/>
                </a:solidFill>
                <a:latin typeface="Core Rhino 75 Heavy" panose="02010903030302020204" pitchFamily="50" charset="-52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СПП,</a:t>
            </a:r>
          </a:p>
          <a:p>
            <a:pPr algn="l"/>
            <a:r>
              <a:rPr lang="uk-UA" sz="2000" b="1" dirty="0" err="1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группы</a:t>
            </a:r>
            <a:r>
              <a:rPr lang="uk-UA" sz="2000" b="1" dirty="0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 3125-2</a:t>
            </a:r>
          </a:p>
          <a:p>
            <a:pPr algn="l"/>
            <a:r>
              <a:rPr lang="uk-UA" sz="2000" b="1" dirty="0" err="1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Карягина</a:t>
            </a:r>
            <a:r>
              <a:rPr lang="uk-UA" sz="2000" b="1" dirty="0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 </a:t>
            </a:r>
            <a:r>
              <a:rPr lang="uk-UA" sz="2000" b="1" dirty="0" err="1" smtClean="0">
                <a:solidFill>
                  <a:schemeClr val="bg1"/>
                </a:solidFill>
                <a:latin typeface="Core Rhino 75 Heavy" panose="02010903030302020204" pitchFamily="50" charset="-52"/>
              </a:rPr>
              <a:t>Елена</a:t>
            </a:r>
            <a:endParaRPr lang="uk-UA" sz="2000" b="1" dirty="0" smtClean="0">
              <a:solidFill>
                <a:schemeClr val="bg1"/>
              </a:solidFill>
              <a:latin typeface="Core Rhino 75 Heavy" panose="020109030303020202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487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86" y="609600"/>
            <a:ext cx="8371416" cy="5661170"/>
          </a:xfrm>
        </p:spPr>
      </p:pic>
    </p:spTree>
    <p:extLst>
      <p:ext uri="{BB962C8B-B14F-4D97-AF65-F5344CB8AC3E}">
        <p14:creationId xmlns:p14="http://schemas.microsoft.com/office/powerpoint/2010/main" val="18518782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re Rhino 75 Heavy" panose="02010903030302020204" pitchFamily="50" charset="-52"/>
              </a:rPr>
              <a:t>ФОТОТЕРАПИЯ (СЛАЙД-ТЕРАПИЯ) С ДЕТЬМИ</a:t>
            </a:r>
            <a:endParaRPr lang="uk-UA" dirty="0">
              <a:latin typeface="Core Rhino 75 Heavy" panose="020109030303020202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Занятия можно проводить с детьми, начиная с 3-4 лет, обращающихся к психологу с разнообразными психологическими проблемами, такими как невротические состояния, страхи</a:t>
            </a:r>
            <a:r>
              <a:rPr lang="ru-RU" dirty="0">
                <a:latin typeface="+mj-lt"/>
              </a:rPr>
              <a:t>, нарушения сна, замкнутость, тревожность, </a:t>
            </a:r>
            <a:r>
              <a:rPr lang="ru-RU" dirty="0" smtClean="0">
                <a:latin typeface="+mj-lt"/>
              </a:rPr>
              <a:t>эмоционально-волевые </a:t>
            </a:r>
            <a:r>
              <a:rPr lang="ru-RU" dirty="0">
                <a:latin typeface="+mj-lt"/>
              </a:rPr>
              <a:t>нарушения, агрессивное поведение и др. 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Слайд-терапия гармонично включается в программу групповых психокоррекционных занятий в детских и </a:t>
            </a:r>
            <a:r>
              <a:rPr lang="ru-RU" dirty="0" smtClean="0">
                <a:latin typeface="+mj-lt"/>
              </a:rPr>
              <a:t>детско-родительских </a:t>
            </a:r>
            <a:r>
              <a:rPr lang="ru-RU" dirty="0">
                <a:latin typeface="+mj-lt"/>
              </a:rPr>
              <a:t>группах. Непосредственно просмотр слайд- фильма занимает 10-15 минут. Каждый слайд экспонирует- </a:t>
            </a:r>
            <a:r>
              <a:rPr lang="ru-RU" dirty="0" err="1">
                <a:latin typeface="+mj-lt"/>
              </a:rPr>
              <a:t>ся</a:t>
            </a:r>
            <a:r>
              <a:rPr lang="ru-RU" dirty="0">
                <a:latin typeface="+mj-lt"/>
              </a:rPr>
              <a:t> на экране 10-15 секунд и сопровождается мелодией. 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Очень часто дети просят показать фильм еще раз и </a:t>
            </a:r>
            <a:r>
              <a:rPr lang="ru-RU" dirty="0" smtClean="0">
                <a:latin typeface="+mj-lt"/>
              </a:rPr>
              <a:t>остановить </a:t>
            </a:r>
            <a:r>
              <a:rPr lang="ru-RU" dirty="0">
                <a:latin typeface="+mj-lt"/>
              </a:rPr>
              <a:t>тот или иной кадр, подойти к экрану и внимательно, уже с близкого расстояния, хорошо его рассмотреть, а затем придумать и рассказать или же написать сказку о </a:t>
            </a:r>
            <a:r>
              <a:rPr lang="ru-RU" dirty="0" smtClean="0">
                <a:latin typeface="+mj-lt"/>
              </a:rPr>
              <a:t>заинтересовавшем </a:t>
            </a:r>
            <a:r>
              <a:rPr lang="ru-RU" dirty="0">
                <a:latin typeface="+mj-lt"/>
              </a:rPr>
              <a:t>объекте. </a:t>
            </a:r>
            <a:endParaRPr lang="uk-U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850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854" y="768927"/>
            <a:ext cx="7661564" cy="3683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AD84C6"/>
                </a:solidFill>
                <a:latin typeface="Core Rhino 75 Heavy" panose="02010903030302020204" pitchFamily="50" charset="-52"/>
              </a:rPr>
              <a:t>Фототерапия</a:t>
            </a:r>
            <a:r>
              <a:rPr lang="ru-RU" sz="2800" dirty="0" smtClean="0">
                <a:latin typeface="Core Rhino 75 Heavy" panose="02010903030302020204" pitchFamily="50" charset="-52"/>
              </a:rPr>
              <a:t> — </a:t>
            </a:r>
            <a:r>
              <a:rPr lang="ru-RU" sz="2800" dirty="0" smtClean="0">
                <a:latin typeface="+mj-lt"/>
              </a:rPr>
              <a:t>это терапия, основанная на применении фотографии или слайдов для решения психологических проблем, а также для развития и гармонизации личности.</a:t>
            </a:r>
            <a:endParaRPr lang="uk-UA" sz="28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8217">
            <a:off x="775854" y="4072974"/>
            <a:ext cx="2838450" cy="20468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27">
            <a:off x="3515783" y="3862805"/>
            <a:ext cx="2181704" cy="2349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0822">
            <a:off x="5981112" y="3860880"/>
            <a:ext cx="2967574" cy="222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15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028" y="623455"/>
            <a:ext cx="8149936" cy="59228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Основным содержанием фототерапии является создание или восприятие фотографических образов, дополняемое их обсуждением и разными видами творческой деятельности, включая изобразительное искусство, движение, танец, сочинение историй и стихотворений.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Положительное воздействие фотографии на личность и ее отношение с окружающим миром может проявляться как при просмотре и обсуждении фотоснимков (слайдов) совместно с психологом, так и с участниками группы при групповых занятиях</a:t>
            </a:r>
            <a:r>
              <a:rPr lang="ru-RU" b="1" dirty="0" smtClean="0">
                <a:latin typeface="+mj-lt"/>
              </a:rPr>
              <a:t>.</a:t>
            </a:r>
            <a:endParaRPr lang="uk-UA" b="1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28" y="3347608"/>
            <a:ext cx="3676650" cy="27610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08" y="3347608"/>
            <a:ext cx="3681456" cy="276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85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217" y="505691"/>
            <a:ext cx="9110902" cy="13208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Core Rhino 75 Heavy" panose="02010903030302020204" pitchFamily="50" charset="-52"/>
              </a:rPr>
              <a:t>Возможности фотографии (слайда):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953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1. Играет с реальностью и ее зримыми отображениями.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2. Передает личное отношение к изображенному событию.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3. Проясняет события, скрытые за кадром.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4. Воздействует на зрителя.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5. Выступает универсальным инструментом сохранения и передачи информации и образного познания реальности.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4087762"/>
            <a:ext cx="2110590" cy="23450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436" y="4108912"/>
            <a:ext cx="1727099" cy="23027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922" y="4108912"/>
            <a:ext cx="3070397" cy="230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752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29111" cy="1320800"/>
          </a:xfrm>
        </p:spPr>
        <p:txBody>
          <a:bodyPr>
            <a:normAutofit fontScale="90000"/>
          </a:bodyPr>
          <a:lstStyle/>
          <a:p>
            <a:r>
              <a:rPr lang="uk-UA" dirty="0" err="1" smtClean="0">
                <a:latin typeface="Core Rhino 75 Heavy" panose="02010903030302020204" pitchFamily="50" charset="-52"/>
              </a:rPr>
              <a:t>Психологические</a:t>
            </a:r>
            <a:r>
              <a:rPr lang="uk-UA" dirty="0" smtClean="0">
                <a:latin typeface="Core Rhino 75 Heavy" panose="02010903030302020204" pitchFamily="50" charset="-52"/>
              </a:rPr>
              <a:t> </a:t>
            </a:r>
            <a:r>
              <a:rPr lang="uk-UA" dirty="0" err="1" smtClean="0">
                <a:latin typeface="Core Rhino 75 Heavy" panose="02010903030302020204" pitchFamily="50" charset="-52"/>
              </a:rPr>
              <a:t>функции</a:t>
            </a:r>
            <a:r>
              <a:rPr lang="uk-UA" dirty="0" smtClean="0">
                <a:latin typeface="Core Rhino 75 Heavy" panose="02010903030302020204" pitchFamily="50" charset="-52"/>
              </a:rPr>
              <a:t> </a:t>
            </a:r>
            <a:r>
              <a:rPr lang="uk-UA" dirty="0" err="1" smtClean="0">
                <a:latin typeface="Core Rhino 75 Heavy" panose="02010903030302020204" pitchFamily="50" charset="-52"/>
              </a:rPr>
              <a:t>фотографии</a:t>
            </a:r>
            <a:r>
              <a:rPr lang="uk-UA" dirty="0" smtClean="0">
                <a:latin typeface="Core Rhino 75 Heavy" panose="02010903030302020204" pitchFamily="50" charset="-52"/>
              </a:rPr>
              <a:t>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09" y="1844819"/>
            <a:ext cx="8115300" cy="5013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1. Фокусирующая/актуализирующая функция.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Она связана со способностью фотографии оживлять воспоминания и приводить к повторному переживанию произошедших ранее событий (как положительно, так и отрицательно окрашенных).</a:t>
            </a:r>
          </a:p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2. Стимулирующая функция.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Она связана с тем, что при создании и восприятии снимков происходит активизация разных сенсорных систем — зрения, кинестетики, тактиль</a:t>
            </a:r>
            <a:r>
              <a:rPr lang="ru-RU" dirty="0">
                <a:latin typeface="+mj-lt"/>
              </a:rPr>
              <a:t>ной чувствительности. Фотографируя, человек вступает в активные отношения с миром. Выбирая объекты для </a:t>
            </a:r>
            <a:r>
              <a:rPr lang="ru-RU" dirty="0" smtClean="0">
                <a:latin typeface="+mj-lt"/>
              </a:rPr>
              <a:t>съемки </a:t>
            </a:r>
            <a:r>
              <a:rPr lang="ru-RU" dirty="0">
                <a:latin typeface="+mj-lt"/>
              </a:rPr>
              <a:t>и производя ее, ему порой приходится прилагать </a:t>
            </a:r>
            <a:r>
              <a:rPr lang="ru-RU" dirty="0" smtClean="0">
                <a:latin typeface="+mj-lt"/>
              </a:rPr>
              <a:t>немалые </a:t>
            </a:r>
            <a:r>
              <a:rPr lang="ru-RU" dirty="0">
                <a:latin typeface="+mj-lt"/>
              </a:rPr>
              <a:t>усилия для мобилизации своих чувств, воли и </a:t>
            </a:r>
            <a:r>
              <a:rPr lang="ru-RU" dirty="0" smtClean="0">
                <a:latin typeface="+mj-lt"/>
              </a:rPr>
              <a:t>изобретательности</a:t>
            </a:r>
            <a:r>
              <a:rPr lang="ru-RU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3891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150" y="1026968"/>
            <a:ext cx="7910945" cy="5626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3. Организующая (интегрирующая) функция.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Фото- съемка немыслима без способности человека осуществлять свой выбор и определенным образом «встраивать» объект восприятия в систему личных значений, соотносить его со своими потребностями и опытом. </a:t>
            </a:r>
          </a:p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4. Объективирующая функция.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Она в какой-то мере связана с фокусирующей/актуализирующей функцией и заключается в способности фотографии делать зримыми переживания и личностные проявления человека, отражающиеся в его внешнем облике и поступках. Человек может понять, в какой степени его мимика и поза, прическа, одежда, а также интерьер, его собеседники в кадре и другие детали связаны с его чувством культурного, тендерного или профессионального «Я» и потребностями в его изменении.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84282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2164"/>
            <a:ext cx="7869382" cy="5563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5. Функция отражения динамики внешних и внутренних изменений.</a:t>
            </a:r>
            <a:r>
              <a:rPr lang="ru-RU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Данная функция проявляется в том случае, если имеется достаточное количество снимков, позволяющих провести ретроспективный анализ определенных этапов жизни человека и увидеть, насколько различаются оформление его внешности, поведение и окружающая среда в разные моменты времени. </a:t>
            </a:r>
          </a:p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6. Смыслообразующая функция.</a:t>
            </a:r>
            <a:r>
              <a:rPr lang="ru-RU" b="1" dirty="0" smtClean="0">
                <a:latin typeface="Core Rhino 75 Heavy" panose="02010903030302020204" pitchFamily="50" charset="-52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Она заключается в способности фотографии помогать человеку увидеть смысл поступков и переживаний — как своих собственных, так и других людей, поскольку она позволяет «остановить мгновение» и достичь фокусировки на нем. Фотография также обеспечивает необходимую для саморефлексии отстраненность, благодаря чему люди могут увидеть переживания и  поступки в новом свете и постичь их иное, зачастую более глубокое или альтернативное содержание.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39468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50" y="727363"/>
            <a:ext cx="7484918" cy="567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7. Смыслообразующая функция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Если иметь в виду не только восприятие, но и создание снимков, то фотография в определенной мере связана с выбором объектов, времени и контекста съемки, благодаря чему осуществляется «селекция» наиболее значимого материала и его содержательная переработка. Выступая в этой функции, фотография нередко позволяет обозначить «истину» бытия, переживаний и человеческих отношений. </a:t>
            </a:r>
          </a:p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8. Контейнирующая (удерживающая) функция.</a:t>
            </a:r>
            <a:r>
              <a:rPr lang="ru-RU" b="1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Она связана с тем, что фотография может «удерживать» чувства от их бессознательного отреагирования в реальности. Данная функция основана на том, что фотографические образы час- то выступают в качестве инструментов символической экспрессии, которые, как это следует из психодинамических представлений, служат «канализации» психической энергии и ее трансформации в более высоко организованные психические проявления. На этом, в частности, основана идея о сублимации. </a:t>
            </a:r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8413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8118764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9. Экспрессивно-</a:t>
            </a:r>
            <a:r>
              <a:rPr lang="ru-RU" dirty="0" err="1" smtClean="0">
                <a:latin typeface="Core Rhino 75 Heavy" panose="02010903030302020204" pitchFamily="50" charset="-52"/>
              </a:rPr>
              <a:t>катарсическая</a:t>
            </a:r>
            <a:r>
              <a:rPr lang="ru-RU" dirty="0" smtClean="0">
                <a:latin typeface="Core Rhino 75 Heavy" panose="02010903030302020204" pitchFamily="50" charset="-52"/>
              </a:rPr>
              <a:t> функция </a:t>
            </a:r>
            <a:r>
              <a:rPr lang="ru-RU" dirty="0" smtClean="0">
                <a:latin typeface="+mj-lt"/>
              </a:rPr>
              <a:t>заключена как в восприятии готовых снимков, так и в их создании. Повторное, иногда более глубокое (по сравнению с прошлой ситуацией) переживание чувств и их вербальное и невербальное выражение во время просмотра фотографий (в особенности если оно происходит в присутствии достаточно эмпатичных и понимающих собеседников), способно приводить к эмоциональному «очищению» и освобождению от тягостных переживаний. </a:t>
            </a:r>
          </a:p>
          <a:p>
            <a:pPr marL="0" indent="0">
              <a:buNone/>
            </a:pPr>
            <a:r>
              <a:rPr lang="ru-RU" dirty="0" smtClean="0">
                <a:latin typeface="Core Rhino 75 Heavy" panose="02010903030302020204" pitchFamily="50" charset="-52"/>
              </a:rPr>
              <a:t>10. Защитная функция фотографии </a:t>
            </a:r>
            <a:r>
              <a:rPr lang="ru-RU" dirty="0" smtClean="0">
                <a:latin typeface="+mj-lt"/>
              </a:rPr>
              <a:t>связана с ее способностью обеспечивать дистанцирование от травматичных и малопонятных переживаний и ту или иную степень контроля над ними. Так, например, человек может в течение определенного времени скрывать от близких некоторые из своих фотографий, если демонстрация и обсуждение того, что на них изображено, является для него психологически небезопасным. При этом он может ощутить, что именно он, и ни- кто другой, определяет момент, когда снимки могут быть показаны. Его возможность контролировать ситуацию и свои чувства будет очень важной для достижения чувства психологической безопасности и вероятно, в конечном итоге сделает его готовым к их показу.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13943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938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Core Rhino 75 Heavy</vt:lpstr>
      <vt:lpstr>Trebuchet MS</vt:lpstr>
      <vt:lpstr>Wingdings 3</vt:lpstr>
      <vt:lpstr>Грань</vt:lpstr>
      <vt:lpstr>ФОТОТЕРАПИЯ</vt:lpstr>
      <vt:lpstr>Презентация PowerPoint</vt:lpstr>
      <vt:lpstr>Презентация PowerPoint</vt:lpstr>
      <vt:lpstr>Возможности фотографии (слайда): </vt:lpstr>
      <vt:lpstr>Психологические функции фотографии: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ФОТОТЕРАПИЯ (СЛАЙД-ТЕРАПИЯ) С ДЕТЬМИ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ФОТОТЕРАПИЯ</dc:title>
  <dc:creator>Танечка</dc:creator>
  <cp:lastModifiedBy>Танечка</cp:lastModifiedBy>
  <cp:revision>5</cp:revision>
  <dcterms:created xsi:type="dcterms:W3CDTF">2017-03-15T09:12:26Z</dcterms:created>
  <dcterms:modified xsi:type="dcterms:W3CDTF">2017-03-15T09:44:59Z</dcterms:modified>
</cp:coreProperties>
</file>