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92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55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87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86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27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47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2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77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0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62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18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10A89-FE4A-4A5E-964F-5A7A5BDB87EA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0BE9-BBAB-4CC2-8739-54795A7F56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41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08920"/>
            <a:ext cx="9144000" cy="951470"/>
          </a:xfrm>
        </p:spPr>
        <p:txBody>
          <a:bodyPr>
            <a:normAutofit fontScale="90000"/>
          </a:bodyPr>
          <a:lstStyle/>
          <a:p>
            <a:r>
              <a:rPr lang="fr-CA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CHANGEMENT DU PARADIGME DANS LA LINGUISTIQUE CONTEMPORAINE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0129" y="1729947"/>
            <a:ext cx="11454713" cy="4893276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rabicPeriod"/>
            </a:pPr>
            <a:r>
              <a:rPr lang="fr-CA" sz="3200" dirty="0" smtClean="0"/>
              <a:t>Apparition de la linguistique</a:t>
            </a:r>
          </a:p>
          <a:p>
            <a:pPr marL="514350" indent="-514350" algn="l">
              <a:buAutoNum type="arabicPeriod"/>
            </a:pPr>
            <a:r>
              <a:rPr lang="fr-CA" sz="3200" dirty="0" smtClean="0"/>
              <a:t>Repères historiques:</a:t>
            </a:r>
          </a:p>
          <a:p>
            <a:pPr marL="457200" indent="-457200" algn="l">
              <a:buFontTx/>
              <a:buChar char="-"/>
            </a:pPr>
            <a:r>
              <a:rPr lang="fr-CA" sz="3200" dirty="0" smtClean="0"/>
              <a:t>Structuralisme</a:t>
            </a:r>
          </a:p>
          <a:p>
            <a:pPr marL="457200" indent="-457200" algn="l">
              <a:buFontTx/>
              <a:buChar char="-"/>
            </a:pPr>
            <a:r>
              <a:rPr lang="fr-CA" sz="3200" dirty="0" smtClean="0"/>
              <a:t>Sémantique</a:t>
            </a:r>
          </a:p>
          <a:p>
            <a:pPr marL="457200" indent="-457200" algn="l">
              <a:buFontTx/>
              <a:buChar char="-"/>
            </a:pPr>
            <a:r>
              <a:rPr lang="fr-CA" sz="3200" dirty="0" smtClean="0"/>
              <a:t>Pragmatique</a:t>
            </a:r>
          </a:p>
          <a:p>
            <a:pPr marL="457200" indent="-457200" algn="l">
              <a:buFontTx/>
              <a:buChar char="-"/>
            </a:pPr>
            <a:r>
              <a:rPr lang="fr-CA" sz="3200" dirty="0" smtClean="0"/>
              <a:t>Théorie des actes langagiers</a:t>
            </a:r>
          </a:p>
          <a:p>
            <a:pPr marL="457200" indent="-457200" algn="l">
              <a:buFontTx/>
              <a:buChar char="-"/>
            </a:pPr>
            <a:r>
              <a:rPr lang="fr-CA" sz="3200" dirty="0"/>
              <a:t>T</a:t>
            </a:r>
            <a:r>
              <a:rPr lang="fr-CA" sz="3200" dirty="0" smtClean="0"/>
              <a:t>héorie de la communication</a:t>
            </a:r>
            <a:endParaRPr lang="fr-CA" sz="3200" dirty="0" smtClean="0"/>
          </a:p>
          <a:p>
            <a:pPr marL="457200" indent="-457200" algn="l">
              <a:buFontTx/>
              <a:buChar char="-"/>
            </a:pPr>
            <a:r>
              <a:rPr lang="fr-CA" sz="3200" dirty="0" smtClean="0"/>
              <a:t>Interactionnisme</a:t>
            </a:r>
          </a:p>
          <a:p>
            <a:pPr algn="l"/>
            <a:r>
              <a:rPr lang="fr-CA" sz="3200" dirty="0" smtClean="0"/>
              <a:t>3. L’horizon de la linguistique contemporaine: Psycholinguistique, Ethnopsycholinguistique, Sociolinguistique</a:t>
            </a:r>
          </a:p>
          <a:p>
            <a:pPr marL="457200" indent="-457200">
              <a:buFontTx/>
              <a:buChar char="-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396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9685"/>
          </a:xfrm>
        </p:spPr>
        <p:txBody>
          <a:bodyPr/>
          <a:lstStyle/>
          <a:p>
            <a:pPr algn="ctr"/>
            <a:r>
              <a:rPr lang="fr-CA" dirty="0" smtClean="0"/>
              <a:t>STRUCTURALISME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89686"/>
            <a:ext cx="12084908" cy="582003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CA" sz="4400" b="1" i="1" dirty="0" smtClean="0"/>
              <a:t>F.de </a:t>
            </a:r>
            <a:r>
              <a:rPr lang="fr-CA" sz="4400" b="1" i="1" dirty="0"/>
              <a:t>Saussure « Cours de linguistique générale » </a:t>
            </a:r>
            <a:r>
              <a:rPr lang="fr-CA" sz="4400" b="1" i="1" dirty="0" smtClean="0"/>
              <a:t>1915</a:t>
            </a:r>
            <a:endParaRPr lang="fr-CA" sz="4400" b="1" i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CA" sz="4400" b="1" dirty="0"/>
              <a:t>Langue et parole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CA" sz="4400" b="1" dirty="0"/>
              <a:t>Langue, indépendante de </a:t>
            </a:r>
            <a:r>
              <a:rPr lang="fr-CA" sz="4400" b="1" dirty="0" smtClean="0"/>
              <a:t>l’individu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CA" sz="4400" b="1" dirty="0" smtClean="0"/>
              <a:t>Langue</a:t>
            </a:r>
            <a:r>
              <a:rPr lang="fr-CA" sz="4400" b="1" dirty="0"/>
              <a:t>, un système de signes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fr-CA" sz="4400" b="1" dirty="0"/>
              <a:t>Signe, un </a:t>
            </a:r>
            <a:r>
              <a:rPr lang="fr-CA" sz="4400" b="1" dirty="0" smtClean="0"/>
              <a:t>signifiant(</a:t>
            </a:r>
            <a:r>
              <a:rPr lang="fr-CA" sz="4400" b="1" i="1" dirty="0" smtClean="0"/>
              <a:t>image acoustique</a:t>
            </a:r>
            <a:r>
              <a:rPr lang="fr-CA" sz="4400" b="1" dirty="0" smtClean="0"/>
              <a:t>)+un signifié(</a:t>
            </a:r>
            <a:r>
              <a:rPr lang="fr-CA" sz="4400" b="1" i="1" dirty="0" smtClean="0"/>
              <a:t>concept</a:t>
            </a:r>
            <a:r>
              <a:rPr lang="fr-CA" sz="4400" b="1" dirty="0" smtClean="0"/>
              <a:t>)</a:t>
            </a:r>
            <a:endParaRPr lang="fr-CA" sz="4400" b="1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CA" sz="4400" b="1" dirty="0"/>
              <a:t>Approche diachronique</a:t>
            </a:r>
            <a:r>
              <a:rPr lang="en-US" sz="4400" b="1" dirty="0"/>
              <a:t>/</a:t>
            </a:r>
            <a:r>
              <a:rPr lang="fr-CA" sz="4400" b="1" dirty="0" smtClean="0"/>
              <a:t>synchronique(</a:t>
            </a:r>
            <a:r>
              <a:rPr lang="fr-CA" sz="4400" b="1" i="1" dirty="0" smtClean="0"/>
              <a:t>la langue comme une totalité synchronique</a:t>
            </a:r>
            <a:r>
              <a:rPr lang="fr-CA" sz="4400" b="1" dirty="0" smtClean="0"/>
              <a:t>)</a:t>
            </a:r>
            <a:endParaRPr lang="fr-CA" sz="4400" b="1" dirty="0"/>
          </a:p>
          <a:p>
            <a:pPr marL="514350" indent="-514350">
              <a:buFont typeface="+mj-lt"/>
              <a:buAutoNum type="arabicPeriod"/>
              <a:defRPr/>
            </a:pPr>
            <a:endParaRPr lang="ru-RU" sz="3200" b="1" dirty="0"/>
          </a:p>
          <a:p>
            <a:pPr marL="0" indent="0">
              <a:buNone/>
            </a:pPr>
            <a:endParaRPr lang="fr-CA" sz="3200" dirty="0"/>
          </a:p>
        </p:txBody>
      </p:sp>
    </p:spTree>
    <p:extLst>
      <p:ext uri="{BB962C8B-B14F-4D97-AF65-F5344CB8AC3E}">
        <p14:creationId xmlns:p14="http://schemas.microsoft.com/office/powerpoint/2010/main" val="93200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7708"/>
            <a:ext cx="10515600" cy="864973"/>
          </a:xfrm>
        </p:spPr>
        <p:txBody>
          <a:bodyPr>
            <a:normAutofit fontScale="90000"/>
          </a:bodyPr>
          <a:lstStyle/>
          <a:p>
            <a:pPr algn="ctr"/>
            <a:r>
              <a:rPr lang="fr-CA" b="1" i="1" dirty="0" smtClean="0"/>
              <a:t/>
            </a:r>
            <a:br>
              <a:rPr lang="fr-CA" b="1" i="1" dirty="0" smtClean="0"/>
            </a:br>
            <a:r>
              <a:rPr lang="fr-CA" dirty="0" smtClean="0"/>
              <a:t>Les </a:t>
            </a:r>
            <a:r>
              <a:rPr lang="fr-CA" dirty="0"/>
              <a:t>représentants du structuralisme:</a:t>
            </a:r>
            <a:r>
              <a:rPr lang="fr-CA" i="1" dirty="0"/>
              <a:t/>
            </a:r>
            <a:br>
              <a:rPr lang="fr-CA" i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2682"/>
            <a:ext cx="10515600" cy="579531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fr-CA" sz="4000" b="1" dirty="0" smtClean="0"/>
              <a:t>F</a:t>
            </a:r>
            <a:r>
              <a:rPr lang="uk-UA" sz="4000" b="1" dirty="0"/>
              <a:t>.</a:t>
            </a:r>
            <a:r>
              <a:rPr lang="fr-CA" sz="4000" b="1" dirty="0"/>
              <a:t>de Saussure</a:t>
            </a:r>
            <a:r>
              <a:rPr lang="uk-UA" sz="4000" b="1" dirty="0"/>
              <a:t> </a:t>
            </a:r>
            <a:endParaRPr lang="fr-CA" sz="4000" b="1" dirty="0"/>
          </a:p>
          <a:p>
            <a:pPr marL="0" indent="0" algn="ctr">
              <a:buNone/>
              <a:defRPr/>
            </a:pPr>
            <a:r>
              <a:rPr lang="fr-CA" sz="4000" b="1" dirty="0"/>
              <a:t>(</a:t>
            </a:r>
            <a:r>
              <a:rPr lang="fr-CA" sz="4000" b="1" i="1" dirty="0"/>
              <a:t>image acoustique, concept</a:t>
            </a:r>
            <a:r>
              <a:rPr lang="fr-CA" sz="4000" b="1" dirty="0" smtClean="0"/>
              <a:t>)</a:t>
            </a:r>
          </a:p>
          <a:p>
            <a:pPr marL="0" indent="0" algn="ctr">
              <a:buNone/>
              <a:defRPr/>
            </a:pPr>
            <a:endParaRPr lang="fr-CA" sz="4000" b="1" dirty="0"/>
          </a:p>
          <a:p>
            <a:pPr marL="0" indent="0" algn="ctr">
              <a:buNone/>
              <a:defRPr/>
            </a:pPr>
            <a:r>
              <a:rPr lang="fr-CA" sz="4000" b="1" dirty="0"/>
              <a:t>Troubetzkoy</a:t>
            </a:r>
            <a:r>
              <a:rPr lang="uk-UA" sz="4000" b="1" dirty="0"/>
              <a:t> </a:t>
            </a:r>
            <a:r>
              <a:rPr lang="fr-CA" sz="4000" b="1" dirty="0"/>
              <a:t>Jakobson</a:t>
            </a:r>
          </a:p>
          <a:p>
            <a:pPr marL="0" indent="0" algn="ctr">
              <a:buNone/>
              <a:defRPr/>
            </a:pPr>
            <a:r>
              <a:rPr lang="fr-CA" sz="4000" b="1" dirty="0"/>
              <a:t>(</a:t>
            </a:r>
            <a:r>
              <a:rPr lang="fr-CA" sz="4000" b="1" i="1" dirty="0"/>
              <a:t>Cercle de Prague: phonologie</a:t>
            </a:r>
            <a:r>
              <a:rPr lang="fr-CA" sz="4000" b="1" dirty="0" smtClean="0"/>
              <a:t>)</a:t>
            </a:r>
          </a:p>
          <a:p>
            <a:pPr marL="0" indent="0" algn="ctr">
              <a:buNone/>
              <a:defRPr/>
            </a:pPr>
            <a:endParaRPr lang="fr-CA" sz="4000" b="1" dirty="0"/>
          </a:p>
          <a:p>
            <a:pPr marL="0" indent="0" algn="ctr">
              <a:buNone/>
              <a:defRPr/>
            </a:pPr>
            <a:r>
              <a:rPr lang="uk-UA" sz="4000" b="1" dirty="0"/>
              <a:t> </a:t>
            </a:r>
            <a:r>
              <a:rPr lang="fr-CA" sz="4000" b="1" dirty="0" smtClean="0"/>
              <a:t>Bloomfield (USA)</a:t>
            </a:r>
          </a:p>
          <a:p>
            <a:pPr marL="0" indent="0" algn="ctr">
              <a:buNone/>
              <a:defRPr/>
            </a:pPr>
            <a:r>
              <a:rPr lang="fr-CA" sz="4000" b="1" dirty="0" smtClean="0"/>
              <a:t>Distributionalisme</a:t>
            </a:r>
            <a:endParaRPr lang="fr-CA" sz="4000" b="1" dirty="0"/>
          </a:p>
          <a:p>
            <a:pPr marL="0" indent="0" algn="ctr">
              <a:buNone/>
              <a:defRPr/>
            </a:pPr>
            <a:r>
              <a:rPr lang="fr-CA" sz="4000" b="1" dirty="0"/>
              <a:t>(ref</a:t>
            </a:r>
            <a:r>
              <a:rPr lang="fr-CA" sz="4000" b="1" i="1" dirty="0"/>
              <a:t>us du </a:t>
            </a:r>
            <a:r>
              <a:rPr lang="fr-CA" sz="4000" b="1" i="1" dirty="0" smtClean="0"/>
              <a:t>mentalisme</a:t>
            </a:r>
            <a:r>
              <a:rPr lang="fr-CA" sz="4000" b="1" dirty="0" smtClean="0"/>
              <a:t>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0138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194"/>
          </a:xfrm>
        </p:spPr>
        <p:txBody>
          <a:bodyPr/>
          <a:lstStyle/>
          <a:p>
            <a:pPr algn="ctr"/>
            <a:r>
              <a:rPr lang="fr-CA" dirty="0" smtClean="0"/>
              <a:t>Sémantique et pragmatique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637" y="1223320"/>
            <a:ext cx="11837773" cy="563468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fr-CA" dirty="0"/>
              <a:t>Milieu du XX s.</a:t>
            </a:r>
          </a:p>
          <a:p>
            <a:pPr>
              <a:defRPr/>
            </a:pPr>
            <a:r>
              <a:rPr lang="fr-CA" sz="4000" b="1" i="1" dirty="0"/>
              <a:t>Sémantique (Antoine Meillet)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CA" sz="4000" b="1" dirty="0"/>
              <a:t>relations entre les signes et  ce qu’ils désignent</a:t>
            </a:r>
          </a:p>
          <a:p>
            <a:pPr marL="0" indent="0">
              <a:buNone/>
              <a:defRPr/>
            </a:pPr>
            <a:endParaRPr lang="fr-CA" sz="4000" b="1" dirty="0"/>
          </a:p>
          <a:p>
            <a:pPr>
              <a:defRPr/>
            </a:pPr>
            <a:r>
              <a:rPr lang="fr-CA" sz="4000" b="1" i="1" dirty="0"/>
              <a:t>Pragmatique (Ch. Morris, J. Austin,J.Searle)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CA" sz="4000" b="1" dirty="0"/>
              <a:t> relation des signes à leurs interprètes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CA" sz="4000" b="1" dirty="0"/>
              <a:t> unité d’étude – acte de parole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CA" sz="4000" b="1" dirty="0"/>
              <a:t> le locutoire, l’illocutoire, le perlocutoire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fr-CA" sz="4000" b="1" dirty="0"/>
              <a:t> les assertifs, directifs, expressifs, déclaratifs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55510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5902"/>
          </a:xfrm>
        </p:spPr>
        <p:txBody>
          <a:bodyPr/>
          <a:lstStyle/>
          <a:p>
            <a:pPr algn="ctr"/>
            <a:r>
              <a:rPr lang="fr-CA" b="1" dirty="0" smtClean="0"/>
              <a:t>Théorie de la communication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708" y="1825624"/>
            <a:ext cx="11994292" cy="5032375"/>
          </a:xfrm>
        </p:spPr>
        <p:txBody>
          <a:bodyPr>
            <a:normAutofit lnSpcReduction="10000"/>
          </a:bodyPr>
          <a:lstStyle/>
          <a:p>
            <a:r>
              <a:rPr lang="uk-UA" altLang="ru-RU" sz="4400" b="1" i="1" dirty="0"/>
              <a:t>É</a:t>
            </a:r>
            <a:r>
              <a:rPr lang="fr-CA" altLang="ru-RU" sz="4400" b="1" i="1" dirty="0"/>
              <a:t>cole de Palo Alto </a:t>
            </a:r>
            <a:r>
              <a:rPr lang="fr-CA" altLang="ru-RU" sz="4400" b="1" i="1" dirty="0" smtClean="0"/>
              <a:t>(USA)</a:t>
            </a:r>
            <a:r>
              <a:rPr lang="uk-UA" altLang="ru-RU" sz="4400" b="1" i="1" dirty="0" smtClean="0"/>
              <a:t>: </a:t>
            </a:r>
            <a:endParaRPr lang="fr-CA" altLang="ru-RU" sz="4400" b="1" i="1" dirty="0" smtClean="0"/>
          </a:p>
          <a:p>
            <a:pPr marL="0" indent="0">
              <a:buNone/>
            </a:pPr>
            <a:endParaRPr lang="fr-CA" altLang="ru-RU" sz="4400" b="1" i="1" dirty="0"/>
          </a:p>
          <a:p>
            <a:r>
              <a:rPr lang="fr-CA" altLang="ru-RU" sz="4400" dirty="0"/>
              <a:t>Paul Watzlawick</a:t>
            </a:r>
            <a:r>
              <a:rPr lang="uk-UA" altLang="ru-RU" sz="4400" dirty="0"/>
              <a:t>, </a:t>
            </a:r>
            <a:endParaRPr lang="fr-CA" altLang="ru-RU" sz="4400" dirty="0"/>
          </a:p>
          <a:p>
            <a:r>
              <a:rPr lang="fr-CA" altLang="ru-RU" sz="4400" dirty="0"/>
              <a:t>Don Jackson</a:t>
            </a:r>
            <a:r>
              <a:rPr lang="uk-UA" altLang="ru-RU" sz="4400" dirty="0"/>
              <a:t>, </a:t>
            </a:r>
            <a:endParaRPr lang="fr-CA" altLang="ru-RU" sz="4400" dirty="0" smtClean="0"/>
          </a:p>
          <a:p>
            <a:r>
              <a:rPr lang="fr-CA" altLang="ru-RU" sz="4400" dirty="0" smtClean="0"/>
              <a:t>Gregory </a:t>
            </a:r>
            <a:r>
              <a:rPr lang="fr-CA" altLang="ru-RU" sz="4400" dirty="0"/>
              <a:t>Bateson</a:t>
            </a:r>
            <a:r>
              <a:rPr lang="uk-UA" altLang="ru-RU" sz="4400" dirty="0"/>
              <a:t>, </a:t>
            </a:r>
            <a:endParaRPr lang="fr-CA" altLang="ru-RU" sz="4400" dirty="0" smtClean="0"/>
          </a:p>
          <a:p>
            <a:r>
              <a:rPr lang="fr-CA" altLang="ru-RU" sz="4400" dirty="0" smtClean="0"/>
              <a:t>Ray </a:t>
            </a:r>
            <a:r>
              <a:rPr lang="fr-CA" altLang="ru-RU" sz="4400" dirty="0"/>
              <a:t>Birdwhistell</a:t>
            </a:r>
            <a:r>
              <a:rPr lang="uk-UA" altLang="ru-RU" sz="4400" dirty="0"/>
              <a:t>, </a:t>
            </a:r>
            <a:endParaRPr lang="fr-CA" altLang="ru-RU" sz="4400" dirty="0"/>
          </a:p>
          <a:p>
            <a:r>
              <a:rPr lang="fr-CA" altLang="ru-RU" sz="4400" dirty="0"/>
              <a:t>Erving Goffman</a:t>
            </a:r>
            <a:r>
              <a:rPr lang="uk-UA" altLang="ru-RU" sz="4400" dirty="0"/>
              <a:t>.</a:t>
            </a:r>
            <a:endParaRPr lang="ru-RU" alt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44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5329"/>
          </a:xfrm>
        </p:spPr>
        <p:txBody>
          <a:bodyPr/>
          <a:lstStyle/>
          <a:p>
            <a:pPr algn="ctr"/>
            <a:r>
              <a:rPr lang="fr-CA" b="1" dirty="0" smtClean="0"/>
              <a:t>Interactionnisme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1986054" cy="49211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CA" altLang="ru-RU" sz="4000" dirty="0" smtClean="0"/>
              <a:t>« On ne peut pas ne pas communiquer (P.Watzlawick)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ru-RU" sz="4000" dirty="0" smtClean="0"/>
              <a:t>« Que je le veuille ou non, je suis pris dans un cirquit d’échanges » (R.Barthes)</a:t>
            </a:r>
          </a:p>
          <a:p>
            <a:pPr>
              <a:buFont typeface="Wingdings" panose="05000000000000000000" pitchFamily="2" charset="2"/>
              <a:buChar char="v"/>
            </a:pPr>
            <a:endParaRPr lang="fr-CA" altLang="ru-RU" sz="4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CA" altLang="ru-RU" sz="4000" dirty="0" smtClean="0"/>
              <a:t>La communication s’effectue en commun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ru-RU" sz="4000" dirty="0" smtClean="0"/>
              <a:t>Communiquer c’est interagir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CA" altLang="ru-RU" sz="4000" dirty="0" smtClean="0"/>
              <a:t>Interaction c’est la co-construction du sens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83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pPr algn="ctr"/>
            <a:r>
              <a:rPr lang="fr-CA" b="1" dirty="0" smtClean="0"/>
              <a:t>La transdisciplinarité de Psycholinguistique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211" y="1383958"/>
            <a:ext cx="12080789" cy="547404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fr-CA" sz="4000" dirty="0"/>
              <a:t>La psycholinguistique </a:t>
            </a:r>
            <a:r>
              <a:rPr lang="ru-RU" sz="4000" dirty="0"/>
              <a:t> </a:t>
            </a:r>
          </a:p>
          <a:p>
            <a:pPr marL="0" indent="0">
              <a:buNone/>
              <a:defRPr/>
            </a:pPr>
            <a:r>
              <a:rPr lang="fr-CA" sz="4000" dirty="0"/>
              <a:t> </a:t>
            </a:r>
          </a:p>
          <a:p>
            <a:pPr marL="0" indent="0" algn="ctr">
              <a:buNone/>
              <a:defRPr/>
            </a:pPr>
            <a:r>
              <a:rPr lang="fr-CA" sz="4000" dirty="0"/>
              <a:t>collaboration interdisciplinaire entre psychologues et linguistes.</a:t>
            </a:r>
            <a:endParaRPr lang="ru-RU" sz="4000" dirty="0"/>
          </a:p>
          <a:p>
            <a:pPr marL="0" indent="0">
              <a:buNone/>
              <a:defRPr/>
            </a:pPr>
            <a:endParaRPr lang="fr-CA" sz="4000" i="1" dirty="0"/>
          </a:p>
          <a:p>
            <a:pPr marL="0" indent="0">
              <a:buNone/>
              <a:defRPr/>
            </a:pPr>
            <a:r>
              <a:rPr lang="fr-CA" sz="4000" i="1" dirty="0"/>
              <a:t>La psycholinguistique est l’étude expérimentale des processus psychologiques par lesquels un sujet humain acquiert et met en oeuvre le système d’une langue naturelle (</a:t>
            </a:r>
            <a:r>
              <a:rPr lang="fr-CA" sz="4000" b="1" i="1" dirty="0"/>
              <a:t>Jean Caron</a:t>
            </a:r>
            <a:r>
              <a:rPr lang="fr-CA" sz="4000" i="1" dirty="0"/>
              <a:t>)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282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194"/>
          </a:xfrm>
        </p:spPr>
        <p:txBody>
          <a:bodyPr/>
          <a:lstStyle/>
          <a:p>
            <a:pPr algn="ctr"/>
            <a:r>
              <a:rPr lang="fr-CA" b="1" dirty="0" smtClean="0"/>
              <a:t>Naissance et évolution de psycholinguistique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827" y="1334530"/>
            <a:ext cx="11788346" cy="5361416"/>
          </a:xfrm>
        </p:spPr>
        <p:txBody>
          <a:bodyPr/>
          <a:lstStyle/>
          <a:p>
            <a:r>
              <a:rPr lang="fr-CA" altLang="ru-RU" sz="4000" b="1" dirty="0">
                <a:solidFill>
                  <a:srgbClr val="FF0000"/>
                </a:solidFill>
              </a:rPr>
              <a:t>N.Pronko, le premier </a:t>
            </a:r>
            <a:r>
              <a:rPr lang="fr-CA" altLang="ru-RU" sz="4000" dirty="0"/>
              <a:t>à employer ce terme en </a:t>
            </a:r>
            <a:r>
              <a:rPr lang="fr-CA" altLang="ru-RU" sz="4000" b="1" dirty="0" smtClean="0">
                <a:solidFill>
                  <a:srgbClr val="FF0000"/>
                </a:solidFill>
              </a:rPr>
              <a:t>1946</a:t>
            </a:r>
          </a:p>
          <a:p>
            <a:pPr marL="0" indent="0">
              <a:buNone/>
            </a:pPr>
            <a:endParaRPr lang="fr-CA" altLang="ru-RU" sz="4000" b="1" dirty="0">
              <a:solidFill>
                <a:srgbClr val="FF0000"/>
              </a:solidFill>
            </a:endParaRPr>
          </a:p>
          <a:p>
            <a:r>
              <a:rPr lang="fr-CA" altLang="ru-RU" sz="4000" dirty="0"/>
              <a:t>1951 l’Université Cornell, USA, un premier séminaire d’été réunissant quelques psychologues et </a:t>
            </a:r>
            <a:r>
              <a:rPr lang="fr-CA" altLang="ru-RU" sz="4000" dirty="0" smtClean="0"/>
              <a:t>linguistes</a:t>
            </a:r>
            <a:endParaRPr lang="fr-CA" altLang="ru-RU" sz="4000" dirty="0"/>
          </a:p>
          <a:p>
            <a:r>
              <a:rPr lang="fr-CA" altLang="ru-RU" sz="4000" dirty="0" smtClean="0"/>
              <a:t> </a:t>
            </a:r>
            <a:r>
              <a:rPr lang="fr-CA" altLang="ru-RU" sz="4000" dirty="0"/>
              <a:t>Les résultats: en 1954 apparut le travail interdisciplinaire sous la direction du psyc</a:t>
            </a:r>
            <a:r>
              <a:rPr lang="ru-RU" altLang="ru-RU" sz="4000" dirty="0"/>
              <a:t>h</a:t>
            </a:r>
            <a:r>
              <a:rPr lang="fr-CA" altLang="ru-RU" sz="4000" dirty="0"/>
              <a:t>ologue </a:t>
            </a:r>
            <a:r>
              <a:rPr lang="fr-CA" altLang="ru-RU" sz="4000" b="1" dirty="0">
                <a:solidFill>
                  <a:srgbClr val="C00000"/>
                </a:solidFill>
              </a:rPr>
              <a:t>Osgood</a:t>
            </a:r>
            <a:r>
              <a:rPr lang="fr-CA" altLang="ru-RU" sz="4000" dirty="0">
                <a:solidFill>
                  <a:srgbClr val="C00000"/>
                </a:solidFill>
              </a:rPr>
              <a:t> </a:t>
            </a:r>
            <a:r>
              <a:rPr lang="fr-CA" altLang="ru-RU" sz="4000" dirty="0"/>
              <a:t>et du linguiste </a:t>
            </a:r>
            <a:r>
              <a:rPr lang="fr-CA" altLang="ru-RU" sz="4000" b="1" dirty="0">
                <a:solidFill>
                  <a:srgbClr val="C00000"/>
                </a:solidFill>
              </a:rPr>
              <a:t>Sebeok    </a:t>
            </a:r>
            <a:endParaRPr lang="fr-CA" altLang="ru-RU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CA" altLang="ru-RU" sz="4000" b="1" i="1" dirty="0" smtClean="0">
                <a:solidFill>
                  <a:srgbClr val="C00000"/>
                </a:solidFill>
              </a:rPr>
              <a:t>                            Psycholinguistique.</a:t>
            </a:r>
            <a:endParaRPr lang="ru-RU" altLang="ru-RU" sz="4000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3204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242</Words>
  <Application>Microsoft Office PowerPoint</Application>
  <PresentationFormat>Широкоэкранный</PresentationFormat>
  <Paragraphs>64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CHANGEMENT DU PARADIGME DANS LA LINGUISTIQUE CONTEMPORAINE</vt:lpstr>
      <vt:lpstr>STRUCTURALISME</vt:lpstr>
      <vt:lpstr> Les représentants du structuralisme: </vt:lpstr>
      <vt:lpstr>Sémantique et pragmatique</vt:lpstr>
      <vt:lpstr>Théorie de la communication</vt:lpstr>
      <vt:lpstr>Interactionnisme</vt:lpstr>
      <vt:lpstr>La transdisciplinarité de Psycholinguistique</vt:lpstr>
      <vt:lpstr>Naissance et évolution de psycholinguistique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CHANGEMENT DU PARADIGME DANS LA LINGUISTIQUE CONTEMPORAINE</dc:title>
  <dc:creator>Галина Морошкина</dc:creator>
  <cp:lastModifiedBy>Галина Морошкина</cp:lastModifiedBy>
  <cp:revision>9</cp:revision>
  <dcterms:created xsi:type="dcterms:W3CDTF">2017-09-05T17:12:26Z</dcterms:created>
  <dcterms:modified xsi:type="dcterms:W3CDTF">2017-09-05T18:34:47Z</dcterms:modified>
</cp:coreProperties>
</file>