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7" d="100"/>
          <a:sy n="77" d="100"/>
        </p:scale>
        <p:origin x="-1176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Управління міжнародними компаніями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429000"/>
            <a:ext cx="7704856" cy="2016224"/>
          </a:xfrm>
        </p:spPr>
        <p:txBody>
          <a:bodyPr>
            <a:normAutofit fontScale="25000" lnSpcReduction="20000"/>
          </a:bodyPr>
          <a:lstStyle/>
          <a:p>
            <a:r>
              <a:rPr lang="ru-RU" sz="6200" b="1" dirty="0" err="1" smtClean="0">
                <a:solidFill>
                  <a:schemeClr val="tx2"/>
                </a:solidFill>
              </a:rPr>
              <a:t>спеціальність</a:t>
            </a:r>
            <a:r>
              <a:rPr lang="ru-RU" sz="6200" b="1" dirty="0" smtClean="0">
                <a:solidFill>
                  <a:schemeClr val="tx2"/>
                </a:solidFill>
              </a:rPr>
              <a:t>   </a:t>
            </a:r>
            <a:r>
              <a:rPr lang="uk-UA" sz="6200" b="1" dirty="0">
                <a:solidFill>
                  <a:schemeClr val="tx2"/>
                </a:solidFill>
              </a:rPr>
              <a:t>051 Економіка</a:t>
            </a:r>
          </a:p>
          <a:p>
            <a:r>
              <a:rPr lang="ru-RU" sz="6200" b="1" dirty="0" err="1" smtClean="0">
                <a:solidFill>
                  <a:schemeClr val="tx2"/>
                </a:solidFill>
              </a:rPr>
              <a:t>освітньо-професійні</a:t>
            </a:r>
            <a:r>
              <a:rPr lang="ru-RU" sz="6200" b="1" dirty="0" smtClean="0">
                <a:solidFill>
                  <a:schemeClr val="tx2"/>
                </a:solidFill>
              </a:rPr>
              <a:t>  </a:t>
            </a:r>
            <a:r>
              <a:rPr lang="ru-RU" sz="6200" b="1" dirty="0" err="1" smtClean="0">
                <a:solidFill>
                  <a:schemeClr val="tx2"/>
                </a:solidFill>
              </a:rPr>
              <a:t>програми</a:t>
            </a:r>
            <a:endParaRPr lang="ru-RU" sz="6200" b="1" dirty="0" smtClean="0">
              <a:solidFill>
                <a:schemeClr val="tx2"/>
              </a:solidFill>
            </a:endParaRPr>
          </a:p>
          <a:p>
            <a:r>
              <a:rPr lang="ru-RU" sz="6200" b="1" dirty="0" smtClean="0">
                <a:solidFill>
                  <a:schemeClr val="tx2"/>
                </a:solidFill>
              </a:rPr>
              <a:t> </a:t>
            </a:r>
            <a:r>
              <a:rPr lang="uk-UA" sz="6200" b="1" dirty="0" smtClean="0">
                <a:solidFill>
                  <a:schemeClr val="tx2"/>
                </a:solidFill>
              </a:rPr>
              <a:t>   </a:t>
            </a:r>
            <a:r>
              <a:rPr lang="uk-UA" sz="6200" b="1" dirty="0">
                <a:solidFill>
                  <a:schemeClr val="tx2"/>
                </a:solidFill>
              </a:rPr>
              <a:t>Міжнародна економіка </a:t>
            </a:r>
            <a:endParaRPr lang="uk-UA" sz="6200" b="1" dirty="0" smtClean="0">
              <a:solidFill>
                <a:schemeClr val="tx2"/>
              </a:solidFill>
            </a:endParaRPr>
          </a:p>
          <a:p>
            <a:r>
              <a:rPr lang="uk-UA" sz="6200" b="1" dirty="0" smtClean="0">
                <a:solidFill>
                  <a:schemeClr val="tx2"/>
                </a:solidFill>
              </a:rPr>
              <a:t>Економіка та управління ринком землі</a:t>
            </a:r>
          </a:p>
          <a:p>
            <a:r>
              <a:rPr lang="uk-UA" sz="6200" b="1" dirty="0" smtClean="0">
                <a:solidFill>
                  <a:schemeClr val="tx2"/>
                </a:solidFill>
              </a:rPr>
              <a:t>Управління персоналом та економіка праці</a:t>
            </a:r>
          </a:p>
          <a:p>
            <a:endParaRPr lang="uk-UA" b="1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855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41"/>
    </mc:Choice>
    <mc:Fallback xmlns="">
      <p:transition spd="slow" advTm="9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3" y="476672"/>
            <a:ext cx="7776865" cy="564949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uk-UA" sz="3200" dirty="0" smtClean="0"/>
          </a:p>
          <a:p>
            <a:pPr marL="0" indent="0" algn="ctr">
              <a:buNone/>
            </a:pPr>
            <a:r>
              <a:rPr lang="uk-UA" sz="3200" dirty="0" smtClean="0"/>
              <a:t>Курс  “Управління міжнародними компаніями” </a:t>
            </a:r>
            <a:r>
              <a:rPr lang="uk-UA" sz="3200" dirty="0"/>
              <a:t>– це </a:t>
            </a:r>
            <a:r>
              <a:rPr lang="uk-UA" sz="3200" dirty="0" smtClean="0"/>
              <a:t>вибіркова дисципліна</a:t>
            </a:r>
            <a:r>
              <a:rPr lang="uk-UA" sz="3200" dirty="0"/>
              <a:t>, яка є підґрунтям для формування системи теоретичних знань і професійних навичок майбутніх фахівців. Він  є інтегрованим курсом і вивчає </a:t>
            </a:r>
            <a:r>
              <a:rPr lang="uk-UA" sz="3200" dirty="0" smtClean="0"/>
              <a:t>особливості </a:t>
            </a:r>
            <a:r>
              <a:rPr lang="uk-UA" sz="3200" dirty="0"/>
              <a:t>управління міжнародними компаніями в сучасних умовах.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1034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7236">
        <p14:switch dir="r"/>
      </p:transition>
    </mc:Choice>
    <mc:Fallback xmlns="">
      <p:transition spd="slow" advTm="723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Мета вивчення навчального курсу</a:t>
            </a:r>
            <a:endParaRPr lang="uk-UA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988841"/>
            <a:ext cx="7560840" cy="367240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uk-UA" b="1" dirty="0" smtClean="0"/>
              <a:t> </a:t>
            </a:r>
            <a:r>
              <a:rPr lang="uk-UA" sz="3600" dirty="0"/>
              <a:t>формування знань студентів про об’єктивні закономірності, реальні процеси та специфічні особливості корпоративного менеджменту в ринкових умовах, а також практичних навичок щодо здійснення класичного управління міжнародними компаніями – фінансами, кадрами, виробництвом, ресурсами, інвестиціями і т.д</a:t>
            </a:r>
            <a:r>
              <a:rPr lang="uk-UA" dirty="0" smtClean="0"/>
              <a:t>.</a:t>
            </a:r>
            <a:endParaRPr lang="uk-UA" dirty="0"/>
          </a:p>
          <a:p>
            <a:endParaRPr lang="uk-U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291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6475">
        <p14:switch dir="r"/>
      </p:transition>
    </mc:Choice>
    <mc:Fallback xmlns="">
      <p:transition spd="slow" advTm="64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1484784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Головними завданнями курсу є</a:t>
            </a:r>
            <a:r>
              <a:rPr lang="uk-UA" b="1" dirty="0" smtClean="0"/>
              <a:t>:</a:t>
            </a:r>
            <a:endParaRPr lang="uk-UA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1" y="2132856"/>
            <a:ext cx="7488833" cy="3744416"/>
          </a:xfrm>
        </p:spPr>
        <p:txBody>
          <a:bodyPr>
            <a:normAutofit fontScale="92500"/>
          </a:bodyPr>
          <a:lstStyle/>
          <a:p>
            <a:pPr lvl="0"/>
            <a:r>
              <a:rPr lang="uk-UA" dirty="0"/>
              <a:t>вивчення теоретичних засад управління міжнародними компаніями; </a:t>
            </a:r>
          </a:p>
          <a:p>
            <a:pPr lvl="0"/>
            <a:r>
              <a:rPr lang="uk-UA" dirty="0"/>
              <a:t>ознайомлення з основними організаційними формами міжнародних компаній; </a:t>
            </a:r>
          </a:p>
          <a:p>
            <a:pPr lvl="0"/>
            <a:r>
              <a:rPr lang="uk-UA" dirty="0"/>
              <a:t>поглиблення знань сутності та завдань структурних елементів міжнародних компаній  та рівнів управління в міжнародних компаніях;</a:t>
            </a:r>
          </a:p>
          <a:p>
            <a:pPr lvl="0"/>
            <a:r>
              <a:rPr lang="uk-UA" dirty="0"/>
              <a:t> розкриття механізму кадрових стратегій міжнародних компаній; </a:t>
            </a:r>
          </a:p>
          <a:p>
            <a:pPr lvl="0"/>
            <a:r>
              <a:rPr lang="uk-UA" dirty="0"/>
              <a:t>набуття навичок щодо особливостей міжнародної практики управління компаніями.</a:t>
            </a:r>
          </a:p>
          <a:p>
            <a:endParaRPr lang="uk-U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627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8853">
        <p14:switch dir="r"/>
      </p:transition>
    </mc:Choice>
    <mc:Fallback xmlns="">
      <p:transition spd="slow" advTm="188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Предметом</a:t>
            </a:r>
            <a:r>
              <a:rPr lang="uk-UA" dirty="0"/>
              <a:t> </a:t>
            </a:r>
            <a:r>
              <a:rPr lang="uk-UA" b="1" dirty="0"/>
              <a:t>дисципліни</a:t>
            </a:r>
            <a:r>
              <a:rPr lang="uk-UA" dirty="0"/>
              <a:t>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uk-UA" sz="3200" dirty="0" smtClean="0"/>
              <a:t>є особливості </a:t>
            </a:r>
            <a:r>
              <a:rPr lang="uk-UA" sz="3200" dirty="0"/>
              <a:t>управління міжнародними компаніями в сучасних умовах, а також елементи корпоративного менеджменту в контексті сучасних інтеграційних процесів і тенденцій глобалізації та регіоналізації</a:t>
            </a:r>
            <a:r>
              <a:rPr lang="uk-UA" sz="3200" dirty="0" smtClean="0"/>
              <a:t>.</a:t>
            </a:r>
            <a:endParaRPr lang="uk-UA" sz="3200" dirty="0"/>
          </a:p>
          <a:p>
            <a:endParaRPr lang="uk-U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07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6591">
        <p14:switch dir="r"/>
      </p:transition>
    </mc:Choice>
    <mc:Fallback xmlns="">
      <p:transition spd="slow" advTm="65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1124744"/>
            <a:ext cx="6400800" cy="685800"/>
          </a:xfrm>
        </p:spPr>
        <p:txBody>
          <a:bodyPr/>
          <a:lstStyle/>
          <a:p>
            <a:r>
              <a:rPr lang="uk-UA" dirty="0" smtClean="0"/>
              <a:t>Теми </a:t>
            </a:r>
            <a:r>
              <a:rPr lang="uk-UA" dirty="0" smtClean="0"/>
              <a:t>курсу</a:t>
            </a:r>
            <a:endParaRPr lang="uk-UA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3" y="1772816"/>
            <a:ext cx="7416825" cy="4353347"/>
          </a:xfrm>
        </p:spPr>
        <p:txBody>
          <a:bodyPr>
            <a:normAutofit fontScale="85000" lnSpcReduction="10000"/>
          </a:bodyPr>
          <a:lstStyle/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Тема 1. Міжнародні компанії та їх роль в сучасному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світі</a:t>
            </a:r>
          </a:p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Тема 2. Організаційні форми міжнародних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компаній</a:t>
            </a:r>
          </a:p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Організаційна побудова міжнародних компаній</a:t>
            </a:r>
            <a:endParaRPr lang="uk-UA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Тема 4. Планування і контроль діяльності міжнародної компанії</a:t>
            </a:r>
            <a:endParaRPr lang="uk-UA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uk-UA" sz="36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uk-UA" sz="4000" dirty="0">
              <a:latin typeface="Times New Roman"/>
              <a:ea typeface="Times New Roman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1073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7314">
        <p14:switch dir="r"/>
      </p:transition>
    </mc:Choice>
    <mc:Fallback xmlns="">
      <p:transition spd="slow" advTm="73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Теми </a:t>
            </a:r>
            <a:r>
              <a:rPr lang="uk-UA" b="1" dirty="0" smtClean="0"/>
              <a:t>курсу</a:t>
            </a:r>
            <a:endParaRPr lang="uk-UA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7" y="1916832"/>
            <a:ext cx="6984776" cy="3960440"/>
          </a:xfrm>
        </p:spPr>
        <p:txBody>
          <a:bodyPr>
            <a:normAutofit fontScale="77500" lnSpcReduction="20000"/>
          </a:bodyPr>
          <a:lstStyle/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Корпоративна культура та імідж міжнародної компанії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6. Управління персоналом та знаннями у міжнародних компаніях</a:t>
            </a:r>
            <a:endParaRPr lang="uk-UA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Тема 7. Управління конкурентоспроможністю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 міжнародній компанії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8. Особливості міжнародної практики управління компаніями</a:t>
            </a:r>
            <a:endParaRPr lang="uk-UA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uk-UA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343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6944">
        <p14:switch dir="r"/>
      </p:transition>
    </mc:Choice>
    <mc:Fallback xmlns="">
      <p:transition spd="slow" advTm="69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941568" cy="93043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>У результаті вивчення курсу студент </a:t>
            </a:r>
            <a:r>
              <a:rPr lang="uk-UA" dirty="0" smtClean="0"/>
              <a:t>повинен</a:t>
            </a:r>
            <a:endParaRPr lang="uk-UA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2060848"/>
            <a:ext cx="7344816" cy="3816424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/>
              <a:t>Знати:</a:t>
            </a:r>
            <a:r>
              <a:rPr lang="uk-UA" dirty="0"/>
              <a:t> базові положення корпоративного управління; особливості корпоративної організаційної структури, розуміти систему управління бізнес-процесами; суть та зміст основних елементів корпоративного менеджменту; етапи і процедури стратегічного управління міжнародною компанією; спеціальні види корпоративного менеджменту.</a:t>
            </a:r>
          </a:p>
          <a:p>
            <a:r>
              <a:rPr lang="uk-UA" b="1" dirty="0"/>
              <a:t>Вміти</a:t>
            </a:r>
            <a:r>
              <a:rPr lang="uk-UA" dirty="0"/>
              <a:t>:</a:t>
            </a:r>
            <a:r>
              <a:rPr lang="uk-UA" b="1" dirty="0"/>
              <a:t> </a:t>
            </a:r>
            <a:r>
              <a:rPr lang="uk-UA" dirty="0"/>
              <a:t>оцінювати ризик діяльності компанії у міжнародному середовищі, знати методи вимірювання ризику; проводити діагностику міжнародної компанії, застосовуючи різні види аналізу; володіти навиками в спеціальних видах корпоративного менеджменту.</a:t>
            </a:r>
          </a:p>
          <a:p>
            <a:endParaRPr lang="uk-UA" dirty="0"/>
          </a:p>
          <a:p>
            <a:endParaRPr lang="uk-U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579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5341">
        <p14:switch dir="r"/>
      </p:transition>
    </mc:Choice>
    <mc:Fallback xmlns="">
      <p:transition spd="slow" advTm="153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3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5|2.4|2.9|2.5|2.4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6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74</TotalTime>
  <Words>331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Кутюр</vt:lpstr>
      <vt:lpstr>Управління міжнародними компаніями</vt:lpstr>
      <vt:lpstr>Презентация PowerPoint</vt:lpstr>
      <vt:lpstr>Мета вивчення навчального курсу</vt:lpstr>
      <vt:lpstr>Головними завданнями курсу є:</vt:lpstr>
      <vt:lpstr>Предметом дисципліни </vt:lpstr>
      <vt:lpstr>Теми курсу</vt:lpstr>
      <vt:lpstr>Теми курсу</vt:lpstr>
      <vt:lpstr>  У результаті вивчення курсу студент повинен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ЗОВНІШНЬОЕКОНОМІЧНОЇ ДІЯЛЬНОСТІ ПІДПРИЄМСТВА</dc:title>
  <dc:creator>Наташа</dc:creator>
  <cp:lastModifiedBy>Наташа</cp:lastModifiedBy>
  <cp:revision>14</cp:revision>
  <dcterms:created xsi:type="dcterms:W3CDTF">2016-01-28T05:54:17Z</dcterms:created>
  <dcterms:modified xsi:type="dcterms:W3CDTF">2024-09-01T09:26:29Z</dcterms:modified>
</cp:coreProperties>
</file>