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wmf"/><Relationship Id="rId9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3313355" cy="3574368"/>
          </a:xfrm>
        </p:spPr>
        <p:txBody>
          <a:bodyPr>
            <a:noAutofit/>
          </a:bodyPr>
          <a:lstStyle/>
          <a:p>
            <a:r>
              <a:rPr lang="ru-RU" sz="2800" dirty="0" err="1">
                <a:effectLst/>
              </a:rPr>
              <a:t>Моделі</a:t>
            </a:r>
            <a:r>
              <a:rPr lang="ru-RU" sz="2800" dirty="0">
                <a:effectLst/>
              </a:rPr>
              <a:t> і </a:t>
            </a:r>
            <a:r>
              <a:rPr lang="ru-RU" sz="2800" dirty="0" err="1">
                <a:effectLst/>
              </a:rPr>
              <a:t>методи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лінійного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програмування</a:t>
            </a:r>
            <a:r>
              <a:rPr lang="ru-RU" sz="2800" dirty="0">
                <a:effectLst/>
              </a:rPr>
              <a:t>. </a:t>
            </a:r>
            <a:r>
              <a:rPr lang="ru-RU" sz="2800" dirty="0" err="1">
                <a:effectLst/>
              </a:rPr>
              <a:t>Основні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поняття</a:t>
            </a:r>
            <a:r>
              <a:rPr lang="ru-RU" sz="2800" dirty="0">
                <a:effectLst/>
              </a:rPr>
              <a:t>. </a:t>
            </a:r>
            <a:r>
              <a:rPr lang="ru-RU" sz="2800" dirty="0" err="1">
                <a:effectLst/>
              </a:rPr>
              <a:t>Загальна</a:t>
            </a:r>
            <a:r>
              <a:rPr lang="ru-RU" sz="2800" dirty="0">
                <a:effectLst/>
              </a:rPr>
              <a:t> постановка </a:t>
            </a:r>
            <a:r>
              <a:rPr lang="ru-RU" sz="2800" dirty="0" err="1">
                <a:effectLst/>
              </a:rPr>
              <a:t>задачі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лінійного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програмування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8427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032448" cy="792088"/>
          </a:xfrm>
        </p:spPr>
        <p:txBody>
          <a:bodyPr>
            <a:normAutofit fontScale="90000"/>
          </a:bodyPr>
          <a:lstStyle/>
          <a:p>
            <a:r>
              <a:rPr lang="uk-UA" i="1" dirty="0"/>
              <a:t>Твердження 1.1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6777317" cy="1609404"/>
          </a:xfrm>
        </p:spPr>
        <p:txBody>
          <a:bodyPr>
            <a:normAutofit fontScale="925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uk-UA" dirty="0" smtClean="0"/>
              <a:t>	Мінімум </a:t>
            </a:r>
            <a:r>
              <a:rPr lang="uk-UA" dirty="0"/>
              <a:t>лінійної форми  дорівнює максимуму лінійної </a:t>
            </a:r>
            <a:r>
              <a:rPr lang="uk-UA" dirty="0" smtClean="0"/>
              <a:t>форми, </a:t>
            </a:r>
            <a:r>
              <a:rPr lang="uk-UA" dirty="0"/>
              <a:t>узятому із протилежним знаком, </a:t>
            </a:r>
            <a:r>
              <a:rPr lang="uk-UA" dirty="0" smtClean="0"/>
              <a:t>тобто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88937"/>
              </p:ext>
            </p:extLst>
          </p:nvPr>
        </p:nvGraphicFramePr>
        <p:xfrm>
          <a:off x="4860032" y="1988840"/>
          <a:ext cx="314434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r:id="rId3" imgW="1244600" imgH="254000" progId="Equation.DSMT4">
                  <p:embed/>
                </p:oleObj>
              </mc:Choice>
              <mc:Fallback>
                <p:oleObj r:id="rId3" imgW="12446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988840"/>
                        <a:ext cx="3144349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55576" y="2132856"/>
            <a:ext cx="7024744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err="1" smtClean="0"/>
              <a:t>Твердження</a:t>
            </a:r>
            <a:r>
              <a:rPr lang="ru-RU" i="1" dirty="0" smtClean="0"/>
              <a:t> 1.2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996952"/>
            <a:ext cx="820891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150000"/>
              </a:lnSpc>
              <a:buFont typeface="Wingdings 2" pitchFamily="18" charset="2"/>
              <a:buNone/>
            </a:pPr>
            <a:r>
              <a:rPr lang="uk-UA" dirty="0" smtClean="0"/>
              <a:t>	</a:t>
            </a:r>
            <a:r>
              <a:rPr lang="ru-RU" dirty="0" err="1" smtClean="0"/>
              <a:t>Обмеження-нерівність</a:t>
            </a:r>
            <a:r>
              <a:rPr lang="ru-RU" dirty="0" smtClean="0"/>
              <a:t> </a:t>
            </a:r>
            <a:r>
              <a:rPr lang="ru-RU" dirty="0" err="1" smtClean="0"/>
              <a:t>вихідної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r>
              <a:rPr lang="ru-RU" dirty="0" smtClean="0"/>
              <a:t> виду  </a:t>
            </a:r>
            <a:r>
              <a:rPr lang="ru-RU" dirty="0" err="1" smtClean="0"/>
              <a:t>перетвориться</a:t>
            </a:r>
            <a:r>
              <a:rPr lang="ru-RU" dirty="0" smtClean="0"/>
              <a:t> в </a:t>
            </a:r>
            <a:r>
              <a:rPr lang="ru-RU" dirty="0" err="1" smtClean="0"/>
              <a:t>обмеження-рівність</a:t>
            </a:r>
            <a:r>
              <a:rPr lang="ru-RU" dirty="0" smtClean="0"/>
              <a:t> </a:t>
            </a:r>
            <a:r>
              <a:rPr lang="ru-RU" dirty="0" err="1" smtClean="0"/>
              <a:t>додаванням</a:t>
            </a:r>
            <a:r>
              <a:rPr lang="ru-RU" dirty="0" smtClean="0"/>
              <a:t>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лівої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додаткової</a:t>
            </a:r>
            <a:r>
              <a:rPr lang="ru-RU" dirty="0" smtClean="0"/>
              <a:t> </a:t>
            </a:r>
            <a:r>
              <a:rPr lang="ru-RU" dirty="0" err="1" smtClean="0"/>
              <a:t>негативної</a:t>
            </a:r>
            <a:r>
              <a:rPr lang="ru-RU" dirty="0" smtClean="0"/>
              <a:t> </a:t>
            </a:r>
            <a:r>
              <a:rPr lang="ru-RU" dirty="0" err="1" smtClean="0"/>
              <a:t>змінної</a:t>
            </a:r>
            <a:r>
              <a:rPr lang="ru-RU" dirty="0" smtClean="0"/>
              <a:t>, а </a:t>
            </a:r>
            <a:r>
              <a:rPr lang="ru-RU" dirty="0" err="1" smtClean="0"/>
              <a:t>обмеження-нерівність</a:t>
            </a:r>
            <a:r>
              <a:rPr lang="ru-RU" dirty="0" smtClean="0"/>
              <a:t> виду       </a:t>
            </a:r>
            <a:r>
              <a:rPr lang="ru-RU" dirty="0" err="1" smtClean="0"/>
              <a:t>перетвориться</a:t>
            </a:r>
            <a:r>
              <a:rPr lang="ru-RU" dirty="0" smtClean="0"/>
              <a:t> в </a:t>
            </a:r>
            <a:r>
              <a:rPr lang="ru-RU" dirty="0" err="1" smtClean="0"/>
              <a:t>обмеження-рівність</a:t>
            </a:r>
            <a:r>
              <a:rPr lang="ru-RU" dirty="0" smtClean="0"/>
              <a:t> </a:t>
            </a:r>
            <a:r>
              <a:rPr lang="ru-RU" dirty="0" err="1" smtClean="0"/>
              <a:t>відніманням</a:t>
            </a:r>
            <a:r>
              <a:rPr lang="ru-RU" dirty="0" smtClean="0"/>
              <a:t> з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лівої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додаткової</a:t>
            </a:r>
            <a:r>
              <a:rPr lang="ru-RU" dirty="0" smtClean="0"/>
              <a:t> </a:t>
            </a:r>
            <a:r>
              <a:rPr lang="ru-RU" dirty="0" err="1" smtClean="0"/>
              <a:t>негативної</a:t>
            </a:r>
            <a:r>
              <a:rPr lang="ru-RU" dirty="0" smtClean="0"/>
              <a:t> </a:t>
            </a:r>
            <a:r>
              <a:rPr lang="ru-RU" dirty="0" err="1" smtClean="0"/>
              <a:t>змінної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385086"/>
              </p:ext>
            </p:extLst>
          </p:nvPr>
        </p:nvGraphicFramePr>
        <p:xfrm>
          <a:off x="8028384" y="3138198"/>
          <a:ext cx="432048" cy="448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r:id="rId5" imgW="241195" imgH="253890" progId="Equation.DSMT4">
                  <p:embed/>
                </p:oleObj>
              </mc:Choice>
              <mc:Fallback>
                <p:oleObj r:id="rId5" imgW="241195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138198"/>
                        <a:ext cx="432048" cy="448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745950"/>
              </p:ext>
            </p:extLst>
          </p:nvPr>
        </p:nvGraphicFramePr>
        <p:xfrm>
          <a:off x="5148064" y="4761148"/>
          <a:ext cx="391666" cy="4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r:id="rId7" imgW="241195" imgH="253890" progId="Equation.DSMT4">
                  <p:embed/>
                </p:oleObj>
              </mc:Choice>
              <mc:Fallback>
                <p:oleObj r:id="rId7" imgW="241195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761148"/>
                        <a:ext cx="391666" cy="406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9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1296144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Графічний</a:t>
            </a:r>
            <a:r>
              <a:rPr lang="ru-RU" b="1" dirty="0"/>
              <a:t> </a:t>
            </a:r>
            <a:r>
              <a:rPr lang="ru-RU" b="1" dirty="0" err="1"/>
              <a:t>спосіб</a:t>
            </a:r>
            <a:r>
              <a:rPr lang="ru-RU" b="1" dirty="0"/>
              <a:t> </a:t>
            </a:r>
            <a:r>
              <a:rPr lang="ru-RU" b="1" dirty="0" err="1"/>
              <a:t>розв’язання</a:t>
            </a:r>
            <a:r>
              <a:rPr lang="ru-RU" b="1" dirty="0"/>
              <a:t> </a:t>
            </a:r>
            <a:r>
              <a:rPr lang="ru-RU" b="1" dirty="0" err="1"/>
              <a:t>задачі</a:t>
            </a:r>
            <a:r>
              <a:rPr lang="ru-RU" b="1" dirty="0"/>
              <a:t> </a:t>
            </a:r>
            <a:r>
              <a:rPr lang="ru-RU" b="1" dirty="0" err="1"/>
              <a:t>лінійного</a:t>
            </a:r>
            <a:r>
              <a:rPr lang="ru-RU" b="1" dirty="0"/>
              <a:t> </a:t>
            </a:r>
            <a:r>
              <a:rPr lang="ru-RU" b="1" dirty="0" err="1"/>
              <a:t>програмування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452524"/>
              </p:ext>
            </p:extLst>
          </p:nvPr>
        </p:nvGraphicFramePr>
        <p:xfrm>
          <a:off x="2483768" y="2204864"/>
          <a:ext cx="4391481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r:id="rId3" imgW="1460500" imgH="1358900" progId="Equation.DSMT4">
                  <p:embed/>
                </p:oleObj>
              </mc:Choice>
              <mc:Fallback>
                <p:oleObj r:id="rId3" imgW="1460500" imgH="1358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204864"/>
                        <a:ext cx="4391481" cy="4104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5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7920880" cy="5328592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ru-RU" dirty="0" smtClean="0"/>
              <a:t>При</a:t>
            </a: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en-US" dirty="0" smtClean="0"/>
              <a:t>   </a:t>
            </a:r>
            <a:r>
              <a:rPr lang="ru-RU" dirty="0" err="1" smtClean="0"/>
              <a:t>матимемо</a:t>
            </a:r>
            <a:r>
              <a:rPr lang="ru-RU" dirty="0" smtClean="0"/>
              <a:t> </a:t>
            </a:r>
            <a:r>
              <a:rPr lang="ru-RU" dirty="0" err="1"/>
              <a:t>пряму</a:t>
            </a:r>
            <a:r>
              <a:rPr lang="ru-RU" dirty="0"/>
              <a:t> </a:t>
            </a:r>
            <a:r>
              <a:rPr lang="en-US" dirty="0" smtClean="0"/>
              <a:t>                      </a:t>
            </a:r>
            <a:r>
              <a:rPr lang="ru-RU" dirty="0" smtClean="0"/>
              <a:t>. </a:t>
            </a:r>
            <a:endParaRPr lang="en-US" dirty="0" smtClean="0"/>
          </a:p>
          <a:p>
            <a:pPr marL="68580" indent="0">
              <a:lnSpc>
                <a:spcPct val="150000"/>
              </a:lnSpc>
              <a:buNone/>
            </a:pPr>
            <a:r>
              <a:rPr lang="ru-RU" dirty="0" smtClean="0"/>
              <a:t>Вектор </a:t>
            </a:r>
            <a:r>
              <a:rPr lang="ru-RU" dirty="0" err="1"/>
              <a:t>нормалі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координати</a:t>
            </a:r>
            <a:r>
              <a:rPr lang="ru-RU" dirty="0"/>
              <a:t> </a:t>
            </a:r>
            <a:r>
              <a:rPr lang="en-US" dirty="0" smtClean="0"/>
              <a:t>       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іншого</a:t>
            </a:r>
            <a:r>
              <a:rPr lang="ru-RU" dirty="0"/>
              <a:t> боку </a:t>
            </a:r>
            <a:r>
              <a:rPr lang="ru-RU" dirty="0" err="1"/>
              <a:t>цей</a:t>
            </a:r>
            <a:r>
              <a:rPr lang="ru-RU" dirty="0"/>
              <a:t> вектор є </a:t>
            </a:r>
            <a:r>
              <a:rPr lang="ru-RU" dirty="0" err="1"/>
              <a:t>також</a:t>
            </a:r>
            <a:r>
              <a:rPr lang="ru-RU" dirty="0"/>
              <a:t> вектором </a:t>
            </a:r>
            <a:r>
              <a:rPr lang="ru-RU" dirty="0" err="1"/>
              <a:t>градієнта</a:t>
            </a:r>
            <a:r>
              <a:rPr lang="ru-RU" dirty="0"/>
              <a:t> для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: </a:t>
            </a:r>
            <a:endParaRPr lang="en-US" dirty="0"/>
          </a:p>
          <a:p>
            <a:pPr marL="68580" indent="0">
              <a:lnSpc>
                <a:spcPct val="150000"/>
              </a:lnSpc>
              <a:buNone/>
            </a:pPr>
            <a:endParaRPr lang="en-US" dirty="0" smtClean="0"/>
          </a:p>
          <a:p>
            <a:pPr marL="68580" indent="0">
              <a:lnSpc>
                <a:spcPct val="150000"/>
              </a:lnSpc>
              <a:buNone/>
            </a:pPr>
            <a:endParaRPr lang="en-US" dirty="0"/>
          </a:p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ru-RU" dirty="0" err="1" smtClean="0"/>
              <a:t>Вершини</a:t>
            </a:r>
            <a:r>
              <a:rPr lang="ru-RU" dirty="0" smtClean="0"/>
              <a:t> </a:t>
            </a:r>
            <a:r>
              <a:rPr lang="ru-RU" dirty="0" err="1"/>
              <a:t>многокутника</a:t>
            </a:r>
            <a:r>
              <a:rPr lang="ru-RU" dirty="0"/>
              <a:t> </a:t>
            </a:r>
            <a:r>
              <a:rPr lang="ru-RU" dirty="0" err="1"/>
              <a:t>допустимих</a:t>
            </a:r>
            <a:r>
              <a:rPr lang="ru-RU" dirty="0"/>
              <a:t> </a:t>
            </a:r>
            <a:r>
              <a:rPr lang="ru-RU" dirty="0" err="1"/>
              <a:t>розв’язків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b="1" i="1" dirty="0" err="1"/>
              <a:t>опорними</a:t>
            </a:r>
            <a:r>
              <a:rPr lang="ru-RU" b="1" i="1" dirty="0"/>
              <a:t> </a:t>
            </a:r>
            <a:r>
              <a:rPr lang="ru-RU" b="1" i="1" dirty="0" err="1"/>
              <a:t>розв’язками</a:t>
            </a:r>
            <a:r>
              <a:rPr lang="ru-RU" b="1" i="1" dirty="0"/>
              <a:t>. </a:t>
            </a:r>
            <a:endParaRPr lang="en-US" b="1" i="1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648788"/>
              </p:ext>
            </p:extLst>
          </p:nvPr>
        </p:nvGraphicFramePr>
        <p:xfrm>
          <a:off x="2123728" y="1124744"/>
          <a:ext cx="590466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r:id="rId3" imgW="393529" imgH="190417" progId="Equation.DSMT4">
                  <p:embed/>
                </p:oleObj>
              </mc:Choice>
              <mc:Fallback>
                <p:oleObj r:id="rId3" imgW="393529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124744"/>
                        <a:ext cx="590466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203828"/>
              </p:ext>
            </p:extLst>
          </p:nvPr>
        </p:nvGraphicFramePr>
        <p:xfrm>
          <a:off x="5652120" y="1124744"/>
          <a:ext cx="156977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r:id="rId5" imgW="1040948" imgH="241195" progId="Equation.DSMT4">
                  <p:embed/>
                </p:oleObj>
              </mc:Choice>
              <mc:Fallback>
                <p:oleObj r:id="rId5" imgW="1040948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124744"/>
                        <a:ext cx="1569774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021678"/>
              </p:ext>
            </p:extLst>
          </p:nvPr>
        </p:nvGraphicFramePr>
        <p:xfrm>
          <a:off x="7524328" y="1700808"/>
          <a:ext cx="119533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r:id="rId7" imgW="787400" imgH="241300" progId="Equation.DSMT4">
                  <p:embed/>
                </p:oleObj>
              </mc:Choice>
              <mc:Fallback>
                <p:oleObj r:id="rId7" imgW="7874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1700808"/>
                        <a:ext cx="1195333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428544"/>
              </p:ext>
            </p:extLst>
          </p:nvPr>
        </p:nvGraphicFramePr>
        <p:xfrm>
          <a:off x="2699792" y="3429000"/>
          <a:ext cx="394516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r:id="rId9" imgW="2159000" imgH="317500" progId="Equation.DSMT4">
                  <p:embed/>
                </p:oleObj>
              </mc:Choice>
              <mc:Fallback>
                <p:oleObj r:id="rId9" imgW="2159000" imgH="317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429000"/>
                        <a:ext cx="3945166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49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27664"/>
            <a:ext cx="8280920" cy="2185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Алгоритм </a:t>
            </a:r>
            <a:r>
              <a:rPr lang="ru-RU" b="1" dirty="0" err="1"/>
              <a:t>розв’язання</a:t>
            </a:r>
            <a:r>
              <a:rPr lang="ru-RU" b="1" dirty="0"/>
              <a:t> </a:t>
            </a:r>
            <a:r>
              <a:rPr lang="ru-RU" b="1" dirty="0" err="1"/>
              <a:t>задачі</a:t>
            </a:r>
            <a:r>
              <a:rPr lang="ru-RU" b="1" dirty="0"/>
              <a:t> </a:t>
            </a:r>
            <a:r>
              <a:rPr lang="ru-RU" b="1" dirty="0" err="1"/>
              <a:t>лінійного</a:t>
            </a:r>
            <a:r>
              <a:rPr lang="ru-RU" b="1" dirty="0"/>
              <a:t> </a:t>
            </a:r>
            <a:r>
              <a:rPr lang="ru-RU" b="1" dirty="0" err="1"/>
              <a:t>програмування</a:t>
            </a:r>
            <a:r>
              <a:rPr lang="ru-RU" b="1" dirty="0"/>
              <a:t> </a:t>
            </a:r>
            <a:r>
              <a:rPr lang="ru-RU" b="1" dirty="0" err="1"/>
              <a:t>графічним</a:t>
            </a:r>
            <a:r>
              <a:rPr lang="ru-RU" b="1" dirty="0"/>
              <a:t> методом: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3284984"/>
            <a:ext cx="6777317" cy="2547645"/>
          </a:xfrm>
        </p:spPr>
        <p:txBody>
          <a:bodyPr/>
          <a:lstStyle/>
          <a:p>
            <a:pPr marL="52578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arenR"/>
            </a:pPr>
            <a:r>
              <a:rPr lang="ru-RU" dirty="0" err="1"/>
              <a:t>п</a:t>
            </a:r>
            <a:r>
              <a:rPr lang="ru-RU" dirty="0" err="1" smtClean="0"/>
              <a:t>обудувати</a:t>
            </a:r>
            <a:r>
              <a:rPr lang="ru-RU" dirty="0" smtClean="0"/>
              <a:t> </a:t>
            </a:r>
            <a:r>
              <a:rPr lang="ru-RU" dirty="0"/>
              <a:t>область </a:t>
            </a:r>
            <a:r>
              <a:rPr lang="ru-RU" dirty="0" err="1"/>
              <a:t>допустимих</a:t>
            </a:r>
            <a:r>
              <a:rPr lang="ru-RU" dirty="0"/>
              <a:t> </a:t>
            </a:r>
            <a:r>
              <a:rPr lang="ru-RU" dirty="0" err="1" smtClean="0"/>
              <a:t>розв’язків</a:t>
            </a:r>
            <a:r>
              <a:rPr lang="ru-RU" dirty="0" smtClean="0"/>
              <a:t>;</a:t>
            </a:r>
          </a:p>
          <a:p>
            <a:pPr marL="52578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arenR"/>
            </a:pPr>
            <a:r>
              <a:rPr lang="ru-RU" dirty="0" err="1" smtClean="0"/>
              <a:t>знайти</a:t>
            </a:r>
            <a:r>
              <a:rPr lang="ru-RU" dirty="0" smtClean="0"/>
              <a:t> максимум ц</a:t>
            </a:r>
            <a:r>
              <a:rPr lang="uk-UA" dirty="0" err="1" smtClean="0"/>
              <a:t>ільової</a:t>
            </a:r>
            <a:r>
              <a:rPr lang="uk-UA" dirty="0" smtClean="0"/>
              <a:t> функції.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4020"/>
            <a:ext cx="864214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6120680" cy="604867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 smtClean="0"/>
              <a:t>перетин</a:t>
            </a:r>
            <a:r>
              <a:rPr lang="ru-RU" dirty="0" smtClean="0"/>
              <a:t> </a:t>
            </a:r>
            <a:r>
              <a:rPr lang="ru-RU" dirty="0" err="1"/>
              <a:t>півплощин</a:t>
            </a:r>
            <a:r>
              <a:rPr lang="ru-RU" dirty="0"/>
              <a:t> є </a:t>
            </a:r>
            <a:r>
              <a:rPr lang="ru-RU" dirty="0" err="1"/>
              <a:t>порожньою</a:t>
            </a:r>
            <a:r>
              <a:rPr lang="ru-RU" dirty="0"/>
              <a:t> </a:t>
            </a:r>
            <a:r>
              <a:rPr lang="ru-RU" dirty="0" err="1"/>
              <a:t>множиною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/>
              <a:t>система </a:t>
            </a:r>
            <a:r>
              <a:rPr lang="ru-RU" dirty="0" err="1"/>
              <a:t>обмежень</a:t>
            </a:r>
            <a:r>
              <a:rPr lang="ru-RU" dirty="0"/>
              <a:t> є </a:t>
            </a:r>
            <a:r>
              <a:rPr lang="ru-RU" dirty="0" err="1"/>
              <a:t>несумісною</a:t>
            </a:r>
            <a:r>
              <a:rPr lang="ru-RU" dirty="0"/>
              <a:t> і задача </a:t>
            </a:r>
            <a:r>
              <a:rPr lang="ru-RU" dirty="0" err="1"/>
              <a:t>розв’язків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область </a:t>
            </a:r>
            <a:r>
              <a:rPr lang="ru-RU" dirty="0" err="1"/>
              <a:t>допустимих</a:t>
            </a:r>
            <a:r>
              <a:rPr lang="ru-RU" dirty="0"/>
              <a:t> </a:t>
            </a:r>
            <a:r>
              <a:rPr lang="ru-RU" dirty="0" err="1"/>
              <a:t>розв’язків</a:t>
            </a:r>
            <a:r>
              <a:rPr lang="ru-RU" dirty="0"/>
              <a:t> є </a:t>
            </a:r>
            <a:r>
              <a:rPr lang="ru-RU" dirty="0" err="1"/>
              <a:t>незамкненою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є </a:t>
            </a:r>
            <a:r>
              <a:rPr lang="ru-RU" dirty="0" err="1"/>
              <a:t>необмеженою</a:t>
            </a:r>
            <a:r>
              <a:rPr lang="ru-RU" dirty="0"/>
              <a:t> і  </a:t>
            </a:r>
            <a:r>
              <a:rPr lang="ru-RU" dirty="0" smtClean="0"/>
              <a:t>                 </a:t>
            </a:r>
          </a:p>
          <a:p>
            <a:pPr marL="68580" indent="0">
              <a:buNone/>
            </a:pPr>
            <a:r>
              <a:rPr lang="ru-RU" dirty="0" smtClean="0"/>
              <a:t>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smtClean="0"/>
              <a:t>                 ).</a:t>
            </a:r>
          </a:p>
          <a:p>
            <a:endParaRPr lang="ru-RU" dirty="0"/>
          </a:p>
          <a:p>
            <a:r>
              <a:rPr lang="ru-RU" dirty="0"/>
              <a:t>в)область </a:t>
            </a:r>
            <a:r>
              <a:rPr lang="ru-RU" dirty="0" err="1"/>
              <a:t>допустимих</a:t>
            </a:r>
            <a:r>
              <a:rPr lang="ru-RU" dirty="0"/>
              <a:t> </a:t>
            </a:r>
            <a:r>
              <a:rPr lang="ru-RU" dirty="0" err="1"/>
              <a:t>розв’язків</a:t>
            </a:r>
            <a:r>
              <a:rPr lang="ru-RU" dirty="0"/>
              <a:t> є </a:t>
            </a:r>
            <a:r>
              <a:rPr lang="ru-RU" dirty="0" err="1"/>
              <a:t>замкненим</a:t>
            </a:r>
            <a:r>
              <a:rPr lang="ru-RU" dirty="0"/>
              <a:t> </a:t>
            </a:r>
            <a:r>
              <a:rPr lang="ru-RU" dirty="0" err="1"/>
              <a:t>багатокутником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скінчений</a:t>
            </a:r>
            <a:r>
              <a:rPr lang="ru-RU" dirty="0"/>
              <a:t> </a:t>
            </a:r>
            <a:r>
              <a:rPr lang="ru-RU" dirty="0" err="1"/>
              <a:t>розв’язок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лінійного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462211"/>
              </p:ext>
            </p:extLst>
          </p:nvPr>
        </p:nvGraphicFramePr>
        <p:xfrm>
          <a:off x="3851920" y="3501008"/>
          <a:ext cx="144016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r:id="rId3" imgW="761669" imgH="152334" progId="Equation.DSMT4">
                  <p:embed/>
                </p:oleObj>
              </mc:Choice>
              <mc:Fallback>
                <p:oleObj r:id="rId3" imgW="761669" imgH="15233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501008"/>
                        <a:ext cx="1440160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38483" r="59296" b="32156"/>
          <a:stretch/>
        </p:blipFill>
        <p:spPr bwMode="auto">
          <a:xfrm>
            <a:off x="6804248" y="548056"/>
            <a:ext cx="1810886" cy="2088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20239" r="56090" b="57526"/>
          <a:stretch/>
        </p:blipFill>
        <p:spPr bwMode="auto">
          <a:xfrm>
            <a:off x="6372200" y="2636912"/>
            <a:ext cx="2242934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3" t="20239" r="57692" b="58951"/>
          <a:stretch/>
        </p:blipFill>
        <p:spPr bwMode="auto">
          <a:xfrm>
            <a:off x="6380406" y="4437112"/>
            <a:ext cx="223472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682120"/>
              </p:ext>
            </p:extLst>
          </p:nvPr>
        </p:nvGraphicFramePr>
        <p:xfrm>
          <a:off x="1475656" y="3936026"/>
          <a:ext cx="144016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r:id="rId8" imgW="901309" imgH="177723" progId="Equation.DSMT4">
                  <p:embed/>
                </p:oleObj>
              </mc:Choice>
              <mc:Fallback>
                <p:oleObj r:id="rId8" imgW="901309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936026"/>
                        <a:ext cx="1440160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088" cy="782960"/>
          </a:xfrm>
        </p:spPr>
        <p:txBody>
          <a:bodyPr/>
          <a:lstStyle/>
          <a:p>
            <a:r>
              <a:rPr lang="uk-UA" dirty="0" smtClean="0"/>
              <a:t>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136904" cy="5688632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ru-RU" dirty="0"/>
              <a:t>	</a:t>
            </a:r>
            <a:r>
              <a:rPr lang="ru-RU" dirty="0" err="1" smtClean="0"/>
              <a:t>Побудувати</a:t>
            </a:r>
            <a:r>
              <a:rPr lang="ru-RU" dirty="0" smtClean="0"/>
              <a:t> вектор               і </a:t>
            </a:r>
            <a:r>
              <a:rPr lang="ru-RU" dirty="0" err="1"/>
              <a:t>пряму</a:t>
            </a:r>
            <a:r>
              <a:rPr lang="ru-RU" dirty="0"/>
              <a:t>  </a:t>
            </a:r>
            <a:r>
              <a:rPr lang="ru-RU" dirty="0" err="1" smtClean="0"/>
              <a:t>перпендикулярну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цього</a:t>
            </a:r>
            <a:r>
              <a:rPr lang="ru-RU" dirty="0"/>
              <a:t> вектора.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останню</a:t>
            </a:r>
            <a:r>
              <a:rPr lang="ru-RU" dirty="0"/>
              <a:t> </a:t>
            </a:r>
            <a:r>
              <a:rPr lang="ru-RU" dirty="0" err="1"/>
              <a:t>спільну</a:t>
            </a:r>
            <a:r>
              <a:rPr lang="ru-RU" dirty="0"/>
              <a:t> точку </a:t>
            </a:r>
            <a:r>
              <a:rPr lang="ru-RU" dirty="0" err="1"/>
              <a:t>прямої</a:t>
            </a:r>
            <a:r>
              <a:rPr lang="ru-RU" dirty="0"/>
              <a:t> та </a:t>
            </a:r>
            <a:r>
              <a:rPr lang="ru-RU" dirty="0" err="1"/>
              <a:t>багатокутника</a:t>
            </a:r>
            <a:r>
              <a:rPr lang="ru-RU" dirty="0"/>
              <a:t> </a:t>
            </a:r>
            <a:r>
              <a:rPr lang="ru-RU" dirty="0" err="1"/>
              <a:t>допустимих</a:t>
            </a:r>
            <a:r>
              <a:rPr lang="ru-RU" dirty="0"/>
              <a:t> </a:t>
            </a:r>
            <a:r>
              <a:rPr lang="ru-RU" dirty="0" err="1"/>
              <a:t>розв’язків</a:t>
            </a:r>
            <a:r>
              <a:rPr lang="ru-RU" dirty="0"/>
              <a:t>, яку </a:t>
            </a:r>
            <a:r>
              <a:rPr lang="ru-RU" dirty="0" err="1"/>
              <a:t>пройде</a:t>
            </a:r>
            <a:r>
              <a:rPr lang="ru-RU" dirty="0"/>
              <a:t> пряма, </a:t>
            </a:r>
            <a:r>
              <a:rPr lang="ru-RU" dirty="0" err="1"/>
              <a:t>рухаючись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 вектора  </a:t>
            </a:r>
            <a:r>
              <a:rPr lang="ru-RU" dirty="0" smtClean="0"/>
              <a:t>  </a:t>
            </a:r>
            <a:r>
              <a:rPr lang="ru-RU" dirty="0"/>
              <a:t>(і не </a:t>
            </a:r>
            <a:r>
              <a:rPr lang="ru-RU" dirty="0" err="1"/>
              <a:t>змінюючи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).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точці</a:t>
            </a:r>
            <a:r>
              <a:rPr lang="ru-RU" dirty="0"/>
              <a:t>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набуватиме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максимального </a:t>
            </a:r>
            <a:r>
              <a:rPr lang="ru-RU" dirty="0" err="1"/>
              <a:t>значення</a:t>
            </a:r>
            <a:r>
              <a:rPr lang="ru-RU" dirty="0"/>
              <a:t>.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мінімальне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пряма </a:t>
            </a:r>
            <a:r>
              <a:rPr lang="ru-RU" dirty="0" err="1"/>
              <a:t>рухається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, </a:t>
            </a:r>
            <a:r>
              <a:rPr lang="ru-RU" dirty="0" err="1"/>
              <a:t>протилежному</a:t>
            </a:r>
            <a:r>
              <a:rPr lang="ru-RU" dirty="0"/>
              <a:t> до </a:t>
            </a:r>
            <a:r>
              <a:rPr lang="ru-RU" dirty="0" smtClean="0"/>
              <a:t>вектора    .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21880"/>
              </p:ext>
            </p:extLst>
          </p:nvPr>
        </p:nvGraphicFramePr>
        <p:xfrm>
          <a:off x="4427984" y="980728"/>
          <a:ext cx="1219178" cy="31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r:id="rId3" imgW="787400" imgH="241300" progId="Equation.DSMT4">
                  <p:embed/>
                </p:oleObj>
              </mc:Choice>
              <mc:Fallback>
                <p:oleObj r:id="rId3" imgW="7874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980728"/>
                        <a:ext cx="1219178" cy="310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04461"/>
              </p:ext>
            </p:extLst>
          </p:nvPr>
        </p:nvGraphicFramePr>
        <p:xfrm>
          <a:off x="6876256" y="908720"/>
          <a:ext cx="156977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r:id="rId5" imgW="1040948" imgH="241195" progId="Equation.DSMT4">
                  <p:embed/>
                </p:oleObj>
              </mc:Choice>
              <mc:Fallback>
                <p:oleObj r:id="rId5" imgW="1040948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908720"/>
                        <a:ext cx="1569774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846594"/>
              </p:ext>
            </p:extLst>
          </p:nvPr>
        </p:nvGraphicFramePr>
        <p:xfrm>
          <a:off x="5508104" y="3068960"/>
          <a:ext cx="28689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r:id="rId7" imgW="139639" imgH="241195" progId="Equation.DSMT4">
                  <p:embed/>
                </p:oleObj>
              </mc:Choice>
              <mc:Fallback>
                <p:oleObj r:id="rId7" imgW="139639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068960"/>
                        <a:ext cx="286891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518700"/>
              </p:ext>
            </p:extLst>
          </p:nvPr>
        </p:nvGraphicFramePr>
        <p:xfrm>
          <a:off x="4860032" y="5805264"/>
          <a:ext cx="285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r:id="rId9" imgW="139639" imgH="241195" progId="Equation.DSMT4">
                  <p:embed/>
                </p:oleObj>
              </mc:Choice>
              <mc:Fallback>
                <p:oleObj r:id="rId9" imgW="139639" imgH="241195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805264"/>
                        <a:ext cx="2857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3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44" y="1772817"/>
            <a:ext cx="7273795" cy="1872207"/>
          </a:xfrm>
        </p:spPr>
        <p:txBody>
          <a:bodyPr/>
          <a:lstStyle/>
          <a:p>
            <a:pPr algn="ctr"/>
            <a:r>
              <a:rPr lang="ru-RU" dirty="0"/>
              <a:t>Практична </a:t>
            </a:r>
            <a:r>
              <a:rPr lang="ru-RU" dirty="0" smtClean="0"/>
              <a:t>робота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4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16824" cy="1080120"/>
          </a:xfrm>
        </p:spPr>
        <p:txBody>
          <a:bodyPr/>
          <a:lstStyle/>
          <a:p>
            <a:r>
              <a:rPr lang="ru-RU" b="1" dirty="0" err="1"/>
              <a:t>Практичне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dirty="0"/>
              <a:t> </a:t>
            </a:r>
            <a:r>
              <a:rPr lang="uk-UA" b="1" dirty="0" smtClean="0"/>
              <a:t>1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690192"/>
              </p:ext>
            </p:extLst>
          </p:nvPr>
        </p:nvGraphicFramePr>
        <p:xfrm>
          <a:off x="2267744" y="5242831"/>
          <a:ext cx="6256655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005"/>
                <a:gridCol w="1564005"/>
                <a:gridCol w="1564005"/>
                <a:gridCol w="156464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Ресурси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Ліміт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Дошки (м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 (хв./тижд.)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484783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/>
              <a:t>Побудувати математичну модель економічної задачі.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uk-UA" dirty="0"/>
              <a:t>Деяке підприємство виготовляє два види книжкових шаф – </a:t>
            </a:r>
            <a:r>
              <a:rPr lang="uk-UA" i="1" dirty="0"/>
              <a:t>А</a:t>
            </a:r>
            <a:r>
              <a:rPr lang="uk-UA" dirty="0"/>
              <a:t> и </a:t>
            </a:r>
            <a:r>
              <a:rPr lang="uk-UA" i="1" dirty="0"/>
              <a:t>В</a:t>
            </a:r>
            <a:r>
              <a:rPr lang="uk-UA" dirty="0"/>
              <a:t>. Виробництво шаф обмежене наявністю високоякісних </a:t>
            </a:r>
            <a:r>
              <a:rPr lang="uk-UA" dirty="0" err="1"/>
              <a:t>дошок</a:t>
            </a:r>
            <a:r>
              <a:rPr lang="uk-UA" dirty="0"/>
              <a:t> і часом  їхньої машинної обробки. Для виробництва однієї шафи типу </a:t>
            </a:r>
            <a:r>
              <a:rPr lang="uk-UA" i="1" dirty="0"/>
              <a:t>А</a:t>
            </a:r>
            <a:r>
              <a:rPr lang="uk-UA" dirty="0"/>
              <a:t> використається 3 м</a:t>
            </a:r>
            <a:r>
              <a:rPr lang="uk-UA" baseline="30000" dirty="0"/>
              <a:t>3</a:t>
            </a:r>
            <a:r>
              <a:rPr lang="uk-UA" dirty="0"/>
              <a:t>, а для однієї шафи типу </a:t>
            </a:r>
            <a:r>
              <a:rPr lang="uk-UA" i="1" dirty="0"/>
              <a:t>В</a:t>
            </a:r>
            <a:r>
              <a:rPr lang="uk-UA" dirty="0"/>
              <a:t> – 4 м</a:t>
            </a:r>
            <a:r>
              <a:rPr lang="uk-UA" baseline="30000" dirty="0"/>
              <a:t>3</a:t>
            </a:r>
            <a:r>
              <a:rPr lang="uk-UA" dirty="0"/>
              <a:t> </a:t>
            </a:r>
            <a:r>
              <a:rPr lang="uk-UA" dirty="0" err="1"/>
              <a:t>дошок</a:t>
            </a:r>
            <a:r>
              <a:rPr lang="uk-UA" dirty="0"/>
              <a:t>. Дане підприємство від своїх постачальників одержує 1700 м</a:t>
            </a:r>
            <a:r>
              <a:rPr lang="uk-UA" baseline="30000" dirty="0"/>
              <a:t>3</a:t>
            </a:r>
            <a:r>
              <a:rPr lang="uk-UA" dirty="0"/>
              <a:t> </a:t>
            </a:r>
            <a:r>
              <a:rPr lang="uk-UA" dirty="0" err="1"/>
              <a:t>дошок</a:t>
            </a:r>
            <a:r>
              <a:rPr lang="uk-UA" dirty="0"/>
              <a:t> у тиждень. Відомо, що для виготовлення однієї шафи </a:t>
            </a:r>
            <a:r>
              <a:rPr lang="uk-UA" i="1" dirty="0"/>
              <a:t>А</a:t>
            </a:r>
            <a:r>
              <a:rPr lang="uk-UA" dirty="0"/>
              <a:t> необхідно затратити 12 </a:t>
            </a:r>
            <a:r>
              <a:rPr lang="uk-UA" i="1" dirty="0"/>
              <a:t>хв</a:t>
            </a:r>
            <a:r>
              <a:rPr lang="uk-UA" dirty="0"/>
              <a:t>., а для однієї шафи </a:t>
            </a:r>
            <a:r>
              <a:rPr lang="uk-UA" i="1" dirty="0"/>
              <a:t>В</a:t>
            </a:r>
            <a:r>
              <a:rPr lang="uk-UA" dirty="0"/>
              <a:t> – 30 </a:t>
            </a:r>
            <a:r>
              <a:rPr lang="uk-UA" i="1" dirty="0"/>
              <a:t>хв</a:t>
            </a:r>
            <a:r>
              <a:rPr lang="uk-UA" dirty="0"/>
              <a:t>. машинного часу. Підприємство має 160 годин машинного часу в тиждень.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8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36904" cy="5616624"/>
          </a:xfrm>
        </p:spPr>
        <p:txBody>
          <a:bodyPr/>
          <a:lstStyle/>
          <a:p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 smtClean="0"/>
              <a:t>:</a:t>
            </a:r>
          </a:p>
          <a:p>
            <a:pPr marL="68580" indent="0">
              <a:buNone/>
            </a:pPr>
            <a:endParaRPr lang="uk-UA" dirty="0" smtClean="0"/>
          </a:p>
          <a:p>
            <a:r>
              <a:rPr lang="ru-RU" dirty="0" err="1"/>
              <a:t>Обмеження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дошок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обмеження</a:t>
            </a:r>
            <a:r>
              <a:rPr lang="ru-RU" dirty="0"/>
              <a:t> на час </a:t>
            </a:r>
            <a:r>
              <a:rPr lang="uk-UA" dirty="0"/>
              <a:t>машинної обробки </a:t>
            </a:r>
            <a:r>
              <a:rPr lang="ru-RU" dirty="0" err="1"/>
              <a:t>книжкових</a:t>
            </a:r>
            <a:r>
              <a:rPr lang="ru-RU" dirty="0"/>
              <a:t> </a:t>
            </a:r>
            <a:r>
              <a:rPr lang="ru-RU" dirty="0" err="1"/>
              <a:t>шаф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3)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uk-UA" dirty="0"/>
              <a:t>кількість виробів виду </a:t>
            </a:r>
            <a:r>
              <a:rPr lang="uk-UA" i="1" dirty="0"/>
              <a:t>А</a:t>
            </a:r>
            <a:r>
              <a:rPr lang="uk-UA" dirty="0"/>
              <a:t> та </a:t>
            </a:r>
            <a:r>
              <a:rPr lang="uk-UA" i="1" dirty="0"/>
              <a:t>В</a:t>
            </a:r>
            <a:r>
              <a:rPr lang="uk-UA" dirty="0"/>
              <a:t> </a:t>
            </a:r>
            <a:r>
              <a:rPr lang="ru-RU" dirty="0"/>
              <a:t>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від’ємними</a:t>
            </a:r>
            <a:r>
              <a:rPr lang="ru-RU" dirty="0"/>
              <a:t> та </a:t>
            </a:r>
            <a:r>
              <a:rPr lang="ru-RU" dirty="0" err="1"/>
              <a:t>дробовим</a:t>
            </a:r>
            <a:r>
              <a:rPr lang="ru-RU" dirty="0"/>
              <a:t> числом: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036512"/>
              </p:ext>
            </p:extLst>
          </p:nvPr>
        </p:nvGraphicFramePr>
        <p:xfrm>
          <a:off x="3627254" y="1340768"/>
          <a:ext cx="236186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Формула" r:id="rId3" imgW="1562100" imgH="241300" progId="Equation.3">
                  <p:embed/>
                </p:oleObj>
              </mc:Choice>
              <mc:Fallback>
                <p:oleObj name="Формула" r:id="rId3" imgW="15621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254" y="1340768"/>
                        <a:ext cx="2361863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091128"/>
              </p:ext>
            </p:extLst>
          </p:nvPr>
        </p:nvGraphicFramePr>
        <p:xfrm>
          <a:off x="3491880" y="2852936"/>
          <a:ext cx="1872207" cy="36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Формула" r:id="rId5" imgW="1206500" imgH="241300" progId="Equation.3">
                  <p:embed/>
                </p:oleObj>
              </mc:Choice>
              <mc:Fallback>
                <p:oleObj name="Формула" r:id="rId5" imgW="12065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852936"/>
                        <a:ext cx="1872207" cy="368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30478"/>
              </p:ext>
            </p:extLst>
          </p:nvPr>
        </p:nvGraphicFramePr>
        <p:xfrm>
          <a:off x="3707903" y="4293096"/>
          <a:ext cx="213143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Формула" r:id="rId7" imgW="1409088" imgH="241195" progId="Equation.3">
                  <p:embed/>
                </p:oleObj>
              </mc:Choice>
              <mc:Fallback>
                <p:oleObj name="Формула" r:id="rId7" imgW="1409088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3" y="4293096"/>
                        <a:ext cx="2131437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924263"/>
              </p:ext>
            </p:extLst>
          </p:nvPr>
        </p:nvGraphicFramePr>
        <p:xfrm>
          <a:off x="1835696" y="6021288"/>
          <a:ext cx="648072" cy="34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Формула" r:id="rId9" imgW="457200" imgH="241300" progId="Equation.3">
                  <p:embed/>
                </p:oleObj>
              </mc:Choice>
              <mc:Fallback>
                <p:oleObj name="Формула" r:id="rId9" imgW="4572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6021288"/>
                        <a:ext cx="648072" cy="343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218290"/>
              </p:ext>
            </p:extLst>
          </p:nvPr>
        </p:nvGraphicFramePr>
        <p:xfrm>
          <a:off x="3131840" y="6021288"/>
          <a:ext cx="576064" cy="29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Формула" r:id="rId11" imgW="469696" imgH="241195" progId="Equation.3">
                  <p:embed/>
                </p:oleObj>
              </mc:Choice>
              <mc:Fallback>
                <p:oleObj name="Формула" r:id="rId11" imgW="469696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6021288"/>
                        <a:ext cx="576064" cy="293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77503"/>
              </p:ext>
            </p:extLst>
          </p:nvPr>
        </p:nvGraphicFramePr>
        <p:xfrm>
          <a:off x="5076056" y="5949280"/>
          <a:ext cx="701799" cy="34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Формула" r:id="rId13" imgW="482391" imgH="241195" progId="Equation.3">
                  <p:embed/>
                </p:oleObj>
              </mc:Choice>
              <mc:Fallback>
                <p:oleObj name="Формула" r:id="rId13" imgW="482391" imgH="24119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949280"/>
                        <a:ext cx="701799" cy="344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700853"/>
              </p:ext>
            </p:extLst>
          </p:nvPr>
        </p:nvGraphicFramePr>
        <p:xfrm>
          <a:off x="5994878" y="5949280"/>
          <a:ext cx="810139" cy="38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Формула" r:id="rId15" imgW="508000" imgH="241300" progId="Equation.3">
                  <p:embed/>
                </p:oleObj>
              </mc:Choice>
              <mc:Fallback>
                <p:oleObj name="Формула" r:id="rId15" imgW="508000" imgH="2413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878" y="5949280"/>
                        <a:ext cx="810139" cy="3821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8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704856" cy="5760640"/>
          </a:xfrm>
        </p:spPr>
        <p:txBody>
          <a:bodyPr/>
          <a:lstStyle/>
          <a:p>
            <a:pPr marL="68580" indent="0" algn="ctr">
              <a:buNone/>
            </a:pPr>
            <a:r>
              <a:rPr lang="uk-UA" dirty="0"/>
              <a:t>	</a:t>
            </a:r>
            <a:r>
              <a:rPr lang="ru-RU" dirty="0" err="1"/>
              <a:t>М</a:t>
            </a:r>
            <a:r>
              <a:rPr lang="ru-RU" dirty="0" err="1" smtClean="0"/>
              <a:t>атематична</a:t>
            </a:r>
            <a:r>
              <a:rPr lang="ru-RU" dirty="0" smtClean="0"/>
              <a:t> </a:t>
            </a:r>
            <a:r>
              <a:rPr lang="ru-RU" dirty="0"/>
              <a:t>модель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 smtClean="0"/>
              <a:t>:</a:t>
            </a:r>
          </a:p>
          <a:p>
            <a:pPr marL="68580" indent="0" algn="ctr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невід’ємний</a:t>
            </a:r>
            <a:r>
              <a:rPr lang="ru-RU" dirty="0"/>
              <a:t> </a:t>
            </a:r>
            <a:r>
              <a:rPr lang="ru-RU" dirty="0" err="1"/>
              <a:t>розв’язок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 smtClean="0"/>
              <a:t>нерівностей</a:t>
            </a:r>
            <a:endParaRPr lang="ru-RU" dirty="0" smtClean="0"/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endParaRPr lang="uk-UA" dirty="0" smtClean="0"/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r>
              <a:rPr lang="ru-RU" dirty="0"/>
              <a:t>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 smtClean="0"/>
              <a:t>функція</a:t>
            </a:r>
            <a:endParaRPr lang="ru-RU" dirty="0" smtClean="0"/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максимального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572165"/>
              </p:ext>
            </p:extLst>
          </p:nvPr>
        </p:nvGraphicFramePr>
        <p:xfrm>
          <a:off x="3059832" y="2420888"/>
          <a:ext cx="2701256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Формула" r:id="rId3" imgW="1498600" imgH="1079500" progId="Equation.3">
                  <p:embed/>
                </p:oleObj>
              </mc:Choice>
              <mc:Fallback>
                <p:oleObj name="Формула" r:id="rId3" imgW="1498600" imgH="1079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20888"/>
                        <a:ext cx="2701256" cy="1944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433674"/>
              </p:ext>
            </p:extLst>
          </p:nvPr>
        </p:nvGraphicFramePr>
        <p:xfrm>
          <a:off x="2889250" y="5229225"/>
          <a:ext cx="2725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5" imgW="1498320" imgH="241200" progId="Equation.DSMT4">
                  <p:embed/>
                </p:oleObj>
              </mc:Choice>
              <mc:Fallback>
                <p:oleObj name="Equation" r:id="rId5" imgW="149832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5229225"/>
                        <a:ext cx="2725738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1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t="21924" r="24834" b="29430"/>
          <a:stretch/>
        </p:blipFill>
        <p:spPr bwMode="auto">
          <a:xfrm>
            <a:off x="971600" y="404664"/>
            <a:ext cx="7200800" cy="6093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722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Практичне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dirty="0"/>
              <a:t> </a:t>
            </a:r>
            <a:r>
              <a:rPr lang="ru-RU" b="1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uk-UA" dirty="0" smtClean="0"/>
              <a:t>	</a:t>
            </a:r>
            <a:r>
              <a:rPr lang="ru-RU" dirty="0"/>
              <a:t>Привести </a:t>
            </a:r>
            <a:r>
              <a:rPr lang="ru-RU" dirty="0" smtClean="0"/>
              <a:t>до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/>
              <a:t>канонічної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ЗЛП (задачу </a:t>
            </a:r>
            <a:r>
              <a:rPr lang="ru-RU" dirty="0" err="1"/>
              <a:t>лінійного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):</a:t>
            </a: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486499"/>
              </p:ext>
            </p:extLst>
          </p:nvPr>
        </p:nvGraphicFramePr>
        <p:xfrm>
          <a:off x="3635896" y="3356992"/>
          <a:ext cx="2680838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r:id="rId3" imgW="1371600" imgH="711200" progId="Equation.DSMT4">
                  <p:embed/>
                </p:oleObj>
              </mc:Choice>
              <mc:Fallback>
                <p:oleObj r:id="rId3" imgW="13716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356992"/>
                        <a:ext cx="2680838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668" y="4833455"/>
            <a:ext cx="59766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7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Практичне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dirty="0"/>
              <a:t> </a:t>
            </a:r>
            <a:r>
              <a:rPr lang="ru-RU" b="1" dirty="0" smtClean="0"/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uk-UA" dirty="0" smtClean="0"/>
              <a:t>	</a:t>
            </a:r>
            <a:r>
              <a:rPr lang="ru-RU" dirty="0"/>
              <a:t>Задачу </a:t>
            </a:r>
            <a:r>
              <a:rPr lang="ru-RU" dirty="0" err="1"/>
              <a:t>лінійного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розв’язати</a:t>
            </a:r>
            <a:r>
              <a:rPr lang="ru-RU" dirty="0"/>
              <a:t> </a:t>
            </a:r>
            <a:r>
              <a:rPr lang="ru-RU" dirty="0" err="1"/>
              <a:t>графічним</a:t>
            </a:r>
            <a:r>
              <a:rPr lang="ru-RU" dirty="0"/>
              <a:t> методом. </a:t>
            </a:r>
            <a:r>
              <a:rPr lang="ru-RU" dirty="0" err="1"/>
              <a:t>Максимізувати</a:t>
            </a:r>
            <a:r>
              <a:rPr lang="ru-RU" dirty="0"/>
              <a:t> </a:t>
            </a:r>
            <a:endParaRPr lang="ru-RU" dirty="0" smtClean="0"/>
          </a:p>
          <a:p>
            <a:pPr marL="68580" indent="0">
              <a:lnSpc>
                <a:spcPct val="150000"/>
              </a:lnSpc>
              <a:buNone/>
            </a:pPr>
            <a:r>
              <a:rPr lang="ru-RU" dirty="0" smtClean="0"/>
              <a:t>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806094"/>
              </p:ext>
            </p:extLst>
          </p:nvPr>
        </p:nvGraphicFramePr>
        <p:xfrm>
          <a:off x="3851920" y="3573016"/>
          <a:ext cx="179732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r:id="rId3" imgW="990170" imgH="241195" progId="Equation.DSMT4">
                  <p:embed/>
                </p:oleObj>
              </mc:Choice>
              <mc:Fallback>
                <p:oleObj r:id="rId3" imgW="990170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573016"/>
                        <a:ext cx="1797320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460779"/>
              </p:ext>
            </p:extLst>
          </p:nvPr>
        </p:nvGraphicFramePr>
        <p:xfrm>
          <a:off x="5652121" y="4221088"/>
          <a:ext cx="2176148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r:id="rId5" imgW="1079500" imgH="825500" progId="Equation.DSMT4">
                  <p:embed/>
                </p:oleObj>
              </mc:Choice>
              <mc:Fallback>
                <p:oleObj r:id="rId5" imgW="1079500" imgH="825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1" y="4221088"/>
                        <a:ext cx="2176148" cy="1656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8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6079" t="34154" r="23661" b="27082"/>
          <a:stretch/>
        </p:blipFill>
        <p:spPr bwMode="auto">
          <a:xfrm>
            <a:off x="179512" y="1052736"/>
            <a:ext cx="8856984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50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5" t="38770" r="46204" b="31760"/>
          <a:stretch/>
        </p:blipFill>
        <p:spPr bwMode="auto">
          <a:xfrm>
            <a:off x="1115616" y="1268760"/>
            <a:ext cx="684076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63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Практичне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dirty="0"/>
              <a:t> </a:t>
            </a:r>
            <a:r>
              <a:rPr lang="ru-RU" b="1" dirty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uk-UA" dirty="0" smtClean="0"/>
              <a:t>	</a:t>
            </a:r>
            <a:r>
              <a:rPr lang="ru-RU" dirty="0" err="1"/>
              <a:t>Розв’язати</a:t>
            </a:r>
            <a:r>
              <a:rPr lang="ru-RU" dirty="0"/>
              <a:t> задачу </a:t>
            </a:r>
            <a:r>
              <a:rPr lang="ru-RU" dirty="0" err="1"/>
              <a:t>лінійного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графічним</a:t>
            </a:r>
            <a:r>
              <a:rPr lang="ru-RU" dirty="0"/>
              <a:t> методом:</a:t>
            </a:r>
          </a:p>
          <a:p>
            <a:pPr marL="68580" indent="0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915225"/>
              </p:ext>
            </p:extLst>
          </p:nvPr>
        </p:nvGraphicFramePr>
        <p:xfrm>
          <a:off x="3130576" y="3573016"/>
          <a:ext cx="2882847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r:id="rId3" imgW="1549400" imgH="1638300" progId="Equation.DSMT4">
                  <p:embed/>
                </p:oleObj>
              </mc:Choice>
              <mc:Fallback>
                <p:oleObj r:id="rId3" imgW="1549400" imgH="163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76" y="3573016"/>
                        <a:ext cx="2882847" cy="3024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3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5215" t="26061" r="27288" b="9394"/>
          <a:stretch/>
        </p:blipFill>
        <p:spPr bwMode="auto">
          <a:xfrm>
            <a:off x="827585" y="1196752"/>
            <a:ext cx="7200800" cy="5112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23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848872" cy="2808312"/>
          </a:xfrm>
        </p:spPr>
        <p:txBody>
          <a:bodyPr/>
          <a:lstStyle/>
          <a:p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76562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Лабораторна</a:t>
            </a:r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робота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1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76722"/>
            <a:ext cx="7776864" cy="518457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лабораторній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роботі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розглянуто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приклади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завдань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які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спираються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практичні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та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теоретичні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відомості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роботи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а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саме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9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Завдання 1</a:t>
            </a:r>
            <a:r>
              <a:rPr lang="uk-UA" dirty="0" smtClean="0"/>
              <a:t>. ( Задача планування виробництва)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.</a:t>
            </a:r>
            <a:r>
              <a:rPr lang="uk-UA" dirty="0"/>
              <a:t> Підприємство, використовуючи три види </a:t>
            </a:r>
            <a:r>
              <a:rPr lang="uk-UA" dirty="0" err="1"/>
              <a:t>ре</a:t>
            </a:r>
            <a:r>
              <a:rPr lang="uk-UA" dirty="0"/>
              <a:t>сурсів </a:t>
            </a:r>
            <a:r>
              <a:rPr lang="uk-UA" i="1" dirty="0"/>
              <a:t>S</a:t>
            </a:r>
            <a:r>
              <a:rPr lang="uk-UA" baseline="-25000" dirty="0"/>
              <a:t>1</a:t>
            </a:r>
            <a:r>
              <a:rPr lang="uk-UA" dirty="0"/>
              <a:t>, </a:t>
            </a:r>
            <a:r>
              <a:rPr lang="uk-UA" i="1" dirty="0"/>
              <a:t>S</a:t>
            </a:r>
            <a:r>
              <a:rPr lang="uk-UA" baseline="-25000" dirty="0"/>
              <a:t>2</a:t>
            </a:r>
            <a:r>
              <a:rPr lang="uk-UA" dirty="0"/>
              <a:t> і </a:t>
            </a:r>
            <a:r>
              <a:rPr lang="uk-UA" i="1" dirty="0"/>
              <a:t>S</a:t>
            </a:r>
            <a:r>
              <a:rPr lang="uk-UA" baseline="-25000" dirty="0"/>
              <a:t>3</a:t>
            </a:r>
            <a:r>
              <a:rPr lang="uk-UA" dirty="0"/>
              <a:t>, виробляє продукцію чотирьох видів </a:t>
            </a:r>
            <a:r>
              <a:rPr lang="uk-UA" i="1" dirty="0"/>
              <a:t>P</a:t>
            </a:r>
            <a:r>
              <a:rPr lang="uk-UA" baseline="-25000" dirty="0"/>
              <a:t>1</a:t>
            </a:r>
            <a:r>
              <a:rPr lang="uk-UA" dirty="0"/>
              <a:t>, </a:t>
            </a:r>
            <a:r>
              <a:rPr lang="uk-UA" i="1" dirty="0"/>
              <a:t>P</a:t>
            </a:r>
            <a:r>
              <a:rPr lang="uk-UA" baseline="-25000" dirty="0"/>
              <a:t>2</a:t>
            </a:r>
            <a:r>
              <a:rPr lang="uk-UA" dirty="0"/>
              <a:t>, </a:t>
            </a:r>
            <a:r>
              <a:rPr lang="uk-UA" i="1" dirty="0"/>
              <a:t>P</a:t>
            </a:r>
            <a:r>
              <a:rPr lang="uk-UA" baseline="-25000" dirty="0"/>
              <a:t>3</a:t>
            </a:r>
            <a:r>
              <a:rPr lang="uk-UA" dirty="0"/>
              <a:t> і </a:t>
            </a:r>
            <a:r>
              <a:rPr lang="uk-UA" i="1" dirty="0"/>
              <a:t>P</a:t>
            </a:r>
            <a:r>
              <a:rPr lang="uk-UA" baseline="-25000" dirty="0"/>
              <a:t>4</a:t>
            </a:r>
            <a:r>
              <a:rPr lang="uk-UA" dirty="0"/>
              <a:t>. Запаси ресурсів, число одиниць ресурсів, необхідних на виробництво одиниці кожного виду продукції, а також прибуток від реалізації одиниці кожного виду продукції, наведені в таблиці.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9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94116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Визначити план випуску продукції, що забезпечить максимальній прибуток.</a:t>
            </a:r>
            <a:endParaRPr lang="ru-RU" b="1" i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4" t="29625" r="19132" b="23458"/>
          <a:stretch/>
        </p:blipFill>
        <p:spPr bwMode="auto">
          <a:xfrm>
            <a:off x="457564" y="320813"/>
            <a:ext cx="824517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4" cy="1080120"/>
          </a:xfrm>
        </p:spPr>
        <p:txBody>
          <a:bodyPr>
            <a:normAutofit/>
          </a:bodyPr>
          <a:lstStyle/>
          <a:p>
            <a:r>
              <a:rPr lang="ru-RU" b="1" dirty="0" err="1"/>
              <a:t>Загальна</a:t>
            </a:r>
            <a:r>
              <a:rPr lang="ru-RU" b="1" dirty="0"/>
              <a:t> постановка </a:t>
            </a:r>
            <a:r>
              <a:rPr lang="ru-RU" b="1" dirty="0" err="1" smtClean="0"/>
              <a:t>задачі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492" y="5517232"/>
            <a:ext cx="6777317" cy="86409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	</a:t>
            </a:r>
            <a:r>
              <a:rPr lang="ru-RU" b="1" dirty="0" smtClean="0"/>
              <a:t>Леон</a:t>
            </a:r>
            <a:r>
              <a:rPr lang="uk-UA" b="1" dirty="0" smtClean="0"/>
              <a:t>і</a:t>
            </a:r>
            <a:r>
              <a:rPr lang="ru-RU" b="1" dirty="0" smtClean="0"/>
              <a:t>д </a:t>
            </a:r>
            <a:r>
              <a:rPr lang="ru-RU" b="1" dirty="0" err="1" smtClean="0"/>
              <a:t>Віталійович</a:t>
            </a:r>
            <a:r>
              <a:rPr lang="ru-RU" b="1" dirty="0" smtClean="0"/>
              <a:t> Канторович</a:t>
            </a:r>
          </a:p>
          <a:p>
            <a:pPr marL="68580" indent="0" algn="ctr">
              <a:buNone/>
            </a:pPr>
            <a:r>
              <a:rPr lang="uk-UA" b="1" dirty="0" smtClean="0"/>
              <a:t>(06.01.1912 – 07.04.1986)</a:t>
            </a:r>
            <a:endParaRPr lang="ru-RU" dirty="0"/>
          </a:p>
        </p:txBody>
      </p:sp>
      <p:pic>
        <p:nvPicPr>
          <p:cNvPr id="1026" name="Picture 2" descr="Картинки по запросу канторович леонид виталь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253649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нторович леонид виталь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41" y="1628801"/>
            <a:ext cx="29651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нторович леонид виталье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435665" cy="243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анторович леонид витальеви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08" y="3757691"/>
            <a:ext cx="2647205" cy="17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4" y="1599911"/>
            <a:ext cx="2281436" cy="169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744" cy="1143000"/>
          </a:xfrm>
        </p:spPr>
        <p:txBody>
          <a:bodyPr>
            <a:normAutofit/>
          </a:bodyPr>
          <a:lstStyle/>
          <a:p>
            <a:r>
              <a:rPr lang="uk-UA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Розвязання</a:t>
            </a:r>
            <a:r>
              <a:rPr lang="uk-UA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6777317" cy="3508977"/>
          </a:xfrm>
        </p:spPr>
        <p:txBody>
          <a:bodyPr/>
          <a:lstStyle/>
          <a:p>
            <a:r>
              <a:rPr lang="uk-UA" dirty="0"/>
              <a:t>Побудуємо математичну модель задачі. Позначимо </a:t>
            </a:r>
            <a:r>
              <a:rPr lang="uk-UA" dirty="0" err="1"/>
              <a:t>чере</a:t>
            </a:r>
            <a:r>
              <a:rPr lang="uk-UA" dirty="0"/>
              <a:t>з </a:t>
            </a:r>
            <a:r>
              <a:rPr lang="uk-UA" i="1" dirty="0"/>
              <a:t>х</a:t>
            </a:r>
            <a:r>
              <a:rPr lang="uk-UA" i="1" baseline="-25000" dirty="0"/>
              <a:t>j</a:t>
            </a:r>
            <a:r>
              <a:rPr lang="uk-UA" baseline="-25000" dirty="0"/>
              <a:t> </a:t>
            </a:r>
            <a:r>
              <a:rPr lang="uk-UA" dirty="0"/>
              <a:t>– кількість одиниць продукції </a:t>
            </a:r>
            <a:r>
              <a:rPr lang="uk-UA" i="1" dirty="0"/>
              <a:t>j-</a:t>
            </a:r>
            <a:r>
              <a:rPr lang="uk-UA" dirty="0"/>
              <a:t>го виду (</a:t>
            </a:r>
            <a:r>
              <a:rPr lang="uk-UA" i="1" dirty="0"/>
              <a:t>j</a:t>
            </a:r>
            <a:r>
              <a:rPr lang="uk-UA" dirty="0"/>
              <a:t>=1, 2, 3, 4), запланованих до </a:t>
            </a:r>
            <a:r>
              <a:rPr lang="uk-UA" dirty="0" smtClean="0"/>
              <a:t>виробництва.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8" t="45205" r="37809" b="38014"/>
          <a:stretch/>
        </p:blipFill>
        <p:spPr bwMode="auto">
          <a:xfrm>
            <a:off x="1979712" y="3212976"/>
            <a:ext cx="477309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9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887632"/>
                <a:ext cx="6777317" cy="3508977"/>
              </a:xfrm>
            </p:spPr>
            <p:txBody>
              <a:bodyPr>
                <a:normAutofit/>
              </a:bodyPr>
              <a:lstStyle/>
              <a:p>
                <a:endParaRPr lang="uk-UA" dirty="0" smtClean="0"/>
              </a:p>
              <a:p>
                <a:endParaRPr lang="uk-UA" dirty="0"/>
              </a:p>
              <a:p>
                <a:r>
                  <a:rPr lang="uk-UA" sz="2000" dirty="0"/>
                  <a:t>Отже, математична модель задачі планування виробництва: знайти такий план випуску продукції 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uk-UA" sz="2000" b="0" i="1" smtClean="0">
                            <a:latin typeface="Cambria Math"/>
                          </a:rPr>
                          <m:t>х</m:t>
                        </m:r>
                      </m:e>
                    </m:acc>
                    <m:r>
                      <a:rPr lang="uk-UA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uk-UA" sz="2000" dirty="0" smtClean="0"/>
                  <a:t>що </a:t>
                </a:r>
                <a:r>
                  <a:rPr lang="uk-UA" sz="2000" dirty="0"/>
                  <a:t>задовольнить системі  і умові невід'ємності , при якому функція   набуде максимального </a:t>
                </a:r>
                <a:r>
                  <a:rPr lang="uk-UA" sz="2000" dirty="0" smtClean="0"/>
                  <a:t>значення</a:t>
                </a:r>
              </a:p>
              <a:p>
                <a:endParaRPr lang="ru-RU" sz="2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887632"/>
                <a:ext cx="6777317" cy="350897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3" t="64555" r="26544" b="26370"/>
          <a:stretch/>
        </p:blipFill>
        <p:spPr bwMode="auto">
          <a:xfrm>
            <a:off x="2209128" y="1843030"/>
            <a:ext cx="6225506" cy="97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3" t="45890" r="16340" b="31849"/>
          <a:stretch/>
        </p:blipFill>
        <p:spPr bwMode="auto">
          <a:xfrm>
            <a:off x="611560" y="404664"/>
            <a:ext cx="8041710" cy="162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8" t="52098" r="28658" b="38484"/>
          <a:stretch/>
        </p:blipFill>
        <p:spPr bwMode="auto">
          <a:xfrm>
            <a:off x="876822" y="4437112"/>
            <a:ext cx="7363892" cy="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/>
          <a:lstStyle/>
          <a:p>
            <a:r>
              <a:rPr lang="uk-UA" dirty="0" smtClean="0"/>
              <a:t>Завдання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6777317" cy="3508977"/>
          </a:xfrm>
        </p:spPr>
        <p:txBody>
          <a:bodyPr/>
          <a:lstStyle/>
          <a:p>
            <a:r>
              <a:rPr lang="ru-RU" dirty="0"/>
              <a:t>Привести до </a:t>
            </a:r>
            <a:r>
              <a:rPr lang="ru-RU" dirty="0" err="1"/>
              <a:t>канонічної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ЗЛП (задачу </a:t>
            </a:r>
            <a:r>
              <a:rPr lang="ru-RU" dirty="0" err="1"/>
              <a:t>лінійного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 smtClean="0"/>
              <a:t>):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1" t="39041" r="35690" b="35274"/>
          <a:stretch/>
        </p:blipFill>
        <p:spPr bwMode="auto">
          <a:xfrm>
            <a:off x="2195736" y="2636912"/>
            <a:ext cx="521721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/>
          <a:lstStyle/>
          <a:p>
            <a:r>
              <a:rPr lang="uk-UA" dirty="0" smtClean="0"/>
              <a:t>Завдання 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6777317" cy="3508977"/>
          </a:xfrm>
        </p:spPr>
        <p:txBody>
          <a:bodyPr/>
          <a:lstStyle/>
          <a:p>
            <a:r>
              <a:rPr lang="ru-RU" dirty="0" err="1"/>
              <a:t>Розв’язати</a:t>
            </a:r>
            <a:r>
              <a:rPr lang="ru-RU" dirty="0"/>
              <a:t> задачу </a:t>
            </a:r>
            <a:r>
              <a:rPr lang="ru-RU" dirty="0" err="1"/>
              <a:t>лінійного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графічним</a:t>
            </a:r>
            <a:r>
              <a:rPr lang="ru-RU" dirty="0"/>
              <a:t> методом: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2" t="27226" r="35113" b="36387"/>
          <a:stretch/>
        </p:blipFill>
        <p:spPr bwMode="auto">
          <a:xfrm>
            <a:off x="683409" y="2708920"/>
            <a:ext cx="3741028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9" t="52269" r="34404" b="19649"/>
          <a:stretch/>
        </p:blipFill>
        <p:spPr bwMode="auto">
          <a:xfrm>
            <a:off x="4211960" y="2923003"/>
            <a:ext cx="433233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6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32856"/>
            <a:ext cx="74834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Дякуємо за увагу!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6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384666" cy="115212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Загальна</a:t>
            </a:r>
            <a:r>
              <a:rPr lang="ru-RU" b="1" dirty="0"/>
              <a:t> постановка </a:t>
            </a:r>
            <a:r>
              <a:rPr lang="ru-RU" b="1" dirty="0" err="1"/>
              <a:t>задачі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uk-UA" dirty="0" smtClean="0"/>
              <a:t>	</a:t>
            </a:r>
            <a:r>
              <a:rPr lang="ru-RU" dirty="0" err="1"/>
              <a:t>Розглянемо</a:t>
            </a:r>
            <a:r>
              <a:rPr lang="ru-RU" dirty="0"/>
              <a:t> </a:t>
            </a:r>
            <a:r>
              <a:rPr lang="ru-RU" dirty="0" err="1"/>
              <a:t>цільову</a:t>
            </a:r>
            <a:r>
              <a:rPr lang="ru-RU" dirty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</a:t>
            </a:r>
          </a:p>
          <a:p>
            <a:pPr marL="68580" indent="0" algn="ctr">
              <a:buNone/>
            </a:pPr>
            <a:endParaRPr lang="uk-UA" dirty="0"/>
          </a:p>
          <a:p>
            <a:pPr marL="68580" indent="0" algn="ctr">
              <a:buNone/>
            </a:pPr>
            <a:endParaRPr lang="uk-UA" dirty="0" smtClean="0"/>
          </a:p>
          <a:p>
            <a:pPr marL="68580" indent="0" algn="ctr">
              <a:buNone/>
            </a:pPr>
            <a:r>
              <a:rPr lang="ru-RU" dirty="0"/>
              <a:t>систему </a:t>
            </a:r>
            <a:r>
              <a:rPr lang="ru-RU" dirty="0" err="1"/>
              <a:t>обмежень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997922"/>
              </p:ext>
            </p:extLst>
          </p:nvPr>
        </p:nvGraphicFramePr>
        <p:xfrm>
          <a:off x="2555776" y="2924944"/>
          <a:ext cx="460851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Формула" r:id="rId3" imgW="1905000" imgH="241300" progId="Equation.3">
                  <p:embed/>
                </p:oleObj>
              </mc:Choice>
              <mc:Fallback>
                <p:oleObj name="Формула" r:id="rId3" imgW="19050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924944"/>
                        <a:ext cx="4608512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094026"/>
              </p:ext>
            </p:extLst>
          </p:nvPr>
        </p:nvGraphicFramePr>
        <p:xfrm>
          <a:off x="1907704" y="4221088"/>
          <a:ext cx="5810301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Формула" r:id="rId5" imgW="2476500" imgH="825500" progId="Equation.3">
                  <p:embed/>
                </p:oleObj>
              </mc:Choice>
              <mc:Fallback>
                <p:oleObj name="Формула" r:id="rId5" imgW="2476500" imgH="825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221088"/>
                        <a:ext cx="5810301" cy="1944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9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9343"/>
            <a:ext cx="6777317" cy="4563869"/>
          </a:xfrm>
        </p:spPr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uk-UA" dirty="0" smtClean="0"/>
              <a:t>	</a:t>
            </a:r>
            <a:r>
              <a:rPr lang="ru-RU" dirty="0"/>
              <a:t>Задача </a:t>
            </a:r>
            <a:r>
              <a:rPr lang="ru-RU" dirty="0" err="1"/>
              <a:t>лінійного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формулюється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чином: </a:t>
            </a:r>
            <a:r>
              <a:rPr lang="ru-RU" dirty="0" err="1"/>
              <a:t>знайти</a:t>
            </a:r>
            <a:r>
              <a:rPr lang="ru-RU" dirty="0"/>
              <a:t> максимум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 smtClean="0"/>
              <a:t>виконанні</a:t>
            </a:r>
            <a:r>
              <a:rPr lang="ru-RU" dirty="0"/>
              <a:t> </a:t>
            </a:r>
            <a:r>
              <a:rPr lang="ru-RU" dirty="0" smtClean="0"/>
              <a:t>умов </a:t>
            </a:r>
            <a:r>
              <a:rPr lang="ru-RU" dirty="0" err="1" smtClean="0"/>
              <a:t>обмежень</a:t>
            </a:r>
            <a:r>
              <a:rPr lang="ru-RU" dirty="0" smtClean="0"/>
              <a:t>.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ru-RU" dirty="0"/>
              <a:t>	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розв’язків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 smtClean="0"/>
              <a:t>обмежень</a:t>
            </a:r>
            <a:r>
              <a:rPr lang="ru-RU" dirty="0" smtClean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 smtClean="0"/>
              <a:t>цільова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найменшого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</a:p>
          <a:p>
            <a:pPr marL="68580" indent="0"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1872208" cy="164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805918"/>
              </p:ext>
            </p:extLst>
          </p:nvPr>
        </p:nvGraphicFramePr>
        <p:xfrm>
          <a:off x="1043608" y="5734663"/>
          <a:ext cx="2343435" cy="37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Формула" r:id="rId4" imgW="1346040" imgH="215640" progId="Equation.3">
                  <p:embed/>
                </p:oleObj>
              </mc:Choice>
              <mc:Fallback>
                <p:oleObj name="Формула" r:id="rId4" imgW="134604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734663"/>
                        <a:ext cx="2343435" cy="3703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642076"/>
              </p:ext>
            </p:extLst>
          </p:nvPr>
        </p:nvGraphicFramePr>
        <p:xfrm>
          <a:off x="6516216" y="4149080"/>
          <a:ext cx="23002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Формула" r:id="rId6" imgW="1320480" imgH="215640" progId="Equation.3">
                  <p:embed/>
                </p:oleObj>
              </mc:Choice>
              <mc:Fallback>
                <p:oleObj name="Формула" r:id="rId6" imgW="1320480" imgH="21564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149080"/>
                        <a:ext cx="23002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1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858874"/>
              </p:ext>
            </p:extLst>
          </p:nvPr>
        </p:nvGraphicFramePr>
        <p:xfrm>
          <a:off x="1043608" y="1988840"/>
          <a:ext cx="673994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Формула" r:id="rId3" imgW="2476500" imgH="241300" progId="Equation.3">
                  <p:embed/>
                </p:oleObj>
              </mc:Choice>
              <mc:Fallback>
                <p:oleObj name="Формула" r:id="rId3" imgW="24765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988840"/>
                        <a:ext cx="6739949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059537"/>
              </p:ext>
            </p:extLst>
          </p:nvPr>
        </p:nvGraphicFramePr>
        <p:xfrm>
          <a:off x="1646675" y="2852936"/>
          <a:ext cx="5850650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Формула" r:id="rId5" imgW="2476500" imgH="1358900" progId="Equation.3">
                  <p:embed/>
                </p:oleObj>
              </mc:Choice>
              <mc:Fallback>
                <p:oleObj name="Формула" r:id="rId5" imgW="2476500" imgH="1358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675" y="2852936"/>
                        <a:ext cx="5850650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575556" y="692696"/>
            <a:ext cx="7992888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i="1" dirty="0" smtClean="0"/>
              <a:t>Задача оптимального </a:t>
            </a:r>
            <a:r>
              <a:rPr lang="ru-RU" b="1" i="1" dirty="0" err="1" smtClean="0"/>
              <a:t>планування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виробництва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7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967504"/>
              </p:ext>
            </p:extLst>
          </p:nvPr>
        </p:nvGraphicFramePr>
        <p:xfrm>
          <a:off x="2077846" y="2852936"/>
          <a:ext cx="5072091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Формула" r:id="rId3" imgW="2362200" imgH="1612900" progId="Equation.3">
                  <p:embed/>
                </p:oleObj>
              </mc:Choice>
              <mc:Fallback>
                <p:oleObj name="Формула" r:id="rId3" imgW="2362200" imgH="1612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846" y="2852936"/>
                        <a:ext cx="5072091" cy="3456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04584"/>
              </p:ext>
            </p:extLst>
          </p:nvPr>
        </p:nvGraphicFramePr>
        <p:xfrm>
          <a:off x="2123728" y="2060848"/>
          <a:ext cx="4896544" cy="6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Формула" r:id="rId5" imgW="1905000" imgH="241300" progId="Equation.3">
                  <p:embed/>
                </p:oleObj>
              </mc:Choice>
              <mc:Fallback>
                <p:oleObj name="Формула" r:id="rId5" imgW="19050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060848"/>
                        <a:ext cx="4896544" cy="6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620688"/>
            <a:ext cx="8064896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i="1" smtClean="0"/>
              <a:t>Задача планування оптимальної структури товарообігу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3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9288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Канонічні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постановки </a:t>
            </a:r>
            <a:r>
              <a:rPr lang="ru-RU" b="1" dirty="0" err="1"/>
              <a:t>задачі</a:t>
            </a:r>
            <a:r>
              <a:rPr lang="ru-RU" b="1" dirty="0"/>
              <a:t> </a:t>
            </a:r>
            <a:r>
              <a:rPr lang="ru-RU" b="1" dirty="0" err="1"/>
              <a:t>лінійного</a:t>
            </a:r>
            <a:r>
              <a:rPr lang="ru-RU" b="1" dirty="0"/>
              <a:t> </a:t>
            </a:r>
            <a:r>
              <a:rPr lang="ru-RU" b="1" dirty="0" err="1"/>
              <a:t>програмування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/>
          <a:lstStyle/>
          <a:p>
            <a:pPr marL="68580" indent="0">
              <a:buNone/>
            </a:pPr>
            <a:r>
              <a:rPr lang="uk-UA" dirty="0" smtClean="0"/>
              <a:t>	Задачею </a:t>
            </a:r>
            <a:r>
              <a:rPr lang="uk-UA" dirty="0"/>
              <a:t>лінійного програмування, заданої в канонічній формі, називається задача, у якій необхідно знайти оптимум лінійної форми</a:t>
            </a:r>
            <a:r>
              <a:rPr lang="uk-UA" dirty="0" smtClean="0"/>
              <a:t>:</a:t>
            </a:r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r>
              <a:rPr lang="uk-UA" dirty="0" smtClean="0"/>
              <a:t>При </a:t>
            </a:r>
            <a:r>
              <a:rPr lang="uk-UA" dirty="0"/>
              <a:t>обмеженнях-рівностях:</a:t>
            </a:r>
            <a:endParaRPr lang="ru-RU" dirty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383512"/>
              </p:ext>
            </p:extLst>
          </p:nvPr>
        </p:nvGraphicFramePr>
        <p:xfrm>
          <a:off x="2505370" y="3501008"/>
          <a:ext cx="413325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r:id="rId3" imgW="1955800" imgH="228600" progId="Equation.DSMT4">
                  <p:embed/>
                </p:oleObj>
              </mc:Choice>
              <mc:Fallback>
                <p:oleObj r:id="rId3" imgW="1955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370" y="3501008"/>
                        <a:ext cx="4133259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82720"/>
              </p:ext>
            </p:extLst>
          </p:nvPr>
        </p:nvGraphicFramePr>
        <p:xfrm>
          <a:off x="1929748" y="4437112"/>
          <a:ext cx="5284504" cy="203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r:id="rId5" imgW="2413000" imgH="939800" progId="Equation.DSMT4">
                  <p:embed/>
                </p:oleObj>
              </mc:Choice>
              <mc:Fallback>
                <p:oleObj r:id="rId5" imgW="2413000" imgH="93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748" y="4437112"/>
                        <a:ext cx="5284504" cy="20389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0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2227071" y="1484784"/>
            <a:ext cx="6192688" cy="4320480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820" y="2204864"/>
            <a:ext cx="5625189" cy="31683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dirty="0" smtClean="0">
                <a:solidFill>
                  <a:srgbClr val="0070C0"/>
                </a:solidFill>
              </a:rPr>
              <a:t>	</a:t>
            </a:r>
            <a:r>
              <a:rPr lang="uk-UA" sz="2600" b="1" i="1" dirty="0">
                <a:solidFill>
                  <a:srgbClr val="0070C0"/>
                </a:solidFill>
              </a:rPr>
              <a:t>Якщо цільова функція  досліджується на екстремум типу мінімум,то говорять, що задача задана </a:t>
            </a:r>
            <a:r>
              <a:rPr lang="uk-UA" sz="2600" b="1" i="1" u="sng" dirty="0">
                <a:solidFill>
                  <a:srgbClr val="0070C0"/>
                </a:solidFill>
              </a:rPr>
              <a:t>в першій канонічній формі</a:t>
            </a:r>
            <a:r>
              <a:rPr lang="uk-UA" sz="2600" b="1" i="1" dirty="0">
                <a:solidFill>
                  <a:srgbClr val="0070C0"/>
                </a:solidFill>
              </a:rPr>
              <a:t>, якщо на екстремум типу максимум –</a:t>
            </a:r>
            <a:r>
              <a:rPr lang="uk-UA" sz="2600" b="1" i="1" u="sng" dirty="0">
                <a:solidFill>
                  <a:srgbClr val="0070C0"/>
                </a:solidFill>
              </a:rPr>
              <a:t> у другій</a:t>
            </a:r>
            <a:r>
              <a:rPr lang="uk-UA" sz="2600" b="1" i="1" dirty="0">
                <a:solidFill>
                  <a:srgbClr val="0070C0"/>
                </a:solidFill>
              </a:rPr>
              <a:t>.</a:t>
            </a:r>
            <a:endParaRPr lang="ru-RU" sz="2600" b="1" i="1" dirty="0">
              <a:solidFill>
                <a:srgbClr val="0070C0"/>
              </a:solidFill>
            </a:endParaRPr>
          </a:p>
          <a:p>
            <a:pPr marL="6858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r="14841"/>
          <a:stretch/>
        </p:blipFill>
        <p:spPr bwMode="auto">
          <a:xfrm>
            <a:off x="467544" y="2132856"/>
            <a:ext cx="1759527" cy="26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190</TotalTime>
  <Words>385</Words>
  <Application>Microsoft Office PowerPoint</Application>
  <PresentationFormat>Экран (4:3)</PresentationFormat>
  <Paragraphs>99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Остин</vt:lpstr>
      <vt:lpstr>Формула</vt:lpstr>
      <vt:lpstr>MathType 6.0 Equation</vt:lpstr>
      <vt:lpstr>Моделі і методи лінійного програмування. Основні поняття. Загальна постановка задачі лінійного програмування</vt:lpstr>
      <vt:lpstr>Презентация PowerPoint</vt:lpstr>
      <vt:lpstr>Загальна постановка задачі</vt:lpstr>
      <vt:lpstr>Загальна постановка задачі</vt:lpstr>
      <vt:lpstr>Презентация PowerPoint</vt:lpstr>
      <vt:lpstr>Презентация PowerPoint</vt:lpstr>
      <vt:lpstr>Презентация PowerPoint</vt:lpstr>
      <vt:lpstr>Канонічні форми постановки задачі лінійного програмування</vt:lpstr>
      <vt:lpstr>Презентация PowerPoint</vt:lpstr>
      <vt:lpstr>Твердження 1.1</vt:lpstr>
      <vt:lpstr>Графічний спосіб розв’язання задачі лінійного програмування</vt:lpstr>
      <vt:lpstr>Презентация PowerPoint</vt:lpstr>
      <vt:lpstr>Алгоритм розв’язання задачі лінійного програмування графічним методом: </vt:lpstr>
      <vt:lpstr>1)</vt:lpstr>
      <vt:lpstr>2)</vt:lpstr>
      <vt:lpstr>Практична робота</vt:lpstr>
      <vt:lpstr>Практичне завдання 1</vt:lpstr>
      <vt:lpstr>Презентация PowerPoint</vt:lpstr>
      <vt:lpstr>Презентация PowerPoint</vt:lpstr>
      <vt:lpstr>Практичне завдання 2</vt:lpstr>
      <vt:lpstr>Практичне завдання 3</vt:lpstr>
      <vt:lpstr>Презентация PowerPoint</vt:lpstr>
      <vt:lpstr>Презентация PowerPoint</vt:lpstr>
      <vt:lpstr>Практичне завдання 4</vt:lpstr>
      <vt:lpstr>Презентация PowerPoint</vt:lpstr>
      <vt:lpstr>Презентация PowerPoint</vt:lpstr>
      <vt:lpstr>Презентация PowerPoint</vt:lpstr>
      <vt:lpstr>Завдання 1. ( Задача планування виробництва)</vt:lpstr>
      <vt:lpstr>Визначити план випуску продукції, що забезпечить максимальній прибуток.</vt:lpstr>
      <vt:lpstr>Розвязання:</vt:lpstr>
      <vt:lpstr>Презентация PowerPoint</vt:lpstr>
      <vt:lpstr>Завдання 2.</vt:lpstr>
      <vt:lpstr>Завдання 3.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Моделі і методи лінійного програмування. Основні поняття. Загальна постановка задачі лінійного програмування</dc:title>
  <dc:creator>Kostya</dc:creator>
  <cp:lastModifiedBy>Titan</cp:lastModifiedBy>
  <cp:revision>24</cp:revision>
  <dcterms:created xsi:type="dcterms:W3CDTF">2017-12-19T10:13:19Z</dcterms:created>
  <dcterms:modified xsi:type="dcterms:W3CDTF">2017-12-22T08:24:43Z</dcterms:modified>
</cp:coreProperties>
</file>