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72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8BB07A-DEE3-4AA8-96D2-FD1E5B8ED315}">
          <p14:sldIdLst>
            <p14:sldId id="256"/>
            <p14:sldId id="260"/>
            <p14:sldId id="261"/>
            <p14:sldId id="263"/>
            <p14:sldId id="264"/>
            <p14:sldId id="265"/>
            <p14:sldId id="266"/>
            <p14:sldId id="267"/>
            <p14:sldId id="272"/>
            <p14:sldId id="268"/>
            <p14:sldId id="269"/>
            <p14:sldId id="270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D0C"/>
    <a:srgbClr val="006CFF"/>
    <a:srgbClr val="97000B"/>
    <a:srgbClr val="0041B6"/>
    <a:srgbClr val="F9D600"/>
    <a:srgbClr val="324057"/>
    <a:srgbClr val="007CCE"/>
    <a:srgbClr val="2A1255"/>
    <a:srgbClr val="A58C51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4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5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70170" y="786843"/>
            <a:ext cx="58641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EE6D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Презентація</a:t>
            </a:r>
          </a:p>
          <a:p>
            <a:pPr algn="ctr"/>
            <a:r>
              <a:rPr lang="uk-UA" sz="40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EE6D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на тему:</a:t>
            </a:r>
          </a:p>
          <a:p>
            <a:pPr algn="ctr"/>
            <a:r>
              <a:rPr lang="uk-UA" sz="4000" b="1" cap="none" spc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EE6D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«Лінійні балансові моделі»</a:t>
            </a:r>
            <a:endParaRPr lang="ru-RU" sz="4000" b="1" cap="none" spc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EE6D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37059" y="1383667"/>
                <a:ext cx="7869891" cy="471123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uk-UA" sz="2400" dirty="0">
                    <a:latin typeface="Arial Narrow" pitchFamily="34" charset="0"/>
                  </a:rPr>
                  <a:t>Нехай маємо групу з </a:t>
                </a:r>
                <a:r>
                  <a:rPr lang="uk-UA" sz="2400" i="1" dirty="0">
                    <a:latin typeface="Arial Narrow" pitchFamily="34" charset="0"/>
                  </a:rPr>
                  <a:t>n</a:t>
                </a:r>
                <a:r>
                  <a:rPr lang="uk-UA" sz="2400" dirty="0">
                    <a:latin typeface="Arial Narrow" pitchFamily="34" charset="0"/>
                  </a:rPr>
                  <a:t> країн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uk-UA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uk-UA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sz="24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uk-UA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uk-UA" sz="2400" dirty="0">
                    <a:latin typeface="Arial Narrow" pitchFamily="34" charset="0"/>
                  </a:rPr>
                  <a:t>, які ведуть між собою торгівлю. Позначимо через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uk-UA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uk-UA" sz="2400" dirty="0">
                    <a:latin typeface="Arial Narrow" pitchFamily="34" charset="0"/>
                  </a:rPr>
                  <a:t>торгівельний прибуток </a:t>
                </a:r>
                <a:r>
                  <a:rPr lang="uk-UA" sz="2400" i="1" dirty="0">
                    <a:latin typeface="Arial Narrow" pitchFamily="34" charset="0"/>
                  </a:rPr>
                  <a:t>j</a:t>
                </a:r>
                <a:r>
                  <a:rPr lang="uk-UA" sz="2400" dirty="0">
                    <a:latin typeface="Arial Narrow" pitchFamily="34" charset="0"/>
                  </a:rPr>
                  <a:t>-</a:t>
                </a:r>
                <a:r>
                  <a:rPr lang="uk-UA" sz="2400" dirty="0" err="1">
                    <a:latin typeface="Arial Narrow" pitchFamily="34" charset="0"/>
                  </a:rPr>
                  <a:t>ої</a:t>
                </a:r>
                <a:r>
                  <a:rPr lang="uk-UA" sz="2400" dirty="0">
                    <a:latin typeface="Arial Narrow" pitchFamily="34" charset="0"/>
                  </a:rPr>
                  <a:t> країни, який формується з продажу власних товарів як на внутрішньому, так і на зовнішньому ринках. Структуру торгівельних відносин між країнами вважаємо встановленою: частина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uk-UA" sz="2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uk-UA" sz="2400" dirty="0">
                    <a:latin typeface="Arial Narrow" pitchFamily="34" charset="0"/>
                  </a:rPr>
                  <a:t>торгівельного прибутку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uk-UA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uk-UA" sz="2400" dirty="0">
                    <a:latin typeface="Arial Narrow" pitchFamily="34" charset="0"/>
                  </a:rPr>
                  <a:t> , яку </a:t>
                </a:r>
                <a:r>
                  <a:rPr lang="uk-UA" sz="2400" i="1" dirty="0">
                    <a:latin typeface="Arial Narrow" pitchFamily="34" charset="0"/>
                  </a:rPr>
                  <a:t>j</a:t>
                </a:r>
                <a:r>
                  <a:rPr lang="uk-UA" sz="2400" dirty="0">
                    <a:latin typeface="Arial Narrow" pitchFamily="34" charset="0"/>
                  </a:rPr>
                  <a:t>-та країна витрачає на купівлю товарів </a:t>
                </a:r>
                <a:r>
                  <a:rPr lang="uk-UA" sz="2400" i="1" dirty="0">
                    <a:latin typeface="Arial Narrow" pitchFamily="34" charset="0"/>
                  </a:rPr>
                  <a:t>і</a:t>
                </a:r>
                <a:r>
                  <a:rPr lang="uk-UA" sz="2400" dirty="0">
                    <a:latin typeface="Arial Narrow" pitchFamily="34" charset="0"/>
                  </a:rPr>
                  <a:t>-тої країни, є сталою.</a:t>
                </a:r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059" y="1383667"/>
                <a:ext cx="7869891" cy="4711234"/>
              </a:xfrm>
              <a:blipFill rotWithShape="1">
                <a:blip r:embed="rId2"/>
                <a:stretch>
                  <a:fillRect l="-1240" r="-2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407517" y="212412"/>
            <a:ext cx="6328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EE6D0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Модель </a:t>
            </a:r>
            <a:r>
              <a:rPr lang="ru-RU" sz="4000" b="1" cap="none" spc="0" dirty="0" err="1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EE6D0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міжнародної</a:t>
            </a:r>
            <a:r>
              <a:rPr lang="ru-RU" sz="4000" b="1" cap="none" spc="0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EE6D0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000" b="1" cap="none" spc="0" dirty="0" err="1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EE6D0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торгівлі</a:t>
            </a:r>
            <a:endParaRPr lang="ru-RU" sz="4000" b="1" cap="none" spc="0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EE6D0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27520" y="152399"/>
                <a:ext cx="7869891" cy="610772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uk-UA" sz="2400" dirty="0" smtClean="0">
                    <a:latin typeface="Arial Narrow" pitchFamily="34" charset="0"/>
                  </a:rPr>
                  <a:t>Розглянемо матрицю</a:t>
                </a:r>
              </a:p>
              <a:p>
                <a:pPr marL="0" indent="0">
                  <a:buNone/>
                </a:pPr>
                <a:endParaRPr lang="uk-U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latin typeface="Cambria Math"/>
                        </a:rPr>
                        <m:t>𝑄</m:t>
                      </m:r>
                      <m:r>
                        <a:rPr lang="uk-UA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uk-UA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uk-UA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uk-UA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uk-UA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uk-UA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uk-UA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uk-UA" i="1">
                                    <a:latin typeface="Cambria Math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uk-UA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uk-UA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uk-UA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uk-UA" i="1">
                                        <a:latin typeface="Cambria Math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endParaRPr lang="uk-UA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uk-UA" sz="2400" dirty="0">
                    <a:latin typeface="Arial Narrow" pitchFamily="34" charset="0"/>
                  </a:rPr>
                  <a:t>яку називають </a:t>
                </a:r>
                <a:r>
                  <a:rPr lang="uk-UA" sz="2400" b="1" dirty="0">
                    <a:latin typeface="Arial Narrow" pitchFamily="34" charset="0"/>
                  </a:rPr>
                  <a:t>структурною матрицею торгівлі</a:t>
                </a:r>
                <a:r>
                  <a:rPr lang="uk-UA" sz="2400" dirty="0">
                    <a:latin typeface="Arial Narrow" pitchFamily="34" charset="0"/>
                  </a:rPr>
                  <a:t>.</a:t>
                </a:r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uk-UA" sz="2400" dirty="0">
                    <a:latin typeface="Arial Narrow" pitchFamily="34" charset="0"/>
                  </a:rPr>
                  <a:t>Вважатимемо, що весь торгівельний прибуток витрачається або на закупівлю товарів на своїй території, або на імпорт з інших </a:t>
                </a:r>
                <a:r>
                  <a:rPr lang="uk-UA" sz="2400" dirty="0" smtClean="0">
                    <a:latin typeface="Arial Narrow" pitchFamily="34" charset="0"/>
                  </a:rPr>
                  <a:t>країн:</a:t>
                </a:r>
              </a:p>
              <a:p>
                <a:pPr marL="0" indent="0">
                  <a:buNone/>
                </a:pPr>
                <a:endParaRPr lang="uk-UA" sz="2400" dirty="0" smtClean="0">
                  <a:latin typeface="Arial Narrow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uk-UA" sz="2400" i="1">
                              <a:latin typeface="Cambria Math"/>
                            </a:rPr>
                            <m:t>𝑖</m:t>
                          </m:r>
                          <m:r>
                            <a:rPr lang="uk-UA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uk-UA" sz="24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uk-UA" sz="24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uk-UA" sz="2400" i="1">
                          <a:latin typeface="Cambria Math"/>
                        </a:rPr>
                        <m:t>=1            </m:t>
                      </m:r>
                      <m:r>
                        <a:rPr lang="uk-UA" sz="2400" i="1">
                          <a:latin typeface="Cambria Math"/>
                        </a:rPr>
                        <m:t>𝑖</m:t>
                      </m:r>
                      <m:r>
                        <a:rPr lang="uk-UA" sz="2400" i="1">
                          <a:latin typeface="Cambria Math"/>
                        </a:rPr>
                        <m:t>,</m:t>
                      </m:r>
                      <m:r>
                        <a:rPr lang="uk-UA" sz="2400" i="1">
                          <a:latin typeface="Cambria Math"/>
                        </a:rPr>
                        <m:t>𝑗</m:t>
                      </m:r>
                      <m:r>
                        <a:rPr lang="uk-UA" sz="2400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uk-UA" sz="2400" i="1">
                              <a:latin typeface="Cambria Math"/>
                            </a:rPr>
                            <m:t>1,</m:t>
                          </m:r>
                          <m:r>
                            <a:rPr lang="uk-UA" sz="2400" i="1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sz="24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520" y="152399"/>
                <a:ext cx="7869891" cy="6107724"/>
              </a:xfrm>
              <a:blipFill rotWithShape="1">
                <a:blip r:embed="rId2"/>
                <a:stretch>
                  <a:fillRect l="-1162" t="-1896" r="-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87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4769" y="246185"/>
                <a:ext cx="7870581" cy="593077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uk-UA" sz="2400" dirty="0" smtClean="0">
                    <a:latin typeface="Arial Narrow" pitchFamily="34" charset="0"/>
                  </a:rPr>
                  <a:t>Для країни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uk-UA" sz="2400" b="0" i="1" smtClean="0">
                            <a:latin typeface="Cambria Math"/>
                          </a:rPr>
                          <m:t>і</m:t>
                        </m:r>
                      </m:sub>
                    </m:sSub>
                  </m:oMath>
                </a14:m>
                <a:r>
                  <a:rPr lang="uk-UA" sz="2400" dirty="0">
                    <a:latin typeface="Arial Narrow" pitchFamily="34" charset="0"/>
                  </a:rPr>
                  <a:t> прибуток від внутрішньої та зовнішньої торгівлі становить</a:t>
                </a:r>
                <a:r>
                  <a:rPr lang="uk-UA" sz="2400" dirty="0" smtClean="0">
                    <a:latin typeface="Arial Narrow" pitchFamily="34" charset="0"/>
                  </a:rPr>
                  <a:t>:</a:t>
                </a:r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uk-UA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uk-UA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uk-UA" sz="2400" i="1">
                              <a:latin typeface="Cambria Math"/>
                            </a:rPr>
                            <m:t>𝑖</m:t>
                          </m:r>
                          <m:r>
                            <a:rPr lang="uk-UA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uk-UA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uk-UA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uk-UA" sz="2400" i="1">
                              <a:latin typeface="Cambria Math"/>
                            </a:rPr>
                            <m:t>𝑖</m:t>
                          </m:r>
                          <m:r>
                            <a:rPr lang="uk-UA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uk-UA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uk-UA" sz="2400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uk-UA" sz="2400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uk-UA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uk-UA" sz="2400" dirty="0">
                    <a:latin typeface="Arial Narrow" pitchFamily="34" charset="0"/>
                  </a:rPr>
                  <a:t>Для збалансованої торгівлі необхідно знайти таку матрицю торгівельних прибутків</a:t>
                </a:r>
                <a:endParaRPr lang="ru-RU" sz="2400" dirty="0">
                  <a:latin typeface="Arial Narrow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uk-UA" sz="2400" i="1">
                        <a:latin typeface="Cambria Math"/>
                      </a:rPr>
                      <m:t>𝑋</m:t>
                    </m:r>
                    <m:r>
                      <a:rPr lang="uk-UA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uk-UA" sz="2400" i="1">
                        <a:latin typeface="Cambria Math"/>
                      </a:rPr>
                      <m:t>,</m:t>
                    </m:r>
                  </m:oMath>
                </a14:m>
                <a:r>
                  <a:rPr lang="uk-UA" sz="2400" dirty="0">
                    <a:latin typeface="Arial Narrow" pitchFamily="34" charset="0"/>
                  </a:rPr>
                  <a:t> </a:t>
                </a:r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uk-UA" sz="2400" dirty="0">
                    <a:latin typeface="Arial Narrow" pitchFamily="34" charset="0"/>
                  </a:rPr>
                  <a:t>щоб справджувалось матричне рівняння </a:t>
                </a:r>
                <a:r>
                  <a:rPr lang="uk-UA" sz="2400" b="1" i="1" dirty="0">
                    <a:latin typeface="Arial Narrow" pitchFamily="34" charset="0"/>
                  </a:rPr>
                  <a:t>Q∙X = X</a:t>
                </a:r>
                <a:r>
                  <a:rPr lang="uk-UA" sz="2400" b="1" dirty="0">
                    <a:latin typeface="Arial Narrow" pitchFamily="34" charset="0"/>
                  </a:rPr>
                  <a:t> </a:t>
                </a:r>
                <a:r>
                  <a:rPr lang="uk-UA" sz="2400" dirty="0">
                    <a:latin typeface="Arial Narrow" pitchFamily="34" charset="0"/>
                  </a:rPr>
                  <a:t>, з якого можна визначити </a:t>
                </a:r>
                <a:r>
                  <a:rPr lang="uk-UA" sz="2400" i="1" dirty="0">
                    <a:latin typeface="Arial Narrow" pitchFamily="34" charset="0"/>
                  </a:rPr>
                  <a:t>Х</a:t>
                </a:r>
                <a:r>
                  <a:rPr lang="uk-UA" sz="2400" dirty="0">
                    <a:latin typeface="Arial Narrow" pitchFamily="34" charset="0"/>
                  </a:rPr>
                  <a:t>.</a:t>
                </a:r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769" y="246185"/>
                <a:ext cx="7870581" cy="5930778"/>
              </a:xfrm>
              <a:blipFill rotWithShape="1">
                <a:blip r:embed="rId2"/>
                <a:stretch>
                  <a:fillRect l="-1239" r="-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6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39969" y="908574"/>
                <a:ext cx="8452339" cy="1353980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ru-RU" sz="2000" dirty="0" err="1">
                    <a:latin typeface="Arial Narrow" pitchFamily="34" charset="0"/>
                  </a:rPr>
                  <a:t>Підприємство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має</a:t>
                </a:r>
                <a:r>
                  <a:rPr lang="ru-RU" sz="2000" dirty="0">
                    <a:latin typeface="Arial Narrow" pitchFamily="34" charset="0"/>
                  </a:rPr>
                  <a:t> три цехи, </a:t>
                </a:r>
                <a:r>
                  <a:rPr lang="ru-RU" sz="2000" dirty="0" err="1">
                    <a:latin typeface="Arial Narrow" pitchFamily="34" charset="0"/>
                  </a:rPr>
                  <a:t>кожен</a:t>
                </a:r>
                <a:r>
                  <a:rPr lang="ru-RU" sz="2000" dirty="0">
                    <a:latin typeface="Arial Narrow" pitchFamily="34" charset="0"/>
                  </a:rPr>
                  <a:t> з </a:t>
                </a:r>
                <a:r>
                  <a:rPr lang="ru-RU" sz="2000" dirty="0" err="1">
                    <a:latin typeface="Arial Narrow" pitchFamily="34" charset="0"/>
                  </a:rPr>
                  <a:t>яких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випускає</a:t>
                </a:r>
                <a:r>
                  <a:rPr lang="ru-RU" sz="2000" dirty="0">
                    <a:latin typeface="Arial Narrow" pitchFamily="34" charset="0"/>
                  </a:rPr>
                  <a:t> один вид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k-UA" sz="20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uk-UA" sz="2000" i="1">
                        <a:latin typeface="Cambria Math"/>
                      </a:rPr>
                      <m:t>, (</m:t>
                    </m:r>
                    <m:r>
                      <a:rPr lang="uk-UA" sz="2000" i="1">
                        <a:latin typeface="Cambria Math"/>
                      </a:rPr>
                      <m:t>𝑖</m:t>
                    </m:r>
                    <m:r>
                      <a:rPr lang="uk-UA" sz="2000" i="1">
                        <a:latin typeface="Cambria Math"/>
                      </a:rPr>
                      <m:t>,</m:t>
                    </m:r>
                    <m:r>
                      <a:rPr lang="uk-UA" sz="2000" i="1">
                        <a:latin typeface="Cambria Math"/>
                      </a:rPr>
                      <m:t>𝑗</m:t>
                    </m:r>
                    <m:r>
                      <a:rPr lang="uk-UA" sz="2000" i="1">
                        <a:latin typeface="Cambria Math"/>
                      </a:rPr>
                      <m:t>=1,2,3)</m:t>
                    </m:r>
                  </m:oMath>
                </a14:m>
                <a:r>
                  <a:rPr lang="uk-UA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продукції</a:t>
                </a:r>
                <a:r>
                  <a:rPr lang="ru-RU" sz="2000" dirty="0">
                    <a:latin typeface="Arial Narrow" pitchFamily="34" charset="0"/>
                  </a:rPr>
                  <a:t>. </a:t>
                </a:r>
                <a:r>
                  <a:rPr lang="ru-RU" sz="2000" dirty="0" err="1">
                    <a:latin typeface="Arial Narrow" pitchFamily="34" charset="0"/>
                  </a:rPr>
                  <a:t>Прямі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витрати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одиниці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продукції</a:t>
                </a:r>
                <a:r>
                  <a:rPr lang="ru-RU" sz="2000" dirty="0">
                    <a:latin typeface="Arial Narrow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ru-RU" sz="2000" dirty="0">
                    <a:latin typeface="Arial Narrow" pitchFamily="34" charset="0"/>
                  </a:rPr>
                  <a:t>-го цеху,  </a:t>
                </a:r>
                <a:r>
                  <a:rPr lang="ru-RU" sz="2000" dirty="0" err="1">
                    <a:latin typeface="Arial Narrow" pitchFamily="34" charset="0"/>
                  </a:rPr>
                  <a:t>що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використовується</a:t>
                </a:r>
                <a:r>
                  <a:rPr lang="ru-RU" sz="2000" dirty="0">
                    <a:latin typeface="Arial Narrow" pitchFamily="34" charset="0"/>
                  </a:rPr>
                  <a:t> як </a:t>
                </a:r>
                <a:r>
                  <a:rPr lang="ru-RU" sz="2000" dirty="0" err="1">
                    <a:latin typeface="Arial Narrow" pitchFamily="34" charset="0"/>
                  </a:rPr>
                  <a:t>сировина</a:t>
                </a:r>
                <a:r>
                  <a:rPr lang="ru-RU" sz="2000" dirty="0">
                    <a:latin typeface="Arial Narrow" pitchFamily="34" charset="0"/>
                  </a:rPr>
                  <a:t> (</a:t>
                </a:r>
                <a:r>
                  <a:rPr lang="ru-RU" sz="2000" dirty="0" err="1">
                    <a:latin typeface="Arial Narrow" pitchFamily="34" charset="0"/>
                  </a:rPr>
                  <a:t>проміжний</a:t>
                </a:r>
                <a:r>
                  <a:rPr lang="ru-RU" sz="2000" dirty="0">
                    <a:latin typeface="Arial Narrow" pitchFamily="34" charset="0"/>
                  </a:rPr>
                  <a:t> продукт) для </a:t>
                </a:r>
                <a:r>
                  <a:rPr lang="ru-RU" sz="2000" dirty="0" err="1">
                    <a:latin typeface="Arial Narrow" pitchFamily="34" charset="0"/>
                  </a:rPr>
                  <a:t>випуску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одиниці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вибору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продукції</a:t>
                </a:r>
                <a:r>
                  <a:rPr lang="ru-RU" sz="2000" dirty="0">
                    <a:latin typeface="Arial Narrow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𝑗</m:t>
                    </m:r>
                  </m:oMath>
                </a14:m>
                <a:r>
                  <a:rPr lang="ru-RU" sz="2000" dirty="0">
                    <a:latin typeface="Arial Narrow" pitchFamily="34" charset="0"/>
                  </a:rPr>
                  <a:t>-го цеху, а </a:t>
                </a:r>
                <a:r>
                  <a:rPr lang="ru-RU" sz="2000" dirty="0" err="1">
                    <a:latin typeface="Arial Narrow" pitchFamily="34" charset="0"/>
                  </a:rPr>
                  <a:t>також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кількість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одиниць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продукції</a:t>
                </a:r>
                <a:r>
                  <a:rPr lang="ru-RU" sz="2000" dirty="0">
                    <a:latin typeface="Arial Narrow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ru-RU" sz="2000" dirty="0">
                    <a:latin typeface="Arial Narrow" pitchFamily="34" charset="0"/>
                  </a:rPr>
                  <a:t>-го цеху, </a:t>
                </a:r>
                <a:r>
                  <a:rPr lang="ru-RU" sz="2000" dirty="0" err="1">
                    <a:latin typeface="Arial Narrow" pitchFamily="34" charset="0"/>
                  </a:rPr>
                  <a:t>які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будуть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використані</a:t>
                </a:r>
                <a:r>
                  <a:rPr lang="ru-RU" sz="2000" dirty="0">
                    <a:latin typeface="Arial Narrow" pitchFamily="34" charset="0"/>
                  </a:rPr>
                  <a:t> для </a:t>
                </a:r>
                <a:r>
                  <a:rPr lang="ru-RU" sz="2000" dirty="0" err="1">
                    <a:latin typeface="Arial Narrow" pitchFamily="34" charset="0"/>
                  </a:rPr>
                  <a:t>реалізації</a:t>
                </a:r>
                <a:r>
                  <a:rPr lang="ru-RU" sz="2000" dirty="0">
                    <a:latin typeface="Arial Narrow" pitchFamily="34" charset="0"/>
                  </a:rPr>
                  <a:t>, </a:t>
                </a:r>
                <a:r>
                  <a:rPr lang="ru-RU" sz="2000" dirty="0" err="1">
                    <a:latin typeface="Arial Narrow" pitchFamily="34" charset="0"/>
                  </a:rPr>
                  <a:t>наведені</a:t>
                </a:r>
                <a:r>
                  <a:rPr lang="ru-RU" sz="2000" dirty="0">
                    <a:latin typeface="Arial Narrow" pitchFamily="34" charset="0"/>
                  </a:rPr>
                  <a:t> в </a:t>
                </a:r>
                <a:r>
                  <a:rPr lang="ru-RU" sz="2000" dirty="0" err="1">
                    <a:latin typeface="Arial Narrow" pitchFamily="34" charset="0"/>
                  </a:rPr>
                  <a:t>таблиці</a:t>
                </a:r>
                <a:r>
                  <a:rPr lang="ru-RU" sz="2000" dirty="0">
                    <a:latin typeface="Arial Narrow" pitchFamily="34" charset="0"/>
                  </a:rPr>
                  <a:t>:</a:t>
                </a:r>
              </a:p>
              <a:p>
                <a:pPr marL="0" indent="0" algn="ctr">
                  <a:buNone/>
                </a:pPr>
                <a:endParaRPr lang="ru-RU" sz="20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969" y="908574"/>
                <a:ext cx="8452339" cy="1353980"/>
              </a:xfrm>
              <a:blipFill rotWithShape="1">
                <a:blip r:embed="rId2"/>
                <a:stretch>
                  <a:fillRect t="-6306" b="-63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04465" y="200688"/>
            <a:ext cx="87350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EE6D0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Практична частина ( модель Леонтьєва )</a:t>
            </a:r>
            <a:endParaRPr lang="ru-RU" sz="4000" b="1" cap="none" spc="0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EE6D0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3063175"/>
                  </p:ext>
                </p:extLst>
              </p:nvPr>
            </p:nvGraphicFramePr>
            <p:xfrm>
              <a:off x="442201" y="2438400"/>
              <a:ext cx="8259611" cy="2239109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665238"/>
                    <a:gridCol w="1665238"/>
                    <a:gridCol w="1666021"/>
                    <a:gridCol w="1666021"/>
                    <a:gridCol w="1597093"/>
                  </a:tblGrid>
                  <a:tr h="26595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    </a:t>
                          </a:r>
                          <a:r>
                            <a:rPr lang="ru-RU" sz="1400" dirty="0" err="1">
                              <a:effectLst/>
                            </a:rPr>
                            <a:t>Продукція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        </a:t>
                          </a:r>
                          <a:r>
                            <a:rPr lang="ru-RU" sz="1400" dirty="0" err="1">
                              <a:effectLst/>
                            </a:rPr>
                            <a:t>цехів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                   </a:t>
                          </a:r>
                          <a:r>
                            <a:rPr lang="ru-RU" sz="1400" dirty="0" err="1">
                              <a:effectLst/>
                            </a:rPr>
                            <a:t>Прямі</a:t>
                          </a:r>
                          <a:r>
                            <a:rPr lang="ru-RU" sz="1400" dirty="0">
                              <a:effectLst/>
                            </a:rPr>
                            <a:t> </a:t>
                          </a:r>
                          <a:r>
                            <a:rPr lang="ru-RU" sz="1400" dirty="0" err="1">
                              <a:effectLst/>
                            </a:rPr>
                            <a:t>витрати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      </a:t>
                          </a:r>
                          <a:r>
                            <a:rPr lang="ru-RU" sz="1400" dirty="0" err="1">
                              <a:effectLst/>
                            </a:rPr>
                            <a:t>Кінцевий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       </a:t>
                          </a:r>
                          <a:r>
                            <a:rPr lang="ru-RU" sz="1400" dirty="0">
                              <a:effectLst/>
                            </a:rPr>
                            <a:t>продукт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14788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R="792480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𝐼𝐼</m:t>
                              </m:r>
                            </m:oMath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𝐼𝐼𝐼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14788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1-го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0,2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14788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2-го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0,2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0,1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28795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3-го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0,1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0,2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300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3063175"/>
                  </p:ext>
                </p:extLst>
              </p:nvPr>
            </p:nvGraphicFramePr>
            <p:xfrm>
              <a:off x="442201" y="2438400"/>
              <a:ext cx="8259611" cy="2239109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665238"/>
                    <a:gridCol w="1665238"/>
                    <a:gridCol w="1666021"/>
                    <a:gridCol w="1666021"/>
                    <a:gridCol w="1597093"/>
                  </a:tblGrid>
                  <a:tr h="26595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    </a:t>
                          </a:r>
                          <a:r>
                            <a:rPr lang="ru-RU" sz="1400" dirty="0" err="1">
                              <a:effectLst/>
                            </a:rPr>
                            <a:t>Продукція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        </a:t>
                          </a:r>
                          <a:r>
                            <a:rPr lang="ru-RU" sz="1400" dirty="0" err="1">
                              <a:effectLst/>
                            </a:rPr>
                            <a:t>цехів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indent="450215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                   </a:t>
                          </a:r>
                          <a:r>
                            <a:rPr lang="ru-RU" sz="1400" dirty="0" err="1">
                              <a:effectLst/>
                            </a:rPr>
                            <a:t>Прямі</a:t>
                          </a:r>
                          <a:r>
                            <a:rPr lang="ru-RU" sz="1400" dirty="0">
                              <a:effectLst/>
                            </a:rPr>
                            <a:t> </a:t>
                          </a:r>
                          <a:r>
                            <a:rPr lang="ru-RU" sz="1400" dirty="0" err="1">
                              <a:effectLst/>
                            </a:rPr>
                            <a:t>витрати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      </a:t>
                          </a:r>
                          <a:r>
                            <a:rPr lang="ru-RU" sz="1400" dirty="0" err="1">
                              <a:effectLst/>
                            </a:rPr>
                            <a:t>Кінцевий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       </a:t>
                          </a:r>
                          <a:r>
                            <a:rPr lang="ru-RU" sz="1400" dirty="0">
                              <a:effectLst/>
                            </a:rPr>
                            <a:t>продукт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14788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366" t="-58333" r="-296337" b="-2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366" t="-58333" r="-196337" b="-2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366" t="-58333" r="-96337" b="-28571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14788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1-го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366" t="-158333" r="-296337" b="-1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366" t="-158333" r="-196337" b="-1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366" t="-158333" r="-96337" b="-1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17176" t="-158333" r="-382" b="-185714"/>
                          </a:stretch>
                        </a:blipFill>
                      </a:tcPr>
                    </a:tc>
                  </a:tr>
                  <a:tr h="514788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2-го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366" t="-255294" r="-296337" b="-8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366" t="-255294" r="-196337" b="-8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366" t="-255294" r="-96337" b="-8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17176" t="-255294" r="-382" b="-83529"/>
                          </a:stretch>
                        </a:blipFill>
                      </a:tcPr>
                    </a:tc>
                  </a:tr>
                  <a:tr h="428795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3-го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366" t="-431429" r="-296337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366" t="-431429" r="-196337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366" t="-431429" r="-96337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17176" t="-431429" r="-382" b="-14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Прямоугольник 5"/>
          <p:cNvSpPr/>
          <p:nvPr/>
        </p:nvSpPr>
        <p:spPr>
          <a:xfrm>
            <a:off x="855785" y="483565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latin typeface="Arial Narrow" pitchFamily="34" charset="0"/>
              </a:rPr>
              <a:t>Знайти</a:t>
            </a:r>
            <a:r>
              <a:rPr lang="ru-RU" sz="2000" dirty="0">
                <a:latin typeface="Arial Narrow" pitchFamily="34" charset="0"/>
              </a:rPr>
              <a:t>:</a:t>
            </a:r>
          </a:p>
          <a:p>
            <a:r>
              <a:rPr lang="ru-RU" sz="2000" dirty="0">
                <a:latin typeface="Arial Narrow" pitchFamily="34" charset="0"/>
              </a:rPr>
              <a:t>1) </a:t>
            </a:r>
            <a:r>
              <a:rPr lang="ru-RU" sz="2000" dirty="0" err="1">
                <a:latin typeface="Arial Narrow" pitchFamily="34" charset="0"/>
              </a:rPr>
              <a:t>коефіцієнти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повних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витрат</a:t>
            </a:r>
            <a:r>
              <a:rPr lang="ru-RU" sz="2000" dirty="0">
                <a:latin typeface="Arial Narrow" pitchFamily="34" charset="0"/>
              </a:rPr>
              <a:t>;</a:t>
            </a:r>
          </a:p>
          <a:p>
            <a:r>
              <a:rPr lang="ru-RU" sz="2000" dirty="0">
                <a:latin typeface="Arial Narrow" pitchFamily="34" charset="0"/>
              </a:rPr>
              <a:t>2) план (</a:t>
            </a:r>
            <a:r>
              <a:rPr lang="ru-RU" sz="2000" dirty="0" err="1">
                <a:latin typeface="Arial Narrow" pitchFamily="34" charset="0"/>
              </a:rPr>
              <a:t>валовий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випуск</a:t>
            </a:r>
            <a:r>
              <a:rPr lang="ru-RU" sz="2000" dirty="0">
                <a:latin typeface="Arial Narrow" pitchFamily="34" charset="0"/>
              </a:rPr>
              <a:t>) для кожного цеху;</a:t>
            </a:r>
          </a:p>
          <a:p>
            <a:r>
              <a:rPr lang="ru-RU" sz="2000" dirty="0">
                <a:latin typeface="Arial Narrow" pitchFamily="34" charset="0"/>
              </a:rPr>
              <a:t>3) </a:t>
            </a:r>
            <a:r>
              <a:rPr lang="ru-RU" sz="2000" dirty="0" err="1">
                <a:latin typeface="Arial Narrow" pitchFamily="34" charset="0"/>
              </a:rPr>
              <a:t>виробничу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програму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цехів</a:t>
            </a:r>
            <a:r>
              <a:rPr lang="ru-RU" sz="2000" dirty="0">
                <a:latin typeface="Arial Narrow" pitchFamily="34" charset="0"/>
              </a:rPr>
              <a:t>;</a:t>
            </a:r>
          </a:p>
          <a:p>
            <a:r>
              <a:rPr lang="ru-RU" sz="2000" dirty="0">
                <a:latin typeface="Arial Narrow" pitchFamily="34" charset="0"/>
              </a:rPr>
              <a:t>4) </a:t>
            </a:r>
            <a:r>
              <a:rPr lang="ru-RU" sz="2000" dirty="0" err="1">
                <a:latin typeface="Arial Narrow" pitchFamily="34" charset="0"/>
              </a:rPr>
              <a:t>коефіцієнти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непрямих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витрат</a:t>
            </a:r>
            <a:r>
              <a:rPr lang="ru-RU" sz="2000" dirty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10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4769" y="656492"/>
                <a:ext cx="7870581" cy="5520471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2400" dirty="0" err="1">
                    <a:latin typeface="Arial Narrow" pitchFamily="34" charset="0"/>
                  </a:rPr>
                  <a:t>Визначимо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матрицю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коефіцієнтів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повних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витрат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sz="2400" dirty="0">
                    <a:latin typeface="Arial Narrow" pitchFamily="34" charset="0"/>
                  </a:rPr>
                  <a:t> за </a:t>
                </a:r>
                <a:r>
                  <a:rPr lang="ru-RU" sz="2400" dirty="0" err="1">
                    <a:latin typeface="Arial Narrow" pitchFamily="34" charset="0"/>
                  </a:rPr>
                  <a:t>допомогою</a:t>
                </a:r>
                <a:r>
                  <a:rPr lang="ru-RU" sz="2400" dirty="0">
                    <a:latin typeface="Arial Narrow" pitchFamily="34" charset="0"/>
                  </a:rPr>
                  <a:t> формул </a:t>
                </a:r>
                <a:r>
                  <a:rPr lang="ru-RU" sz="2400" dirty="0" err="1">
                    <a:latin typeface="Arial Narrow" pitchFamily="34" charset="0"/>
                  </a:rPr>
                  <a:t>звернення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невироджених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 smtClean="0">
                    <a:latin typeface="Arial Narrow" pitchFamily="34" charset="0"/>
                  </a:rPr>
                  <a:t>матриць</a:t>
                </a:r>
                <a:r>
                  <a:rPr lang="ru-RU" sz="2400" dirty="0" smtClean="0">
                    <a:latin typeface="Arial Narrow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400" dirty="0" err="1">
                    <a:latin typeface="Arial Narrow" pitchFamily="34" charset="0"/>
                  </a:rPr>
                  <a:t>Позначимо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виробничу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програму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підприємства</a:t>
                </a:r>
                <a:r>
                  <a:rPr lang="ru-RU" sz="2400" dirty="0">
                    <a:latin typeface="Arial Narrow" pitchFamily="34" charset="0"/>
                  </a:rPr>
                  <a:t> через 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𝑋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ru-RU" sz="2400" dirty="0">
                    <a:latin typeface="Arial Narrow" pitchFamily="34" charset="0"/>
                  </a:rPr>
                  <a:t>, </a:t>
                </a:r>
                <a:endParaRPr lang="ru-RU" sz="2400" dirty="0" smtClean="0">
                  <a:latin typeface="Arial Narrow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400" dirty="0" smtClean="0">
                    <a:latin typeface="Arial Narrow" pitchFamily="34" charset="0"/>
                  </a:rPr>
                  <a:t>де</a:t>
                </a:r>
                <a:r>
                  <a:rPr lang="ru-RU" sz="2400" dirty="0">
                    <a:latin typeface="Arial Narrow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>
                    <a:latin typeface="Arial Narrow" pitchFamily="34" charset="0"/>
                  </a:rPr>
                  <a:t> -  </a:t>
                </a:r>
                <a:r>
                  <a:rPr lang="ru-RU" sz="2400" dirty="0" err="1">
                    <a:latin typeface="Arial Narrow" pitchFamily="34" charset="0"/>
                  </a:rPr>
                  <a:t>валові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випуски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продукції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1,2,3</m:t>
                    </m:r>
                  </m:oMath>
                </a14:m>
                <a:r>
                  <a:rPr lang="ru-RU" sz="2400" dirty="0">
                    <a:latin typeface="Arial Narrow" pitchFamily="34" charset="0"/>
                  </a:rPr>
                  <a:t>-го </a:t>
                </a:r>
                <a:r>
                  <a:rPr lang="ru-RU" sz="2400" dirty="0" err="1">
                    <a:latin typeface="Arial Narrow" pitchFamily="34" charset="0"/>
                  </a:rPr>
                  <a:t>цехів</a:t>
                </a:r>
                <a:r>
                  <a:rPr lang="ru-RU" sz="2400" dirty="0">
                    <a:latin typeface="Arial Narrow" pitchFamily="34" charset="0"/>
                  </a:rPr>
                  <a:t>, </a:t>
                </a:r>
                <a:endParaRPr lang="ru-RU" sz="2400" dirty="0" smtClean="0">
                  <a:latin typeface="Arial Narrow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400" dirty="0" smtClean="0">
                    <a:latin typeface="Arial Narrow" pitchFamily="34" charset="0"/>
                  </a:rPr>
                  <a:t>а </a:t>
                </a:r>
                <a:r>
                  <a:rPr lang="ru-RU" sz="2400" dirty="0">
                    <a:latin typeface="Arial Narrow" pitchFamily="34" charset="0"/>
                  </a:rPr>
                  <a:t>план </a:t>
                </a:r>
                <a:r>
                  <a:rPr lang="ru-RU" sz="2400" dirty="0" err="1">
                    <a:latin typeface="Arial Narrow" pitchFamily="34" charset="0"/>
                  </a:rPr>
                  <a:t>випуску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товарної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продукції</a:t>
                </a:r>
                <a:r>
                  <a:rPr lang="ru-RU" sz="2400" dirty="0">
                    <a:latin typeface="Arial Narrow" pitchFamily="34" charset="0"/>
                  </a:rPr>
                  <a:t> через 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𝑌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ru-RU" sz="2400" dirty="0">
                    <a:latin typeface="Arial Narrow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400" dirty="0" err="1">
                    <a:latin typeface="Arial Narrow" pitchFamily="34" charset="0"/>
                  </a:rPr>
                  <a:t>Матриця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/>
                      </a:rPr>
                      <m:t>𝐴</m:t>
                    </m:r>
                    <m:r>
                      <a:rPr lang="uk-UA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0.2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0.2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0.1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2400" dirty="0">
                    <a:latin typeface="Arial Narrow" pitchFamily="34" charset="0"/>
                  </a:rPr>
                  <a:t>  - </a:t>
                </a:r>
                <a:r>
                  <a:rPr lang="ru-RU" sz="2400" dirty="0" err="1">
                    <a:latin typeface="Arial Narrow" pitchFamily="34" charset="0"/>
                  </a:rPr>
                  <a:t>симетрична</a:t>
                </a:r>
                <a:r>
                  <a:rPr lang="ru-RU" sz="2400" dirty="0">
                    <a:latin typeface="Arial Narrow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ru-RU" sz="24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769" y="656492"/>
                <a:ext cx="7870581" cy="5520471"/>
              </a:xfrm>
              <a:blipFill rotWithShape="1">
                <a:blip r:embed="rId2"/>
                <a:stretch>
                  <a:fillRect l="-10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1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68215" y="621323"/>
                <a:ext cx="7847135" cy="555564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2400" dirty="0" err="1">
                    <a:latin typeface="Arial Narrow" pitchFamily="34" charset="0"/>
                  </a:rPr>
                  <a:t>Виробничі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взаємозв’язки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підприємства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подаються</a:t>
                </a:r>
                <a:r>
                  <a:rPr lang="ru-RU" sz="2400" dirty="0">
                    <a:latin typeface="Arial Narrow" pitchFamily="34" charset="0"/>
                  </a:rPr>
                  <a:t> такою системою </a:t>
                </a:r>
                <a:r>
                  <a:rPr lang="ru-RU" sz="2400" dirty="0" err="1">
                    <a:latin typeface="Arial Narrow" pitchFamily="34" charset="0"/>
                  </a:rPr>
                  <a:t>трьох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рівнянь</a:t>
                </a:r>
                <a:r>
                  <a:rPr lang="ru-RU" sz="2400" dirty="0">
                    <a:latin typeface="Arial Narrow" pitchFamily="34" charset="0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ru-RU" sz="2400" dirty="0">
                    <a:latin typeface="Arial Narrow" pitchFamily="34" charset="0"/>
                  </a:rPr>
                  <a:t> 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+0.2</m:t>
                                    </m:r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+0</m:t>
                                    </m:r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=200,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0.2</m:t>
                                    </m:r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+0</m:t>
                                    </m:r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+0.1</m:t>
                                    </m:r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=100,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0</m:t>
                                    </m:r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+0.1</m:t>
                                    </m:r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+0</m:t>
                                    </m:r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.2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=300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400" dirty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2400" dirty="0">
                    <a:latin typeface="Arial Narrow" pitchFamily="34" charset="0"/>
                  </a:rPr>
                  <a:t> </a:t>
                </a:r>
                <a:endParaRPr lang="ru-RU" sz="2400" dirty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2400" dirty="0">
                    <a:latin typeface="Arial Narrow" pitchFamily="34" charset="0"/>
                  </a:rPr>
                  <a:t>a</a:t>
                </a:r>
                <a:r>
                  <a:rPr lang="ru-RU" sz="2400" dirty="0" err="1">
                    <a:latin typeface="Arial Narrow" pitchFamily="34" charset="0"/>
                  </a:rPr>
                  <a:t>бо</a:t>
                </a:r>
                <a:endParaRPr lang="ru-RU" sz="2400" dirty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:r>
                  <a:rPr lang="ru-RU" sz="2400" dirty="0">
                    <a:latin typeface="Arial Narrow" pitchFamily="34" charset="0"/>
                  </a:rPr>
                  <a:t> 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/>
                                </a:rPr>
                                <m:t>−0.2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/>
                                </a:rPr>
                                <m:t>=200,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−0.2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/>
                                </a:rPr>
                                <m:t>−0.1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/>
                                </a:rPr>
                                <m:t>=100,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−0.1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/>
                                </a:rPr>
                                <m:t>+0.8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/>
                                </a:rPr>
                                <m:t>=300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2400" dirty="0">
                    <a:latin typeface="Arial Narrow" pitchFamily="34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ru-RU" sz="24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215" y="621323"/>
                <a:ext cx="7847135" cy="5555640"/>
              </a:xfrm>
              <a:blipFill rotWithShape="1">
                <a:blip r:embed="rId2"/>
                <a:stretch>
                  <a:fillRect t="-14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5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86862" y="679937"/>
                <a:ext cx="8128489" cy="549702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Arial Narrow" pitchFamily="34" charset="0"/>
                  </a:rPr>
                  <a:t>В матричному </a:t>
                </a:r>
                <a:r>
                  <a:rPr lang="ru-RU" sz="2000" dirty="0" err="1" smtClean="0">
                    <a:latin typeface="Arial Narrow" pitchFamily="34" charset="0"/>
                  </a:rPr>
                  <a:t>вигляді</a:t>
                </a:r>
                <a:r>
                  <a:rPr lang="ru-RU" sz="2000" dirty="0" smtClean="0">
                    <a:latin typeface="Arial Narrow" pitchFamily="34" charset="0"/>
                  </a:rPr>
                  <a:t>:</a:t>
                </a:r>
                <a:endParaRPr lang="ru-RU" sz="2000" dirty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𝑋</m:t>
                    </m:r>
                    <m:r>
                      <a:rPr lang="ru-RU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𝐴𝑋</m:t>
                    </m:r>
                    <m:r>
                      <a:rPr lang="ru-RU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𝑌</m:t>
                    </m:r>
                  </m:oMath>
                </a14:m>
                <a:r>
                  <a:rPr lang="ru-RU" sz="2000" dirty="0">
                    <a:latin typeface="Arial Narrow" pitchFamily="34" charset="0"/>
                  </a:rPr>
                  <a:t>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𝑋</m:t>
                    </m:r>
                    <m:r>
                      <a:rPr lang="ru-RU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𝑌</m:t>
                    </m:r>
                  </m:oMath>
                </a14:m>
                <a:r>
                  <a:rPr lang="ru-RU" sz="2000" dirty="0" smtClean="0">
                    <a:latin typeface="Arial Narrow" pitchFamily="34" charset="0"/>
                  </a:rPr>
                  <a:t>.</a:t>
                </a:r>
                <a:endParaRPr lang="ru-RU" sz="2000" dirty="0">
                  <a:latin typeface="Arial Narrow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err="1" smtClean="0">
                    <a:latin typeface="Arial Narrow" pitchFamily="34" charset="0"/>
                  </a:rPr>
                  <a:t>Позначимо</a:t>
                </a:r>
                <a:endParaRPr lang="ru-RU" sz="2000" dirty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𝐸</m:t>
                    </m:r>
                    <m:r>
                      <a:rPr lang="ru-RU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𝐴</m:t>
                    </m:r>
                    <m:r>
                      <a:rPr lang="ru-RU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𝐵</m:t>
                    </m:r>
                  </m:oMath>
                </a14:m>
                <a:r>
                  <a:rPr lang="ru-RU" sz="2000" dirty="0">
                    <a:latin typeface="Arial Narrow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Arial Narrow" pitchFamily="34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 Narrow" pitchFamily="34" charset="0"/>
                  </a:rPr>
                  <a:t>Одержимо</a:t>
                </a:r>
                <a:endParaRPr lang="ru-RU" sz="2000" dirty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𝐵𝑋</m:t>
                    </m:r>
                    <m:r>
                      <a:rPr lang="ru-RU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𝑌</m:t>
                    </m:r>
                  </m:oMath>
                </a14:m>
                <a:r>
                  <a:rPr lang="ru-RU" sz="2000" dirty="0">
                    <a:latin typeface="Arial Narrow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Arial Narrow" pitchFamily="34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ru-RU" sz="2000" dirty="0" err="1">
                    <a:latin typeface="Arial Narrow" pitchFamily="34" charset="0"/>
                  </a:rPr>
                  <a:t>Отже</a:t>
                </a:r>
                <a:r>
                  <a:rPr lang="ru-RU" sz="2000" dirty="0">
                    <a:latin typeface="Arial Narrow" pitchFamily="34" charset="0"/>
                  </a:rPr>
                  <a:t>, 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Arial Narrow" pitchFamily="34" charset="0"/>
                  </a:rPr>
                  <a:t> 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/>
                      </a:rPr>
                      <m:t>𝐵</m:t>
                    </m:r>
                    <m:r>
                      <a:rPr lang="uk-UA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uk-UA" sz="20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uk-UA" sz="2000" i="1">
                                  <a:latin typeface="Cambria Math"/>
                                </a:rPr>
                                <m:t>−0.2</m:t>
                              </m:r>
                            </m:e>
                            <m:e>
                              <m:r>
                                <a:rPr lang="uk-UA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uk-UA" sz="2000" i="1">
                                  <a:latin typeface="Cambria Math"/>
                                </a:rPr>
                                <m:t>−0.2</m:t>
                              </m:r>
                            </m:e>
                            <m:e>
                              <m:r>
                                <a:rPr lang="uk-UA" sz="200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uk-UA" sz="2000" i="1">
                                  <a:latin typeface="Cambria Math"/>
                                </a:rPr>
                                <m:t>−0.1</m:t>
                              </m:r>
                            </m:e>
                          </m:mr>
                          <m:mr>
                            <m:e>
                              <m:r>
                                <a:rPr lang="uk-UA" sz="20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uk-UA" sz="2000" i="1">
                                  <a:latin typeface="Cambria Math"/>
                                </a:rPr>
                                <m:t>−0.1</m:t>
                              </m:r>
                            </m:e>
                            <m:e>
                              <m:r>
                                <a:rPr lang="uk-UA" sz="2000" i="1">
                                  <a:latin typeface="Cambria Math"/>
                                </a:rPr>
                                <m:t>0.8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2000" dirty="0">
                    <a:latin typeface="Arial Narrow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sz="20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862" y="679937"/>
                <a:ext cx="8128489" cy="5497025"/>
              </a:xfrm>
              <a:blipFill rotWithShape="1">
                <a:blip r:embed="rId2"/>
                <a:stretch>
                  <a:fillRect l="-750" t="-1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21323" y="410308"/>
                <a:ext cx="7936523" cy="61428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>
                    <a:latin typeface="Arial Narrow" pitchFamily="34" charset="0"/>
                  </a:rPr>
                  <a:t>Для </a:t>
                </a:r>
                <a:r>
                  <a:rPr lang="ru-RU" sz="2400" dirty="0" err="1">
                    <a:latin typeface="Arial Narrow" pitchFamily="34" charset="0"/>
                  </a:rPr>
                  <a:t>розв’язання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системи</a:t>
                </a:r>
                <a:r>
                  <a:rPr lang="ru-RU" sz="2400" dirty="0">
                    <a:latin typeface="Arial Narrow" pitchFamily="34" charset="0"/>
                  </a:rPr>
                  <a:t> 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𝐵𝑋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ru-RU" sz="2400" dirty="0">
                    <a:latin typeface="Arial Narrow" pitchFamily="34" charset="0"/>
                  </a:rPr>
                  <a:t> </a:t>
                </a:r>
                <a:r>
                  <a:rPr lang="ru-RU" sz="2400" dirty="0" err="1">
                    <a:latin typeface="Arial Narrow" pitchFamily="34" charset="0"/>
                  </a:rPr>
                  <a:t>обчислимо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обернену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матрицю</a:t>
                </a:r>
                <a:r>
                  <a:rPr lang="ru-RU" sz="2400" dirty="0">
                    <a:latin typeface="Arial Narrow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sz="2400" dirty="0">
                    <a:latin typeface="Arial Narrow" pitchFamily="34" charset="0"/>
                  </a:rPr>
                  <a:t> для </a:t>
                </a:r>
                <a:r>
                  <a:rPr lang="ru-RU" sz="2400" dirty="0" err="1">
                    <a:latin typeface="Arial Narrow" pitchFamily="34" charset="0"/>
                  </a:rPr>
                  <a:t>симетричної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матриці</a:t>
                </a:r>
                <a:r>
                  <a:rPr lang="ru-RU" sz="2400" dirty="0">
                    <a:latin typeface="Arial Narrow" pitchFamily="34" charset="0"/>
                  </a:rPr>
                  <a:t> і </a:t>
                </a:r>
                <a:r>
                  <a:rPr lang="ru-RU" sz="2400" dirty="0" err="1">
                    <a:latin typeface="Arial Narrow" pitchFamily="34" charset="0"/>
                  </a:rPr>
                  <a:t>знайдемо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розв’язок</a:t>
                </a:r>
                <a:r>
                  <a:rPr lang="ru-RU" sz="2400" dirty="0">
                    <a:latin typeface="Arial Narrow" pitchFamily="34" charset="0"/>
                  </a:rPr>
                  <a:t> за формулою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𝑌</m:t>
                    </m:r>
                  </m:oMath>
                </a14:m>
                <a:r>
                  <a:rPr lang="ru-RU" sz="2400" dirty="0">
                    <a:latin typeface="Arial Narrow" pitchFamily="34" charset="0"/>
                  </a:rPr>
                  <a:t> </a:t>
                </a:r>
                <a:r>
                  <a:rPr lang="ru-RU" sz="2400" dirty="0" smtClean="0">
                    <a:latin typeface="Arial Narrow" pitchFamily="34" charset="0"/>
                  </a:rPr>
                  <a:t>.</a:t>
                </a:r>
                <a:endParaRPr lang="en-US" sz="2400" dirty="0" smtClean="0">
                  <a:latin typeface="Arial Narrow" pitchFamily="34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uk-UA" sz="2400" i="1">
                          <a:latin typeface="Cambria Math"/>
                        </a:rPr>
                        <m:t>≈</m:t>
                      </m:r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uk-UA" sz="2400" i="1">
                                    <a:latin typeface="Cambria Math"/>
                                  </a:rPr>
                                  <m:t>1.04</m:t>
                                </m:r>
                              </m:e>
                              <m:e>
                                <m:r>
                                  <a:rPr lang="uk-UA" sz="2400" i="1">
                                    <a:latin typeface="Cambria Math"/>
                                  </a:rPr>
                                  <m:t>0.21</m:t>
                                </m:r>
                              </m:e>
                              <m:e>
                                <m:r>
                                  <a:rPr lang="uk-UA" sz="2400" i="1">
                                    <a:latin typeface="Cambria Math"/>
                                  </a:rPr>
                                  <m:t>0.03</m:t>
                                </m:r>
                              </m:e>
                            </m:mr>
                            <m:mr>
                              <m:e>
                                <m:r>
                                  <a:rPr lang="uk-UA" sz="2400" i="1">
                                    <a:latin typeface="Cambria Math"/>
                                  </a:rPr>
                                  <m:t>0.21</m:t>
                                </m:r>
                              </m:e>
                              <m:e>
                                <m:r>
                                  <a:rPr lang="uk-UA" sz="2400" i="1">
                                    <a:latin typeface="Cambria Math"/>
                                  </a:rPr>
                                  <m:t>1.05</m:t>
                                </m:r>
                              </m:e>
                              <m:e>
                                <m:r>
                                  <a:rPr lang="uk-UA" sz="2400" i="1">
                                    <a:latin typeface="Cambria Math"/>
                                  </a:rPr>
                                  <m:t>0.13</m:t>
                                </m:r>
                              </m:e>
                            </m:mr>
                            <m:mr>
                              <m:e>
                                <m:r>
                                  <a:rPr lang="uk-UA" sz="2400" i="1">
                                    <a:latin typeface="Cambria Math"/>
                                  </a:rPr>
                                  <m:t>0.03</m:t>
                                </m:r>
                              </m:e>
                              <m:e>
                                <m:r>
                                  <a:rPr lang="uk-UA" sz="2400" i="1">
                                    <a:latin typeface="Cambria Math"/>
                                  </a:rPr>
                                  <m:t>0.13</m:t>
                                </m:r>
                              </m:e>
                              <m:e>
                                <m:r>
                                  <a:rPr lang="uk-UA" sz="2400" i="1">
                                    <a:latin typeface="Cambria Math"/>
                                  </a:rPr>
                                  <m:t>1.27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>
                  <a:latin typeface="Arial Narrow" pitchFamily="34" charset="0"/>
                </a:endParaRPr>
              </a:p>
              <a:p>
                <a:pPr marL="0" indent="0">
                  <a:buNone/>
                </a:pPr>
                <a:endParaRPr lang="ru-RU" sz="2400" dirty="0" smtClean="0">
                  <a:latin typeface="Arial Narrow" pitchFamily="34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latin typeface="Arial Narrow" pitchFamily="34" charset="0"/>
                  </a:rPr>
                  <a:t>Нехай </a:t>
                </a:r>
                <a:r>
                  <a:rPr lang="ru-RU" sz="2400" dirty="0" err="1">
                    <a:latin typeface="Arial Narrow" pitchFamily="34" charset="0"/>
                  </a:rPr>
                  <a:t>матриця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кінцевого</a:t>
                </a:r>
                <a:r>
                  <a:rPr lang="ru-RU" sz="2400" dirty="0">
                    <a:latin typeface="Arial Narrow" pitchFamily="34" charset="0"/>
                  </a:rPr>
                  <a:t> продукту 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𝑌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2400" dirty="0">
                    <a:latin typeface="Arial Narrow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400" dirty="0" err="1">
                    <a:latin typeface="Arial Narrow" pitchFamily="34" charset="0"/>
                  </a:rPr>
                  <a:t>Тоді</a:t>
                </a:r>
                <a:r>
                  <a:rPr lang="ru-RU" sz="2400" dirty="0">
                    <a:latin typeface="Arial Narrow" pitchFamily="34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Arial Narrow" pitchFamily="34" charset="0"/>
                  </a:rPr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400" i="1">
                        <a:latin typeface="Cambria Math"/>
                      </a:rPr>
                      <m:t>𝑋</m:t>
                    </m:r>
                    <m:r>
                      <a:rPr lang="uk-UA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uk-UA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1.04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0.21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0.03</m:t>
                              </m:r>
                            </m:e>
                          </m:m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0.21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1.05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0.13</m:t>
                              </m:r>
                            </m:e>
                          </m:m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0.03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0.13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1.27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ru-RU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1.04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0.21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0.03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2400" dirty="0">
                    <a:latin typeface="Arial Narrow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1323" y="410308"/>
                <a:ext cx="7936523" cy="6142892"/>
              </a:xfrm>
              <a:blipFill rotWithShape="1">
                <a:blip r:embed="rId2"/>
                <a:stretch>
                  <a:fillRect l="-1229" t="-1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1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09601" y="797169"/>
                <a:ext cx="7905750" cy="537979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ru-RU" sz="2400" dirty="0" err="1">
                    <a:latin typeface="Arial Narrow" pitchFamily="34" charset="0"/>
                  </a:rPr>
                  <a:t>Аналогічно</a:t>
                </a:r>
                <a:r>
                  <a:rPr lang="ru-RU" sz="2400" dirty="0">
                    <a:latin typeface="Arial Narrow" pitchFamily="34" charset="0"/>
                  </a:rPr>
                  <a:t>, </a:t>
                </a:r>
                <a:r>
                  <a:rPr lang="ru-RU" sz="2400" dirty="0" err="1">
                    <a:latin typeface="Arial Narrow" pitchFamily="34" charset="0"/>
                  </a:rPr>
                  <a:t>якщо</a:t>
                </a:r>
                <a:r>
                  <a:rPr lang="ru-RU" sz="2400" dirty="0">
                    <a:latin typeface="Arial Narrow" pitchFamily="34" charset="0"/>
                  </a:rPr>
                  <a:t>  </a:t>
                </a:r>
                <a:endParaRPr lang="en-US" sz="2400" dirty="0" smtClean="0">
                  <a:latin typeface="Arial Narrow" pitchFamily="34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400" i="1">
                        <a:latin typeface="Cambria Math"/>
                      </a:rPr>
                      <m:t>𝑋</m:t>
                    </m:r>
                    <m:r>
                      <a:rPr lang="uk-UA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0.21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1.05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0.13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2400" dirty="0">
                    <a:latin typeface="Arial Narrow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/>
                      </a:rPr>
                      <m:t>𝑌</m:t>
                    </m:r>
                    <m:r>
                      <a:rPr lang="uk-UA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2400" dirty="0">
                    <a:latin typeface="Arial Narrow" pitchFamily="34" charset="0"/>
                  </a:rPr>
                  <a:t>, </a:t>
                </a:r>
                <a:r>
                  <a:rPr lang="uk-UA" sz="2400" dirty="0">
                    <a:latin typeface="Arial Narrow" pitchFamily="34" charset="0"/>
                  </a:rPr>
                  <a:t>та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/>
                      </a:rPr>
                      <m:t>𝑋</m:t>
                    </m:r>
                    <m:r>
                      <a:rPr lang="uk-UA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0.03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0.13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1.27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2400" dirty="0">
                    <a:latin typeface="Arial Narrow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/>
                      </a:rPr>
                      <m:t>𝑌</m:t>
                    </m:r>
                    <m:r>
                      <a:rPr lang="uk-UA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2400" dirty="0">
                    <a:latin typeface="Arial Narrow" pitchFamily="34" charset="0"/>
                  </a:rPr>
                  <a:t>. </a:t>
                </a:r>
                <a:endParaRPr lang="en-US" sz="2400" dirty="0" smtClean="0">
                  <a:latin typeface="Arial Narrow" pitchFamily="34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:r>
                  <a:rPr lang="ru-RU" sz="2400" dirty="0" err="1" smtClean="0">
                    <a:latin typeface="Arial Narrow" pitchFamily="34" charset="0"/>
                  </a:rPr>
                  <a:t>Звідси</a:t>
                </a:r>
                <a:r>
                  <a:rPr lang="ru-RU" sz="2400" dirty="0">
                    <a:latin typeface="Arial Narrow" pitchFamily="34" charset="0"/>
                  </a:rPr>
                  <a:t>, </a:t>
                </a:r>
                <a:r>
                  <a:rPr lang="ru-RU" sz="2400" dirty="0" err="1">
                    <a:latin typeface="Arial Narrow" pitchFamily="34" charset="0"/>
                  </a:rPr>
                  <a:t>елементи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оберненої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матриці</a:t>
                </a:r>
                <a:r>
                  <a:rPr lang="ru-RU" sz="2400" dirty="0">
                    <a:latin typeface="Arial Narrow" pitchFamily="34" charset="0"/>
                  </a:rPr>
                  <a:t> – </a:t>
                </a:r>
                <a:r>
                  <a:rPr lang="ru-RU" sz="2400" dirty="0" err="1">
                    <a:latin typeface="Arial Narrow" pitchFamily="34" charset="0"/>
                  </a:rPr>
                  <a:t>це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коефіцієнт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повних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витрат</a:t>
                </a:r>
                <a:r>
                  <a:rPr lang="ru-RU" sz="2400" dirty="0">
                    <a:latin typeface="Arial Narrow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sz="24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797169"/>
                <a:ext cx="7905750" cy="5379794"/>
              </a:xfrm>
              <a:blipFill rotWithShape="1">
                <a:blip r:embed="rId2"/>
                <a:stretch>
                  <a:fillRect t="-1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3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15108" y="1359877"/>
                <a:ext cx="7800242" cy="48170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Arial Narrow" pitchFamily="34" charset="0"/>
                  </a:rPr>
                  <a:t>2. </a:t>
                </a:r>
                <a:r>
                  <a:rPr lang="ru-RU" sz="2400" dirty="0" err="1">
                    <a:latin typeface="Arial Narrow" pitchFamily="34" charset="0"/>
                  </a:rPr>
                  <a:t>Знаходимо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розв’язки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системи</a:t>
                </a:r>
                <a:endParaRPr lang="ru-RU" sz="2400" dirty="0">
                  <a:latin typeface="Arial Narrow" pitchFamily="34" charset="0"/>
                </a:endParaRPr>
              </a:p>
              <a:p>
                <a:endParaRPr lang="ru-RU" sz="2400" dirty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400" i="1">
                        <a:latin typeface="Cambria Math"/>
                      </a:rPr>
                      <m:t>𝑋</m:t>
                    </m:r>
                    <m:r>
                      <a:rPr lang="uk-UA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uk-UA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1.04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0.21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0.03</m:t>
                              </m:r>
                            </m:e>
                          </m:m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0.21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1.05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0.13</m:t>
                              </m:r>
                            </m:e>
                          </m:m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</m:t>
                              </m:r>
                              <m:r>
                                <a:rPr lang="ru-RU" sz="24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uk-UA" sz="24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0.13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1.27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200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100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300</m:t>
                              </m:r>
                            </m:e>
                          </m:mr>
                        </m:m>
                      </m:e>
                    </m:d>
                    <m:r>
                      <a:rPr lang="ru-RU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238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186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400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2400" dirty="0">
                    <a:latin typeface="Arial Narrow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400" dirty="0" err="1" smtClean="0">
                    <a:latin typeface="Arial Narrow" pitchFamily="34" charset="0"/>
                  </a:rPr>
                  <a:t>Валові</a:t>
                </a:r>
                <a:r>
                  <a:rPr lang="ru-RU" sz="2400" dirty="0" smtClean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випуски</a:t>
                </a:r>
                <a:r>
                  <a:rPr lang="ru-RU" sz="2400" dirty="0">
                    <a:latin typeface="Arial Narrow" pitchFamily="34" charset="0"/>
                  </a:rPr>
                  <a:t> (план) </a:t>
                </a:r>
                <a:r>
                  <a:rPr lang="ru-RU" sz="2400" dirty="0" err="1">
                    <a:latin typeface="Arial Narrow" pitchFamily="34" charset="0"/>
                  </a:rPr>
                  <a:t>продукції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1,2,3</m:t>
                    </m:r>
                  </m:oMath>
                </a14:m>
                <a:r>
                  <a:rPr lang="ru-RU" sz="2400" dirty="0">
                    <a:latin typeface="Arial Narrow" pitchFamily="34" charset="0"/>
                  </a:rPr>
                  <a:t>-го </a:t>
                </a:r>
                <a:r>
                  <a:rPr lang="ru-RU" sz="2400" dirty="0" err="1">
                    <a:latin typeface="Arial Narrow" pitchFamily="34" charset="0"/>
                  </a:rPr>
                  <a:t>цехів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відповідно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=238,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=186,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=400.</m:t>
                    </m:r>
                  </m:oMath>
                </a14:m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108" y="1359877"/>
                <a:ext cx="7800242" cy="4817086"/>
              </a:xfrm>
              <a:blipFill rotWithShape="1">
                <a:blip r:embed="rId2"/>
                <a:stretch>
                  <a:fillRect l="-1172" t="-1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85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3864114" y="458596"/>
            <a:ext cx="14157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EE6D0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Вступ</a:t>
            </a:r>
            <a:endParaRPr lang="ru-RU" sz="4000" b="1" cap="none" spc="0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EE6D0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84736" y="1267159"/>
            <a:ext cx="760827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Arial Narrow" pitchFamily="34" charset="0"/>
              </a:rPr>
              <a:t>Балансова </a:t>
            </a:r>
            <a:r>
              <a:rPr lang="uk-UA" sz="2400" b="1" dirty="0" smtClean="0">
                <a:latin typeface="Arial Narrow" pitchFamily="34" charset="0"/>
              </a:rPr>
              <a:t>модель</a:t>
            </a:r>
            <a:r>
              <a:rPr lang="uk-UA" sz="2400" b="1" dirty="0">
                <a:latin typeface="Arial Narrow" pitchFamily="34" charset="0"/>
              </a:rPr>
              <a:t> </a:t>
            </a:r>
            <a:r>
              <a:rPr lang="uk-UA" sz="2400" b="1" dirty="0" smtClean="0">
                <a:latin typeface="Arial Narrow" pitchFamily="34" charset="0"/>
              </a:rPr>
              <a:t>- </a:t>
            </a:r>
            <a:r>
              <a:rPr lang="uk-UA" sz="2400" dirty="0" smtClean="0">
                <a:latin typeface="Arial Narrow" pitchFamily="34" charset="0"/>
              </a:rPr>
              <a:t> </a:t>
            </a:r>
            <a:r>
              <a:rPr lang="uk-UA" sz="2400" dirty="0">
                <a:latin typeface="Arial Narrow" pitchFamily="34" charset="0"/>
              </a:rPr>
              <a:t>с</a:t>
            </a:r>
            <a:r>
              <a:rPr lang="uk-UA" sz="2400" dirty="0" smtClean="0">
                <a:latin typeface="Arial Narrow" pitchFamily="34" charset="0"/>
              </a:rPr>
              <a:t>истема </a:t>
            </a:r>
            <a:r>
              <a:rPr lang="uk-UA" sz="2400" dirty="0">
                <a:latin typeface="Arial Narrow" pitchFamily="34" charset="0"/>
              </a:rPr>
              <a:t>рівнянь (балансових співвідношень, балансових рівнянь), які задовольняють вимогу відповідності двох елементів: наявності ресурсу та його </a:t>
            </a:r>
            <a:r>
              <a:rPr lang="uk-UA" sz="2400" dirty="0" smtClean="0">
                <a:latin typeface="Arial Narrow" pitchFamily="34" charset="0"/>
              </a:rPr>
              <a:t>використання.</a:t>
            </a:r>
          </a:p>
          <a:p>
            <a:r>
              <a:rPr lang="uk-UA" sz="2400" b="1" dirty="0">
                <a:latin typeface="Arial Narrow" pitchFamily="34" charset="0"/>
              </a:rPr>
              <a:t>Лінійна модель</a:t>
            </a:r>
            <a:r>
              <a:rPr lang="uk-UA" sz="2400" dirty="0">
                <a:latin typeface="Arial Narrow" pitchFamily="34" charset="0"/>
              </a:rPr>
              <a:t> - </a:t>
            </a:r>
            <a:r>
              <a:rPr lang="uk-UA" sz="2400" dirty="0" err="1">
                <a:latin typeface="Arial Narrow" pitchFamily="34" charset="0"/>
              </a:rPr>
              <a:t>модель</a:t>
            </a:r>
            <a:r>
              <a:rPr lang="uk-UA" sz="2400" dirty="0">
                <a:latin typeface="Arial Narrow" pitchFamily="34" charset="0"/>
              </a:rPr>
              <a:t>, що відображає стан або функціонування системи таким чином, що всі взаємозалежності в ній приймаються лінійними. Відповідно вона може формулюватися у вигляді одного лінійного рівняння або системи лінійних рівнянь</a:t>
            </a:r>
            <a:r>
              <a:rPr lang="uk-UA" sz="2400" dirty="0"/>
              <a:t>.</a:t>
            </a:r>
            <a:endParaRPr lang="uk-UA" sz="2400" dirty="0" smtClean="0">
              <a:latin typeface="Arial Narrow" pitchFamily="34" charset="0"/>
            </a:endParaRPr>
          </a:p>
          <a:p>
            <a:r>
              <a:rPr lang="uk-UA" sz="2400" dirty="0" smtClean="0">
                <a:latin typeface="Arial Narrow" pitchFamily="34" charset="0"/>
              </a:rPr>
              <a:t>Найчастіше </a:t>
            </a:r>
            <a:r>
              <a:rPr lang="uk-UA" sz="2400" dirty="0">
                <a:latin typeface="Arial Narrow" pitchFamily="34" charset="0"/>
              </a:rPr>
              <a:t>балансові системи представляються у вигляді систем лінійних алгебраїчних рівнянь (СЛАР). Інакше кажучи, лінійні балансові моделі в економіці часто зводяться до </a:t>
            </a:r>
            <a:r>
              <a:rPr lang="uk-UA" sz="2400" dirty="0" smtClean="0">
                <a:latin typeface="Arial Narrow" pitchFamily="34" charset="0"/>
              </a:rPr>
              <a:t>розв'язання СЛАР</a:t>
            </a:r>
            <a:r>
              <a:rPr lang="uk-UA" sz="2400" dirty="0">
                <a:latin typeface="Arial Narrow" pitchFamily="34" charset="0"/>
              </a:rPr>
              <a:t>. </a:t>
            </a: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15797" y="914744"/>
                <a:ext cx="7865495" cy="54860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Arial Narrow" pitchFamily="34" charset="0"/>
                  </a:rPr>
                  <a:t>3. </a:t>
                </a:r>
                <a:r>
                  <a:rPr lang="ru-RU" sz="2400" dirty="0" err="1">
                    <a:latin typeface="Arial Narrow" pitchFamily="34" charset="0"/>
                  </a:rPr>
                  <a:t>Знайдемо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виробничу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програму</a:t>
                </a:r>
                <a:r>
                  <a:rPr lang="ru-RU" sz="2400" dirty="0">
                    <a:latin typeface="Arial Narrow" pitchFamily="34" charset="0"/>
                  </a:rPr>
                  <a:t> кожного цеху</a:t>
                </a:r>
              </a:p>
              <a:p>
                <a:pPr marL="0" indent="0" algn="ctr">
                  <a:buNone/>
                </a:pPr>
                <a:endParaRPr lang="ru-RU" sz="2400" dirty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=0∙238=0</m:t>
                    </m:r>
                  </m:oMath>
                </a14:m>
                <a:r>
                  <a:rPr lang="ru-RU" sz="2400" dirty="0">
                    <a:latin typeface="Arial Narrow" pitchFamily="34" charset="0"/>
                  </a:rPr>
                  <a:t>;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=0.2∙186=37.2≈37</m:t>
                    </m:r>
                  </m:oMath>
                </a14:m>
                <a:r>
                  <a:rPr lang="ru-RU" sz="2400" dirty="0">
                    <a:latin typeface="Arial Narrow" pitchFamily="34" charset="0"/>
                  </a:rPr>
                  <a:t>;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13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13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=0∙400=0</m:t>
                    </m:r>
                  </m:oMath>
                </a14:m>
                <a:r>
                  <a:rPr lang="ru-RU" sz="2400" dirty="0">
                    <a:latin typeface="Arial Narrow" pitchFamily="34" charset="0"/>
                  </a:rPr>
                  <a:t>;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=0.2∙238=47.6≈48</m:t>
                    </m:r>
                  </m:oMath>
                </a14:m>
                <a:r>
                  <a:rPr lang="ru-RU" sz="2400" dirty="0">
                    <a:latin typeface="Arial Narrow" pitchFamily="34" charset="0"/>
                  </a:rPr>
                  <a:t>;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=0∙186=0</m:t>
                    </m:r>
                  </m:oMath>
                </a14:m>
                <a:r>
                  <a:rPr lang="ru-RU" sz="2400" dirty="0">
                    <a:latin typeface="Arial Narrow" pitchFamily="34" charset="0"/>
                  </a:rPr>
                  <a:t>;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23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23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=0.1∙400=40</m:t>
                    </m:r>
                  </m:oMath>
                </a14:m>
                <a:r>
                  <a:rPr lang="ru-RU" sz="2400" dirty="0">
                    <a:latin typeface="Arial Narrow" pitchFamily="34" charset="0"/>
                  </a:rPr>
                  <a:t>;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31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31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=0∙238=0</m:t>
                    </m:r>
                  </m:oMath>
                </a14:m>
                <a:r>
                  <a:rPr lang="ru-RU" sz="2400" dirty="0">
                    <a:latin typeface="Arial Narrow" pitchFamily="34" charset="0"/>
                  </a:rPr>
                  <a:t>;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32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=0.1∙186=18.6≈19</m:t>
                    </m:r>
                  </m:oMath>
                </a14:m>
                <a:r>
                  <a:rPr lang="ru-RU" sz="2400" dirty="0">
                    <a:latin typeface="Arial Narrow" pitchFamily="34" charset="0"/>
                  </a:rPr>
                  <a:t>;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33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33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=0.2∙400=0</m:t>
                    </m:r>
                  </m:oMath>
                </a14:m>
                <a:r>
                  <a:rPr lang="ru-RU" sz="2400" dirty="0">
                    <a:latin typeface="Arial Narrow" pitchFamily="34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ru-RU" sz="24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797" y="914744"/>
                <a:ext cx="7865495" cy="5486056"/>
              </a:xfrm>
              <a:blipFill rotWithShape="1">
                <a:blip r:embed="rId2"/>
                <a:stretch>
                  <a:fillRect l="-1162" t="-1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4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33673558"/>
                  </p:ext>
                </p:extLst>
              </p:nvPr>
            </p:nvGraphicFramePr>
            <p:xfrm>
              <a:off x="1019908" y="1883633"/>
              <a:ext cx="7315179" cy="36666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3145"/>
                    <a:gridCol w="1012430"/>
                    <a:gridCol w="1104487"/>
                    <a:gridCol w="920373"/>
                    <a:gridCol w="1011714"/>
                    <a:gridCol w="1012430"/>
                    <a:gridCol w="28687"/>
                    <a:gridCol w="1211913"/>
                  </a:tblGrid>
                  <a:tr h="445954">
                    <a:tc rowSpan="2"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Цех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Внутрішньовиробничі витрати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Всього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ru-RU" sz="8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8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800">
                                        <a:effectLst/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8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800"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800">
                                            <a:effectLst/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Кінцевий</a:t>
                          </a:r>
                          <a:r>
                            <a:rPr lang="ru-RU" sz="1400" dirty="0">
                              <a:effectLst/>
                            </a:rPr>
                            <a:t> продукт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Валовий випуск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125249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𝐼𝐼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𝐼𝐼𝐼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94736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37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37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237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94736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48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186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8684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19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99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300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400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33673558"/>
                  </p:ext>
                </p:extLst>
              </p:nvPr>
            </p:nvGraphicFramePr>
            <p:xfrm>
              <a:off x="1019908" y="1883633"/>
              <a:ext cx="7315179" cy="36666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3145"/>
                    <a:gridCol w="1012430"/>
                    <a:gridCol w="1104487"/>
                    <a:gridCol w="920373"/>
                    <a:gridCol w="1011714"/>
                    <a:gridCol w="1012430"/>
                    <a:gridCol w="28687"/>
                    <a:gridCol w="1211913"/>
                  </a:tblGrid>
                  <a:tr h="445954">
                    <a:tc rowSpan="2"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Цех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Внутрішньовиробничі витрати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00000" t="-360" r="-223494" b="-11654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Кінцевий</a:t>
                          </a:r>
                          <a:r>
                            <a:rPr lang="ru-RU" sz="1400" dirty="0">
                              <a:effectLst/>
                            </a:rPr>
                            <a:t> продукт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Валовий випуск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125249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36098" r="-523494" b="-158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3425" t="-36098" r="-380110" b="-158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39735" t="-36098" r="-355629" b="-15804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94736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244737" r="-523494" b="-1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3425" t="-244737" r="-380110" b="-1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39735" t="-244737" r="-355629" b="-1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00000" t="-244737" r="-223494" b="-18421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85380" t="-244737" r="-116959" b="-1842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3015" t="-244737" r="-503" b="-184211"/>
                          </a:stretch>
                        </a:blipFill>
                      </a:tcPr>
                    </a:tc>
                  </a:tr>
                  <a:tr h="694736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344737" r="-523494" b="-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3425" t="-344737" r="-380110" b="-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39735" t="-344737" r="-355629" b="-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00000" t="-344737" r="-223494" b="-8421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85380" t="-344737" r="-116959" b="-842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3015" t="-344737" r="-503" b="-84211"/>
                          </a:stretch>
                        </a:blipFill>
                      </a:tcPr>
                    </a:tc>
                  </a:tr>
                  <a:tr h="578684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0000" t="-533684" r="-523494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3425" t="-533684" r="-380110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39735" t="-533684" r="-355629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00000" t="-533684" r="-223494" b="-105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85380" t="-533684" r="-116959" b="-105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3015" t="-533684" r="-503" b="-10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7538" y="853343"/>
            <a:ext cx="71041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результаті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отримає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мо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такі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дані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91662" y="492368"/>
                <a:ext cx="8018584" cy="586153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dirty="0" smtClean="0">
                    <a:latin typeface="Arial Narrow" pitchFamily="34" charset="0"/>
                  </a:rPr>
                  <a:t>4. </a:t>
                </a:r>
                <a:r>
                  <a:rPr lang="uk-UA" sz="2400" dirty="0">
                    <a:latin typeface="Arial Narrow" pitchFamily="34" charset="0"/>
                  </a:rPr>
                  <a:t>Коефіцієнти непрямих витрат</a:t>
                </a:r>
                <a:r>
                  <a:rPr lang="ru-RU" sz="2400" dirty="0">
                    <a:latin typeface="Arial Narrow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2400" dirty="0">
                    <a:latin typeface="Arial Narrow" pitchFamily="34" charset="0"/>
                  </a:rPr>
                  <a:t> </a:t>
                </a:r>
                <a:r>
                  <a:rPr lang="uk-UA" sz="2400" dirty="0">
                    <a:latin typeface="Arial Narrow" pitchFamily="34" charset="0"/>
                  </a:rPr>
                  <a:t>знаходяться як різниці повних внутрівиробничих витрат</a:t>
                </a:r>
                <a:r>
                  <a:rPr lang="ru-RU" sz="2400" dirty="0">
                    <a:latin typeface="Arial Narrow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2400" dirty="0">
                    <a:latin typeface="Arial Narrow" pitchFamily="34" charset="0"/>
                  </a:rPr>
                  <a:t> </a:t>
                </a:r>
                <a:r>
                  <a:rPr lang="uk-UA" sz="2400" dirty="0">
                    <a:latin typeface="Arial Narrow" pitchFamily="34" charset="0"/>
                  </a:rPr>
                  <a:t>і прямих витрат</a:t>
                </a:r>
                <a:r>
                  <a:rPr lang="ru-RU" sz="2400" dirty="0">
                    <a:latin typeface="Arial Narrow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uk-UA" sz="2400" dirty="0">
                    <a:latin typeface="Arial Narrow" pitchFamily="34" charset="0"/>
                  </a:rPr>
                  <a:t>. В матричній формі</a:t>
                </a:r>
                <a:r>
                  <a:rPr lang="uk-UA" sz="2400" dirty="0" smtClean="0">
                    <a:latin typeface="Arial Narrow" pitchFamily="34" charset="0"/>
                  </a:rPr>
                  <a:t>:</a:t>
                </a:r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𝐶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1.04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0.21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0.03</m:t>
                              </m:r>
                            </m:e>
                          </m:m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0.21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1.05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0.13</m:t>
                              </m:r>
                            </m:e>
                          </m:m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</m:t>
                              </m:r>
                              <m:r>
                                <a:rPr lang="ru-RU" sz="24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uk-UA" sz="24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0.13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1.27</m:t>
                              </m:r>
                            </m:e>
                          </m:mr>
                        </m:m>
                      </m:e>
                    </m:d>
                    <m:r>
                      <a:rPr lang="uk-UA" sz="24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0.2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0.2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0.1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0.2</m:t>
                              </m:r>
                            </m:e>
                          </m:mr>
                        </m:m>
                      </m:e>
                    </m:d>
                    <m:r>
                      <a:rPr lang="uk-UA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1.04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0.01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0.03</m:t>
                              </m:r>
                            </m:e>
                          </m:m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0.01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1.05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0.03</m:t>
                              </m:r>
                            </m:e>
                          </m:mr>
                          <m:m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</m:t>
                              </m:r>
                              <m:r>
                                <a:rPr lang="ru-RU" sz="24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uk-UA" sz="24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0.03</m:t>
                              </m:r>
                            </m:e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1.07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Arial Narrow" pitchFamily="34" charset="0"/>
                  </a:rPr>
                  <a:t>.</a:t>
                </a:r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ru-RU" sz="24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662" y="492368"/>
                <a:ext cx="8018584" cy="5861539"/>
              </a:xfrm>
              <a:blipFill rotWithShape="1">
                <a:blip r:embed="rId2"/>
                <a:stretch>
                  <a:fillRect l="-1140" r="-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0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63415" y="1465729"/>
                <a:ext cx="8593016" cy="509919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uk-UA" sz="2000" dirty="0">
                    <a:latin typeface="Arial Narrow" pitchFamily="34" charset="0"/>
                  </a:rPr>
                  <a:t>Візьмемо три країни (наприклад, США, Німеччину й Україну) – учасниці торгівлі з торг</a:t>
                </a:r>
                <a:r>
                  <a:rPr lang="ru-RU" sz="2000" dirty="0">
                    <a:latin typeface="Arial Narrow" pitchFamily="34" charset="0"/>
                  </a:rPr>
                  <a:t>о</a:t>
                </a:r>
                <a:r>
                  <a:rPr lang="uk-UA" sz="2000" dirty="0" err="1">
                    <a:latin typeface="Arial Narrow" pitchFamily="34" charset="0"/>
                  </a:rPr>
                  <a:t>вельними</a:t>
                </a:r>
                <a:r>
                  <a:rPr lang="uk-UA" sz="2000" dirty="0">
                    <a:latin typeface="Arial Narrow" pitchFamily="34" charset="0"/>
                  </a:rPr>
                  <a:t> доходами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uk-UA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sz="20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uk-UA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sz="20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uk-UA" sz="20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uk-UA" sz="2000" b="1" dirty="0">
                    <a:latin typeface="Arial Narrow" pitchFamily="34" charset="0"/>
                  </a:rPr>
                  <a:t>. </a:t>
                </a:r>
                <a:r>
                  <a:rPr lang="ru-RU" sz="2000" dirty="0" err="1">
                    <a:latin typeface="Arial Narrow" pitchFamily="34" charset="0"/>
                  </a:rPr>
                  <a:t>Вважатимемо</a:t>
                </a:r>
                <a:r>
                  <a:rPr lang="ru-RU" sz="2000" dirty="0">
                    <a:latin typeface="Arial Narrow" pitchFamily="34" charset="0"/>
                  </a:rPr>
                  <a:t>, </a:t>
                </a:r>
                <a:r>
                  <a:rPr lang="ru-RU" sz="2000" dirty="0" err="1">
                    <a:latin typeface="Arial Narrow" pitchFamily="34" charset="0"/>
                  </a:rPr>
                  <a:t>що</a:t>
                </a:r>
                <a:r>
                  <a:rPr lang="ru-RU" sz="2000" dirty="0">
                    <a:latin typeface="Arial Narrow" pitchFamily="34" charset="0"/>
                  </a:rPr>
                  <a:t> весь </a:t>
                </a:r>
                <a:r>
                  <a:rPr lang="ru-RU" sz="2000" dirty="0" err="1">
                    <a:latin typeface="Arial Narrow" pitchFamily="34" charset="0"/>
                  </a:rPr>
                  <a:t>торговельний</a:t>
                </a:r>
                <a:r>
                  <a:rPr lang="ru-RU" sz="2000" dirty="0">
                    <a:latin typeface="Arial Narrow" pitchFamily="34" charset="0"/>
                  </a:rPr>
                  <a:t> доход </a:t>
                </a:r>
                <a:r>
                  <a:rPr lang="ru-RU" sz="2000" dirty="0" err="1">
                    <a:latin typeface="Arial Narrow" pitchFamily="34" charset="0"/>
                  </a:rPr>
                  <a:t>кожної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країни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витрачається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або</a:t>
                </a:r>
                <a:r>
                  <a:rPr lang="ru-RU" sz="2000" dirty="0">
                    <a:latin typeface="Arial Narrow" pitchFamily="34" charset="0"/>
                  </a:rPr>
                  <a:t> на </a:t>
                </a:r>
                <a:r>
                  <a:rPr lang="ru-RU" sz="2000" dirty="0" err="1">
                    <a:latin typeface="Arial Narrow" pitchFamily="34" charset="0"/>
                  </a:rPr>
                  <a:t>закупівлю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товарів</a:t>
                </a:r>
                <a:r>
                  <a:rPr lang="ru-RU" sz="2000" dirty="0">
                    <a:latin typeface="Arial Narrow" pitchFamily="34" charset="0"/>
                  </a:rPr>
                  <a:t> на </a:t>
                </a:r>
                <a:r>
                  <a:rPr lang="ru-RU" sz="2000" dirty="0" err="1">
                    <a:latin typeface="Arial Narrow" pitchFamily="34" charset="0"/>
                  </a:rPr>
                  <a:t>своїй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території</a:t>
                </a:r>
                <a:r>
                  <a:rPr lang="ru-RU" sz="2000" dirty="0">
                    <a:latin typeface="Arial Narrow" pitchFamily="34" charset="0"/>
                  </a:rPr>
                  <a:t>, </a:t>
                </a:r>
                <a:r>
                  <a:rPr lang="ru-RU" sz="2000" dirty="0" err="1">
                    <a:latin typeface="Arial Narrow" pitchFamily="34" charset="0"/>
                  </a:rPr>
                  <a:t>або</a:t>
                </a:r>
                <a:r>
                  <a:rPr lang="ru-RU" sz="2000" dirty="0">
                    <a:latin typeface="Arial Narrow" pitchFamily="34" charset="0"/>
                  </a:rPr>
                  <a:t> на </a:t>
                </a:r>
                <a:r>
                  <a:rPr lang="ru-RU" sz="2000" dirty="0" err="1">
                    <a:latin typeface="Arial Narrow" pitchFamily="34" charset="0"/>
                  </a:rPr>
                  <a:t>імпорт</a:t>
                </a:r>
                <a:r>
                  <a:rPr lang="ru-RU" sz="2000" dirty="0">
                    <a:latin typeface="Arial Narrow" pitchFamily="34" charset="0"/>
                  </a:rPr>
                  <a:t> з </a:t>
                </a:r>
                <a:r>
                  <a:rPr lang="ru-RU" sz="2000" dirty="0" err="1">
                    <a:latin typeface="Arial Narrow" pitchFamily="34" charset="0"/>
                  </a:rPr>
                  <a:t>інших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країн</a:t>
                </a:r>
                <a:r>
                  <a:rPr lang="ru-RU" sz="2000" dirty="0">
                    <a:latin typeface="Arial Narrow" pitchFamily="34" charset="0"/>
                  </a:rPr>
                  <a:t>. Нехай США половину </a:t>
                </a:r>
                <a:r>
                  <a:rPr lang="ru-RU" sz="2000" dirty="0" err="1">
                    <a:latin typeface="Arial Narrow" pitchFamily="34" charset="0"/>
                  </a:rPr>
                  <a:t>торговельного</a:t>
                </a:r>
                <a:r>
                  <a:rPr lang="ru-RU" sz="2000" dirty="0">
                    <a:latin typeface="Arial Narrow" pitchFamily="34" charset="0"/>
                  </a:rPr>
                  <a:t> доходу </a:t>
                </a:r>
                <a:r>
                  <a:rPr lang="ru-RU" sz="2000" dirty="0" err="1">
                    <a:latin typeface="Arial Narrow" pitchFamily="34" charset="0"/>
                  </a:rPr>
                  <a:t>витрачають</a:t>
                </a:r>
                <a:r>
                  <a:rPr lang="ru-RU" sz="2000" dirty="0">
                    <a:latin typeface="Arial Narrow" pitchFamily="34" charset="0"/>
                  </a:rPr>
                  <a:t> на </a:t>
                </a:r>
                <a:r>
                  <a:rPr lang="ru-RU" sz="2000" dirty="0" err="1">
                    <a:latin typeface="Arial Narrow" pitchFamily="34" charset="0"/>
                  </a:rPr>
                  <a:t>закупівлю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товарів</a:t>
                </a:r>
                <a:r>
                  <a:rPr lang="ru-RU" sz="2000" dirty="0">
                    <a:latin typeface="Arial Narrow" pitchFamily="34" charset="0"/>
                  </a:rPr>
                  <a:t> на </a:t>
                </a:r>
                <a:r>
                  <a:rPr lang="ru-RU" sz="2000" dirty="0" err="1">
                    <a:latin typeface="Arial Narrow" pitchFamily="34" charset="0"/>
                  </a:rPr>
                  <a:t>своїй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території</a:t>
                </a:r>
                <a:r>
                  <a:rPr lang="ru-RU" sz="2000" dirty="0">
                    <a:latin typeface="Arial Narrow" pitchFamily="34" charset="0"/>
                  </a:rPr>
                  <a:t>, </a:t>
                </a:r>
                <a:r>
                  <a:rPr lang="ru-RU" sz="2000" dirty="0" err="1">
                    <a:latin typeface="Arial Narrow" pitchFamily="34" charset="0"/>
                  </a:rPr>
                  <a:t>чверть</a:t>
                </a:r>
                <a:r>
                  <a:rPr lang="ru-RU" sz="2000" dirty="0">
                    <a:latin typeface="Arial Narrow" pitchFamily="34" charset="0"/>
                  </a:rPr>
                  <a:t> – на </a:t>
                </a:r>
                <a:r>
                  <a:rPr lang="ru-RU" sz="2000" dirty="0" err="1">
                    <a:latin typeface="Arial Narrow" pitchFamily="34" charset="0"/>
                  </a:rPr>
                  <a:t>закупівлю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товарів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із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Німеччини</a:t>
                </a:r>
                <a:r>
                  <a:rPr lang="ru-RU" sz="2000" dirty="0">
                    <a:latin typeface="Arial Narrow" pitchFamily="34" charset="0"/>
                  </a:rPr>
                  <a:t> та </a:t>
                </a:r>
                <a:r>
                  <a:rPr lang="ru-RU" sz="2000" dirty="0" err="1">
                    <a:latin typeface="Arial Narrow" pitchFamily="34" charset="0"/>
                  </a:rPr>
                  <a:t>ще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чверть</a:t>
                </a:r>
                <a:r>
                  <a:rPr lang="ru-RU" sz="2000" dirty="0">
                    <a:latin typeface="Arial Narrow" pitchFamily="34" charset="0"/>
                  </a:rPr>
                  <a:t> – </a:t>
                </a:r>
                <a:r>
                  <a:rPr lang="ru-RU" sz="2000" dirty="0" err="1">
                    <a:latin typeface="Arial Narrow" pitchFamily="34" charset="0"/>
                  </a:rPr>
                  <a:t>товарів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із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uk-UA" sz="2000" dirty="0">
                    <a:latin typeface="Arial Narrow" pitchFamily="34" charset="0"/>
                  </a:rPr>
                  <a:t>України</a:t>
                </a:r>
                <a:r>
                  <a:rPr lang="ru-RU" sz="2000" dirty="0">
                    <a:latin typeface="Arial Narrow" pitchFamily="34" charset="0"/>
                  </a:rPr>
                  <a:t>. </a:t>
                </a:r>
                <a:r>
                  <a:rPr lang="ru-RU" sz="2000" dirty="0" err="1">
                    <a:latin typeface="Arial Narrow" pitchFamily="34" charset="0"/>
                  </a:rPr>
                  <a:t>Німеччина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порівну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витрачає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торговельний</a:t>
                </a:r>
                <a:r>
                  <a:rPr lang="ru-RU" sz="2000" dirty="0">
                    <a:latin typeface="Arial Narrow" pitchFamily="34" charset="0"/>
                  </a:rPr>
                  <a:t> доход на </a:t>
                </a:r>
                <a:r>
                  <a:rPr lang="ru-RU" sz="2000" dirty="0" err="1">
                    <a:latin typeface="Arial Narrow" pitchFamily="34" charset="0"/>
                  </a:rPr>
                  <a:t>закупівлю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товарів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із</a:t>
                </a:r>
                <a:r>
                  <a:rPr lang="ru-RU" sz="2000" dirty="0">
                    <a:latin typeface="Arial Narrow" pitchFamily="34" charset="0"/>
                  </a:rPr>
                  <a:t> США, на </a:t>
                </a:r>
                <a:r>
                  <a:rPr lang="ru-RU" sz="2000" dirty="0" err="1">
                    <a:latin typeface="Arial Narrow" pitchFamily="34" charset="0"/>
                  </a:rPr>
                  <a:t>своїй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території</a:t>
                </a:r>
                <a:r>
                  <a:rPr lang="ru-RU" sz="2000" dirty="0">
                    <a:latin typeface="Arial Narrow" pitchFamily="34" charset="0"/>
                  </a:rPr>
                  <a:t> та з </a:t>
                </a:r>
                <a:r>
                  <a:rPr lang="uk-UA" sz="2000" dirty="0">
                    <a:latin typeface="Arial Narrow" pitchFamily="34" charset="0"/>
                  </a:rPr>
                  <a:t>України</a:t>
                </a:r>
                <a:r>
                  <a:rPr lang="ru-RU" sz="2000" dirty="0">
                    <a:latin typeface="Arial Narrow" pitchFamily="34" charset="0"/>
                  </a:rPr>
                  <a:t>. </a:t>
                </a:r>
                <a:r>
                  <a:rPr lang="uk-UA" sz="2000" dirty="0">
                    <a:latin typeface="Arial Narrow" pitchFamily="34" charset="0"/>
                  </a:rPr>
                  <a:t>Україна</a:t>
                </a:r>
                <a:r>
                  <a:rPr lang="ru-RU" sz="2000" dirty="0">
                    <a:latin typeface="Arial Narrow" pitchFamily="34" charset="0"/>
                  </a:rPr>
                  <a:t> половину </a:t>
                </a:r>
                <a:r>
                  <a:rPr lang="ru-RU" sz="2000" dirty="0" err="1">
                    <a:latin typeface="Arial Narrow" pitchFamily="34" charset="0"/>
                  </a:rPr>
                  <a:t>торговельного</a:t>
                </a:r>
                <a:r>
                  <a:rPr lang="ru-RU" sz="2000" dirty="0">
                    <a:latin typeface="Arial Narrow" pitchFamily="34" charset="0"/>
                  </a:rPr>
                  <a:t> доходу </a:t>
                </a:r>
                <a:r>
                  <a:rPr lang="ru-RU" sz="2000" dirty="0" err="1">
                    <a:latin typeface="Arial Narrow" pitchFamily="34" charset="0"/>
                  </a:rPr>
                  <a:t>витрачає</a:t>
                </a:r>
                <a:r>
                  <a:rPr lang="ru-RU" sz="2000" dirty="0">
                    <a:latin typeface="Arial Narrow" pitchFamily="34" charset="0"/>
                  </a:rPr>
                  <a:t> на </a:t>
                </a:r>
                <a:r>
                  <a:rPr lang="ru-RU" sz="2000" dirty="0" err="1">
                    <a:latin typeface="Arial Narrow" pitchFamily="34" charset="0"/>
                  </a:rPr>
                  <a:t>закупівлю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товарів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із</a:t>
                </a:r>
                <a:r>
                  <a:rPr lang="ru-RU" sz="2000" dirty="0">
                    <a:latin typeface="Arial Narrow" pitchFamily="34" charset="0"/>
                  </a:rPr>
                  <a:t> США, </a:t>
                </a:r>
                <a:r>
                  <a:rPr lang="ru-RU" sz="2000" dirty="0" err="1">
                    <a:latin typeface="Arial Narrow" pitchFamily="34" charset="0"/>
                  </a:rPr>
                  <a:t>іншу</a:t>
                </a:r>
                <a:r>
                  <a:rPr lang="ru-RU" sz="2000" dirty="0">
                    <a:latin typeface="Arial Narrow" pitchFamily="34" charset="0"/>
                  </a:rPr>
                  <a:t> половину – з </a:t>
                </a:r>
                <a:r>
                  <a:rPr lang="ru-RU" sz="2000" dirty="0" err="1">
                    <a:latin typeface="Arial Narrow" pitchFamily="34" charset="0"/>
                  </a:rPr>
                  <a:t>Німеччини</a:t>
                </a:r>
                <a:r>
                  <a:rPr lang="ru-RU" sz="2000" dirty="0">
                    <a:latin typeface="Arial Narrow" pitchFamily="34" charset="0"/>
                  </a:rPr>
                  <a:t> й </a:t>
                </a:r>
                <a:r>
                  <a:rPr lang="ru-RU" sz="2000" dirty="0" err="1">
                    <a:latin typeface="Arial Narrow" pitchFamily="34" charset="0"/>
                  </a:rPr>
                  <a:t>нічого</a:t>
                </a:r>
                <a:r>
                  <a:rPr lang="ru-RU" sz="2000" dirty="0">
                    <a:latin typeface="Arial Narrow" pitchFamily="34" charset="0"/>
                  </a:rPr>
                  <a:t> не </a:t>
                </a:r>
                <a:r>
                  <a:rPr lang="ru-RU" sz="2000" dirty="0" err="1">
                    <a:latin typeface="Arial Narrow" pitchFamily="34" charset="0"/>
                  </a:rPr>
                  <a:t>закуповує</a:t>
                </a:r>
                <a:r>
                  <a:rPr lang="ru-RU" sz="2000" dirty="0">
                    <a:latin typeface="Arial Narrow" pitchFamily="34" charset="0"/>
                  </a:rPr>
                  <a:t> на </a:t>
                </a:r>
                <a:r>
                  <a:rPr lang="ru-RU" sz="2000" dirty="0" err="1">
                    <a:latin typeface="Arial Narrow" pitchFamily="34" charset="0"/>
                  </a:rPr>
                  <a:t>своїй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території</a:t>
                </a:r>
                <a:r>
                  <a:rPr lang="ru-RU" sz="2000" dirty="0">
                    <a:latin typeface="Arial Narrow" pitchFamily="34" charset="0"/>
                  </a:rPr>
                  <a:t>. </a:t>
                </a:r>
                <a:r>
                  <a:rPr lang="ru-RU" sz="2000" dirty="0" err="1">
                    <a:latin typeface="Arial Narrow" pitchFamily="34" charset="0"/>
                  </a:rPr>
                  <a:t>Визначити</a:t>
                </a:r>
                <a:r>
                  <a:rPr lang="ru-RU" sz="2000" dirty="0">
                    <a:latin typeface="Arial Narrow" pitchFamily="34" charset="0"/>
                  </a:rPr>
                  <a:t> доходи </a:t>
                </a:r>
                <a:r>
                  <a:rPr lang="ru-RU" sz="2000" dirty="0" err="1">
                    <a:latin typeface="Arial Narrow" pitchFamily="34" charset="0"/>
                  </a:rPr>
                  <a:t>країн</a:t>
                </a:r>
                <a:r>
                  <a:rPr lang="ru-RU" sz="2000" dirty="0">
                    <a:latin typeface="Arial Narrow" pitchFamily="34" charset="0"/>
                  </a:rPr>
                  <a:t>, </a:t>
                </a:r>
                <a:r>
                  <a:rPr lang="ru-RU" sz="2000" dirty="0" err="1">
                    <a:latin typeface="Arial Narrow" pitchFamily="34" charset="0"/>
                  </a:rPr>
                  <a:t>які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задовольняли</a:t>
                </a:r>
                <a:r>
                  <a:rPr lang="ru-RU" sz="2000" dirty="0">
                    <a:latin typeface="Arial Narrow" pitchFamily="34" charset="0"/>
                  </a:rPr>
                  <a:t> б </a:t>
                </a:r>
                <a:r>
                  <a:rPr lang="ru-RU" sz="2000" dirty="0" err="1">
                    <a:latin typeface="Arial Narrow" pitchFamily="34" charset="0"/>
                  </a:rPr>
                  <a:t>збалансовану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бездефіцитну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торгівлю</a:t>
                </a:r>
                <a:r>
                  <a:rPr lang="ru-RU" sz="2000" dirty="0">
                    <a:latin typeface="Arial Narrow" pitchFamily="34" charset="0"/>
                  </a:rPr>
                  <a:t>, </a:t>
                </a:r>
                <a:r>
                  <a:rPr lang="ru-RU" sz="2000" dirty="0" err="1">
                    <a:latin typeface="Arial Narrow" pitchFamily="34" charset="0"/>
                  </a:rPr>
                  <a:t>якщо</a:t>
                </a:r>
                <a:r>
                  <a:rPr lang="ru-RU" sz="2000" dirty="0">
                    <a:latin typeface="Arial Narrow" pitchFamily="34" charset="0"/>
                  </a:rPr>
                  <a:t> сума </a:t>
                </a:r>
                <a:r>
                  <a:rPr lang="ru-RU" sz="2000" dirty="0" err="1">
                    <a:latin typeface="Arial Narrow" pitchFamily="34" charset="0"/>
                  </a:rPr>
                  <a:t>їхніх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доходів</a:t>
                </a:r>
                <a:r>
                  <a:rPr lang="ru-RU" sz="2000" dirty="0">
                    <a:latin typeface="Arial Narrow" pitchFamily="34" charset="0"/>
                  </a:rPr>
                  <a:t> становить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9 000</m:t>
                    </m:r>
                  </m:oMath>
                </a14:m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євро</a:t>
                </a:r>
                <a:r>
                  <a:rPr lang="ru-RU" sz="2000" dirty="0">
                    <a:latin typeface="Arial Narrow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ru-RU" sz="20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415" y="1465729"/>
                <a:ext cx="8593016" cy="5099194"/>
              </a:xfrm>
              <a:blipFill rotWithShape="1">
                <a:blip r:embed="rId2"/>
                <a:stretch>
                  <a:fillRect l="-781" r="-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112569" y="200688"/>
            <a:ext cx="69188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EE6D0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Практична частина</a:t>
            </a:r>
            <a:endParaRPr lang="en-US" sz="4000" b="1" dirty="0" smtClean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EE6D0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uk-UA" sz="40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EE6D0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 ( модель міжнародної торгівлі )</a:t>
            </a:r>
            <a:endParaRPr lang="ru-RU" sz="4000" b="1" cap="none" spc="0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EE6D0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3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5459" y="832683"/>
                <a:ext cx="7869891" cy="471123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2400" dirty="0" err="1">
                    <a:latin typeface="Arial Narrow" pitchFamily="34" charset="0"/>
                  </a:rPr>
                  <a:t>Запишемо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структурну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матрицю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торгівлі</a:t>
                </a:r>
                <a:r>
                  <a:rPr lang="ru-RU" sz="2400" dirty="0">
                    <a:latin typeface="Arial Narrow" pitchFamily="34" charset="0"/>
                  </a:rPr>
                  <a:t>: в </a:t>
                </a:r>
                <a:r>
                  <a:rPr lang="ru-RU" sz="2400" dirty="0" err="1">
                    <a:latin typeface="Arial Narrow" pitchFamily="34" charset="0"/>
                  </a:rPr>
                  <a:t>першому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стовпчику</a:t>
                </a:r>
                <a:r>
                  <a:rPr lang="ru-RU" sz="2400" dirty="0">
                    <a:latin typeface="Arial Narrow" pitchFamily="34" charset="0"/>
                  </a:rPr>
                  <a:t> – США, в другому – </a:t>
                </a:r>
                <a:r>
                  <a:rPr lang="ru-RU" sz="2400" dirty="0" err="1">
                    <a:latin typeface="Arial Narrow" pitchFamily="34" charset="0"/>
                  </a:rPr>
                  <a:t>Німеччина</a:t>
                </a:r>
                <a:r>
                  <a:rPr lang="ru-RU" sz="2400" dirty="0">
                    <a:latin typeface="Arial Narrow" pitchFamily="34" charset="0"/>
                  </a:rPr>
                  <a:t>, в </a:t>
                </a:r>
                <a:r>
                  <a:rPr lang="ru-RU" sz="2400" dirty="0" err="1">
                    <a:latin typeface="Arial Narrow" pitchFamily="34" charset="0"/>
                  </a:rPr>
                  <a:t>третьому</a:t>
                </a:r>
                <a:r>
                  <a:rPr lang="ru-RU" sz="2400" dirty="0">
                    <a:latin typeface="Arial Narrow" pitchFamily="34" charset="0"/>
                  </a:rPr>
                  <a:t> – </a:t>
                </a:r>
                <a:r>
                  <a:rPr lang="uk-UA" sz="2400" dirty="0">
                    <a:latin typeface="Arial Narrow" pitchFamily="34" charset="0"/>
                  </a:rPr>
                  <a:t>Україна:</a:t>
                </a:r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latin typeface="Arial Narrow" pitchFamily="34" charset="0"/>
                  </a:rPr>
                  <a:t> </a:t>
                </a:r>
                <a:endParaRPr lang="ru-RU" sz="2400" dirty="0" smtClean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𝑄</m:t>
                    </m:r>
                    <m:r>
                      <a:rPr lang="ru-RU" sz="2400" i="1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2400" dirty="0">
                    <a:latin typeface="Arial Narrow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sz="24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459" y="832683"/>
                <a:ext cx="7869891" cy="4711234"/>
              </a:xfrm>
              <a:blipFill rotWithShape="1">
                <a:blip r:embed="rId2"/>
                <a:stretch>
                  <a:fillRect l="-12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97168" y="4443046"/>
                <a:ext cx="7889631" cy="1881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dirty="0">
                    <a:latin typeface="Arial Narrow" pitchFamily="34" charset="0"/>
                  </a:rPr>
                  <a:t>Нехай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sz="2400" dirty="0">
                    <a:latin typeface="Arial Narrow" pitchFamily="34" charset="0"/>
                  </a:rPr>
                  <a:t> – </a:t>
                </a:r>
                <a:r>
                  <a:rPr lang="ru-RU" sz="2400" dirty="0" err="1">
                    <a:latin typeface="Arial Narrow" pitchFamily="34" charset="0"/>
                  </a:rPr>
                  <a:t>частина</a:t>
                </a:r>
                <a:r>
                  <a:rPr lang="ru-RU" sz="2400" dirty="0">
                    <a:latin typeface="Arial Narrow" pitchFamily="34" charset="0"/>
                  </a:rPr>
                  <a:t> доходу, яку </a:t>
                </a:r>
                <a:r>
                  <a:rPr lang="en-US" sz="2400" dirty="0">
                    <a:latin typeface="Arial Narrow" pitchFamily="34" charset="0"/>
                  </a:rPr>
                  <a:t>j</a:t>
                </a:r>
                <a:r>
                  <a:rPr lang="ru-RU" sz="2400" dirty="0">
                    <a:latin typeface="Arial Narrow" pitchFamily="34" charset="0"/>
                  </a:rPr>
                  <a:t>-та </a:t>
                </a:r>
                <a:r>
                  <a:rPr lang="ru-RU" sz="2400" dirty="0" err="1">
                    <a:latin typeface="Arial Narrow" pitchFamily="34" charset="0"/>
                  </a:rPr>
                  <a:t>країна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витрачає</a:t>
                </a:r>
                <a:r>
                  <a:rPr lang="ru-RU" sz="2400" dirty="0">
                    <a:latin typeface="Arial Narrow" pitchFamily="34" charset="0"/>
                  </a:rPr>
                  <a:t> на </a:t>
                </a:r>
                <a:r>
                  <a:rPr lang="ru-RU" sz="2400" dirty="0" err="1">
                    <a:latin typeface="Arial Narrow" pitchFamily="34" charset="0"/>
                  </a:rPr>
                  <a:t>закупівлю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товарів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ru-RU" sz="2400" dirty="0">
                    <a:latin typeface="Arial Narrow" pitchFamily="34" charset="0"/>
                  </a:rPr>
                  <a:t>-</a:t>
                </a:r>
                <a:r>
                  <a:rPr lang="ru-RU" sz="2400" dirty="0" err="1">
                    <a:latin typeface="Arial Narrow" pitchFamily="34" charset="0"/>
                  </a:rPr>
                  <a:t>тої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країни</a:t>
                </a:r>
                <a:r>
                  <a:rPr lang="ru-RU" sz="2400" dirty="0">
                    <a:latin typeface="Arial Narrow" pitchFamily="34" charset="0"/>
                  </a:rPr>
                  <a:t>. </a:t>
                </a:r>
                <a:r>
                  <a:rPr lang="ru-RU" sz="2400" dirty="0" err="1">
                    <a:latin typeface="Arial Narrow" pitchFamily="34" charset="0"/>
                  </a:rPr>
                  <a:t>Зазначимо</a:t>
                </a:r>
                <a:r>
                  <a:rPr lang="ru-RU" sz="2400" dirty="0">
                    <a:latin typeface="Arial Narrow" pitchFamily="34" charset="0"/>
                  </a:rPr>
                  <a:t>, </a:t>
                </a:r>
                <a:r>
                  <a:rPr lang="ru-RU" sz="2400" dirty="0" err="1">
                    <a:latin typeface="Arial Narrow" pitchFamily="34" charset="0"/>
                  </a:rPr>
                  <a:t>що</a:t>
                </a:r>
                <a:r>
                  <a:rPr lang="ru-RU" sz="2400" dirty="0">
                    <a:latin typeface="Arial Narrow" pitchFamily="34" charset="0"/>
                  </a:rPr>
                  <a:t> сума </a:t>
                </a:r>
                <a:r>
                  <a:rPr lang="ru-RU" sz="2400" dirty="0" err="1">
                    <a:latin typeface="Arial Narrow" pitchFamily="34" charset="0"/>
                  </a:rPr>
                  <a:t>елементів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матриці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𝑄</m:t>
                    </m:r>
                  </m:oMath>
                </a14:m>
                <a:r>
                  <a:rPr lang="ru-RU" sz="2400" dirty="0">
                    <a:latin typeface="Arial Narrow" pitchFamily="34" charset="0"/>
                  </a:rPr>
                  <a:t> у кожному </a:t>
                </a:r>
                <a:r>
                  <a:rPr lang="ru-RU" sz="2400" dirty="0" err="1">
                    <a:latin typeface="Arial Narrow" pitchFamily="34" charset="0"/>
                  </a:rPr>
                  <a:t>стовпці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дорівнює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одиниці</a:t>
                </a:r>
                <a:r>
                  <a:rPr lang="ru-RU" sz="2400" dirty="0">
                    <a:latin typeface="Arial Narrow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68" y="4443046"/>
                <a:ext cx="7889631" cy="1881669"/>
              </a:xfrm>
              <a:prstGeom prst="rect">
                <a:avLst/>
              </a:prstGeom>
              <a:blipFill rotWithShape="1">
                <a:blip r:embed="rId3"/>
                <a:stretch>
                  <a:fillRect l="-1236" r="-1082" b="-2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44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09601" y="691662"/>
                <a:ext cx="7905750" cy="54853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2400" dirty="0">
                    <a:latin typeface="Arial Narrow" pitchFamily="34" charset="0"/>
                  </a:rPr>
                  <a:t>Після підбиття підсумків торгівлі за рік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uk-UA" sz="2400" dirty="0" err="1">
                    <a:latin typeface="Arial Narrow" pitchFamily="34" charset="0"/>
                  </a:rPr>
                  <a:t>-та</a:t>
                </a:r>
                <a:r>
                  <a:rPr lang="uk-UA" sz="2400" dirty="0">
                    <a:latin typeface="Arial Narrow" pitchFamily="34" charset="0"/>
                  </a:rPr>
                  <a:t> країна отримає прибуток</a:t>
                </a:r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buNone/>
                </a:pPr>
                <a:r>
                  <a:rPr lang="uk-UA" sz="2400" dirty="0">
                    <a:latin typeface="Arial Narrow" pitchFamily="34" charset="0"/>
                  </a:rPr>
                  <a:t> </a:t>
                </a:r>
                <a:endParaRPr lang="ru-RU" sz="2400" dirty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baseline="-25000">
                        <a:latin typeface="Cambria Math"/>
                      </a:rPr>
                      <m:t> </m:t>
                    </m:r>
                    <m:r>
                      <a:rPr lang="uk-UA" sz="2400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uk-UA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baseline="-250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uk-UA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sz="2400" i="1">
                        <a:latin typeface="Cambria Math"/>
                      </a:rPr>
                      <m:t> +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uk-UA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baseline="-250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uk-UA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sz="2400" i="1">
                        <a:latin typeface="Cambria Math"/>
                      </a:rPr>
                      <m:t> +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uk-UA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 baseline="-250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uk-UA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uk-UA" sz="2400" i="1">
                        <a:latin typeface="Cambria Math"/>
                      </a:rPr>
                      <m:t> ; 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uk-UA" sz="2400" i="1">
                        <a:latin typeface="Cambria Math"/>
                      </a:rPr>
                      <m:t> = 1 , 2 , 3</m:t>
                    </m:r>
                  </m:oMath>
                </a14:m>
                <a:r>
                  <a:rPr lang="uk-UA" sz="2400" dirty="0">
                    <a:latin typeface="Arial Narrow" pitchFamily="34" charset="0"/>
                  </a:rPr>
                  <a:t> .</a:t>
                </a:r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buNone/>
                </a:pPr>
                <a:r>
                  <a:rPr lang="uk-UA" sz="2400" dirty="0">
                    <a:latin typeface="Arial Narrow" pitchFamily="34" charset="0"/>
                  </a:rPr>
                  <a:t> </a:t>
                </a:r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buNone/>
                </a:pPr>
                <a:r>
                  <a:rPr lang="ru-RU" sz="2400" dirty="0" err="1">
                    <a:latin typeface="Arial Narrow" pitchFamily="34" charset="0"/>
                  </a:rPr>
                  <a:t>З</a:t>
                </a:r>
                <a:r>
                  <a:rPr lang="ru-RU" sz="2400" dirty="0" err="1" smtClean="0">
                    <a:latin typeface="Arial Narrow" pitchFamily="34" charset="0"/>
                  </a:rPr>
                  <a:t>апишемо</a:t>
                </a:r>
                <a:r>
                  <a:rPr lang="ru-RU" sz="2400" dirty="0" smtClean="0">
                    <a:latin typeface="Arial Narrow" pitchFamily="34" charset="0"/>
                  </a:rPr>
                  <a:t> </a:t>
                </a:r>
                <a:r>
                  <a:rPr lang="ru-RU" sz="2400" dirty="0">
                    <a:latin typeface="Arial Narrow" pitchFamily="34" charset="0"/>
                  </a:rPr>
                  <a:t>систему </a:t>
                </a:r>
                <a:r>
                  <a:rPr lang="ru-RU" sz="2400" dirty="0" err="1">
                    <a:latin typeface="Arial Narrow" pitchFamily="34" charset="0"/>
                  </a:rPr>
                  <a:t>рівнянь</a:t>
                </a:r>
                <a:r>
                  <a:rPr lang="ru-RU" sz="2400" dirty="0">
                    <a:latin typeface="Arial Narrow" pitchFamily="34" charset="0"/>
                  </a:rPr>
                  <a:t> для </a:t>
                </a:r>
                <a:r>
                  <a:rPr lang="ru-RU" sz="2400" dirty="0" err="1">
                    <a:latin typeface="Arial Narrow" pitchFamily="34" charset="0"/>
                  </a:rPr>
                  <a:t>знаходження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r>
                  <a:rPr lang="ru-RU" sz="2400" dirty="0" err="1">
                    <a:latin typeface="Arial Narrow" pitchFamily="34" charset="0"/>
                  </a:rPr>
                  <a:t>матриці</a:t>
                </a:r>
                <a:r>
                  <a:rPr lang="ru-RU" sz="2400" dirty="0">
                    <a:latin typeface="Arial Narrow" pitchFamily="34" charset="0"/>
                  </a:rPr>
                  <a:t> X.</a:t>
                </a:r>
              </a:p>
              <a:p>
                <a:pPr marL="0" indent="0">
                  <a:buNone/>
                </a:pPr>
                <a:r>
                  <a:rPr lang="uk-UA" sz="2400" dirty="0">
                    <a:latin typeface="Arial Narrow" pitchFamily="34" charset="0"/>
                  </a:rPr>
                  <a:t> </a:t>
                </a:r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𝑄</m:t>
                      </m:r>
                      <m:r>
                        <a:rPr lang="ru-RU" sz="2400" i="1">
                          <a:latin typeface="Cambria Math"/>
                        </a:rPr>
                        <m:t> </m:t>
                      </m:r>
                      <m:r>
                        <a:rPr lang="ru-RU" sz="2400" i="1">
                          <a:latin typeface="Cambria Math"/>
                        </a:rPr>
                        <m:t>𝑋</m:t>
                      </m:r>
                      <m:r>
                        <a:rPr lang="ru-RU" sz="2400" i="1">
                          <a:latin typeface="Cambria Math"/>
                        </a:rPr>
                        <m:t> = </m:t>
                      </m:r>
                      <m:r>
                        <a:rPr lang="ru-RU" sz="2400" i="1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buNone/>
                </a:pPr>
                <a:r>
                  <a:rPr lang="uk-UA" sz="2400" dirty="0">
                    <a:latin typeface="Arial Narrow" pitchFamily="34" charset="0"/>
                  </a:rPr>
                  <a:t> </a:t>
                </a:r>
                <a:endParaRPr lang="ru-RU" sz="2400" dirty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:r>
                  <a:rPr lang="ru-RU" sz="2400" dirty="0" err="1">
                    <a:latin typeface="Arial Narrow" pitchFamily="34" charset="0"/>
                  </a:rPr>
                  <a:t>або</a:t>
                </a:r>
                <a:r>
                  <a:rPr lang="ru-RU" sz="2400" dirty="0">
                    <a:latin typeface="Arial Narrow" pitchFamily="34" charset="0"/>
                  </a:rPr>
                  <a:t> </a:t>
                </a:r>
                <a:endParaRPr lang="ru-RU" sz="2400" dirty="0" smtClean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:endParaRPr lang="ru-RU" sz="2400" dirty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( </m:t>
                    </m:r>
                    <m:r>
                      <a:rPr lang="ru-RU" sz="2400" i="1">
                        <a:latin typeface="Cambria Math"/>
                      </a:rPr>
                      <m:t>𝑄</m:t>
                    </m:r>
                    <m:r>
                      <a:rPr lang="ru-RU" sz="2400" i="1">
                        <a:latin typeface="Cambria Math"/>
                      </a:rPr>
                      <m:t> – </m:t>
                    </m:r>
                    <m:r>
                      <a:rPr lang="ru-RU" sz="2400" i="1">
                        <a:latin typeface="Cambria Math"/>
                      </a:rPr>
                      <m:t>𝐸</m:t>
                    </m:r>
                    <m:r>
                      <a:rPr lang="ru-RU" sz="2400" i="1">
                        <a:latin typeface="Cambria Math"/>
                      </a:rPr>
                      <m:t> ) </m:t>
                    </m:r>
                    <m:r>
                      <a:rPr lang="ru-RU" sz="2400" i="1">
                        <a:latin typeface="Cambria Math"/>
                      </a:rPr>
                      <m:t>𝑋</m:t>
                    </m:r>
                    <m:r>
                      <a:rPr lang="ru-RU" sz="2400" i="1">
                        <a:latin typeface="Cambria Math"/>
                      </a:rPr>
                      <m:t> = 0</m:t>
                    </m:r>
                  </m:oMath>
                </a14:m>
                <a:r>
                  <a:rPr lang="ru-RU" sz="2400" dirty="0">
                    <a:latin typeface="Arial Narrow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sz="24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691662"/>
                <a:ext cx="7905750" cy="5485301"/>
              </a:xfrm>
              <a:blipFill rotWithShape="1">
                <a:blip r:embed="rId2"/>
                <a:stretch>
                  <a:fillRect l="-1157" t="-1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09602" y="539262"/>
                <a:ext cx="8006860" cy="611944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 err="1" smtClean="0">
                    <a:latin typeface="Arial Narrow" pitchFamily="34" charset="0"/>
                  </a:rPr>
                  <a:t>Тобто</a:t>
                </a:r>
                <a:r>
                  <a:rPr lang="ru-RU" sz="2000" dirty="0">
                    <a:latin typeface="Arial Narrow" pitchFamily="34" charset="0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uk-UA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uk-UA" sz="2000" dirty="0">
                    <a:latin typeface="Arial Narrow" pitchFamily="34" charset="0"/>
                  </a:rPr>
                  <a:t>.</a:t>
                </a:r>
                <a:endParaRPr lang="ru-RU" sz="2000" dirty="0">
                  <a:latin typeface="Arial Narrow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>
                    <a:latin typeface="Arial Narrow" pitchFamily="34" charset="0"/>
                  </a:rPr>
                  <a:t> </a:t>
                </a:r>
                <a:r>
                  <a:rPr lang="ru-RU" sz="2000" dirty="0" err="1" smtClean="0">
                    <a:latin typeface="Arial Narrow" pitchFamily="34" charset="0"/>
                  </a:rPr>
                  <a:t>Розв’яз</a:t>
                </a:r>
                <a:r>
                  <a:rPr lang="uk-UA" sz="2000" dirty="0" err="1">
                    <a:latin typeface="Arial Narrow" pitchFamily="34" charset="0"/>
                  </a:rPr>
                  <a:t>ок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цієї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системи</a:t>
                </a:r>
                <a:r>
                  <a:rPr lang="ru-RU" sz="2000" dirty="0">
                    <a:latin typeface="Arial Narrow" pitchFamily="34" charset="0"/>
                  </a:rPr>
                  <a:t>: </a:t>
                </a:r>
                <a:endParaRPr lang="ru-RU" sz="2000" dirty="0" smtClean="0">
                  <a:latin typeface="Arial Narrow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ru-RU" sz="2000" dirty="0">
                  <a:latin typeface="Arial Narrow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sz="2000" i="1">
                        <a:latin typeface="Cambria Math"/>
                      </a:rPr>
                      <m:t> = </m:t>
                    </m:r>
                    <m:r>
                      <a:rPr lang="ru-RU" sz="2000" i="1">
                        <a:latin typeface="Cambria Math"/>
                      </a:rPr>
                      <m:t>2 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uk-UA" sz="20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sz="2000" i="1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/>
                          </a:rPr>
                          <m:t> </m:t>
                        </m:r>
                        <m:r>
                          <a:rPr lang="ru-RU" sz="2000" i="1">
                            <a:latin typeface="Cambria Math"/>
                          </a:rPr>
                          <m:t>3 </m:t>
                        </m:r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ru-RU" sz="20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uk-UA" sz="2000" i="1">
                        <a:latin typeface="Cambria Math"/>
                      </a:rPr>
                      <m:t> є </m:t>
                    </m:r>
                    <m:r>
                      <a:rPr lang="ru-RU" sz="2000" i="1">
                        <a:latin typeface="Cambria Math"/>
                      </a:rPr>
                      <m:t>𝑅</m:t>
                    </m:r>
                  </m:oMath>
                </a14:m>
                <a:r>
                  <a:rPr lang="uk-UA" sz="2000" dirty="0" smtClean="0">
                    <a:latin typeface="Arial Narrow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ru-RU" sz="2000" dirty="0">
                  <a:latin typeface="Arial Narrow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uk-UA" sz="2000" dirty="0">
                    <a:latin typeface="Arial Narrow" pitchFamily="34" charset="0"/>
                  </a:rPr>
                  <a:t> </a:t>
                </a:r>
                <a:r>
                  <a:rPr lang="ru-RU" sz="2000" dirty="0" err="1" smtClean="0">
                    <a:latin typeface="Arial Narrow" pitchFamily="34" charset="0"/>
                  </a:rPr>
                  <a:t>Отриманий</a:t>
                </a:r>
                <a:r>
                  <a:rPr lang="ru-RU" sz="2000" dirty="0" smtClean="0">
                    <a:latin typeface="Arial Narrow" pitchFamily="34" charset="0"/>
                  </a:rPr>
                  <a:t> </a:t>
                </a:r>
                <a:r>
                  <a:rPr lang="ru-RU" sz="2000" dirty="0">
                    <a:latin typeface="Arial Narrow" pitchFamily="34" charset="0"/>
                  </a:rPr>
                  <a:t>результат </a:t>
                </a:r>
                <a:r>
                  <a:rPr lang="ru-RU" sz="2000" dirty="0" err="1">
                    <a:latin typeface="Arial Narrow" pitchFamily="34" charset="0"/>
                  </a:rPr>
                  <a:t>означає</a:t>
                </a:r>
                <a:r>
                  <a:rPr lang="ru-RU" sz="2000" dirty="0">
                    <a:latin typeface="Arial Narrow" pitchFamily="34" charset="0"/>
                  </a:rPr>
                  <a:t>, </a:t>
                </a:r>
                <a:r>
                  <a:rPr lang="ru-RU" sz="2000" dirty="0" err="1">
                    <a:latin typeface="Arial Narrow" pitchFamily="34" charset="0"/>
                  </a:rPr>
                  <a:t>що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збалансованість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торгівлі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даних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країн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досягається</a:t>
                </a:r>
                <a:r>
                  <a:rPr lang="ru-RU" sz="2000" dirty="0">
                    <a:latin typeface="Arial Narrow" pitchFamily="34" charset="0"/>
                  </a:rPr>
                  <a:t> за </a:t>
                </a:r>
                <a:r>
                  <a:rPr lang="ru-RU" sz="2000" dirty="0" err="1">
                    <a:latin typeface="Arial Narrow" pitchFamily="34" charset="0"/>
                  </a:rPr>
                  <a:t>співвідношення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їхніх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національних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доходів</a:t>
                </a:r>
                <a:endParaRPr lang="ru-RU" sz="2000" dirty="0">
                  <a:latin typeface="Arial Narrow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000" dirty="0">
                    <a:latin typeface="Arial Narrow" pitchFamily="34" charset="0"/>
                  </a:rPr>
                  <a:t> 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2 : (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000" i="1">
                          <a:latin typeface="Cambria Math"/>
                        </a:rPr>
                        <m:t> ) : 1.</m:t>
                      </m:r>
                    </m:oMath>
                  </m:oMathPara>
                </a14:m>
                <a:endParaRPr lang="ru-RU" sz="2000" dirty="0">
                  <a:latin typeface="Arial Narrow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ru-RU" sz="20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2" y="539262"/>
                <a:ext cx="8006860" cy="6119446"/>
              </a:xfrm>
              <a:blipFill rotWithShape="1">
                <a:blip r:embed="rId2"/>
                <a:stretch>
                  <a:fillRect l="-762" t="-4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2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62708" y="199292"/>
                <a:ext cx="8417169" cy="665870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ru-RU" sz="2000" dirty="0" err="1">
                    <a:latin typeface="Arial Narrow" pitchFamily="34" charset="0"/>
                  </a:rPr>
                  <a:t>Знайдемо</a:t>
                </a:r>
                <a:r>
                  <a:rPr lang="ru-RU" sz="2000" dirty="0">
                    <a:latin typeface="Arial Narrow" pitchFamily="34" charset="0"/>
                  </a:rPr>
                  <a:t> доходи </a:t>
                </a:r>
                <a:r>
                  <a:rPr lang="ru-RU" sz="2000" dirty="0" err="1">
                    <a:latin typeface="Arial Narrow" pitchFamily="34" charset="0"/>
                  </a:rPr>
                  <a:t>країн</a:t>
                </a:r>
                <a:r>
                  <a:rPr lang="ru-RU" sz="2000" dirty="0">
                    <a:latin typeface="Arial Narrow" pitchFamily="34" charset="0"/>
                  </a:rPr>
                  <a:t>, </a:t>
                </a:r>
                <a:r>
                  <a:rPr lang="ru-RU" sz="2000" dirty="0" err="1">
                    <a:latin typeface="Arial Narrow" pitchFamily="34" charset="0"/>
                  </a:rPr>
                  <a:t>які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задовольняли</a:t>
                </a:r>
                <a:r>
                  <a:rPr lang="ru-RU" sz="2000" dirty="0">
                    <a:latin typeface="Arial Narrow" pitchFamily="34" charset="0"/>
                  </a:rPr>
                  <a:t> б </a:t>
                </a:r>
                <a:r>
                  <a:rPr lang="ru-RU" sz="2000" dirty="0" err="1">
                    <a:latin typeface="Arial Narrow" pitchFamily="34" charset="0"/>
                  </a:rPr>
                  <a:t>збалансовану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бездефіцитну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торгівлю</a:t>
                </a:r>
                <a:r>
                  <a:rPr lang="ru-RU" sz="2000" dirty="0">
                    <a:latin typeface="Arial Narrow" pitchFamily="34" charset="0"/>
                  </a:rPr>
                  <a:t> за </a:t>
                </a:r>
                <a:r>
                  <a:rPr lang="ru-RU" sz="2000" dirty="0" err="1">
                    <a:latin typeface="Arial Narrow" pitchFamily="34" charset="0"/>
                  </a:rPr>
                  <a:t>умови</a:t>
                </a:r>
                <a:r>
                  <a:rPr lang="ru-RU" sz="2000" dirty="0">
                    <a:latin typeface="Arial Narrow" pitchFamily="34" charset="0"/>
                  </a:rPr>
                  <a:t>, </a:t>
                </a:r>
                <a:r>
                  <a:rPr lang="ru-RU" sz="2000" dirty="0" err="1">
                    <a:latin typeface="Arial Narrow" pitchFamily="34" charset="0"/>
                  </a:rPr>
                  <a:t>що</a:t>
                </a:r>
                <a:r>
                  <a:rPr lang="ru-RU" sz="2000" dirty="0">
                    <a:latin typeface="Arial Narrow" pitchFamily="34" charset="0"/>
                  </a:rPr>
                  <a:t> сума </a:t>
                </a:r>
                <a:r>
                  <a:rPr lang="ru-RU" sz="2000" dirty="0" err="1">
                    <a:latin typeface="Arial Narrow" pitchFamily="34" charset="0"/>
                  </a:rPr>
                  <a:t>доходів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endParaRPr lang="ru-RU" sz="2000" dirty="0" smtClean="0">
                  <a:latin typeface="Arial Narrow" pitchFamily="34" charset="0"/>
                </a:endParaRPr>
              </a:p>
              <a:p>
                <a:pPr marL="0" indent="0">
                  <a:buNone/>
                </a:pPr>
                <a:endParaRPr lang="ru-RU" sz="2000" dirty="0" smtClean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 + 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 + 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 = 9 000</m:t>
                    </m:r>
                  </m:oMath>
                </a14:m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uk-UA" sz="2000" dirty="0">
                    <a:latin typeface="Arial Narrow" pitchFamily="34" charset="0"/>
                  </a:rPr>
                  <a:t>євро</a:t>
                </a:r>
                <a:r>
                  <a:rPr lang="ru-RU" sz="2000" smtClean="0">
                    <a:latin typeface="Arial Narrow" pitchFamily="34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ru-RU" sz="2000" dirty="0">
                  <a:latin typeface="Arial Narrow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err="1">
                    <a:latin typeface="Arial Narrow" pitchFamily="34" charset="0"/>
                  </a:rPr>
                  <a:t>Підставимо</a:t>
                </a:r>
                <a:r>
                  <a:rPr lang="ru-RU" sz="2000" dirty="0">
                    <a:latin typeface="Arial Narrow" pitchFamily="34" charset="0"/>
                  </a:rPr>
                  <a:t> в </a:t>
                </a:r>
                <a:r>
                  <a:rPr lang="ru-RU" sz="2000" dirty="0" err="1">
                    <a:latin typeface="Arial Narrow" pitchFamily="34" charset="0"/>
                  </a:rPr>
                  <a:t>цю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рівність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значення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endParaRPr lang="ru-RU" sz="2000" dirty="0" smtClean="0">
                  <a:latin typeface="Arial Narrow" pitchFamily="34" charset="0"/>
                </a:endParaRPr>
              </a:p>
              <a:p>
                <a:pPr marL="0" indent="0">
                  <a:buNone/>
                </a:pPr>
                <a:endParaRPr lang="ru-RU" sz="2000" dirty="0" smtClean="0">
                  <a:latin typeface="Arial Narrow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sz="2000" i="1">
                        <a:latin typeface="Cambria Math"/>
                      </a:rPr>
                      <m:t> = </m:t>
                    </m:r>
                    <m:r>
                      <a:rPr lang="ru-RU" sz="2000" i="1">
                        <a:latin typeface="Cambria Math"/>
                      </a:rPr>
                      <m:t>2 </m:t>
                    </m:r>
                    <m:r>
                      <a:rPr lang="ru-RU" sz="2000" i="1">
                        <a:latin typeface="Cambria Math"/>
                      </a:rPr>
                      <m:t>𝐶</m:t>
                    </m:r>
                    <m:r>
                      <a:rPr lang="uk-UA" sz="20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k-UA" sz="2000" i="1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/>
                          </a:rPr>
                          <m:t> </m:t>
                        </m:r>
                        <m:r>
                          <a:rPr lang="ru-RU" sz="2000" i="1">
                            <a:latin typeface="Cambria Math"/>
                          </a:rPr>
                          <m:t>3 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uk-UA" sz="2000" i="1">
                        <a:latin typeface="Cambria Math"/>
                      </a:rPr>
                      <m:t>𝐶</m:t>
                    </m:r>
                    <m:r>
                      <a:rPr lang="uk-UA" sz="20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uk-UA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uk-UA" sz="2000" i="1">
                        <a:latin typeface="Cambria Math"/>
                      </a:rPr>
                      <m:t>=</m:t>
                    </m:r>
                    <m:r>
                      <a:rPr lang="uk-UA" sz="2000" i="1">
                        <a:latin typeface="Cambria Math"/>
                      </a:rPr>
                      <m:t>𝐶</m:t>
                    </m:r>
                  </m:oMath>
                </a14:m>
                <a:r>
                  <a:rPr lang="ru-RU" sz="2000" dirty="0">
                    <a:latin typeface="Arial Narrow" pitchFamily="34" charset="0"/>
                  </a:rPr>
                  <a:t>, де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С = </m:t>
                    </m:r>
                    <m:r>
                      <a:rPr lang="ru-RU" sz="2000" i="1">
                        <a:latin typeface="Cambria Math"/>
                      </a:rPr>
                      <m:t>𝑐𝑜𝑛𝑠𝑡</m:t>
                    </m:r>
                    <m:r>
                      <a:rPr lang="ru-RU" sz="2000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000" dirty="0">
                    <a:latin typeface="Arial Narrow" pitchFamily="34" charset="0"/>
                  </a:rPr>
                  <a:t> </a:t>
                </a:r>
                <a:endParaRPr lang="ru-RU" sz="2000" dirty="0" smtClean="0">
                  <a:latin typeface="Arial Narrow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 Narrow" pitchFamily="34" charset="0"/>
                  </a:rPr>
                  <a:t>Отримаємо </a:t>
                </a:r>
                <a:endParaRPr lang="ru-RU" sz="2000" dirty="0">
                  <a:latin typeface="Arial Narrow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Arial Narrow" pitchFamily="34" charset="0"/>
                  </a:rPr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2С + (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000" i="1">
                          <a:latin typeface="Cambria Math"/>
                        </a:rPr>
                        <m:t> )С + С = 9 000.</m:t>
                      </m:r>
                    </m:oMath>
                  </m:oMathPara>
                </a14:m>
                <a:endParaRPr lang="ru-RU" sz="2000" dirty="0">
                  <a:latin typeface="Arial Narrow" pitchFamily="34" charset="0"/>
                </a:endParaRPr>
              </a:p>
              <a:p>
                <a:pPr marL="0" indent="0">
                  <a:buNone/>
                </a:pPr>
                <a:r>
                  <a:rPr lang="uk-UA" sz="2000" dirty="0">
                    <a:latin typeface="Arial Narrow" pitchFamily="34" charset="0"/>
                  </a:rPr>
                  <a:t> </a:t>
                </a:r>
                <a:endParaRPr lang="ru-RU" sz="2000" dirty="0">
                  <a:latin typeface="Arial Narrow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err="1">
                    <a:latin typeface="Arial Narrow" pitchFamily="34" charset="0"/>
                  </a:rPr>
                  <a:t>Звідки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smtClean="0"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С = 2 000</m:t>
                    </m:r>
                  </m:oMath>
                </a14:m>
                <a:r>
                  <a:rPr lang="ru-RU" sz="2000" dirty="0">
                    <a:latin typeface="Arial Narrow" pitchFamily="34" charset="0"/>
                  </a:rPr>
                  <a:t> . </a:t>
                </a:r>
                <a:endParaRPr lang="ru-RU" sz="2000" dirty="0" smtClean="0">
                  <a:latin typeface="Arial Narrow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err="1" smtClean="0">
                    <a:latin typeface="Arial Narrow" pitchFamily="34" charset="0"/>
                  </a:rPr>
                  <a:t>Отже</a:t>
                </a:r>
                <a:r>
                  <a:rPr lang="ru-RU" sz="2000" dirty="0" smtClean="0">
                    <a:latin typeface="Arial Narrow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000" i="1" baseline="-25000">
                        <a:latin typeface="Cambria Math"/>
                      </a:rPr>
                      <m:t> </m:t>
                    </m:r>
                    <m:r>
                      <a:rPr lang="ru-RU" sz="2000" i="1">
                        <a:latin typeface="Cambria Math"/>
                      </a:rPr>
                      <m:t>= 4 000</m:t>
                    </m:r>
                  </m:oMath>
                </a14:m>
                <a:r>
                  <a:rPr lang="ru-RU" sz="2000" dirty="0">
                    <a:latin typeface="Arial Narrow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 3 000</m:t>
                    </m:r>
                  </m:oMath>
                </a14:m>
                <a:r>
                  <a:rPr lang="ru-RU" sz="2000" dirty="0">
                    <a:latin typeface="Arial Narrow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 = 2 000</m:t>
                    </m:r>
                  </m:oMath>
                </a14:m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uk-UA" sz="2000" dirty="0">
                    <a:latin typeface="Arial Narrow" pitchFamily="34" charset="0"/>
                  </a:rPr>
                  <a:t>євро</a:t>
                </a:r>
                <a:r>
                  <a:rPr lang="ru-RU" sz="2000" dirty="0">
                    <a:latin typeface="Arial Narrow" pitchFamily="34" charset="0"/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uk-UA" sz="2000" dirty="0">
                    <a:latin typeface="Arial Narrow" pitchFamily="34" charset="0"/>
                  </a:rPr>
                  <a:t>Тобто д</a:t>
                </a:r>
                <a:r>
                  <a:rPr lang="ru-RU" sz="2000" dirty="0">
                    <a:latin typeface="Arial Narrow" pitchFamily="34" charset="0"/>
                  </a:rPr>
                  <a:t>ля </a:t>
                </a:r>
                <a:r>
                  <a:rPr lang="ru-RU" sz="2000" dirty="0" err="1">
                    <a:latin typeface="Arial Narrow" pitchFamily="34" charset="0"/>
                  </a:rPr>
                  <a:t>збалансованої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торгівлі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між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цими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країнами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їх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бюджети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повинні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задовольняти</a:t>
                </a:r>
                <a:r>
                  <a:rPr lang="ru-RU" sz="2000" dirty="0">
                    <a:latin typeface="Arial Narrow" pitchFamily="34" charset="0"/>
                  </a:rPr>
                  <a:t> </a:t>
                </a:r>
                <a:r>
                  <a:rPr lang="ru-RU" sz="2000" dirty="0" err="1">
                    <a:latin typeface="Arial Narrow" pitchFamily="34" charset="0"/>
                  </a:rPr>
                  <a:t>співвідношення</a:t>
                </a:r>
                <a:r>
                  <a:rPr lang="uk-UA" sz="2000" dirty="0">
                    <a:latin typeface="Arial Narrow" pitchFamily="34" charset="0"/>
                  </a:rPr>
                  <a:t> 4:3:2.</a:t>
                </a:r>
                <a:endParaRPr lang="ru-RU" sz="2000" dirty="0">
                  <a:latin typeface="Arial Narrow" pitchFamily="34" charset="0"/>
                </a:endParaRPr>
              </a:p>
              <a:p>
                <a:pPr marL="0" indent="0">
                  <a:buNone/>
                </a:pPr>
                <a:endParaRPr lang="ru-RU" sz="20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708" y="199292"/>
                <a:ext cx="8417169" cy="6658708"/>
              </a:xfrm>
              <a:blipFill rotWithShape="1">
                <a:blip r:embed="rId2"/>
                <a:stretch>
                  <a:fillRect l="-724" t="-458" r="-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4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463" y="1113691"/>
            <a:ext cx="7765073" cy="526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>
                <a:latin typeface="Arial Narrow" pitchFamily="34" charset="0"/>
              </a:rPr>
              <a:t>Представлений тип математичних моделей широко застосовується в економіко-математичних дослідженнях і одночасно представляє собою характерний приклад тих завдань, коли матричне розв'язання  СЛАР є доцільним і корисним.</a:t>
            </a:r>
          </a:p>
          <a:p>
            <a:pPr marL="0" indent="0" algn="ctr">
              <a:buNone/>
            </a:pPr>
            <a:r>
              <a:rPr lang="uk-UA" dirty="0" smtClean="0">
                <a:latin typeface="Arial Narrow" pitchFamily="34" charset="0"/>
              </a:rPr>
              <a:t>Відзначимо, що в реальних задачах доводиться мати справу не з трьома галузями, а з десятками, а то й сотнями. Рішення таких завдань неможливе без використання комп'ютерів і відповідного програмного забезпечення.</a:t>
            </a:r>
            <a:endParaRPr lang="uk-UA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4966" y="200688"/>
            <a:ext cx="22140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EE6D0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Висновок</a:t>
            </a:r>
            <a:endParaRPr lang="ru-RU" sz="4000" b="1" cap="none" spc="0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EE6D0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4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056" y="920298"/>
            <a:ext cx="7869891" cy="233871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 err="1">
                <a:latin typeface="Arial Narrow" pitchFamily="34" charset="0"/>
              </a:rPr>
              <a:t>Розглянемо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виробничу</a:t>
            </a:r>
            <a:r>
              <a:rPr lang="ru-RU" sz="2000" dirty="0">
                <a:latin typeface="Arial Narrow" pitchFamily="34" charset="0"/>
              </a:rPr>
              <a:t> сферу </a:t>
            </a:r>
            <a:r>
              <a:rPr lang="ru-RU" sz="2000" dirty="0" err="1">
                <a:latin typeface="Arial Narrow" pitchFamily="34" charset="0"/>
              </a:rPr>
              <a:t>господарства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що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складається</a:t>
            </a:r>
            <a:r>
              <a:rPr lang="ru-RU" sz="2000" dirty="0">
                <a:latin typeface="Arial Narrow" pitchFamily="34" charset="0"/>
              </a:rPr>
              <a:t> з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en-US" sz="2000" b="1" i="1" dirty="0">
                <a:latin typeface="Arial Narrow" pitchFamily="34" charset="0"/>
              </a:rPr>
              <a:t>n </a:t>
            </a:r>
            <a:r>
              <a:rPr lang="ru-RU" sz="2000" b="1" i="1" dirty="0" err="1">
                <a:latin typeface="Arial Narrow" pitchFamily="34" charset="0"/>
              </a:rPr>
              <a:t>галузей</a:t>
            </a:r>
            <a:r>
              <a:rPr lang="ru-RU" sz="2000" dirty="0">
                <a:latin typeface="Arial Narrow" pitchFamily="34" charset="0"/>
              </a:rPr>
              <a:t>, </a:t>
            </a:r>
            <a:r>
              <a:rPr lang="ru-RU" sz="2000" dirty="0" err="1">
                <a:latin typeface="Arial Narrow" pitchFamily="34" charset="0"/>
              </a:rPr>
              <a:t>кожна</a:t>
            </a:r>
            <a:r>
              <a:rPr lang="ru-RU" sz="2000" dirty="0">
                <a:latin typeface="Arial Narrow" pitchFamily="34" charset="0"/>
              </a:rPr>
              <a:t> з </a:t>
            </a:r>
            <a:r>
              <a:rPr lang="ru-RU" sz="2000" dirty="0" err="1">
                <a:latin typeface="Arial Narrow" pitchFamily="34" charset="0"/>
              </a:rPr>
              <a:t>яких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виробляє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свій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однорідний</a:t>
            </a:r>
            <a:r>
              <a:rPr lang="ru-RU" sz="2000" dirty="0">
                <a:latin typeface="Arial Narrow" pitchFamily="34" charset="0"/>
              </a:rPr>
              <a:t> продукт.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latin typeface="Arial Narrow" pitchFamily="34" charset="0"/>
              </a:rPr>
              <a:t>Для </a:t>
            </a:r>
            <a:r>
              <a:rPr lang="ru-RU" sz="2000" dirty="0" err="1">
                <a:latin typeface="Arial Narrow" pitchFamily="34" charset="0"/>
              </a:rPr>
              <a:t>забезпечення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свого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виробництва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кожна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галузь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потребує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продукції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інших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err="1">
                <a:latin typeface="Arial Narrow" pitchFamily="34" charset="0"/>
              </a:rPr>
              <a:t>галузей</a:t>
            </a:r>
            <a:r>
              <a:rPr lang="ru-RU" sz="2000" dirty="0">
                <a:latin typeface="Arial Narrow" pitchFamily="34" charset="0"/>
              </a:rPr>
              <a:t> (</a:t>
            </a:r>
            <a:r>
              <a:rPr lang="ru-RU" sz="2000" i="1" dirty="0" err="1">
                <a:latin typeface="Arial Narrow" pitchFamily="34" charset="0"/>
              </a:rPr>
              <a:t>виробниче</a:t>
            </a:r>
            <a:r>
              <a:rPr lang="ru-RU" sz="2000" i="1" dirty="0">
                <a:latin typeface="Arial Narrow" pitchFamily="34" charset="0"/>
              </a:rPr>
              <a:t> </a:t>
            </a:r>
            <a:r>
              <a:rPr lang="ru-RU" sz="2000" i="1" dirty="0" err="1">
                <a:latin typeface="Arial Narrow" pitchFamily="34" charset="0"/>
              </a:rPr>
              <a:t>споживання</a:t>
            </a:r>
            <a:r>
              <a:rPr lang="ru-RU" sz="2000" dirty="0">
                <a:latin typeface="Arial Narrow" pitchFamily="34" charset="0"/>
              </a:rPr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9541" y="212412"/>
            <a:ext cx="41649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EE6D0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Модель </a:t>
            </a:r>
            <a:r>
              <a:rPr lang="ru-RU" sz="4000" b="1" cap="none" spc="0" dirty="0" err="1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EE6D0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Леонтьєва</a:t>
            </a:r>
            <a:endParaRPr lang="ru-RU" sz="4000" b="1" cap="none" spc="0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EE6D0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5477" y="2942836"/>
            <a:ext cx="8198827" cy="3680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Tx/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            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загальний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обсяг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продукції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Arial Narrow" pitchFamily="34" charset="0"/>
              </a:rPr>
              <a:t>i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-ї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галузі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(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itchFamily="34" charset="0"/>
              </a:rPr>
              <a:t>валовий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itchFamily="34" charset="0"/>
              </a:rPr>
              <a:t>випуск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);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		 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		 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itchFamily="34" charset="0"/>
              </a:rPr>
              <a:t>обсяг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itchFamily="34" charset="0"/>
              </a:rPr>
              <a:t>продукції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latin typeface="Arial Narrow" pitchFamily="34" charset="0"/>
              </a:rPr>
              <a:t>i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-ї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itchFamily="34" charset="0"/>
              </a:rPr>
              <a:t>галузі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itchFamily="34" charset="0"/>
              </a:rPr>
              <a:t>що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itchFamily="34" charset="0"/>
              </a:rPr>
              <a:t>використовується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latin typeface="Arial Narrow" pitchFamily="34" charset="0"/>
              </a:rPr>
              <a:t>j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-ю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itchFamily="34" charset="0"/>
              </a:rPr>
              <a:t>галуззю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при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виробництві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обсягу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своєї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продукції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(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itchFamily="34" charset="0"/>
              </a:rPr>
              <a:t>міжгалузеві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 поставки);</a:t>
            </a:r>
            <a:endParaRPr lang="ru-RU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lnSpc>
                <a:spcPct val="130000"/>
              </a:lnSpc>
              <a:buFontTx/>
              <a:buNone/>
            </a:pPr>
            <a:endParaRPr lang="ru-RU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		 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обсяг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продукції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Arial Narrow" pitchFamily="34" charset="0"/>
              </a:rPr>
              <a:t>i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-й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галузі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призначений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для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споживання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в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невиробничій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Narrow" pitchFamily="34" charset="0"/>
              </a:rPr>
              <a:t>сфері</a:t>
            </a:r>
            <a:r>
              <a:rPr lang="ru-RU" sz="20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(продукт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itchFamily="34" charset="0"/>
              </a:rPr>
              <a:t>кінцевого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Arial Narrow" pitchFamily="34" charset="0"/>
              </a:rPr>
              <a:t>споживання</a:t>
            </a:r>
            <a:r>
              <a:rPr lang="ru-RU" sz="2000" b="1" dirty="0" smtClean="0">
                <a:solidFill>
                  <a:srgbClr val="000000"/>
                </a:solidFill>
                <a:latin typeface="Arial Narrow" pitchFamily="34" charset="0"/>
              </a:rPr>
              <a:t>).</a:t>
            </a:r>
            <a:endParaRPr lang="ru-RU" sz="2000" b="1" dirty="0">
              <a:latin typeface="Arial Narrow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153207"/>
              </p:ext>
            </p:extLst>
          </p:nvPr>
        </p:nvGraphicFramePr>
        <p:xfrm>
          <a:off x="768595" y="2942836"/>
          <a:ext cx="7191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3" imgW="266584" imgH="228501" progId="Equation.DSMT4">
                  <p:embed/>
                </p:oleObj>
              </mc:Choice>
              <mc:Fallback>
                <p:oleObj name="Equation" r:id="rId3" imgW="266584" imgH="228501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95" y="2942836"/>
                        <a:ext cx="719138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751390"/>
              </p:ext>
            </p:extLst>
          </p:nvPr>
        </p:nvGraphicFramePr>
        <p:xfrm>
          <a:off x="807427" y="3945792"/>
          <a:ext cx="7874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5" imgW="291973" imgH="241195" progId="Equation.DSMT4">
                  <p:embed/>
                </p:oleObj>
              </mc:Choice>
              <mc:Fallback>
                <p:oleObj name="Equation" r:id="rId5" imgW="291973" imgH="241195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27" y="3945792"/>
                        <a:ext cx="78740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154244"/>
              </p:ext>
            </p:extLst>
          </p:nvPr>
        </p:nvGraphicFramePr>
        <p:xfrm>
          <a:off x="838567" y="5363919"/>
          <a:ext cx="7524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7" imgW="279400" imgH="228600" progId="Equation.DSMT4">
                  <p:embed/>
                </p:oleObj>
              </mc:Choice>
              <mc:Fallback>
                <p:oleObj name="Equation" r:id="rId7" imgW="279400" imgH="2286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67" y="5363919"/>
                        <a:ext cx="752475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9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028" y="692006"/>
            <a:ext cx="7869891" cy="19222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 err="1">
                <a:latin typeface="Arial Narrow" pitchFamily="34" charset="0"/>
              </a:rPr>
              <a:t>Балансовий</a:t>
            </a:r>
            <a:r>
              <a:rPr lang="ru-RU" sz="2400" b="1" dirty="0">
                <a:latin typeface="Arial Narrow" pitchFamily="34" charset="0"/>
              </a:rPr>
              <a:t> принцип </a:t>
            </a:r>
            <a:r>
              <a:rPr lang="ru-RU" sz="2400" b="1" dirty="0" err="1">
                <a:latin typeface="Arial Narrow" pitchFamily="34" charset="0"/>
              </a:rPr>
              <a:t>зв'язку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різних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галузей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промисловості</a:t>
            </a:r>
            <a:r>
              <a:rPr lang="ru-RU" sz="2400" dirty="0">
                <a:latin typeface="Arial Narrow" pitchFamily="34" charset="0"/>
              </a:rPr>
              <a:t>: </a:t>
            </a:r>
            <a:r>
              <a:rPr lang="ru-RU" sz="2400" dirty="0" err="1">
                <a:latin typeface="Arial Narrow" pitchFamily="34" charset="0"/>
              </a:rPr>
              <a:t>валовий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випуск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en-US" sz="2400" i="1" dirty="0" smtClean="0">
                <a:latin typeface="Arial Narrow" pitchFamily="34" charset="0"/>
              </a:rPr>
              <a:t>i-</a:t>
            </a:r>
            <a:r>
              <a:rPr lang="ru-RU" sz="2400" dirty="0" smtClean="0">
                <a:latin typeface="Arial Narrow" pitchFamily="34" charset="0"/>
              </a:rPr>
              <a:t>ї </a:t>
            </a:r>
            <a:r>
              <a:rPr lang="ru-RU" sz="2400" dirty="0" err="1">
                <a:latin typeface="Arial Narrow" pitchFamily="34" charset="0"/>
              </a:rPr>
              <a:t>галузі</a:t>
            </a:r>
            <a:r>
              <a:rPr lang="ru-RU" sz="2400" dirty="0">
                <a:latin typeface="Arial Narrow" pitchFamily="34" charset="0"/>
              </a:rPr>
              <a:t> повинен бути </a:t>
            </a:r>
            <a:r>
              <a:rPr lang="ru-RU" sz="2400" dirty="0" err="1">
                <a:latin typeface="Arial Narrow" pitchFamily="34" charset="0"/>
              </a:rPr>
              <a:t>рівним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сумі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обсягів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споживання</a:t>
            </a:r>
            <a:r>
              <a:rPr lang="ru-RU" sz="2400" dirty="0">
                <a:latin typeface="Arial Narrow" pitchFamily="34" charset="0"/>
              </a:rPr>
              <a:t> у </a:t>
            </a:r>
            <a:r>
              <a:rPr lang="ru-RU" sz="2400" dirty="0" err="1">
                <a:latin typeface="Arial Narrow" pitchFamily="34" charset="0"/>
              </a:rPr>
              <a:t>виробничій</a:t>
            </a:r>
            <a:r>
              <a:rPr lang="ru-RU" sz="2400" dirty="0">
                <a:latin typeface="Arial Narrow" pitchFamily="34" charset="0"/>
              </a:rPr>
              <a:t> і </a:t>
            </a:r>
            <a:r>
              <a:rPr lang="ru-RU" sz="2400" dirty="0" err="1">
                <a:latin typeface="Arial Narrow" pitchFamily="34" charset="0"/>
              </a:rPr>
              <a:t>невиробничій</a:t>
            </a:r>
            <a:r>
              <a:rPr lang="ru-RU" sz="2400" dirty="0">
                <a:latin typeface="Arial Narrow" pitchFamily="34" charset="0"/>
              </a:rPr>
              <a:t> сферах.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33411"/>
              </p:ext>
            </p:extLst>
          </p:nvPr>
        </p:nvGraphicFramePr>
        <p:xfrm>
          <a:off x="2639646" y="2572238"/>
          <a:ext cx="4417646" cy="2005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3" imgW="2070100" imgH="939800" progId="Equation.DSMT4">
                  <p:embed/>
                </p:oleObj>
              </mc:Choice>
              <mc:Fallback>
                <p:oleObj name="Equation" r:id="rId3" imgW="2070100" imgH="939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46" y="2572238"/>
                        <a:ext cx="4417646" cy="2005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754488"/>
              </p:ext>
            </p:extLst>
          </p:nvPr>
        </p:nvGraphicFramePr>
        <p:xfrm>
          <a:off x="1272442" y="4666517"/>
          <a:ext cx="575482" cy="49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5" imgW="266584" imgH="228501" progId="Equation.DSMT4">
                  <p:embed/>
                </p:oleObj>
              </mc:Choice>
              <mc:Fallback>
                <p:oleObj name="Equation" r:id="rId5" imgW="266584" imgH="228501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442" y="4666517"/>
                        <a:ext cx="575482" cy="49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223350"/>
              </p:ext>
            </p:extLst>
          </p:nvPr>
        </p:nvGraphicFramePr>
        <p:xfrm>
          <a:off x="1206623" y="5212617"/>
          <a:ext cx="644789" cy="531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7" imgW="291973" imgH="241195" progId="Equation.DSMT4">
                  <p:embed/>
                </p:oleObj>
              </mc:Choice>
              <mc:Fallback>
                <p:oleObj name="Equation" r:id="rId7" imgW="291973" imgH="241195" progId="Equation.DSMT4">
                  <p:embed/>
                  <p:pic>
                    <p:nvPicPr>
                      <p:cNvPr id="0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623" y="5212617"/>
                        <a:ext cx="644789" cy="531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482459"/>
              </p:ext>
            </p:extLst>
          </p:nvPr>
        </p:nvGraphicFramePr>
        <p:xfrm>
          <a:off x="1201616" y="5751025"/>
          <a:ext cx="638907" cy="521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9" imgW="279400" imgH="228600" progId="Equation.DSMT4">
                  <p:embed/>
                </p:oleObj>
              </mc:Choice>
              <mc:Fallback>
                <p:oleObj name="Equation" r:id="rId9" imgW="279400" imgH="228600" progId="Equation.DSMT4">
                  <p:embed/>
                  <p:pic>
                    <p:nvPicPr>
                      <p:cNvPr id="0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616" y="5751025"/>
                        <a:ext cx="638907" cy="521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39815" y="4724400"/>
            <a:ext cx="492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mtClean="0">
                <a:solidFill>
                  <a:srgbClr val="000000"/>
                </a:solidFill>
                <a:latin typeface="Arial Narrow" pitchFamily="34" charset="0"/>
              </a:rPr>
              <a:t>валовий випуск</a:t>
            </a:r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2039814" y="5246132"/>
            <a:ext cx="492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Arial Narrow" pitchFamily="34" charset="0"/>
              </a:rPr>
              <a:t>міжгалузеві поставки.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39815" y="5767864"/>
            <a:ext cx="492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Arial Narrow" pitchFamily="34" charset="0"/>
              </a:rPr>
              <a:t>продукт кінцевого споживання.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1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155" y="539606"/>
            <a:ext cx="7999534" cy="566190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dirty="0" err="1">
                <a:latin typeface="Arial Narrow" pitchFamily="34" charset="0"/>
              </a:rPr>
              <a:t>Величини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                    </a:t>
            </a:r>
            <a:r>
              <a:rPr lang="ru-RU" sz="2400" dirty="0" err="1" smtClean="0">
                <a:latin typeface="Arial Narrow" pitchFamily="34" charset="0"/>
              </a:rPr>
              <a:t>протягом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тривалого</a:t>
            </a:r>
            <a:r>
              <a:rPr lang="ru-RU" sz="2400" dirty="0">
                <a:latin typeface="Arial Narrow" pitchFamily="34" charset="0"/>
              </a:rPr>
              <a:t> часу </a:t>
            </a:r>
            <a:r>
              <a:rPr lang="ru-RU" sz="2400" dirty="0" err="1">
                <a:latin typeface="Arial Narrow" pitchFamily="34" charset="0"/>
              </a:rPr>
              <a:t>змінюються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дуже</a:t>
            </a:r>
            <a:r>
              <a:rPr lang="ru-RU" sz="2400" dirty="0">
                <a:latin typeface="Arial Narrow" pitchFamily="34" charset="0"/>
              </a:rPr>
              <a:t> слабо і </a:t>
            </a:r>
            <a:r>
              <a:rPr lang="ru-RU" sz="2400" dirty="0" err="1">
                <a:latin typeface="Arial Narrow" pitchFamily="34" charset="0"/>
              </a:rPr>
              <a:t>можуть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розглядатися</a:t>
            </a:r>
            <a:r>
              <a:rPr lang="ru-RU" sz="2400" dirty="0">
                <a:latin typeface="Arial Narrow" pitchFamily="34" charset="0"/>
              </a:rPr>
              <a:t> як </a:t>
            </a:r>
            <a:r>
              <a:rPr lang="ru-RU" sz="2400" dirty="0" err="1">
                <a:latin typeface="Arial Narrow" pitchFamily="34" charset="0"/>
              </a:rPr>
              <a:t>постійні</a:t>
            </a:r>
            <a:r>
              <a:rPr lang="ru-RU" sz="2400" dirty="0">
                <a:latin typeface="Arial Narrow" pitchFamily="34" charset="0"/>
              </a:rPr>
              <a:t> числа, тому </a:t>
            </a:r>
            <a:r>
              <a:rPr lang="ru-RU" sz="2400" dirty="0" err="1">
                <a:latin typeface="Arial Narrow" pitchFamily="34" charset="0"/>
              </a:rPr>
              <a:t>що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технологія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виробництва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залишається</a:t>
            </a:r>
            <a:r>
              <a:rPr lang="ru-RU" sz="2400" dirty="0">
                <a:latin typeface="Arial Narrow" pitchFamily="34" charset="0"/>
              </a:rPr>
              <a:t> на одному і тому ж </a:t>
            </a:r>
            <a:r>
              <a:rPr lang="ru-RU" sz="2400" dirty="0" err="1">
                <a:latin typeface="Arial Narrow" pitchFamily="34" charset="0"/>
              </a:rPr>
              <a:t>рівні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досить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тривалий</a:t>
            </a:r>
            <a:r>
              <a:rPr lang="ru-RU" sz="2400" dirty="0">
                <a:latin typeface="Arial Narrow" pitchFamily="34" charset="0"/>
              </a:rPr>
              <a:t> час, і, </a:t>
            </a:r>
            <a:r>
              <a:rPr lang="ru-RU" sz="2400" dirty="0" err="1">
                <a:latin typeface="Arial Narrow" pitchFamily="34" charset="0"/>
              </a:rPr>
              <a:t>отже</a:t>
            </a:r>
            <a:r>
              <a:rPr lang="ru-RU" sz="2400" dirty="0">
                <a:latin typeface="Arial Narrow" pitchFamily="34" charset="0"/>
              </a:rPr>
              <a:t>, </a:t>
            </a:r>
            <a:r>
              <a:rPr lang="ru-RU" sz="2400" dirty="0" err="1">
                <a:latin typeface="Arial Narrow" pitchFamily="34" charset="0"/>
              </a:rPr>
              <a:t>обсяг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споживання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en-US" sz="2400" i="1" dirty="0" smtClean="0">
                <a:latin typeface="Arial Narrow" pitchFamily="34" charset="0"/>
              </a:rPr>
              <a:t>j</a:t>
            </a:r>
            <a:r>
              <a:rPr lang="en-US" sz="2400" dirty="0" smtClean="0">
                <a:latin typeface="Arial Narrow" pitchFamily="34" charset="0"/>
              </a:rPr>
              <a:t>-</a:t>
            </a:r>
            <a:r>
              <a:rPr lang="ru-RU" sz="2400" dirty="0" smtClean="0">
                <a:latin typeface="Arial Narrow" pitchFamily="34" charset="0"/>
              </a:rPr>
              <a:t>ю </a:t>
            </a:r>
            <a:r>
              <a:rPr lang="ru-RU" sz="2400" dirty="0" err="1">
                <a:latin typeface="Arial Narrow" pitchFamily="34" charset="0"/>
              </a:rPr>
              <a:t>галуззю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продукції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en-US" sz="2400" i="1" dirty="0">
                <a:latin typeface="Arial Narrow" pitchFamily="34" charset="0"/>
              </a:rPr>
              <a:t>i</a:t>
            </a:r>
            <a:r>
              <a:rPr lang="en-US" sz="2400" dirty="0">
                <a:latin typeface="Arial Narrow" pitchFamily="34" charset="0"/>
              </a:rPr>
              <a:t>-</a:t>
            </a:r>
            <a:r>
              <a:rPr lang="ru-RU" sz="2400" dirty="0">
                <a:latin typeface="Arial Narrow" pitchFamily="34" charset="0"/>
              </a:rPr>
              <a:t>й </a:t>
            </a:r>
            <a:r>
              <a:rPr lang="ru-RU" sz="2400" dirty="0" err="1">
                <a:latin typeface="Arial Narrow" pitchFamily="34" charset="0"/>
              </a:rPr>
              <a:t>галузі</a:t>
            </a:r>
            <a:r>
              <a:rPr lang="ru-RU" sz="2400" dirty="0">
                <a:latin typeface="Arial Narrow" pitchFamily="34" charset="0"/>
              </a:rPr>
              <a:t> при </a:t>
            </a:r>
            <a:r>
              <a:rPr lang="ru-RU" sz="2400" dirty="0" err="1">
                <a:latin typeface="Arial Narrow" pitchFamily="34" charset="0"/>
              </a:rPr>
              <a:t>виробництві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своєї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продукції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обсягу</a:t>
            </a:r>
            <a:r>
              <a:rPr lang="ru-RU" sz="2400" dirty="0" smtClean="0">
                <a:latin typeface="Arial Narrow" pitchFamily="34" charset="0"/>
              </a:rPr>
              <a:t>        є </a:t>
            </a:r>
            <a:r>
              <a:rPr lang="ru-RU" sz="2400" dirty="0" err="1">
                <a:latin typeface="Arial Narrow" pitchFamily="34" charset="0"/>
              </a:rPr>
              <a:t>технологічна</a:t>
            </a:r>
            <a:r>
              <a:rPr lang="ru-RU" sz="2400" dirty="0">
                <a:latin typeface="Arial Narrow" pitchFamily="34" charset="0"/>
              </a:rPr>
              <a:t> константа</a:t>
            </a:r>
            <a:r>
              <a:rPr lang="ru-RU" sz="2400" dirty="0" smtClean="0">
                <a:latin typeface="Arial Narrow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uk-UA" sz="2400" dirty="0">
              <a:latin typeface="Arial Narrow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2400" b="1" dirty="0" smtClean="0">
                <a:latin typeface="Arial Narrow" pitchFamily="34" charset="0"/>
              </a:rPr>
              <a:t>                  коефіцієнти прямих витрат;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400" b="1" dirty="0">
                <a:latin typeface="Arial Narrow" pitchFamily="34" charset="0"/>
              </a:rPr>
              <a:t> </a:t>
            </a:r>
            <a:r>
              <a:rPr lang="uk-UA" sz="2400" b="1" dirty="0" smtClean="0">
                <a:latin typeface="Arial Narrow" pitchFamily="34" charset="0"/>
              </a:rPr>
              <a:t>                             матриця прямих витрат.</a:t>
            </a:r>
            <a:endParaRPr lang="ru-RU" sz="2400" b="1" dirty="0"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280839"/>
              </p:ext>
            </p:extLst>
          </p:nvPr>
        </p:nvGraphicFramePr>
        <p:xfrm>
          <a:off x="2202596" y="380390"/>
          <a:ext cx="1063267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3" imgW="508000" imgH="469900" progId="Equation.DSMT4">
                  <p:embed/>
                </p:oleObj>
              </mc:Choice>
              <mc:Fallback>
                <p:oleObj name="Equation" r:id="rId3" imgW="508000" imgH="469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2596" y="380390"/>
                        <a:ext cx="1063267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960347"/>
              </p:ext>
            </p:extLst>
          </p:nvPr>
        </p:nvGraphicFramePr>
        <p:xfrm>
          <a:off x="6207858" y="2824285"/>
          <a:ext cx="371167" cy="540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5" imgW="164957" imgH="241091" progId="Equation.DSMT4">
                  <p:embed/>
                </p:oleObj>
              </mc:Choice>
              <mc:Fallback>
                <p:oleObj name="Equation" r:id="rId5" imgW="164957" imgH="24109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858" y="2824285"/>
                        <a:ext cx="371167" cy="540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617654"/>
              </p:ext>
            </p:extLst>
          </p:nvPr>
        </p:nvGraphicFramePr>
        <p:xfrm>
          <a:off x="984129" y="4669571"/>
          <a:ext cx="8207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7" imgW="304668" imgH="241195" progId="Equation.DSMT4">
                  <p:embed/>
                </p:oleObj>
              </mc:Choice>
              <mc:Fallback>
                <p:oleObj name="Equation" r:id="rId7" imgW="304668" imgH="24119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129" y="4669571"/>
                        <a:ext cx="8207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558458"/>
              </p:ext>
            </p:extLst>
          </p:nvPr>
        </p:nvGraphicFramePr>
        <p:xfrm>
          <a:off x="894496" y="5361843"/>
          <a:ext cx="18129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9" imgW="672808" imgH="279279" progId="Equation.DSMT4">
                  <p:embed/>
                </p:oleObj>
              </mc:Choice>
              <mc:Fallback>
                <p:oleObj name="Equation" r:id="rId9" imgW="672808" imgH="27927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496" y="5361843"/>
                        <a:ext cx="181292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97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690" y="445821"/>
            <a:ext cx="7869891" cy="160571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err="1">
                <a:latin typeface="Arial Narrow" pitchFamily="34" charset="0"/>
              </a:rPr>
              <a:t>Відповідно</a:t>
            </a:r>
            <a:r>
              <a:rPr lang="ru-RU" dirty="0">
                <a:latin typeface="Arial Narrow" pitchFamily="34" charset="0"/>
              </a:rPr>
              <a:t> до 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лінійності</a:t>
            </a:r>
            <a:r>
              <a:rPr lang="ru-RU" dirty="0" smtClean="0">
                <a:latin typeface="Arial Narrow" pitchFamily="34" charset="0"/>
              </a:rPr>
              <a:t>                     система </a:t>
            </a:r>
            <a:r>
              <a:rPr lang="ru-RU" b="1" dirty="0">
                <a:latin typeface="Arial Narrow" pitchFamily="34" charset="0"/>
              </a:rPr>
              <a:t>(*)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матиме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вигляд</a:t>
            </a:r>
            <a:r>
              <a:rPr lang="ru-RU" dirty="0" smtClean="0">
                <a:latin typeface="Arial Narrow" pitchFamily="34" charset="0"/>
              </a:rPr>
              <a:t>:</a:t>
            </a:r>
            <a:endParaRPr lang="ru-RU" dirty="0"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87221"/>
              </p:ext>
            </p:extLst>
          </p:nvPr>
        </p:nvGraphicFramePr>
        <p:xfrm>
          <a:off x="4237892" y="544635"/>
          <a:ext cx="16097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3" imgW="596900" imgH="241300" progId="Equation.DSMT4">
                  <p:embed/>
                </p:oleObj>
              </mc:Choice>
              <mc:Fallback>
                <p:oleObj name="Equation" r:id="rId3" imgW="596900" imgH="241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892" y="544635"/>
                        <a:ext cx="16097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025558"/>
              </p:ext>
            </p:extLst>
          </p:nvPr>
        </p:nvGraphicFramePr>
        <p:xfrm>
          <a:off x="1676399" y="1953970"/>
          <a:ext cx="6260367" cy="2327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5" imgW="2527300" imgH="939800" progId="Equation.DSMT4">
                  <p:embed/>
                </p:oleObj>
              </mc:Choice>
              <mc:Fallback>
                <p:oleObj name="Equation" r:id="rId5" imgW="2527300" imgH="93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399" y="1953970"/>
                        <a:ext cx="6260367" cy="2327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3015" y="4654062"/>
            <a:ext cx="6529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 Narrow" pitchFamily="34" charset="0"/>
              </a:rPr>
              <a:t>Або в матричному вигляді: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373769"/>
              </p:ext>
            </p:extLst>
          </p:nvPr>
        </p:nvGraphicFramePr>
        <p:xfrm>
          <a:off x="3269273" y="5533292"/>
          <a:ext cx="24590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7" imgW="863225" imgH="165028" progId="Equation.DSMT4">
                  <p:embed/>
                </p:oleObj>
              </mc:Choice>
              <mc:Fallback>
                <p:oleObj name="Equation" r:id="rId7" imgW="863225" imgH="165028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273" y="5533292"/>
                        <a:ext cx="2459038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83168" y="6142892"/>
            <a:ext cx="300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Arial Narrow" pitchFamily="34" charset="0"/>
              </a:rPr>
              <a:t>( модель Леонтьєва )</a:t>
            </a:r>
            <a:endParaRPr lang="ru-RU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1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5459" y="492714"/>
                <a:ext cx="7869891" cy="4711234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uk-UA" sz="2400" dirty="0">
                    <a:latin typeface="Arial Narrow" pitchFamily="34" charset="0"/>
                  </a:rPr>
                  <a:t>За допомогою цієї моделі можна виконувати </a:t>
                </a:r>
                <a:r>
                  <a:rPr lang="uk-UA" sz="2400" dirty="0" smtClean="0">
                    <a:latin typeface="Arial Narrow" pitchFamily="34" charset="0"/>
                  </a:rPr>
                  <a:t>такі </a:t>
                </a:r>
                <a:r>
                  <a:rPr lang="uk-UA" sz="2400" b="1" dirty="0">
                    <a:latin typeface="Arial Narrow" pitchFamily="34" charset="0"/>
                  </a:rPr>
                  <a:t>види планових розрахунків:</a:t>
                </a:r>
                <a:endParaRPr lang="ru-RU" sz="2400" b="1" dirty="0">
                  <a:latin typeface="Arial Narrow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uk-UA" sz="2400" dirty="0">
                    <a:latin typeface="Arial Narrow" pitchFamily="34" charset="0"/>
                  </a:rPr>
                  <a:t>Задаючи для кожної галузі величини валової продукції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uk-UA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uk-UA" sz="2400" i="1">
                        <a:latin typeface="Cambria Math"/>
                      </a:rPr>
                      <m:t>)</m:t>
                    </m:r>
                  </m:oMath>
                </a14:m>
                <a:r>
                  <a:rPr lang="uk-UA" sz="2400" dirty="0">
                    <a:latin typeface="Arial Narrow" pitchFamily="34" charset="0"/>
                  </a:rPr>
                  <a:t>, можна визначити обсяги кінцевої продукції кожної галузі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uk-UA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uk-UA" sz="2400" i="1">
                        <a:latin typeface="Cambria Math"/>
                      </a:rPr>
                      <m:t>)</m:t>
                    </m:r>
                  </m:oMath>
                </a14:m>
                <a:r>
                  <a:rPr lang="uk-UA" sz="2400" dirty="0">
                    <a:latin typeface="Arial Narrow" pitchFamily="34" charset="0"/>
                  </a:rPr>
                  <a:t>:</a:t>
                </a:r>
                <a:endParaRPr lang="uk-UA" sz="2400" dirty="0" smtClean="0">
                  <a:latin typeface="Arial Narrow" pitchFamily="34" charset="0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uk-UA" sz="2400" dirty="0" smtClean="0">
                  <a:latin typeface="Arial Narrow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uk-UA" sz="2400" dirty="0">
                    <a:latin typeface="Arial Narrow" pitchFamily="34" charset="0"/>
                  </a:rPr>
                  <a:t>Задаючи величини кінцевої продукції всіх галузей (</a:t>
                </a:r>
                <a:r>
                  <a:rPr lang="uk-UA" sz="2400" i="1" dirty="0" err="1">
                    <a:latin typeface="Arial Narrow" pitchFamily="34" charset="0"/>
                  </a:rPr>
                  <a:t>Y</a:t>
                </a:r>
                <a:r>
                  <a:rPr lang="uk-UA" sz="2400" i="1" baseline="-25000" dirty="0" err="1">
                    <a:latin typeface="Arial Narrow" pitchFamily="34" charset="0"/>
                  </a:rPr>
                  <a:t>i</a:t>
                </a:r>
                <a:r>
                  <a:rPr lang="uk-UA" sz="2400" dirty="0">
                    <a:latin typeface="Arial Narrow" pitchFamily="34" charset="0"/>
                  </a:rPr>
                  <a:t>), можна визначити величини валової продукції кожної галузі (</a:t>
                </a:r>
                <a:r>
                  <a:rPr lang="uk-UA" sz="2400" i="1" dirty="0" err="1">
                    <a:latin typeface="Arial Narrow" pitchFamily="34" charset="0"/>
                  </a:rPr>
                  <a:t>X</a:t>
                </a:r>
                <a:r>
                  <a:rPr lang="uk-UA" sz="2400" i="1" baseline="-25000" dirty="0" err="1">
                    <a:latin typeface="Arial Narrow" pitchFamily="34" charset="0"/>
                  </a:rPr>
                  <a:t>i</a:t>
                </a:r>
                <a:r>
                  <a:rPr lang="uk-UA" sz="2400" dirty="0" smtClean="0">
                    <a:latin typeface="Arial Narrow" pitchFamily="34" charset="0"/>
                  </a:rPr>
                  <a:t>)</a:t>
                </a:r>
                <a:r>
                  <a:rPr lang="uk-UA" sz="2400" i="1" dirty="0" smtClean="0">
                    <a:latin typeface="Arial Narrow" pitchFamily="34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ru-RU" sz="2400" dirty="0">
                  <a:latin typeface="Arial Narrow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459" y="492714"/>
                <a:ext cx="7869891" cy="4711234"/>
              </a:xfrm>
              <a:blipFill rotWithShape="1">
                <a:blip r:embed="rId3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236296"/>
              </p:ext>
            </p:extLst>
          </p:nvPr>
        </p:nvGraphicFramePr>
        <p:xfrm>
          <a:off x="3697898" y="3011122"/>
          <a:ext cx="24590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4" imgW="863225" imgH="165028" progId="Equation.DSMT4">
                  <p:embed/>
                </p:oleObj>
              </mc:Choice>
              <mc:Fallback>
                <p:oleObj name="Equation" r:id="rId4" imgW="863225" imgH="165028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898" y="3011122"/>
                        <a:ext cx="2459038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934199"/>
              </p:ext>
            </p:extLst>
          </p:nvPr>
        </p:nvGraphicFramePr>
        <p:xfrm>
          <a:off x="3447929" y="5304571"/>
          <a:ext cx="30384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6" imgW="1066800" imgH="279400" progId="Equation.DSMT4">
                  <p:embed/>
                </p:oleObj>
              </mc:Choice>
              <mc:Fallback>
                <p:oleObj name="Equation" r:id="rId6" imgW="1066800" imgH="279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929" y="5304571"/>
                        <a:ext cx="303847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3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397" y="480989"/>
            <a:ext cx="8275803" cy="56970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2400" dirty="0">
                <a:latin typeface="Arial Narrow" pitchFamily="34" charset="0"/>
              </a:rPr>
              <a:t>Позначимо зворотну матрицю через </a:t>
            </a:r>
            <a:endParaRPr lang="uk-UA" sz="2400" dirty="0" smtClean="0">
              <a:latin typeface="Arial Narrow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3300" i="1" dirty="0" smtClean="0">
                <a:latin typeface="Arial Narrow" pitchFamily="34" charset="0"/>
              </a:rPr>
              <a:t>В </a:t>
            </a:r>
            <a:r>
              <a:rPr lang="uk-UA" sz="3300" i="1" dirty="0">
                <a:latin typeface="Arial Narrow" pitchFamily="34" charset="0"/>
              </a:rPr>
              <a:t>= (Е – А)</a:t>
            </a:r>
            <a:r>
              <a:rPr lang="uk-UA" sz="3300" i="1" baseline="30000" dirty="0">
                <a:latin typeface="Arial Narrow" pitchFamily="34" charset="0"/>
              </a:rPr>
              <a:t>–1</a:t>
            </a:r>
            <a:r>
              <a:rPr lang="uk-UA" sz="3300" i="1" dirty="0">
                <a:latin typeface="Arial Narrow" pitchFamily="34" charset="0"/>
              </a:rPr>
              <a:t>, </a:t>
            </a:r>
            <a:endParaRPr lang="uk-UA" sz="3300" i="1" dirty="0" smtClean="0">
              <a:latin typeface="Arial Narrow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2400" dirty="0" smtClean="0">
                <a:latin typeface="Arial Narrow" pitchFamily="34" charset="0"/>
              </a:rPr>
              <a:t>тоді </a:t>
            </a:r>
            <a:r>
              <a:rPr lang="uk-UA" sz="2400" dirty="0">
                <a:latin typeface="Arial Narrow" pitchFamily="34" charset="0"/>
              </a:rPr>
              <a:t>систему рівнянь в матричній формі можна записати так</a:t>
            </a:r>
            <a:r>
              <a:rPr lang="uk-UA" sz="2400" dirty="0" smtClean="0">
                <a:latin typeface="Arial Narrow" pitchFamily="34" charset="0"/>
              </a:rPr>
              <a:t>:</a:t>
            </a:r>
            <a:endParaRPr lang="ru-RU" sz="2400" dirty="0">
              <a:latin typeface="Arial Narrow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3300" b="1" i="1" dirty="0">
                <a:latin typeface="Arial Narrow" pitchFamily="34" charset="0"/>
              </a:rPr>
              <a:t>X = BY</a:t>
            </a:r>
            <a:r>
              <a:rPr lang="uk-UA" sz="3300" i="1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2400" dirty="0">
                <a:latin typeface="Arial Narrow" pitchFamily="34" charset="0"/>
              </a:rPr>
              <a:t>Елементи матриці </a:t>
            </a:r>
            <a:r>
              <a:rPr lang="uk-UA" sz="2400" i="1" dirty="0">
                <a:latin typeface="Arial Narrow" pitchFamily="34" charset="0"/>
              </a:rPr>
              <a:t>В</a:t>
            </a:r>
            <a:r>
              <a:rPr lang="uk-UA" sz="2400" dirty="0">
                <a:latin typeface="Arial Narrow" pitchFamily="34" charset="0"/>
              </a:rPr>
              <a:t> називаються </a:t>
            </a:r>
            <a:r>
              <a:rPr lang="uk-UA" sz="2400" b="1" dirty="0">
                <a:latin typeface="Arial Narrow" pitchFamily="34" charset="0"/>
              </a:rPr>
              <a:t>коефіцієнтами повних матеріальних витрат</a:t>
            </a:r>
            <a:r>
              <a:rPr lang="uk-UA" sz="2400" dirty="0">
                <a:latin typeface="Arial Narrow" pitchFamily="34" charset="0"/>
              </a:rPr>
              <a:t>. Вони показують, скільки всього потрібно виробити продукції галузі </a:t>
            </a:r>
            <a:r>
              <a:rPr lang="uk-UA" sz="2400" i="1" dirty="0">
                <a:latin typeface="Arial Narrow" pitchFamily="34" charset="0"/>
              </a:rPr>
              <a:t>i</a:t>
            </a:r>
            <a:r>
              <a:rPr lang="uk-UA" sz="2400" dirty="0">
                <a:latin typeface="Arial Narrow" pitchFamily="34" charset="0"/>
              </a:rPr>
              <a:t> для випуску в сферу кінцевого використання одиниці продукції галузі </a:t>
            </a:r>
            <a:r>
              <a:rPr lang="uk-UA" sz="2400" i="1" dirty="0">
                <a:latin typeface="Arial Narrow" pitchFamily="34" charset="0"/>
              </a:rPr>
              <a:t>j.</a:t>
            </a:r>
            <a:r>
              <a:rPr lang="uk-UA" sz="2400" dirty="0">
                <a:latin typeface="Arial Narrow" pitchFamily="34" charset="0"/>
              </a:rPr>
              <a:t> </a:t>
            </a: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323" y="820958"/>
            <a:ext cx="7894027" cy="553294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sz="2400" dirty="0">
                <a:latin typeface="Arial Narrow" pitchFamily="34" charset="0"/>
              </a:rPr>
              <a:t>Матрицю </a:t>
            </a:r>
            <a:r>
              <a:rPr lang="uk-UA" sz="2400" i="1" dirty="0">
                <a:latin typeface="Arial Narrow" pitchFamily="34" charset="0"/>
              </a:rPr>
              <a:t>А ≥ </a:t>
            </a:r>
            <a:r>
              <a:rPr lang="uk-UA" sz="2400" dirty="0">
                <a:latin typeface="Arial Narrow" pitchFamily="34" charset="0"/>
              </a:rPr>
              <a:t>0 будемо називати </a:t>
            </a:r>
            <a:r>
              <a:rPr lang="uk-UA" sz="2400" b="1" i="1" dirty="0">
                <a:latin typeface="Arial Narrow" pitchFamily="34" charset="0"/>
              </a:rPr>
              <a:t>продуктивною</a:t>
            </a:r>
            <a:r>
              <a:rPr lang="uk-UA" sz="2400" dirty="0">
                <a:latin typeface="Arial Narrow" pitchFamily="34" charset="0"/>
              </a:rPr>
              <a:t>, якщо існує невід’ємний вектор X ≥ 0, що </a:t>
            </a:r>
            <a:r>
              <a:rPr lang="uk-UA" sz="2400" i="1" dirty="0">
                <a:latin typeface="Arial Narrow" pitchFamily="34" charset="0"/>
              </a:rPr>
              <a:t>Х &gt; АХ</a:t>
            </a:r>
            <a:r>
              <a:rPr lang="uk-UA" sz="2400" dirty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atin typeface="Arial Narrow" pitchFamily="34" charset="0"/>
              </a:rPr>
              <a:t>Для того </a:t>
            </a:r>
            <a:r>
              <a:rPr lang="ru-RU" sz="2400" dirty="0" err="1">
                <a:latin typeface="Arial Narrow" pitchFamily="34" charset="0"/>
              </a:rPr>
              <a:t>щоб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матриця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коефіцієнтів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прямих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матеріальних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витрат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була</a:t>
            </a:r>
            <a:r>
              <a:rPr lang="ru-RU" sz="2400" dirty="0">
                <a:latin typeface="Arial Narrow" pitchFamily="34" charset="0"/>
              </a:rPr>
              <a:t> продуктивною, </a:t>
            </a:r>
            <a:r>
              <a:rPr lang="ru-RU" sz="2400" dirty="0" err="1">
                <a:latin typeface="Arial Narrow" pitchFamily="34" charset="0"/>
              </a:rPr>
              <a:t>необхідно</a:t>
            </a:r>
            <a:r>
              <a:rPr lang="ru-RU" sz="2400" dirty="0">
                <a:latin typeface="Arial Narrow" pitchFamily="34" charset="0"/>
              </a:rPr>
              <a:t> та </a:t>
            </a:r>
            <a:r>
              <a:rPr lang="ru-RU" sz="2400" dirty="0" err="1">
                <a:latin typeface="Arial Narrow" pitchFamily="34" charset="0"/>
              </a:rPr>
              <a:t>достатньо</a:t>
            </a:r>
            <a:r>
              <a:rPr lang="ru-RU" sz="2400" dirty="0">
                <a:latin typeface="Arial Narrow" pitchFamily="34" charset="0"/>
              </a:rPr>
              <a:t>, </a:t>
            </a:r>
            <a:r>
              <a:rPr lang="ru-RU" sz="2400" dirty="0" err="1">
                <a:latin typeface="Arial Narrow" pitchFamily="34" charset="0"/>
              </a:rPr>
              <a:t>щоб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виконувалась</a:t>
            </a:r>
            <a:r>
              <a:rPr lang="ru-RU" sz="2400" dirty="0">
                <a:latin typeface="Arial Narrow" pitchFamily="34" charset="0"/>
              </a:rPr>
              <a:t> одна з умов:</a:t>
            </a:r>
          </a:p>
          <a:p>
            <a:pPr lvl="0">
              <a:lnSpc>
                <a:spcPct val="150000"/>
              </a:lnSpc>
            </a:pPr>
            <a:r>
              <a:rPr lang="ru-RU" sz="2400" dirty="0" err="1">
                <a:latin typeface="Arial Narrow" pitchFamily="34" charset="0"/>
              </a:rPr>
              <a:t>матриця</a:t>
            </a:r>
            <a:r>
              <a:rPr lang="ru-RU" sz="2400" dirty="0">
                <a:latin typeface="Arial Narrow" pitchFamily="34" charset="0"/>
              </a:rPr>
              <a:t> (Е – А) </a:t>
            </a:r>
            <a:r>
              <a:rPr lang="ru-RU" sz="2400" dirty="0" err="1">
                <a:latin typeface="Arial Narrow" pitchFamily="34" charset="0"/>
              </a:rPr>
              <a:t>невідємно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оборотна</a:t>
            </a:r>
            <a:r>
              <a:rPr lang="ru-RU" sz="2400" dirty="0">
                <a:latin typeface="Arial Narrow" pitchFamily="34" charset="0"/>
              </a:rPr>
              <a:t>, </a:t>
            </a:r>
            <a:r>
              <a:rPr lang="ru-RU" sz="2400" dirty="0" err="1">
                <a:latin typeface="Arial Narrow" pitchFamily="34" charset="0"/>
              </a:rPr>
              <a:t>тобто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існує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зворотня</a:t>
            </a:r>
            <a:r>
              <a:rPr lang="ru-RU" sz="2400" dirty="0">
                <a:latin typeface="Arial Narrow" pitchFamily="34" charset="0"/>
              </a:rPr>
              <a:t>  </a:t>
            </a:r>
            <a:r>
              <a:rPr lang="ru-RU" sz="2400" dirty="0" err="1">
                <a:latin typeface="Arial Narrow" pitchFamily="34" charset="0"/>
              </a:rPr>
              <a:t>матриця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uk-UA" sz="2400" i="1" dirty="0" smtClean="0"/>
              <a:t>В </a:t>
            </a:r>
            <a:r>
              <a:rPr lang="uk-UA" sz="2400" i="1" dirty="0"/>
              <a:t>= (Е – А)</a:t>
            </a:r>
            <a:r>
              <a:rPr lang="uk-UA" sz="2400" i="1" baseline="30000" dirty="0"/>
              <a:t>–1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>
                <a:latin typeface="Arial Narrow" pitchFamily="34" charset="0"/>
              </a:rPr>
              <a:t>&gt; 0;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latin typeface="Arial Narrow" pitchFamily="34" charset="0"/>
              </a:rPr>
              <a:t>на</a:t>
            </a:r>
            <a:r>
              <a:rPr lang="uk-UA" sz="2400" dirty="0">
                <a:latin typeface="Arial Narrow" pitchFamily="34" charset="0"/>
              </a:rPr>
              <a:t>й</a:t>
            </a:r>
            <a:r>
              <a:rPr lang="ru-RU" sz="2400" dirty="0">
                <a:latin typeface="Arial Narrow" pitchFamily="34" charset="0"/>
              </a:rPr>
              <a:t>б</a:t>
            </a:r>
            <a:r>
              <a:rPr lang="uk-UA" sz="2400" dirty="0">
                <a:latin typeface="Arial Narrow" pitchFamily="34" charset="0"/>
              </a:rPr>
              <a:t>і</a:t>
            </a:r>
            <a:r>
              <a:rPr lang="ru-RU" sz="2400" dirty="0" err="1">
                <a:latin typeface="Arial Narrow" pitchFamily="34" charset="0"/>
              </a:rPr>
              <a:t>льше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uk-UA" sz="2400" dirty="0">
                <a:latin typeface="Arial Narrow" pitchFamily="34" charset="0"/>
              </a:rPr>
              <a:t>за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модул</a:t>
            </a:r>
            <a:r>
              <a:rPr lang="uk-UA" sz="2400" dirty="0" err="1">
                <a:latin typeface="Arial Narrow" pitchFamily="34" charset="0"/>
              </a:rPr>
              <a:t>ем</a:t>
            </a:r>
            <a:r>
              <a:rPr lang="uk-UA" sz="2400" dirty="0">
                <a:latin typeface="Arial Narrow" pitchFamily="34" charset="0"/>
              </a:rPr>
              <a:t> власне значення</a:t>
            </a:r>
            <a:r>
              <a:rPr lang="ru-RU" sz="2400" dirty="0">
                <a:latin typeface="Arial Narrow" pitchFamily="34" charset="0"/>
              </a:rPr>
              <a:t> λ матриц</a:t>
            </a:r>
            <a:r>
              <a:rPr lang="uk-UA" sz="2400" dirty="0">
                <a:latin typeface="Arial Narrow" pitchFamily="34" charset="0"/>
              </a:rPr>
              <a:t>і</a:t>
            </a:r>
            <a:r>
              <a:rPr lang="ru-RU" sz="2400" dirty="0">
                <a:latin typeface="Arial Narrow" pitchFamily="34" charset="0"/>
              </a:rPr>
              <a:t> А, т</a:t>
            </a:r>
            <a:r>
              <a:rPr lang="uk-UA" sz="2400" dirty="0" err="1">
                <a:latin typeface="Arial Narrow" pitchFamily="34" charset="0"/>
              </a:rPr>
              <a:t>обто</a:t>
            </a:r>
            <a:r>
              <a:rPr lang="uk-UA" sz="2400" dirty="0">
                <a:latin typeface="Arial Narrow" pitchFamily="34" charset="0"/>
              </a:rPr>
              <a:t> </a:t>
            </a:r>
            <a:r>
              <a:rPr lang="ru-RU" sz="2400" dirty="0">
                <a:latin typeface="Arial Narrow" pitchFamily="34" charset="0"/>
              </a:rPr>
              <a:t>р</a:t>
            </a:r>
            <a:r>
              <a:rPr lang="uk-UA" sz="2400" dirty="0" err="1">
                <a:latin typeface="Arial Narrow" pitchFamily="34" charset="0"/>
              </a:rPr>
              <a:t>озвязок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характеристич</a:t>
            </a:r>
            <a:r>
              <a:rPr lang="uk-UA" sz="2400" dirty="0">
                <a:latin typeface="Arial Narrow" pitchFamily="34" charset="0"/>
              </a:rPr>
              <a:t>н</a:t>
            </a:r>
            <a:r>
              <a:rPr lang="ru-RU" sz="2400" dirty="0">
                <a:latin typeface="Arial Narrow" pitchFamily="34" charset="0"/>
              </a:rPr>
              <a:t>ого </a:t>
            </a:r>
            <a:r>
              <a:rPr lang="uk-UA" sz="2400" dirty="0">
                <a:latin typeface="Arial Narrow" pitchFamily="34" charset="0"/>
              </a:rPr>
              <a:t>рівняння</a:t>
            </a:r>
            <a:r>
              <a:rPr lang="ru-RU" sz="2400" dirty="0">
                <a:latin typeface="Arial Narrow" pitchFamily="34" charset="0"/>
              </a:rPr>
              <a:t> | </a:t>
            </a:r>
            <a:r>
              <a:rPr lang="ru-RU" sz="2400" dirty="0" err="1">
                <a:latin typeface="Arial Narrow" pitchFamily="34" charset="0"/>
              </a:rPr>
              <a:t>λЕ</a:t>
            </a:r>
            <a:r>
              <a:rPr lang="ru-RU" sz="2400" dirty="0">
                <a:latin typeface="Arial Narrow" pitchFamily="34" charset="0"/>
              </a:rPr>
              <a:t> – A | = 0 строго </a:t>
            </a:r>
            <a:r>
              <a:rPr lang="ru-RU" sz="2400" dirty="0" err="1">
                <a:latin typeface="Arial Narrow" pitchFamily="34" charset="0"/>
              </a:rPr>
              <a:t>менше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uk-UA" sz="2400" dirty="0">
                <a:latin typeface="Arial Narrow" pitchFamily="34" charset="0"/>
              </a:rPr>
              <a:t>одиниці</a:t>
            </a:r>
            <a:r>
              <a:rPr lang="ru-RU" sz="2400" dirty="0">
                <a:latin typeface="Arial Narrow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latin typeface="Arial Narrow" pitchFamily="34" charset="0"/>
              </a:rPr>
              <a:t>всі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головні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мінори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матриці</a:t>
            </a:r>
            <a:r>
              <a:rPr lang="ru-RU" sz="2400" dirty="0">
                <a:latin typeface="Arial Narrow" pitchFamily="34" charset="0"/>
              </a:rPr>
              <a:t> (Е – А) </a:t>
            </a:r>
            <a:r>
              <a:rPr lang="ru-RU" sz="2400" dirty="0" err="1" smtClean="0">
                <a:latin typeface="Arial Narrow" pitchFamily="34" charset="0"/>
              </a:rPr>
              <a:t>додатн</a:t>
            </a:r>
            <a:r>
              <a:rPr lang="uk-UA" sz="2400" smtClean="0">
                <a:latin typeface="Arial Narrow" pitchFamily="34" charset="0"/>
              </a:rPr>
              <a:t>і</a:t>
            </a:r>
            <a:r>
              <a:rPr lang="ru-RU" sz="2400" smtClean="0">
                <a:latin typeface="Arial Narrow" pitchFamily="34" charset="0"/>
              </a:rPr>
              <a:t>. </a:t>
            </a: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4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1651</Words>
  <Application>Microsoft Office PowerPoint</Application>
  <PresentationFormat>Экран (4:3)</PresentationFormat>
  <Paragraphs>217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Анастасия</cp:lastModifiedBy>
  <cp:revision>96</cp:revision>
  <dcterms:created xsi:type="dcterms:W3CDTF">2016-11-18T14:12:19Z</dcterms:created>
  <dcterms:modified xsi:type="dcterms:W3CDTF">2017-12-22T13:00:50Z</dcterms:modified>
</cp:coreProperties>
</file>