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537"/>
    <a:srgbClr val="252436"/>
    <a:srgbClr val="993366"/>
    <a:srgbClr val="588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5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2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8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0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40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0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0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8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5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2E679-DC9A-4613-B458-A173CD2F66F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8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583" y="2106695"/>
            <a:ext cx="7315200" cy="2259243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Модель </a:t>
            </a:r>
            <a:br>
              <a:rPr lang="ru-RU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Неймана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513649"/>
            <a:ext cx="6858000" cy="1655762"/>
          </a:xfrm>
        </p:spPr>
        <p:txBody>
          <a:bodyPr/>
          <a:lstStyle/>
          <a:p>
            <a:pPr algn="r"/>
            <a:r>
              <a:rPr lang="ru-RU" sz="1400" b="1" dirty="0" smtClean="0"/>
              <a:t>Гнатюк Александра 6.0146-м</a:t>
            </a:r>
          </a:p>
          <a:p>
            <a:pPr algn="r"/>
            <a:r>
              <a:rPr lang="ru-RU" sz="1400" b="1" dirty="0" err="1" smtClean="0"/>
              <a:t>Каба</a:t>
            </a:r>
            <a:r>
              <a:rPr lang="ru-RU" sz="1400" b="1" dirty="0" smtClean="0"/>
              <a:t> Анастасия 6.1116</a:t>
            </a:r>
            <a:r>
              <a:rPr lang="ru-RU" b="1" dirty="0" smtClean="0">
                <a:solidFill>
                  <a:schemeClr val="bg1"/>
                </a:solidFill>
              </a:rPr>
              <a:t>16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87885" y="3222637"/>
            <a:ext cx="98288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474103" y="190345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262537"/>
                </a:solidFill>
              </a:rPr>
              <a:t>Прибыль базисного процесса    </a:t>
            </a:r>
            <a:r>
              <a:rPr lang="en-US" sz="2400" dirty="0" smtClean="0">
                <a:solidFill>
                  <a:srgbClr val="262537"/>
                </a:solidFill>
              </a:rPr>
              <a:t>       </a:t>
            </a:r>
            <a:r>
              <a:rPr lang="ru-RU" sz="2400" dirty="0" smtClean="0">
                <a:solidFill>
                  <a:srgbClr val="262537"/>
                </a:solidFill>
              </a:rPr>
              <a:t>на отрезке</a:t>
            </a:r>
            <a:endParaRPr lang="en-US" sz="2400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262537"/>
                </a:solidFill>
              </a:rPr>
              <a:t>[</a:t>
            </a:r>
            <a:r>
              <a:rPr lang="ru-RU" sz="2400" dirty="0">
                <a:solidFill>
                  <a:srgbClr val="262537"/>
                </a:solidFill>
              </a:rPr>
              <a:t>t-1,T] равна </a:t>
            </a:r>
            <a:r>
              <a:rPr lang="ru-RU" sz="2400" dirty="0" smtClean="0">
                <a:solidFill>
                  <a:srgbClr val="262537"/>
                </a:solidFill>
              </a:rPr>
              <a:t>величине</a:t>
            </a:r>
            <a:endParaRPr lang="en-US" sz="2400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262537"/>
                </a:solidFill>
              </a:rPr>
              <a:t>т.е</a:t>
            </a:r>
            <a:r>
              <a:rPr lang="ru-RU" sz="2400" dirty="0">
                <a:solidFill>
                  <a:srgbClr val="262537"/>
                </a:solidFill>
              </a:rPr>
              <a:t>. затраты осуществляются по цене начала периода, а готовая продукция - по цене момента ее реализации. Таким образом, издержки по всем базисным процессам можно записать как   </a:t>
            </a:r>
            <a:r>
              <a:rPr lang="en-US" sz="2400" dirty="0">
                <a:solidFill>
                  <a:srgbClr val="262537"/>
                </a:solidFill>
              </a:rPr>
              <a:t> </a:t>
            </a:r>
            <a:r>
              <a:rPr lang="en-US" sz="2400" dirty="0" smtClean="0">
                <a:solidFill>
                  <a:srgbClr val="262537"/>
                </a:solidFill>
              </a:rPr>
              <a:t>         </a:t>
            </a:r>
            <a:r>
              <a:rPr lang="ru-RU" sz="2400" dirty="0" smtClean="0">
                <a:solidFill>
                  <a:srgbClr val="262537"/>
                </a:solidFill>
              </a:rPr>
              <a:t>, </a:t>
            </a:r>
            <a:r>
              <a:rPr lang="ru-RU" sz="2400" dirty="0">
                <a:solidFill>
                  <a:srgbClr val="262537"/>
                </a:solidFill>
              </a:rPr>
              <a:t>а выручку - как 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447763" y="19653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453" y="1903459"/>
            <a:ext cx="664913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214192" y="24384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10" y="2354096"/>
            <a:ext cx="2644784" cy="31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4214192" y="26098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434469" y="4092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234" y="3770089"/>
            <a:ext cx="975347" cy="34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3299791" y="457025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028" y="3755506"/>
            <a:ext cx="696628" cy="35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926" y="4195914"/>
            <a:ext cx="7380389" cy="744915"/>
          </a:xfrm>
          <a:prstGeom prst="rect">
            <a:avLst/>
          </a:prstGeom>
        </p:spPr>
      </p:pic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628650" y="5006686"/>
            <a:ext cx="77124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Будем говорить, что базисные процессы неубыточны, если 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262537"/>
              </a:solidFill>
              <a:effectLst/>
            </a:endParaRPr>
          </a:p>
        </p:txBody>
      </p:sp>
      <p:pic>
        <p:nvPicPr>
          <p:cNvPr id="3097" name="Picture 2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270" y="5513301"/>
            <a:ext cx="1283135" cy="2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2822624" y="5402741"/>
            <a:ext cx="92236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,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неприбыльны – если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262537"/>
              </a:solidFill>
              <a:effectLst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5988072" y="556081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00" name="Picture 2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72" y="5530927"/>
            <a:ext cx="2124990" cy="21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2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9024346" y="5008387"/>
            <a:ext cx="1817370" cy="43513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H="1">
            <a:off x="628650" y="1690689"/>
            <a:ext cx="77683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Основной предмет исследования Дж. фон Неймана - это возможность существования равновесия в рассматриваемой им динамической модели экономики при заданных в каждый момент ценах. При равновесии в условиях совершенной конкуренции имеет место стоимостной баланс. Таким образом, в условиях равновесия не создается никакой прибыли</a:t>
            </a:r>
            <a:r>
              <a:rPr lang="en-US" altLang="ru-RU" sz="2000" dirty="0">
                <a:ea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flipH="1">
            <a:off x="9652996" y="4068587"/>
            <a:ext cx="210709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8650" y="3629681"/>
            <a:ext cx="53125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a typeface="Times New Roman" panose="02020603050405020304" pitchFamily="18" charset="0"/>
              </a:rPr>
              <a:t>Описание модели Неймана завершено. Совокупность неравенств и уравнений</a:t>
            </a:r>
            <a:endParaRPr lang="ru-RU" sz="2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058" y="4337567"/>
            <a:ext cx="2367512" cy="1231106"/>
          </a:xfrm>
          <a:prstGeom prst="rect">
            <a:avLst/>
          </a:prstGeom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25" y="4452378"/>
            <a:ext cx="1120932" cy="28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78" y="4495132"/>
            <a:ext cx="1077311" cy="27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346881" y="4349869"/>
            <a:ext cx="5721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где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 flipV="1">
            <a:off x="-3169412" y="4443853"/>
            <a:ext cx="97289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и 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279480" y="4805393"/>
            <a:ext cx="474486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- матрицы затрат и выпуска соответственно, называется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(динамической) моделью Неймана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96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44" y="122468"/>
            <a:ext cx="7886700" cy="753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Классическая (исходная) модель Неймана строится при следующих предпосылках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24468" y="4703545"/>
            <a:ext cx="5105400" cy="555625"/>
            <a:chOff x="1248" y="1440"/>
            <a:chExt cx="3216" cy="3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811589" y="2062610"/>
            <a:ext cx="5105400" cy="606425"/>
            <a:chOff x="1248" y="1998"/>
            <a:chExt cx="3216" cy="38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2184" y="1998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811589" y="2973904"/>
            <a:ext cx="5105400" cy="555625"/>
            <a:chOff x="1248" y="2640"/>
            <a:chExt cx="3216" cy="350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811589" y="3892076"/>
            <a:ext cx="5105400" cy="555625"/>
            <a:chOff x="1248" y="3230"/>
            <a:chExt cx="3216" cy="350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887789" y="5530300"/>
            <a:ext cx="5105400" cy="555625"/>
            <a:chOff x="1248" y="3230"/>
            <a:chExt cx="3216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536634" y="1490314"/>
            <a:ext cx="7427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588824"/>
                </a:solidFill>
              </a:rPr>
              <a:t>экономика, характеризуемая линейной технологией, состоит из отраслей, каждая из которых обладает конечным числом производственных процессов, т.е. выпускается несколько видов товаров, причем допускается совместная деятельность отраслей</a:t>
            </a:r>
            <a:r>
              <a:rPr lang="ru-RU" dirty="0">
                <a:solidFill>
                  <a:srgbClr val="588824"/>
                </a:solidFill>
              </a:rPr>
              <a:t>;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585622" y="2672768"/>
            <a:ext cx="6994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производственные процессы разворачиваются во времени, причем осуществление затрат и выпуск готовой продукции разделены временным лагом;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536634" y="3516757"/>
            <a:ext cx="6457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для производства в данный период можно тратить только те продукты, которые были произведены в предыдущем периоде времени, первичные факторы не участвуют;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603864" y="4537239"/>
            <a:ext cx="6981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993366"/>
                </a:solidFill>
              </a:rPr>
              <a:t>спрос населения на товары и, соответственно, конечное потребление в явном виде не выделяются;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834447" y="5585347"/>
            <a:ext cx="4075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цены товаров изменяются во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269882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9043" y="0"/>
            <a:ext cx="7886700" cy="81452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Перейдем к описанию модели Неймана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1764406"/>
            <a:ext cx="7886700" cy="4325245"/>
          </a:xfrm>
        </p:spPr>
        <p:txBody>
          <a:bodyPr/>
          <a:lstStyle/>
          <a:p>
            <a:r>
              <a:rPr lang="ru-RU" dirty="0">
                <a:solidFill>
                  <a:srgbClr val="252436"/>
                </a:solidFill>
              </a:rPr>
              <a:t>На дискретном временном интервале [0,Т] с точками t=0,1,……,Т рассматривается производство, в котором n видов затрат с помощью m технологических процессов превращаются в n видов продукции. Мы не будем указывать число отраслей, так как в дальнейшем не понадобится подчеркивать принадлежность товаров или технологий к конкретным отраслям. В модели Леонтьева технологические коэффициенты были отнесены к единице продукта. В модели Неймана, принимая в качестве производственных единиц не отрасли, а технологические процессы, удобно отнести эти коэффициенты к интенсивности производственных процессов. </a:t>
            </a:r>
          </a:p>
        </p:txBody>
      </p:sp>
    </p:spTree>
    <p:extLst>
      <p:ext uri="{BB962C8B-B14F-4D97-AF65-F5344CB8AC3E}">
        <p14:creationId xmlns:p14="http://schemas.microsoft.com/office/powerpoint/2010/main" val="14966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225" y="455280"/>
            <a:ext cx="4716082" cy="4848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439" y="1468191"/>
            <a:ext cx="7886700" cy="47731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262537"/>
                </a:solidFill>
              </a:rPr>
              <a:t>Интенсивностью производственного процесса j называется объем продуктов, выпускаемых этим процессом за единицу времени. Уровень интенсивности j-</a:t>
            </a:r>
            <a:r>
              <a:rPr lang="ru-RU" dirty="0" err="1" smtClean="0">
                <a:solidFill>
                  <a:srgbClr val="262537"/>
                </a:solidFill>
              </a:rPr>
              <a:t>го</a:t>
            </a:r>
            <a:r>
              <a:rPr lang="ru-RU" dirty="0" smtClean="0">
                <a:solidFill>
                  <a:srgbClr val="262537"/>
                </a:solidFill>
              </a:rPr>
              <a:t> процесса в момент времени t обозначим через </a:t>
            </a:r>
            <a:r>
              <a:rPr lang="ru-RU" dirty="0" err="1" smtClean="0">
                <a:solidFill>
                  <a:srgbClr val="262537"/>
                </a:solidFill>
              </a:rPr>
              <a:t>y</a:t>
            </a:r>
            <a:r>
              <a:rPr lang="ru-RU" baseline="30000" dirty="0" err="1" smtClean="0">
                <a:solidFill>
                  <a:srgbClr val="262537"/>
                </a:solidFill>
              </a:rPr>
              <a:t>t</a:t>
            </a:r>
            <a:r>
              <a:rPr lang="ru-RU" dirty="0" err="1" smtClean="0">
                <a:solidFill>
                  <a:srgbClr val="262537"/>
                </a:solidFill>
              </a:rPr>
              <a:t>J</a:t>
            </a:r>
            <a:r>
              <a:rPr lang="ru-RU" dirty="0" smtClean="0">
                <a:solidFill>
                  <a:srgbClr val="262537"/>
                </a:solidFill>
              </a:rPr>
              <a:t> ( j=1,…,m). Заметим, что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smtClean="0">
                <a:solidFill>
                  <a:srgbClr val="262537"/>
                </a:solidFill>
              </a:rPr>
              <a:t>является вектором, число компонент которого соответствует числу выпускаемых j-</a:t>
            </a:r>
            <a:r>
              <a:rPr lang="ru-RU" dirty="0" err="1" smtClean="0">
                <a:solidFill>
                  <a:srgbClr val="262537"/>
                </a:solidFill>
              </a:rPr>
              <a:t>ым</a:t>
            </a:r>
            <a:r>
              <a:rPr lang="ru-RU" dirty="0" smtClean="0">
                <a:solidFill>
                  <a:srgbClr val="262537"/>
                </a:solidFill>
              </a:rPr>
              <a:t> процессом видов товаров и 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 smtClean="0">
                <a:solidFill>
                  <a:srgbClr val="262537"/>
                </a:solidFill>
              </a:rPr>
              <a:t>  ≥0. </a:t>
            </a:r>
          </a:p>
          <a:p>
            <a:endParaRPr lang="ru-RU" dirty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262537"/>
                </a:solidFill>
              </a:rPr>
              <a:t>Предположим, что функционирование j-</a:t>
            </a:r>
            <a:r>
              <a:rPr lang="ru-RU" dirty="0" err="1">
                <a:solidFill>
                  <a:srgbClr val="262537"/>
                </a:solidFill>
              </a:rPr>
              <a:t>го</a:t>
            </a:r>
            <a:r>
              <a:rPr lang="ru-RU" dirty="0">
                <a:solidFill>
                  <a:srgbClr val="262537"/>
                </a:solidFill>
              </a:rPr>
              <a:t> процесса ( j=1,…,m) с единичной интенсивностью требует затрат продуктов в количестве </a:t>
            </a:r>
          </a:p>
          <a:p>
            <a:pPr marL="0" indent="0">
              <a:buNone/>
            </a:pPr>
            <a:r>
              <a:rPr lang="ru-RU" dirty="0">
                <a:solidFill>
                  <a:srgbClr val="262537"/>
                </a:solidFill>
              </a:rPr>
              <a:t>а</a:t>
            </a:r>
            <a:r>
              <a:rPr lang="ru-RU" baseline="-25000" dirty="0">
                <a:solidFill>
                  <a:srgbClr val="262537"/>
                </a:solidFill>
              </a:rPr>
              <a:t>1j</a:t>
            </a:r>
            <a:r>
              <a:rPr lang="ru-RU" dirty="0">
                <a:solidFill>
                  <a:srgbClr val="262537"/>
                </a:solidFill>
              </a:rPr>
              <a:t> ,  а</a:t>
            </a:r>
            <a:r>
              <a:rPr lang="ru-RU" baseline="-25000" dirty="0">
                <a:solidFill>
                  <a:srgbClr val="262537"/>
                </a:solidFill>
              </a:rPr>
              <a:t>2j</a:t>
            </a:r>
            <a:r>
              <a:rPr lang="ru-RU" dirty="0">
                <a:solidFill>
                  <a:srgbClr val="262537"/>
                </a:solidFill>
              </a:rPr>
              <a:t> ,  ….  , </a:t>
            </a:r>
            <a:r>
              <a:rPr lang="ru-RU" dirty="0" err="1" smtClean="0">
                <a:solidFill>
                  <a:srgbClr val="262537"/>
                </a:solidFill>
              </a:rPr>
              <a:t>а</a:t>
            </a:r>
            <a:r>
              <a:rPr lang="ru-RU" baseline="-25000" dirty="0" err="1" smtClean="0">
                <a:solidFill>
                  <a:srgbClr val="262537"/>
                </a:solidFill>
              </a:rPr>
              <a:t>nj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,  </a:t>
            </a:r>
          </a:p>
          <a:p>
            <a:pPr marL="0" indent="0">
              <a:buNone/>
            </a:pPr>
            <a:endParaRPr lang="ru-RU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262537"/>
                </a:solidFill>
              </a:rPr>
              <a:t>и дает </a:t>
            </a:r>
            <a:r>
              <a:rPr lang="ru-RU" dirty="0">
                <a:solidFill>
                  <a:srgbClr val="262537"/>
                </a:solidFill>
              </a:rPr>
              <a:t>выпуск товаров в количестве </a:t>
            </a:r>
            <a:endParaRPr lang="ru-RU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262537"/>
                </a:solidFill>
              </a:rPr>
              <a:t>b</a:t>
            </a:r>
            <a:r>
              <a:rPr lang="ru-RU" i="1" baseline="-25000" dirty="0" smtClean="0">
                <a:solidFill>
                  <a:srgbClr val="262537"/>
                </a:solidFill>
              </a:rPr>
              <a:t>1</a:t>
            </a:r>
            <a:r>
              <a:rPr lang="en-US" i="1" baseline="-25000" dirty="0" smtClean="0">
                <a:solidFill>
                  <a:srgbClr val="262537"/>
                </a:solidFill>
              </a:rPr>
              <a:t>j</a:t>
            </a:r>
            <a:r>
              <a:rPr lang="ru-RU" i="1" baseline="-25000" dirty="0" smtClean="0">
                <a:solidFill>
                  <a:srgbClr val="262537"/>
                </a:solidFill>
              </a:rPr>
              <a:t> ,  </a:t>
            </a:r>
            <a:r>
              <a:rPr lang="en-US" i="1" dirty="0" smtClean="0">
                <a:solidFill>
                  <a:srgbClr val="262537"/>
                </a:solidFill>
              </a:rPr>
              <a:t>b</a:t>
            </a:r>
            <a:r>
              <a:rPr lang="ru-RU" i="1" baseline="-25000" dirty="0" smtClean="0">
                <a:solidFill>
                  <a:srgbClr val="262537"/>
                </a:solidFill>
              </a:rPr>
              <a:t>2</a:t>
            </a:r>
            <a:r>
              <a:rPr lang="en-US" i="1" baseline="-25000" dirty="0" smtClean="0">
                <a:solidFill>
                  <a:srgbClr val="262537"/>
                </a:solidFill>
              </a:rPr>
              <a:t>j</a:t>
            </a:r>
            <a:r>
              <a:rPr lang="ru-RU" i="1" baseline="-25000" dirty="0" smtClean="0">
                <a:solidFill>
                  <a:srgbClr val="262537"/>
                </a:solidFill>
              </a:rPr>
              <a:t> ,  ….  </a:t>
            </a:r>
            <a:r>
              <a:rPr lang="ru-RU" i="1" baseline="-25000" dirty="0">
                <a:solidFill>
                  <a:srgbClr val="262537"/>
                </a:solidFill>
              </a:rPr>
              <a:t>,    </a:t>
            </a:r>
            <a:r>
              <a:rPr lang="en-US" i="1" dirty="0" err="1">
                <a:solidFill>
                  <a:srgbClr val="262537"/>
                </a:solidFill>
              </a:rPr>
              <a:t>b</a:t>
            </a:r>
            <a:r>
              <a:rPr lang="en-US" i="1" baseline="-25000" dirty="0" err="1">
                <a:solidFill>
                  <a:srgbClr val="262537"/>
                </a:solidFill>
              </a:rPr>
              <a:t>nj</a:t>
            </a:r>
            <a:endParaRPr lang="ru-RU" dirty="0">
              <a:solidFill>
                <a:srgbClr val="262537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0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3488"/>
            <a:ext cx="45719" cy="8535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29555"/>
            <a:ext cx="7886700" cy="47474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262537"/>
                </a:solidFill>
              </a:rPr>
              <a:t>Введем обозначения 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= (а</a:t>
            </a:r>
            <a:r>
              <a:rPr lang="ru-RU" baseline="-25000" dirty="0">
                <a:solidFill>
                  <a:srgbClr val="262537"/>
                </a:solidFill>
              </a:rPr>
              <a:t>1j</a:t>
            </a:r>
            <a:r>
              <a:rPr lang="ru-RU" dirty="0">
                <a:solidFill>
                  <a:srgbClr val="262537"/>
                </a:solidFill>
              </a:rPr>
              <a:t> ,  а</a:t>
            </a:r>
            <a:r>
              <a:rPr lang="ru-RU" baseline="-25000" dirty="0">
                <a:solidFill>
                  <a:srgbClr val="262537"/>
                </a:solidFill>
              </a:rPr>
              <a:t>2j</a:t>
            </a:r>
            <a:r>
              <a:rPr lang="ru-RU" dirty="0">
                <a:solidFill>
                  <a:srgbClr val="262537"/>
                </a:solidFill>
              </a:rPr>
              <a:t> ,  ….  ,    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nj</a:t>
            </a:r>
            <a:r>
              <a:rPr lang="ru-RU" dirty="0">
                <a:solidFill>
                  <a:srgbClr val="262537"/>
                </a:solidFill>
              </a:rPr>
              <a:t> ),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= (b</a:t>
            </a:r>
            <a:r>
              <a:rPr lang="ru-RU" baseline="-25000" dirty="0">
                <a:solidFill>
                  <a:srgbClr val="262537"/>
                </a:solidFill>
              </a:rPr>
              <a:t>1j</a:t>
            </a:r>
            <a:r>
              <a:rPr lang="ru-RU" dirty="0">
                <a:solidFill>
                  <a:srgbClr val="262537"/>
                </a:solidFill>
              </a:rPr>
              <a:t> ,  b</a:t>
            </a:r>
            <a:r>
              <a:rPr lang="ru-RU" baseline="-25000" dirty="0">
                <a:solidFill>
                  <a:srgbClr val="262537"/>
                </a:solidFill>
              </a:rPr>
              <a:t>2j</a:t>
            </a:r>
            <a:r>
              <a:rPr lang="ru-RU" dirty="0">
                <a:solidFill>
                  <a:srgbClr val="262537"/>
                </a:solidFill>
              </a:rPr>
              <a:t> ,  </a:t>
            </a:r>
            <a:r>
              <a:rPr lang="ru-RU" dirty="0" smtClean="0">
                <a:solidFill>
                  <a:srgbClr val="262537"/>
                </a:solidFill>
              </a:rPr>
              <a:t>…. 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nj</a:t>
            </a:r>
            <a:r>
              <a:rPr lang="ru-RU" dirty="0">
                <a:solidFill>
                  <a:srgbClr val="262537"/>
                </a:solidFill>
              </a:rPr>
              <a:t>). Пара 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) характеризует технологический потенциал, заложенный в j-ом процессе (его функционирование с единичной интенсивностью). </a:t>
            </a:r>
            <a:endParaRPr lang="ru-RU" dirty="0" smtClean="0">
              <a:solidFill>
                <a:srgbClr val="262537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262537"/>
                </a:solidFill>
              </a:rPr>
              <a:t>Поэтому </a:t>
            </a:r>
            <a:r>
              <a:rPr lang="ru-RU" dirty="0">
                <a:solidFill>
                  <a:srgbClr val="262537"/>
                </a:solidFill>
              </a:rPr>
              <a:t>пару 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)  можно назвать базисом j-</a:t>
            </a:r>
            <a:r>
              <a:rPr lang="ru-RU" dirty="0" err="1">
                <a:solidFill>
                  <a:srgbClr val="262537"/>
                </a:solidFill>
              </a:rPr>
              <a:t>го</a:t>
            </a:r>
            <a:r>
              <a:rPr lang="ru-RU" dirty="0">
                <a:solidFill>
                  <a:srgbClr val="262537"/>
                </a:solidFill>
              </a:rPr>
              <a:t> производственного процесса, имея в виду, что для любой интенсивности 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 соответствующую пару затраты-выпуск можно выразить как 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 , 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) . Поэтому последовательность пар</a:t>
            </a:r>
          </a:p>
          <a:p>
            <a:pPr algn="just"/>
            <a:endParaRPr lang="ru-RU" dirty="0">
              <a:solidFill>
                <a:srgbClr val="262537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262537"/>
                </a:solidFill>
              </a:rPr>
              <a:t>               (</a:t>
            </a:r>
            <a:r>
              <a:rPr lang="ru-RU" dirty="0">
                <a:solidFill>
                  <a:srgbClr val="262537"/>
                </a:solidFill>
              </a:rPr>
              <a:t>а</a:t>
            </a:r>
            <a:r>
              <a:rPr lang="ru-RU" baseline="-25000" dirty="0">
                <a:solidFill>
                  <a:srgbClr val="262537"/>
                </a:solidFill>
              </a:rPr>
              <a:t>1</a:t>
            </a:r>
            <a:r>
              <a:rPr lang="ru-RU" dirty="0">
                <a:solidFill>
                  <a:srgbClr val="262537"/>
                </a:solidFill>
              </a:rPr>
              <a:t> ,  b</a:t>
            </a:r>
            <a:r>
              <a:rPr lang="ru-RU" baseline="-25000" dirty="0">
                <a:solidFill>
                  <a:srgbClr val="262537"/>
                </a:solidFill>
              </a:rPr>
              <a:t>1</a:t>
            </a:r>
            <a:r>
              <a:rPr lang="ru-RU" dirty="0">
                <a:solidFill>
                  <a:srgbClr val="262537"/>
                </a:solidFill>
              </a:rPr>
              <a:t>) ,  (а</a:t>
            </a:r>
            <a:r>
              <a:rPr lang="ru-RU" baseline="-25000" dirty="0">
                <a:solidFill>
                  <a:srgbClr val="262537"/>
                </a:solidFill>
              </a:rPr>
              <a:t>2</a:t>
            </a:r>
            <a:r>
              <a:rPr lang="ru-RU" dirty="0">
                <a:solidFill>
                  <a:srgbClr val="262537"/>
                </a:solidFill>
              </a:rPr>
              <a:t> ,  b</a:t>
            </a:r>
            <a:r>
              <a:rPr lang="ru-RU" baseline="-25000" dirty="0">
                <a:solidFill>
                  <a:srgbClr val="262537"/>
                </a:solidFill>
              </a:rPr>
              <a:t>2</a:t>
            </a:r>
            <a:r>
              <a:rPr lang="ru-RU" dirty="0">
                <a:solidFill>
                  <a:srgbClr val="262537"/>
                </a:solidFill>
              </a:rPr>
              <a:t>) ,  …….   ,  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m</a:t>
            </a:r>
            <a:r>
              <a:rPr lang="ru-RU" dirty="0">
                <a:solidFill>
                  <a:srgbClr val="262537"/>
                </a:solidFill>
              </a:rPr>
              <a:t> , 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m</a:t>
            </a:r>
            <a:r>
              <a:rPr lang="ru-RU" dirty="0">
                <a:solidFill>
                  <a:srgbClr val="262537"/>
                </a:solidFill>
              </a:rPr>
              <a:t>) </a:t>
            </a:r>
            <a:r>
              <a:rPr lang="ru-RU" dirty="0" smtClean="0">
                <a:solidFill>
                  <a:srgbClr val="262537"/>
                </a:solidFill>
              </a:rPr>
              <a:t>                       (1)</a:t>
            </a:r>
            <a:endParaRPr lang="ru-RU" dirty="0">
              <a:solidFill>
                <a:srgbClr val="262537"/>
              </a:solidFill>
            </a:endParaRPr>
          </a:p>
          <a:p>
            <a:pPr algn="just"/>
            <a:endParaRPr lang="ru-RU" dirty="0">
              <a:solidFill>
                <a:srgbClr val="262537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262537"/>
                </a:solidFill>
              </a:rPr>
              <a:t>представляющих собой затраты и выпуски всех производственных процессов в условиях их функционирования с единичными интенсивностями, будем называть базисными процессами.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5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732" y="545430"/>
            <a:ext cx="7742618" cy="4571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m базисных процессов описываются двумя матрицами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353060" y="3103809"/>
            <a:ext cx="4432746" cy="3189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262537"/>
                </a:solidFill>
              </a:rPr>
              <a:t>где A- матрица затрат, B- матрица выпуска. Вектор  называется вектором интенсивностей.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535" y="2057443"/>
            <a:ext cx="2761916" cy="327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4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5447" y="3663156"/>
            <a:ext cx="800905" cy="72957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(2)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713" y="1799867"/>
            <a:ext cx="7886700" cy="186328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262537"/>
                </a:solidFill>
              </a:rPr>
              <a:t>Соответствующие этому вектору затраты и выпуски по всем m процессам можно получить как линейную комбинацию базисных процессов с коэффициентами </a:t>
            </a:r>
            <a:r>
              <a:rPr lang="en-US" dirty="0" smtClean="0">
                <a:solidFill>
                  <a:srgbClr val="262537"/>
                </a:solidFill>
              </a:rPr>
              <a:t>y</a:t>
            </a:r>
            <a:r>
              <a:rPr lang="en-US" baseline="30000" dirty="0" smtClean="0">
                <a:solidFill>
                  <a:srgbClr val="262537"/>
                </a:solidFill>
              </a:rPr>
              <a:t>t</a:t>
            </a:r>
            <a:r>
              <a:rPr lang="en-US" baseline="-25000" dirty="0" smtClean="0">
                <a:solidFill>
                  <a:srgbClr val="262537"/>
                </a:solidFill>
              </a:rPr>
              <a:t>1</a:t>
            </a:r>
            <a:r>
              <a:rPr lang="en-US" dirty="0" smtClean="0">
                <a:solidFill>
                  <a:srgbClr val="262537"/>
                </a:solidFill>
              </a:rPr>
              <a:t>…</a:t>
            </a:r>
            <a:r>
              <a:rPr lang="en-US" dirty="0" err="1" smtClean="0">
                <a:solidFill>
                  <a:srgbClr val="262537"/>
                </a:solidFill>
              </a:rPr>
              <a:t>y</a:t>
            </a:r>
            <a:r>
              <a:rPr lang="en-US" baseline="30000" dirty="0" err="1" smtClean="0">
                <a:solidFill>
                  <a:srgbClr val="262537"/>
                </a:solidFill>
              </a:rPr>
              <a:t>t</a:t>
            </a:r>
            <a:r>
              <a:rPr lang="en-US" baseline="-25000" dirty="0" err="1" smtClean="0">
                <a:solidFill>
                  <a:srgbClr val="262537"/>
                </a:solidFill>
              </a:rPr>
              <a:t>m</a:t>
            </a:r>
            <a:r>
              <a:rPr lang="ru-RU" baseline="-25000" dirty="0" smtClean="0">
                <a:solidFill>
                  <a:srgbClr val="262537"/>
                </a:solidFill>
              </a:rPr>
              <a:t> </a:t>
            </a:r>
            <a:r>
              <a:rPr lang="ru-RU" dirty="0" smtClean="0">
                <a:solidFill>
                  <a:srgbClr val="262537"/>
                </a:solidFill>
              </a:rPr>
              <a:t> :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018" y="3663156"/>
            <a:ext cx="6399124" cy="94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37787" y="3686969"/>
            <a:ext cx="504691" cy="381849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262537"/>
                </a:solidFill>
                <a:latin typeface="+mn-lt"/>
              </a:rPr>
              <a:t>(3)</a:t>
            </a:r>
            <a:endParaRPr lang="ru-RU" sz="2000" dirty="0">
              <a:solidFill>
                <a:srgbClr val="262537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168013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rgbClr val="262537"/>
                </a:solidFill>
              </a:rPr>
              <a:t>Говорят, что в производственном процессе </a:t>
            </a:r>
            <a:r>
              <a:rPr lang="en-US" sz="2000" dirty="0" smtClean="0">
                <a:solidFill>
                  <a:srgbClr val="262537"/>
                </a:solidFill>
              </a:rPr>
              <a:t>(</a:t>
            </a:r>
            <a:r>
              <a:rPr lang="en-US" sz="2000" dirty="0" err="1" smtClean="0">
                <a:solidFill>
                  <a:srgbClr val="262537"/>
                </a:solidFill>
              </a:rPr>
              <a:t>Ay</a:t>
            </a:r>
            <a:r>
              <a:rPr lang="en-US" sz="2000" baseline="30000" dirty="0" err="1" smtClean="0">
                <a:solidFill>
                  <a:srgbClr val="262537"/>
                </a:solidFill>
              </a:rPr>
              <a:t>t</a:t>
            </a:r>
            <a:r>
              <a:rPr lang="en-US" sz="2000" dirty="0" smtClean="0">
                <a:solidFill>
                  <a:srgbClr val="262537"/>
                </a:solidFill>
              </a:rPr>
              <a:t>, </a:t>
            </a:r>
            <a:r>
              <a:rPr lang="en-US" sz="2000" dirty="0" err="1" smtClean="0">
                <a:solidFill>
                  <a:srgbClr val="262537"/>
                </a:solidFill>
              </a:rPr>
              <a:t>By</a:t>
            </a:r>
            <a:r>
              <a:rPr lang="en-US" sz="2000" baseline="30000" dirty="0" err="1" smtClean="0">
                <a:solidFill>
                  <a:srgbClr val="262537"/>
                </a:solidFill>
              </a:rPr>
              <a:t>t</a:t>
            </a:r>
            <a:r>
              <a:rPr lang="en-US" sz="2000" dirty="0" smtClean="0">
                <a:solidFill>
                  <a:srgbClr val="262537"/>
                </a:solidFill>
              </a:rPr>
              <a:t>)</a:t>
            </a:r>
            <a:r>
              <a:rPr lang="ru-RU" sz="2000" dirty="0" smtClean="0">
                <a:solidFill>
                  <a:srgbClr val="262537"/>
                </a:solidFill>
              </a:rPr>
              <a:t>   </a:t>
            </a:r>
            <a:r>
              <a:rPr lang="ru-RU" sz="2000" dirty="0">
                <a:solidFill>
                  <a:srgbClr val="262537"/>
                </a:solidFill>
              </a:rPr>
              <a:t>базисные процессы </a:t>
            </a:r>
            <a:r>
              <a:rPr lang="ru-RU" sz="2000" dirty="0" smtClean="0">
                <a:solidFill>
                  <a:srgbClr val="262537"/>
                </a:solidFill>
              </a:rPr>
              <a:t>(1</a:t>
            </a:r>
            <a:r>
              <a:rPr lang="ru-RU" sz="2000" dirty="0">
                <a:solidFill>
                  <a:srgbClr val="262537"/>
                </a:solidFill>
              </a:rPr>
              <a:t>) участвуют с интенсивностями </a:t>
            </a:r>
            <a:r>
              <a:rPr lang="en-US" sz="2000" dirty="0">
                <a:solidFill>
                  <a:srgbClr val="262537"/>
                </a:solidFill>
              </a:rPr>
              <a:t>yt1…</a:t>
            </a:r>
            <a:r>
              <a:rPr lang="en-US" sz="2000" dirty="0" err="1">
                <a:solidFill>
                  <a:srgbClr val="262537"/>
                </a:solidFill>
              </a:rPr>
              <a:t>ytm</a:t>
            </a:r>
            <a:r>
              <a:rPr lang="ru-RU" sz="2000" dirty="0" smtClean="0">
                <a:solidFill>
                  <a:srgbClr val="262537"/>
                </a:solidFill>
              </a:rPr>
              <a:t>   </a:t>
            </a:r>
            <a:r>
              <a:rPr lang="ru-RU" sz="2000" dirty="0">
                <a:solidFill>
                  <a:srgbClr val="262537"/>
                </a:solidFill>
              </a:rPr>
              <a:t>. Как видно из </a:t>
            </a:r>
            <a:r>
              <a:rPr lang="ru-RU" sz="2000" dirty="0" smtClean="0">
                <a:solidFill>
                  <a:srgbClr val="262537"/>
                </a:solidFill>
              </a:rPr>
              <a:t>(2</a:t>
            </a:r>
            <a:r>
              <a:rPr lang="ru-RU" sz="2000" dirty="0">
                <a:solidFill>
                  <a:srgbClr val="262537"/>
                </a:solidFill>
              </a:rPr>
              <a:t>) , неймановская технология, описываемая двумя матрицами A и B единичных уровней затрат и выпуска, является линейной. Рассматривая все допустимые "смеси" базисных процессов, получаем расширенное </a:t>
            </a:r>
            <a:r>
              <a:rPr lang="ru-RU" sz="2000" dirty="0" smtClean="0">
                <a:solidFill>
                  <a:srgbClr val="262537"/>
                </a:solidFill>
              </a:rPr>
              <a:t>множество производственных </a:t>
            </a:r>
            <a:r>
              <a:rPr lang="ru-RU" sz="2000" dirty="0">
                <a:solidFill>
                  <a:srgbClr val="262537"/>
                </a:solidFill>
              </a:rPr>
              <a:t>процессов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557" y="3686969"/>
            <a:ext cx="4129099" cy="5630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9854" y="4250028"/>
            <a:ext cx="7755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2537"/>
                </a:solidFill>
              </a:rPr>
              <a:t>которое и отражает допустимость совместной деятельности отраслей. Возможность совместного производства нескольких продуктов в одном процессе следует из того, что в каждом процессе j может быть отличной от нуля более чем одна из величин </a:t>
            </a:r>
            <a:r>
              <a:rPr lang="en-US" sz="2000" dirty="0" err="1" smtClean="0">
                <a:solidFill>
                  <a:srgbClr val="262537"/>
                </a:solidFill>
              </a:rPr>
              <a:t>b</a:t>
            </a:r>
            <a:r>
              <a:rPr lang="en-US" sz="2000" baseline="-25000" dirty="0" err="1" smtClean="0">
                <a:solidFill>
                  <a:srgbClr val="262537"/>
                </a:solidFill>
              </a:rPr>
              <a:t>ij</a:t>
            </a:r>
            <a:r>
              <a:rPr lang="ru-RU" sz="2000" baseline="-25000" dirty="0" smtClean="0">
                <a:solidFill>
                  <a:srgbClr val="262537"/>
                </a:solidFill>
              </a:rPr>
              <a:t> 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80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4261" y="120429"/>
            <a:ext cx="7562313" cy="102579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Продолжим описание модели </a:t>
            </a:r>
            <a:r>
              <a:rPr lang="ru-RU" sz="2800" dirty="0" smtClean="0">
                <a:solidFill>
                  <a:schemeClr val="bg1"/>
                </a:solidFill>
              </a:rPr>
              <a:t>Неймана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Затраты   </a:t>
            </a:r>
            <a:r>
              <a:rPr lang="ru-RU" dirty="0" err="1"/>
              <a:t>Ay</a:t>
            </a:r>
            <a:r>
              <a:rPr lang="ru-RU" baseline="30000" dirty="0" err="1"/>
              <a:t>t</a:t>
            </a:r>
            <a:r>
              <a:rPr lang="ru-RU" dirty="0"/>
              <a:t>   в момент t не могут превышать выпуска </a:t>
            </a:r>
            <a:r>
              <a:rPr lang="en-US" dirty="0" smtClean="0"/>
              <a:t>By</a:t>
            </a:r>
            <a:r>
              <a:rPr lang="en-US" baseline="30000" dirty="0" smtClean="0"/>
              <a:t>t-1</a:t>
            </a:r>
            <a:r>
              <a:rPr lang="ru-RU" dirty="0" smtClean="0"/>
              <a:t>  </a:t>
            </a:r>
            <a:r>
              <a:rPr lang="ru-RU" dirty="0"/>
              <a:t>, соответствующего предыдущему моменту t-1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39" y="3619656"/>
            <a:ext cx="7179210" cy="76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3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735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Модель  Неймана</vt:lpstr>
      <vt:lpstr>Классическая (исходная) модель Неймана строится при следующих предпосылках</vt:lpstr>
      <vt:lpstr>Перейдем к описанию модели Неймана</vt:lpstr>
      <vt:lpstr>Презентация PowerPoint</vt:lpstr>
      <vt:lpstr>Презентация PowerPoint</vt:lpstr>
      <vt:lpstr>Все m базисных процессов описываются двумя матрицами </vt:lpstr>
      <vt:lpstr>(2)</vt:lpstr>
      <vt:lpstr>(3)</vt:lpstr>
      <vt:lpstr>Продолжим описание модели Неймана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Александра</cp:lastModifiedBy>
  <cp:revision>12</cp:revision>
  <dcterms:created xsi:type="dcterms:W3CDTF">2019-08-22T12:42:10Z</dcterms:created>
  <dcterms:modified xsi:type="dcterms:W3CDTF">2019-12-03T15:19:57Z</dcterms:modified>
</cp:coreProperties>
</file>