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537"/>
    <a:srgbClr val="9D4C4F"/>
    <a:srgbClr val="C37527"/>
    <a:srgbClr val="004F78"/>
    <a:srgbClr val="587600"/>
    <a:srgbClr val="88B500"/>
    <a:srgbClr val="252436"/>
    <a:srgbClr val="993366"/>
    <a:srgbClr val="588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2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8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4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0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0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8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5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E679-DC9A-4613-B458-A173CD2F66F6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B0306-BB4E-4951-A511-5BCF852AD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8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583" y="2106695"/>
            <a:ext cx="7315200" cy="2259243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Модель </a:t>
            </a:r>
            <a:b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Неймана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513649"/>
            <a:ext cx="6858000" cy="1655762"/>
          </a:xfrm>
        </p:spPr>
        <p:txBody>
          <a:bodyPr/>
          <a:lstStyle/>
          <a:p>
            <a:pPr algn="r"/>
            <a:r>
              <a:rPr lang="ru-RU" sz="1400" b="1" dirty="0" smtClean="0"/>
              <a:t>Гнатюк </a:t>
            </a:r>
            <a:r>
              <a:rPr lang="ru-RU" sz="1400" b="1" dirty="0" err="1"/>
              <a:t>О</a:t>
            </a:r>
            <a:r>
              <a:rPr lang="ru-RU" sz="1400" b="1" dirty="0" err="1" smtClean="0"/>
              <a:t>лександра</a:t>
            </a:r>
            <a:r>
              <a:rPr lang="ru-RU" sz="1400" b="1" dirty="0" smtClean="0"/>
              <a:t> </a:t>
            </a:r>
            <a:r>
              <a:rPr lang="ru-RU" sz="1400" b="1" dirty="0" smtClean="0"/>
              <a:t>6.0146-м</a:t>
            </a:r>
          </a:p>
          <a:p>
            <a:pPr algn="r"/>
            <a:r>
              <a:rPr lang="ru-RU" sz="1400" b="1" dirty="0" err="1" smtClean="0"/>
              <a:t>Каба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Анастасія</a:t>
            </a:r>
            <a:r>
              <a:rPr lang="ru-RU" sz="1400" b="1" dirty="0" smtClean="0"/>
              <a:t> </a:t>
            </a:r>
            <a:r>
              <a:rPr lang="ru-RU" sz="1400" b="1" dirty="0" smtClean="0"/>
              <a:t>6.1116</a:t>
            </a:r>
            <a:r>
              <a:rPr lang="ru-RU" b="1" dirty="0" smtClean="0">
                <a:solidFill>
                  <a:schemeClr val="bg1"/>
                </a:solidFill>
              </a:rPr>
              <a:t>16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87885" y="3222637"/>
            <a:ext cx="98288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474103" y="190345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 smtClean="0">
                <a:solidFill>
                  <a:srgbClr val="262537"/>
                </a:solidFill>
              </a:rPr>
              <a:t>Прибуток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>
                <a:solidFill>
                  <a:srgbClr val="262537"/>
                </a:solidFill>
              </a:rPr>
              <a:t>базисного </a:t>
            </a:r>
            <a:r>
              <a:rPr lang="ru-RU" sz="2400" dirty="0" err="1" smtClean="0">
                <a:solidFill>
                  <a:srgbClr val="262537"/>
                </a:solidFill>
              </a:rPr>
              <a:t>процесу</a:t>
            </a:r>
            <a:r>
              <a:rPr lang="ru-RU" sz="2400" dirty="0" smtClean="0">
                <a:solidFill>
                  <a:srgbClr val="262537"/>
                </a:solidFill>
              </a:rPr>
              <a:t>    </a:t>
            </a:r>
            <a:r>
              <a:rPr lang="en-US" sz="2400" dirty="0" smtClean="0">
                <a:solidFill>
                  <a:srgbClr val="262537"/>
                </a:solidFill>
              </a:rPr>
              <a:t>       </a:t>
            </a:r>
            <a:r>
              <a:rPr lang="ru-RU" sz="2400" dirty="0" smtClean="0">
                <a:solidFill>
                  <a:srgbClr val="262537"/>
                </a:solidFill>
              </a:rPr>
              <a:t>на </a:t>
            </a:r>
            <a:r>
              <a:rPr lang="ru-RU" sz="2400" dirty="0" err="1" smtClean="0">
                <a:solidFill>
                  <a:srgbClr val="262537"/>
                </a:solidFill>
              </a:rPr>
              <a:t>відрізку</a:t>
            </a:r>
            <a:endParaRPr lang="en-US" sz="2400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262537"/>
                </a:solidFill>
              </a:rPr>
              <a:t>[</a:t>
            </a:r>
            <a:r>
              <a:rPr lang="ru-RU" sz="2400" dirty="0">
                <a:solidFill>
                  <a:srgbClr val="262537"/>
                </a:solidFill>
              </a:rPr>
              <a:t>t-1,T] </a:t>
            </a:r>
            <a:r>
              <a:rPr lang="ru-RU" sz="2400" dirty="0" err="1" smtClean="0">
                <a:solidFill>
                  <a:srgbClr val="262537"/>
                </a:solidFill>
              </a:rPr>
              <a:t>рівний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величині</a:t>
            </a:r>
            <a:endParaRPr lang="en-US" sz="2400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sz="2400" dirty="0" err="1">
                <a:solidFill>
                  <a:srgbClr val="262537"/>
                </a:solidFill>
              </a:rPr>
              <a:t>т</a:t>
            </a:r>
            <a:r>
              <a:rPr lang="ru-RU" sz="2400" dirty="0" err="1" smtClean="0">
                <a:solidFill>
                  <a:srgbClr val="262537"/>
                </a:solidFill>
              </a:rPr>
              <a:t>обто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затраті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реалізуються</a:t>
            </a:r>
            <a:r>
              <a:rPr lang="ru-RU" sz="2400" dirty="0" smtClean="0">
                <a:solidFill>
                  <a:srgbClr val="262537"/>
                </a:solidFill>
              </a:rPr>
              <a:t> по </a:t>
            </a:r>
            <a:r>
              <a:rPr lang="ru-RU" sz="2400" dirty="0" err="1" smtClean="0">
                <a:solidFill>
                  <a:srgbClr val="262537"/>
                </a:solidFill>
              </a:rPr>
              <a:t>вартості</a:t>
            </a:r>
            <a:r>
              <a:rPr lang="ru-RU" sz="2400" dirty="0" smtClean="0">
                <a:solidFill>
                  <a:srgbClr val="262537"/>
                </a:solidFill>
              </a:rPr>
              <a:t> початку </a:t>
            </a:r>
            <a:r>
              <a:rPr lang="ru-RU" sz="2400" dirty="0" err="1" smtClean="0">
                <a:solidFill>
                  <a:srgbClr val="262537"/>
                </a:solidFill>
              </a:rPr>
              <a:t>періода</a:t>
            </a:r>
            <a:r>
              <a:rPr lang="ru-RU" sz="2400" dirty="0">
                <a:solidFill>
                  <a:srgbClr val="262537"/>
                </a:solidFill>
              </a:rPr>
              <a:t>, а </a:t>
            </a:r>
            <a:r>
              <a:rPr lang="ru-RU" sz="2400" dirty="0" err="1" smtClean="0">
                <a:solidFill>
                  <a:srgbClr val="262537"/>
                </a:solidFill>
              </a:rPr>
              <a:t>готоваяпродукція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>
                <a:solidFill>
                  <a:srgbClr val="262537"/>
                </a:solidFill>
              </a:rPr>
              <a:t>- по </a:t>
            </a:r>
            <a:r>
              <a:rPr lang="ru-RU" sz="2400" dirty="0" err="1" smtClean="0">
                <a:solidFill>
                  <a:srgbClr val="262537"/>
                </a:solidFill>
              </a:rPr>
              <a:t>вартості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>
                <a:solidFill>
                  <a:srgbClr val="262537"/>
                </a:solidFill>
              </a:rPr>
              <a:t>момента </a:t>
            </a:r>
            <a:r>
              <a:rPr lang="ru-RU" sz="2400" dirty="0" err="1" smtClean="0">
                <a:solidFill>
                  <a:srgbClr val="262537"/>
                </a:solidFill>
              </a:rPr>
              <a:t>її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реалізації</a:t>
            </a:r>
            <a:r>
              <a:rPr lang="ru-RU" sz="2400" dirty="0" smtClean="0">
                <a:solidFill>
                  <a:srgbClr val="262537"/>
                </a:solidFill>
              </a:rPr>
              <a:t>. </a:t>
            </a:r>
            <a:r>
              <a:rPr lang="ru-RU" sz="2400" dirty="0">
                <a:solidFill>
                  <a:srgbClr val="262537"/>
                </a:solidFill>
              </a:rPr>
              <a:t>Таким </a:t>
            </a:r>
            <a:r>
              <a:rPr lang="ru-RU" sz="2400" dirty="0" smtClean="0">
                <a:solidFill>
                  <a:srgbClr val="262537"/>
                </a:solidFill>
              </a:rPr>
              <a:t>чином</a:t>
            </a:r>
            <a:r>
              <a:rPr lang="ru-RU" sz="2400" dirty="0" smtClean="0">
                <a:solidFill>
                  <a:srgbClr val="262537"/>
                </a:solidFill>
              </a:rPr>
              <a:t>, </a:t>
            </a:r>
            <a:r>
              <a:rPr lang="ru-RU" sz="2400" dirty="0" err="1" smtClean="0">
                <a:solidFill>
                  <a:srgbClr val="262537"/>
                </a:solidFill>
              </a:rPr>
              <a:t>витрати</a:t>
            </a:r>
            <a:r>
              <a:rPr lang="ru-RU" sz="2400" dirty="0" smtClean="0">
                <a:solidFill>
                  <a:srgbClr val="262537"/>
                </a:solidFill>
              </a:rPr>
              <a:t> по </a:t>
            </a:r>
            <a:r>
              <a:rPr lang="ru-RU" sz="2400" dirty="0" err="1" smtClean="0">
                <a:solidFill>
                  <a:srgbClr val="262537"/>
                </a:solidFill>
              </a:rPr>
              <a:t>всім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базисним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процесам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можна</a:t>
            </a:r>
            <a:r>
              <a:rPr lang="ru-RU" sz="2400" dirty="0" smtClean="0">
                <a:solidFill>
                  <a:srgbClr val="262537"/>
                </a:solidFill>
              </a:rPr>
              <a:t> </a:t>
            </a:r>
            <a:r>
              <a:rPr lang="ru-RU" sz="2400" dirty="0" err="1" smtClean="0">
                <a:solidFill>
                  <a:srgbClr val="262537"/>
                </a:solidFill>
              </a:rPr>
              <a:t>записати</a:t>
            </a:r>
            <a:r>
              <a:rPr lang="ru-RU" sz="2400" dirty="0" smtClean="0">
                <a:solidFill>
                  <a:srgbClr val="262537"/>
                </a:solidFill>
              </a:rPr>
              <a:t> як   </a:t>
            </a:r>
            <a:r>
              <a:rPr lang="en-US" sz="2400" dirty="0" smtClean="0">
                <a:solidFill>
                  <a:srgbClr val="262537"/>
                </a:solidFill>
              </a:rPr>
              <a:t>          </a:t>
            </a:r>
            <a:r>
              <a:rPr lang="ru-RU" sz="2400" dirty="0" smtClean="0">
                <a:solidFill>
                  <a:srgbClr val="262537"/>
                </a:solidFill>
              </a:rPr>
              <a:t>, а </a:t>
            </a:r>
            <a:r>
              <a:rPr lang="ru-RU" sz="2400" dirty="0" err="1" smtClean="0">
                <a:solidFill>
                  <a:srgbClr val="262537"/>
                </a:solidFill>
              </a:rPr>
              <a:t>прибуток</a:t>
            </a:r>
            <a:r>
              <a:rPr lang="ru-RU" sz="2400" dirty="0" smtClean="0">
                <a:solidFill>
                  <a:srgbClr val="262537"/>
                </a:solidFill>
              </a:rPr>
              <a:t> - як </a:t>
            </a:r>
            <a:endParaRPr lang="ru-RU" sz="2400" dirty="0">
              <a:solidFill>
                <a:srgbClr val="262537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447763" y="19653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453" y="1903459"/>
            <a:ext cx="664913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214192" y="24384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10" y="2354096"/>
            <a:ext cx="2644784" cy="31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214192" y="26098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434469" y="4092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947" y="3770089"/>
            <a:ext cx="975347" cy="34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3299791" y="457025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5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777" y="3770089"/>
            <a:ext cx="696628" cy="35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926" y="4195914"/>
            <a:ext cx="7380389" cy="744915"/>
          </a:xfrm>
          <a:prstGeom prst="rect">
            <a:avLst/>
          </a:prstGeom>
        </p:spPr>
      </p:pic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628650" y="4996356"/>
            <a:ext cx="7712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Будемо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говорити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що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базисні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процеси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незбиткові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якщо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62537"/>
              </a:solidFill>
              <a:effectLst/>
            </a:endParaRPr>
          </a:p>
        </p:txBody>
      </p:sp>
      <p:pic>
        <p:nvPicPr>
          <p:cNvPr id="3097" name="Picture 2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331" y="5541806"/>
            <a:ext cx="1283135" cy="2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2277777" y="5401913"/>
            <a:ext cx="92236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,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неприбуткові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262537"/>
                </a:solidFill>
                <a:effectLst/>
                <a:ea typeface="Times New Roman" panose="02020603050405020304" pitchFamily="18" charset="0"/>
              </a:rPr>
              <a:t>– </a:t>
            </a:r>
            <a:r>
              <a:rPr lang="ru-RU" altLang="ru-RU" sz="2400" dirty="0" err="1" smtClean="0">
                <a:solidFill>
                  <a:srgbClr val="262537"/>
                </a:solidFill>
                <a:ea typeface="Times New Roman" panose="02020603050405020304" pitchFamily="18" charset="0"/>
              </a:rPr>
              <a:t>якщо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262537"/>
              </a:solidFill>
              <a:effectLst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5988072" y="556081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00" name="Picture 2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878" y="5513548"/>
            <a:ext cx="2124990" cy="21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9024346" y="5008387"/>
            <a:ext cx="1817370" cy="4351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H="1">
            <a:off x="628650" y="1844577"/>
            <a:ext cx="77683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Основний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предмет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дослідження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Дж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фон Неймана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– </a:t>
            </a:r>
            <a:r>
              <a:rPr lang="ru-RU" altLang="ru-RU" sz="2000" dirty="0" err="1" smtClean="0">
                <a:ea typeface="Times New Roman" panose="02020603050405020304" pitchFamily="18" charset="0"/>
              </a:rPr>
              <a:t>це</a:t>
            </a:r>
            <a:r>
              <a:rPr lang="ru-RU" altLang="ru-RU" sz="2000" dirty="0" smtClean="0">
                <a:ea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ea typeface="Times New Roman" panose="02020603050405020304" pitchFamily="18" charset="0"/>
              </a:rPr>
              <a:t>можливість</a:t>
            </a:r>
            <a:r>
              <a:rPr lang="ru-RU" altLang="ru-RU" sz="2000" dirty="0" smtClean="0">
                <a:ea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ea typeface="Times New Roman" panose="02020603050405020304" pitchFamily="18" charset="0"/>
              </a:rPr>
              <a:t>існування</a:t>
            </a:r>
            <a:r>
              <a:rPr lang="ru-RU" altLang="ru-RU" sz="2000" dirty="0" smtClean="0"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рівноваги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розлянутій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altLang="ru-RU" sz="2000" dirty="0" err="1">
                <a:ea typeface="Times New Roman" panose="02020603050405020304" pitchFamily="18" charset="0"/>
              </a:rPr>
              <a:t>ї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динамічній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моделі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ea typeface="Times New Roman" panose="02020603050405020304" pitchFamily="18" charset="0"/>
              </a:rPr>
              <a:t>е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кономіки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при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заданих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кожний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момент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цінах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При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рівновазі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умовах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повної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конкуренції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має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місце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вартісний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баланс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Таким чином,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умовах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рівноваги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не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виникає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ніякого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прибутку</a:t>
            </a:r>
            <a:r>
              <a:rPr lang="en-US" altLang="ru-RU" sz="2000" dirty="0" smtClean="0"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flipH="1">
            <a:off x="9652996" y="4068587"/>
            <a:ext cx="210709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650" y="3629681"/>
            <a:ext cx="53125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ea typeface="Times New Roman" panose="02020603050405020304" pitchFamily="18" charset="0"/>
              </a:rPr>
              <a:t>Опис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ea typeface="Times New Roman" panose="02020603050405020304" pitchFamily="18" charset="0"/>
              </a:rPr>
              <a:t>моделі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sz="2000" dirty="0">
                <a:ea typeface="Times New Roman" panose="02020603050405020304" pitchFamily="18" charset="0"/>
              </a:rPr>
              <a:t>Неймана завершено. </a:t>
            </a:r>
            <a:r>
              <a:rPr lang="ru-RU" sz="2000" dirty="0" err="1" smtClean="0">
                <a:ea typeface="Times New Roman" panose="02020603050405020304" pitchFamily="18" charset="0"/>
              </a:rPr>
              <a:t>Сукупність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ea typeface="Times New Roman" panose="02020603050405020304" pitchFamily="18" charset="0"/>
              </a:rPr>
              <a:t>нерівностей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sz="2000" dirty="0">
                <a:ea typeface="Times New Roman" panose="02020603050405020304" pitchFamily="18" charset="0"/>
              </a:rPr>
              <a:t>і</a:t>
            </a:r>
            <a:r>
              <a:rPr lang="ru-RU" sz="2000" dirty="0" smtClean="0"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ea typeface="Times New Roman" panose="02020603050405020304" pitchFamily="18" charset="0"/>
              </a:rPr>
              <a:t>рівнянь</a:t>
            </a:r>
            <a:endParaRPr lang="ru-RU" sz="2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058" y="4337567"/>
            <a:ext cx="2367512" cy="1231106"/>
          </a:xfrm>
          <a:prstGeom prst="rect">
            <a:avLst/>
          </a:prstGeom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25" y="4452378"/>
            <a:ext cx="1120932" cy="28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78" y="4495132"/>
            <a:ext cx="1077311" cy="27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346881" y="4349869"/>
            <a:ext cx="4964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де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 flipV="1">
            <a:off x="-3169412" y="4443853"/>
            <a:ext cx="97289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и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279480" y="4805393"/>
            <a:ext cx="474486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-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матриця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затрат и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випуску</a:t>
            </a:r>
            <a:r>
              <a:rPr kumimoji="0" lang="ru-RU" alt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відповідно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называється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динамічною</a:t>
            </a:r>
            <a:r>
              <a:rPr kumimoji="0" lang="ru-RU" altLang="ru-RU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моделью Неймана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96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44" y="122468"/>
            <a:ext cx="7886700" cy="753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Класична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Неймана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будується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наступних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передумовах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824468" y="4703545"/>
            <a:ext cx="5105400" cy="555625"/>
            <a:chOff x="1248" y="1440"/>
            <a:chExt cx="3216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811589" y="2062610"/>
            <a:ext cx="5105400" cy="606425"/>
            <a:chOff x="1248" y="1998"/>
            <a:chExt cx="3216" cy="38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2184" y="1998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811589" y="2973904"/>
            <a:ext cx="5105400" cy="555625"/>
            <a:chOff x="1248" y="2640"/>
            <a:chExt cx="3216" cy="350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811589" y="3892076"/>
            <a:ext cx="5105400" cy="555625"/>
            <a:chOff x="1248" y="3230"/>
            <a:chExt cx="3216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887789" y="5530300"/>
            <a:ext cx="5105400" cy="555625"/>
            <a:chOff x="1248" y="3230"/>
            <a:chExt cx="3216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1834447" y="5585347"/>
            <a:ext cx="3262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ц</a:t>
            </a:r>
            <a:r>
              <a:rPr lang="uk-UA" b="1" dirty="0" smtClean="0">
                <a:solidFill>
                  <a:srgbClr val="7030A0"/>
                </a:solidFill>
              </a:rPr>
              <a:t>іни товарів змінюються у часі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03864" y="1149846"/>
            <a:ext cx="67942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 err="1">
                <a:solidFill>
                  <a:srgbClr val="587600"/>
                </a:solidFill>
              </a:rPr>
              <a:t>економіка</a:t>
            </a:r>
            <a:r>
              <a:rPr lang="ru-RU" b="1" dirty="0">
                <a:solidFill>
                  <a:srgbClr val="587600"/>
                </a:solidFill>
              </a:rPr>
              <a:t>, яка </a:t>
            </a:r>
            <a:r>
              <a:rPr lang="ru-RU" b="1" dirty="0" err="1">
                <a:solidFill>
                  <a:srgbClr val="587600"/>
                </a:solidFill>
              </a:rPr>
              <a:t>характеризується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 smtClean="0">
                <a:solidFill>
                  <a:srgbClr val="587600"/>
                </a:solidFill>
              </a:rPr>
              <a:t>лінійною</a:t>
            </a:r>
            <a:r>
              <a:rPr lang="ru-RU" b="1" dirty="0" smtClean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технологією</a:t>
            </a:r>
            <a:r>
              <a:rPr lang="ru-RU" b="1" dirty="0">
                <a:solidFill>
                  <a:srgbClr val="587600"/>
                </a:solidFill>
              </a:rPr>
              <a:t>, </a:t>
            </a:r>
            <a:r>
              <a:rPr lang="ru-RU" b="1" dirty="0" err="1">
                <a:solidFill>
                  <a:srgbClr val="587600"/>
                </a:solidFill>
              </a:rPr>
              <a:t>складається</a:t>
            </a:r>
            <a:r>
              <a:rPr lang="ru-RU" b="1" dirty="0">
                <a:solidFill>
                  <a:srgbClr val="587600"/>
                </a:solidFill>
              </a:rPr>
              <a:t> з </a:t>
            </a:r>
            <a:r>
              <a:rPr lang="ru-RU" b="1" dirty="0" err="1">
                <a:solidFill>
                  <a:srgbClr val="587600"/>
                </a:solidFill>
              </a:rPr>
              <a:t>галузей</a:t>
            </a:r>
            <a:r>
              <a:rPr lang="ru-RU" b="1" dirty="0">
                <a:solidFill>
                  <a:srgbClr val="587600"/>
                </a:solidFill>
              </a:rPr>
              <a:t>, </a:t>
            </a:r>
            <a:r>
              <a:rPr lang="ru-RU" b="1" dirty="0" err="1">
                <a:solidFill>
                  <a:srgbClr val="587600"/>
                </a:solidFill>
              </a:rPr>
              <a:t>кожна</a:t>
            </a:r>
            <a:r>
              <a:rPr lang="ru-RU" b="1" dirty="0">
                <a:solidFill>
                  <a:srgbClr val="587600"/>
                </a:solidFill>
              </a:rPr>
              <a:t> з </a:t>
            </a:r>
            <a:r>
              <a:rPr lang="ru-RU" b="1" dirty="0" err="1">
                <a:solidFill>
                  <a:srgbClr val="587600"/>
                </a:solidFill>
              </a:rPr>
              <a:t>яких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має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 smtClean="0">
                <a:solidFill>
                  <a:srgbClr val="587600"/>
                </a:solidFill>
              </a:rPr>
              <a:t>кінцеве</a:t>
            </a:r>
            <a:r>
              <a:rPr lang="ru-RU" b="1" dirty="0" smtClean="0">
                <a:solidFill>
                  <a:srgbClr val="587600"/>
                </a:solidFill>
              </a:rPr>
              <a:t> </a:t>
            </a:r>
            <a:r>
              <a:rPr lang="ru-RU" b="1" dirty="0">
                <a:solidFill>
                  <a:srgbClr val="587600"/>
                </a:solidFill>
              </a:rPr>
              <a:t>числом </a:t>
            </a:r>
            <a:r>
              <a:rPr lang="ru-RU" b="1" dirty="0" err="1">
                <a:solidFill>
                  <a:srgbClr val="587600"/>
                </a:solidFill>
              </a:rPr>
              <a:t>виробничих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процесів</a:t>
            </a:r>
            <a:r>
              <a:rPr lang="ru-RU" b="1" dirty="0">
                <a:solidFill>
                  <a:srgbClr val="587600"/>
                </a:solidFill>
              </a:rPr>
              <a:t>, </a:t>
            </a:r>
            <a:r>
              <a:rPr lang="ru-RU" b="1" dirty="0" err="1">
                <a:solidFill>
                  <a:srgbClr val="587600"/>
                </a:solidFill>
              </a:rPr>
              <a:t>тобто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випускається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декілька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видів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товарів</a:t>
            </a:r>
            <a:r>
              <a:rPr lang="ru-RU" b="1" dirty="0">
                <a:solidFill>
                  <a:srgbClr val="587600"/>
                </a:solidFill>
              </a:rPr>
              <a:t>, </a:t>
            </a:r>
            <a:r>
              <a:rPr lang="ru-RU" b="1" dirty="0" err="1">
                <a:solidFill>
                  <a:srgbClr val="587600"/>
                </a:solidFill>
              </a:rPr>
              <a:t>причому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допускається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спільна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діяльність</a:t>
            </a:r>
            <a:r>
              <a:rPr lang="ru-RU" b="1" dirty="0">
                <a:solidFill>
                  <a:srgbClr val="587600"/>
                </a:solidFill>
              </a:rPr>
              <a:t> </a:t>
            </a:r>
            <a:r>
              <a:rPr lang="ru-RU" b="1" dirty="0" err="1">
                <a:solidFill>
                  <a:srgbClr val="587600"/>
                </a:solidFill>
              </a:rPr>
              <a:t>галузей</a:t>
            </a:r>
            <a:r>
              <a:rPr lang="ru-RU" b="1" dirty="0">
                <a:solidFill>
                  <a:srgbClr val="587600"/>
                </a:solidFill>
              </a:rPr>
              <a:t>;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603864" y="2683251"/>
            <a:ext cx="63570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4F78"/>
                </a:solidFill>
              </a:rPr>
              <a:t>виробничі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процеси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розгортаються</a:t>
            </a:r>
            <a:r>
              <a:rPr lang="ru-RU" b="1" dirty="0">
                <a:solidFill>
                  <a:srgbClr val="004F78"/>
                </a:solidFill>
              </a:rPr>
              <a:t> в </a:t>
            </a:r>
            <a:r>
              <a:rPr lang="ru-RU" b="1" dirty="0" err="1">
                <a:solidFill>
                  <a:srgbClr val="004F78"/>
                </a:solidFill>
              </a:rPr>
              <a:t>часі</a:t>
            </a:r>
            <a:r>
              <a:rPr lang="ru-RU" b="1" dirty="0">
                <a:solidFill>
                  <a:srgbClr val="004F78"/>
                </a:solidFill>
              </a:rPr>
              <a:t>, </a:t>
            </a:r>
            <a:r>
              <a:rPr lang="ru-RU" b="1" dirty="0" err="1">
                <a:solidFill>
                  <a:srgbClr val="004F78"/>
                </a:solidFill>
              </a:rPr>
              <a:t>причому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здійснення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витрат</a:t>
            </a:r>
            <a:r>
              <a:rPr lang="ru-RU" b="1" dirty="0">
                <a:solidFill>
                  <a:srgbClr val="004F78"/>
                </a:solidFill>
              </a:rPr>
              <a:t> і </a:t>
            </a:r>
            <a:r>
              <a:rPr lang="ru-RU" b="1" dirty="0" err="1" smtClean="0">
                <a:solidFill>
                  <a:srgbClr val="004F78"/>
                </a:solidFill>
              </a:rPr>
              <a:t>випуску</a:t>
            </a:r>
            <a:r>
              <a:rPr lang="ru-RU" b="1" dirty="0" smtClean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готової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продукції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розділені</a:t>
            </a:r>
            <a:r>
              <a:rPr lang="ru-RU" b="1" dirty="0">
                <a:solidFill>
                  <a:srgbClr val="004F78"/>
                </a:solidFill>
              </a:rPr>
              <a:t> </a:t>
            </a:r>
            <a:r>
              <a:rPr lang="ru-RU" b="1" dirty="0" err="1">
                <a:solidFill>
                  <a:srgbClr val="004F78"/>
                </a:solidFill>
              </a:rPr>
              <a:t>тимчасовим</a:t>
            </a:r>
            <a:r>
              <a:rPr lang="ru-RU" b="1" dirty="0">
                <a:solidFill>
                  <a:srgbClr val="004F78"/>
                </a:solidFill>
              </a:rPr>
              <a:t> лагом;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585622" y="3232087"/>
            <a:ext cx="62007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b="1" dirty="0">
                <a:solidFill>
                  <a:srgbClr val="C37527"/>
                </a:solidFill>
              </a:rPr>
              <a:t>для </a:t>
            </a:r>
            <a:r>
              <a:rPr lang="ru-RU" b="1" dirty="0" err="1">
                <a:solidFill>
                  <a:srgbClr val="C37527"/>
                </a:solidFill>
              </a:rPr>
              <a:t>виробництва</a:t>
            </a:r>
            <a:r>
              <a:rPr lang="ru-RU" b="1" dirty="0">
                <a:solidFill>
                  <a:srgbClr val="C37527"/>
                </a:solidFill>
              </a:rPr>
              <a:t> в </a:t>
            </a:r>
            <a:r>
              <a:rPr lang="ru-RU" b="1" dirty="0" err="1">
                <a:solidFill>
                  <a:srgbClr val="C37527"/>
                </a:solidFill>
              </a:rPr>
              <a:t>даний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період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можна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витрачати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тільки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ті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продукти</a:t>
            </a:r>
            <a:r>
              <a:rPr lang="ru-RU" b="1" dirty="0">
                <a:solidFill>
                  <a:srgbClr val="C37527"/>
                </a:solidFill>
              </a:rPr>
              <a:t>, </a:t>
            </a:r>
            <a:r>
              <a:rPr lang="ru-RU" b="1" dirty="0" err="1">
                <a:solidFill>
                  <a:srgbClr val="C37527"/>
                </a:solidFill>
              </a:rPr>
              <a:t>які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були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вироблені</a:t>
            </a:r>
            <a:r>
              <a:rPr lang="ru-RU" b="1" dirty="0">
                <a:solidFill>
                  <a:srgbClr val="C37527"/>
                </a:solidFill>
              </a:rPr>
              <a:t> в </a:t>
            </a:r>
            <a:r>
              <a:rPr lang="ru-RU" b="1" dirty="0" err="1">
                <a:solidFill>
                  <a:srgbClr val="C37527"/>
                </a:solidFill>
              </a:rPr>
              <a:t>попередньому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періоді</a:t>
            </a:r>
            <a:r>
              <a:rPr lang="ru-RU" b="1" dirty="0">
                <a:solidFill>
                  <a:srgbClr val="C37527"/>
                </a:solidFill>
              </a:rPr>
              <a:t> часу, </a:t>
            </a:r>
            <a:r>
              <a:rPr lang="ru-RU" b="1" dirty="0" err="1">
                <a:solidFill>
                  <a:srgbClr val="C37527"/>
                </a:solidFill>
              </a:rPr>
              <a:t>первинні</a:t>
            </a:r>
            <a:r>
              <a:rPr lang="ru-RU" b="1" dirty="0">
                <a:solidFill>
                  <a:srgbClr val="C37527"/>
                </a:solidFill>
              </a:rPr>
              <a:t> </a:t>
            </a:r>
            <a:r>
              <a:rPr lang="ru-RU" b="1" dirty="0" err="1">
                <a:solidFill>
                  <a:srgbClr val="C37527"/>
                </a:solidFill>
              </a:rPr>
              <a:t>чинники</a:t>
            </a:r>
            <a:r>
              <a:rPr lang="ru-RU" b="1" dirty="0">
                <a:solidFill>
                  <a:srgbClr val="C37527"/>
                </a:solidFill>
              </a:rPr>
              <a:t> не </a:t>
            </a:r>
            <a:r>
              <a:rPr lang="ru-RU" b="1" dirty="0" err="1">
                <a:solidFill>
                  <a:srgbClr val="C37527"/>
                </a:solidFill>
              </a:rPr>
              <a:t>беруть</a:t>
            </a:r>
            <a:r>
              <a:rPr lang="ru-RU" b="1" dirty="0">
                <a:solidFill>
                  <a:srgbClr val="C37527"/>
                </a:solidFill>
              </a:rPr>
              <a:t> участь;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585622" y="4522315"/>
            <a:ext cx="62431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9D4C4F"/>
                </a:solidFill>
              </a:rPr>
              <a:t>попит </a:t>
            </a:r>
            <a:r>
              <a:rPr lang="ru-RU" b="1" dirty="0" err="1">
                <a:solidFill>
                  <a:srgbClr val="9D4C4F"/>
                </a:solidFill>
              </a:rPr>
              <a:t>населення</a:t>
            </a:r>
            <a:r>
              <a:rPr lang="ru-RU" b="1" dirty="0">
                <a:solidFill>
                  <a:srgbClr val="9D4C4F"/>
                </a:solidFill>
              </a:rPr>
              <a:t> на </a:t>
            </a:r>
            <a:r>
              <a:rPr lang="ru-RU" b="1" dirty="0" err="1">
                <a:solidFill>
                  <a:srgbClr val="9D4C4F"/>
                </a:solidFill>
              </a:rPr>
              <a:t>товари</a:t>
            </a:r>
            <a:r>
              <a:rPr lang="ru-RU" b="1" dirty="0">
                <a:solidFill>
                  <a:srgbClr val="9D4C4F"/>
                </a:solidFill>
              </a:rPr>
              <a:t> і, </a:t>
            </a:r>
            <a:r>
              <a:rPr lang="ru-RU" b="1" dirty="0" err="1">
                <a:solidFill>
                  <a:srgbClr val="9D4C4F"/>
                </a:solidFill>
              </a:rPr>
              <a:t>відповідно</a:t>
            </a:r>
            <a:r>
              <a:rPr lang="ru-RU" b="1" dirty="0">
                <a:solidFill>
                  <a:srgbClr val="9D4C4F"/>
                </a:solidFill>
              </a:rPr>
              <a:t>, </a:t>
            </a:r>
            <a:r>
              <a:rPr lang="ru-RU" b="1" dirty="0" err="1">
                <a:solidFill>
                  <a:srgbClr val="9D4C4F"/>
                </a:solidFill>
              </a:rPr>
              <a:t>кінцеве</a:t>
            </a:r>
            <a:r>
              <a:rPr lang="ru-RU" b="1" dirty="0">
                <a:solidFill>
                  <a:srgbClr val="9D4C4F"/>
                </a:solidFill>
              </a:rPr>
              <a:t> </a:t>
            </a:r>
            <a:r>
              <a:rPr lang="ru-RU" b="1" dirty="0" err="1">
                <a:solidFill>
                  <a:srgbClr val="9D4C4F"/>
                </a:solidFill>
              </a:rPr>
              <a:t>споживання</a:t>
            </a:r>
            <a:r>
              <a:rPr lang="ru-RU" b="1" dirty="0">
                <a:solidFill>
                  <a:srgbClr val="9D4C4F"/>
                </a:solidFill>
              </a:rPr>
              <a:t> в явному </a:t>
            </a:r>
            <a:r>
              <a:rPr lang="ru-RU" b="1" dirty="0" err="1">
                <a:solidFill>
                  <a:srgbClr val="9D4C4F"/>
                </a:solidFill>
              </a:rPr>
              <a:t>вигляді</a:t>
            </a:r>
            <a:r>
              <a:rPr lang="ru-RU" b="1" dirty="0">
                <a:solidFill>
                  <a:srgbClr val="9D4C4F"/>
                </a:solidFill>
              </a:rPr>
              <a:t> не </a:t>
            </a:r>
            <a:r>
              <a:rPr lang="ru-RU" b="1" dirty="0" err="1">
                <a:solidFill>
                  <a:srgbClr val="9D4C4F"/>
                </a:solidFill>
              </a:rPr>
              <a:t>виділяються</a:t>
            </a:r>
            <a:r>
              <a:rPr lang="ru-RU" b="1" dirty="0">
                <a:solidFill>
                  <a:srgbClr val="9D4C4F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988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409" y="51515"/>
            <a:ext cx="7886700" cy="814521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Перейдемо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опису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моделі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Неймана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1764406"/>
            <a:ext cx="7886700" cy="4325245"/>
          </a:xfrm>
        </p:spPr>
        <p:txBody>
          <a:bodyPr/>
          <a:lstStyle/>
          <a:p>
            <a:r>
              <a:rPr lang="ru-RU" dirty="0">
                <a:solidFill>
                  <a:srgbClr val="262537"/>
                </a:solidFill>
              </a:rPr>
              <a:t>На дискретно часовому </a:t>
            </a:r>
            <a:r>
              <a:rPr lang="ru-RU" dirty="0" err="1">
                <a:solidFill>
                  <a:srgbClr val="262537"/>
                </a:solidFill>
              </a:rPr>
              <a:t>інтервалі</a:t>
            </a:r>
            <a:r>
              <a:rPr lang="ru-RU" dirty="0">
                <a:solidFill>
                  <a:srgbClr val="262537"/>
                </a:solidFill>
              </a:rPr>
              <a:t> [0, Т] з точками t = 0,1, ......, Т </a:t>
            </a:r>
            <a:r>
              <a:rPr lang="ru-RU" dirty="0" err="1">
                <a:solidFill>
                  <a:srgbClr val="262537"/>
                </a:solidFill>
              </a:rPr>
              <a:t>розглядається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виробництво</a:t>
            </a:r>
            <a:r>
              <a:rPr lang="ru-RU" dirty="0">
                <a:solidFill>
                  <a:srgbClr val="262537"/>
                </a:solidFill>
              </a:rPr>
              <a:t>, в </a:t>
            </a:r>
            <a:r>
              <a:rPr lang="ru-RU" dirty="0" err="1">
                <a:solidFill>
                  <a:srgbClr val="262537"/>
                </a:solidFill>
              </a:rPr>
              <a:t>якому</a:t>
            </a:r>
            <a:r>
              <a:rPr lang="ru-RU" dirty="0">
                <a:solidFill>
                  <a:srgbClr val="262537"/>
                </a:solidFill>
              </a:rPr>
              <a:t> n </a:t>
            </a:r>
            <a:r>
              <a:rPr lang="ru-RU" dirty="0" err="1">
                <a:solidFill>
                  <a:srgbClr val="262537"/>
                </a:solidFill>
              </a:rPr>
              <a:t>видів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витрат</a:t>
            </a:r>
            <a:r>
              <a:rPr lang="ru-RU" dirty="0">
                <a:solidFill>
                  <a:srgbClr val="262537"/>
                </a:solidFill>
              </a:rPr>
              <a:t> за </a:t>
            </a:r>
            <a:r>
              <a:rPr lang="ru-RU" dirty="0" err="1">
                <a:solidFill>
                  <a:srgbClr val="262537"/>
                </a:solidFill>
              </a:rPr>
              <a:t>допомогою</a:t>
            </a:r>
            <a:r>
              <a:rPr lang="ru-RU" dirty="0">
                <a:solidFill>
                  <a:srgbClr val="262537"/>
                </a:solidFill>
              </a:rPr>
              <a:t> m </a:t>
            </a:r>
            <a:r>
              <a:rPr lang="ru-RU" dirty="0" err="1">
                <a:solidFill>
                  <a:srgbClr val="262537"/>
                </a:solidFill>
              </a:rPr>
              <a:t>технологічних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процесів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перетворюються</a:t>
            </a:r>
            <a:r>
              <a:rPr lang="ru-RU" dirty="0">
                <a:solidFill>
                  <a:srgbClr val="262537"/>
                </a:solidFill>
              </a:rPr>
              <a:t> в n </a:t>
            </a:r>
            <a:r>
              <a:rPr lang="ru-RU" dirty="0" err="1">
                <a:solidFill>
                  <a:srgbClr val="262537"/>
                </a:solidFill>
              </a:rPr>
              <a:t>видів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продукції</a:t>
            </a:r>
            <a:r>
              <a:rPr lang="ru-RU" dirty="0">
                <a:solidFill>
                  <a:srgbClr val="262537"/>
                </a:solidFill>
              </a:rPr>
              <a:t>. Ми не </a:t>
            </a:r>
            <a:r>
              <a:rPr lang="ru-RU" dirty="0" err="1">
                <a:solidFill>
                  <a:srgbClr val="262537"/>
                </a:solidFill>
              </a:rPr>
              <a:t>будемо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вказувати</a:t>
            </a:r>
            <a:r>
              <a:rPr lang="ru-RU" dirty="0">
                <a:solidFill>
                  <a:srgbClr val="262537"/>
                </a:solidFill>
              </a:rPr>
              <a:t> число </a:t>
            </a:r>
            <a:r>
              <a:rPr lang="ru-RU" dirty="0" err="1">
                <a:solidFill>
                  <a:srgbClr val="262537"/>
                </a:solidFill>
              </a:rPr>
              <a:t>галузей</a:t>
            </a:r>
            <a:r>
              <a:rPr lang="ru-RU" dirty="0">
                <a:solidFill>
                  <a:srgbClr val="262537"/>
                </a:solidFill>
              </a:rPr>
              <a:t>, так як в </a:t>
            </a:r>
            <a:r>
              <a:rPr lang="ru-RU" dirty="0" err="1">
                <a:solidFill>
                  <a:srgbClr val="262537"/>
                </a:solidFill>
              </a:rPr>
              <a:t>подальшому</a:t>
            </a:r>
            <a:r>
              <a:rPr lang="ru-RU" dirty="0">
                <a:solidFill>
                  <a:srgbClr val="262537"/>
                </a:solidFill>
              </a:rPr>
              <a:t> не </a:t>
            </a:r>
            <a:r>
              <a:rPr lang="ru-RU" dirty="0" err="1">
                <a:solidFill>
                  <a:srgbClr val="262537"/>
                </a:solidFill>
              </a:rPr>
              <a:t>знадобиться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підкреслювати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приналежність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товарів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або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технологій</a:t>
            </a:r>
            <a:r>
              <a:rPr lang="ru-RU" dirty="0">
                <a:solidFill>
                  <a:srgbClr val="262537"/>
                </a:solidFill>
              </a:rPr>
              <a:t> до </a:t>
            </a:r>
            <a:r>
              <a:rPr lang="ru-RU" dirty="0" err="1">
                <a:solidFill>
                  <a:srgbClr val="262537"/>
                </a:solidFill>
              </a:rPr>
              <a:t>конкретних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галузей</a:t>
            </a:r>
            <a:r>
              <a:rPr lang="ru-RU" dirty="0">
                <a:solidFill>
                  <a:srgbClr val="262537"/>
                </a:solidFill>
              </a:rPr>
              <a:t>. У </a:t>
            </a:r>
            <a:r>
              <a:rPr lang="ru-RU" dirty="0" err="1">
                <a:solidFill>
                  <a:srgbClr val="262537"/>
                </a:solidFill>
              </a:rPr>
              <a:t>моделі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Леонтьєва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технологічні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коефіцієнти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були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віднесені</a:t>
            </a:r>
            <a:r>
              <a:rPr lang="ru-RU" dirty="0">
                <a:solidFill>
                  <a:srgbClr val="262537"/>
                </a:solidFill>
              </a:rPr>
              <a:t> до </a:t>
            </a:r>
            <a:r>
              <a:rPr lang="ru-RU" dirty="0" err="1">
                <a:solidFill>
                  <a:srgbClr val="262537"/>
                </a:solidFill>
              </a:rPr>
              <a:t>одиниці</a:t>
            </a:r>
            <a:r>
              <a:rPr lang="ru-RU" dirty="0">
                <a:solidFill>
                  <a:srgbClr val="262537"/>
                </a:solidFill>
              </a:rPr>
              <a:t> продукту. У </a:t>
            </a:r>
            <a:r>
              <a:rPr lang="ru-RU" dirty="0" err="1">
                <a:solidFill>
                  <a:srgbClr val="262537"/>
                </a:solidFill>
              </a:rPr>
              <a:t>моделі</a:t>
            </a:r>
            <a:r>
              <a:rPr lang="ru-RU" dirty="0">
                <a:solidFill>
                  <a:srgbClr val="262537"/>
                </a:solidFill>
              </a:rPr>
              <a:t> Неймана, </a:t>
            </a:r>
            <a:r>
              <a:rPr lang="ru-RU" dirty="0" err="1">
                <a:solidFill>
                  <a:srgbClr val="262537"/>
                </a:solidFill>
              </a:rPr>
              <a:t>приймаючи</a:t>
            </a:r>
            <a:r>
              <a:rPr lang="ru-RU" dirty="0">
                <a:solidFill>
                  <a:srgbClr val="262537"/>
                </a:solidFill>
              </a:rPr>
              <a:t> в </a:t>
            </a:r>
            <a:r>
              <a:rPr lang="ru-RU" dirty="0" err="1">
                <a:solidFill>
                  <a:srgbClr val="262537"/>
                </a:solidFill>
              </a:rPr>
              <a:t>якості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виробничих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одиниць</a:t>
            </a:r>
            <a:r>
              <a:rPr lang="ru-RU" dirty="0">
                <a:solidFill>
                  <a:srgbClr val="262537"/>
                </a:solidFill>
              </a:rPr>
              <a:t> не </a:t>
            </a:r>
            <a:r>
              <a:rPr lang="ru-RU" dirty="0" err="1" smtClean="0">
                <a:solidFill>
                  <a:srgbClr val="262537"/>
                </a:solidFill>
              </a:rPr>
              <a:t>галузі</a:t>
            </a:r>
            <a:r>
              <a:rPr lang="ru-RU" dirty="0" smtClean="0">
                <a:solidFill>
                  <a:srgbClr val="262537"/>
                </a:solidFill>
              </a:rPr>
              <a:t>, </a:t>
            </a:r>
            <a:r>
              <a:rPr lang="ru-RU" dirty="0">
                <a:solidFill>
                  <a:srgbClr val="262537"/>
                </a:solidFill>
              </a:rPr>
              <a:t>а </a:t>
            </a:r>
            <a:r>
              <a:rPr lang="ru-RU" dirty="0" err="1">
                <a:solidFill>
                  <a:srgbClr val="262537"/>
                </a:solidFill>
              </a:rPr>
              <a:t>технологічні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процеси</a:t>
            </a:r>
            <a:r>
              <a:rPr lang="ru-RU" dirty="0">
                <a:solidFill>
                  <a:srgbClr val="262537"/>
                </a:solidFill>
              </a:rPr>
              <a:t>, </a:t>
            </a:r>
            <a:r>
              <a:rPr lang="ru-RU" dirty="0" err="1">
                <a:solidFill>
                  <a:srgbClr val="262537"/>
                </a:solidFill>
              </a:rPr>
              <a:t>зручно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віднести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ці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коефіцієнти</a:t>
            </a:r>
            <a:r>
              <a:rPr lang="ru-RU" dirty="0">
                <a:solidFill>
                  <a:srgbClr val="262537"/>
                </a:solidFill>
              </a:rPr>
              <a:t> до </a:t>
            </a:r>
            <a:r>
              <a:rPr lang="ru-RU" dirty="0" err="1">
                <a:solidFill>
                  <a:srgbClr val="262537"/>
                </a:solidFill>
              </a:rPr>
              <a:t>інтенсивності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виробничих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процесів</a:t>
            </a:r>
            <a:r>
              <a:rPr lang="ru-RU" dirty="0">
                <a:solidFill>
                  <a:srgbClr val="262537"/>
                </a:solidFill>
              </a:rPr>
              <a:t>.</a:t>
            </a:r>
            <a:endParaRPr lang="ru-RU" dirty="0">
              <a:solidFill>
                <a:srgbClr val="2625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225" y="455280"/>
            <a:ext cx="4716082" cy="4848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439" y="1468191"/>
            <a:ext cx="7886700" cy="47731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262537"/>
                </a:solidFill>
              </a:rPr>
              <a:t>Інтенсивністю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виробничого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процесу</a:t>
            </a:r>
            <a:r>
              <a:rPr lang="ru-RU" dirty="0">
                <a:solidFill>
                  <a:srgbClr val="262537"/>
                </a:solidFill>
              </a:rPr>
              <a:t> j </a:t>
            </a:r>
            <a:r>
              <a:rPr lang="ru-RU" dirty="0" err="1">
                <a:solidFill>
                  <a:srgbClr val="262537"/>
                </a:solidFill>
              </a:rPr>
              <a:t>називається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обсяг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продуктів</a:t>
            </a:r>
            <a:r>
              <a:rPr lang="ru-RU" dirty="0">
                <a:solidFill>
                  <a:srgbClr val="262537"/>
                </a:solidFill>
              </a:rPr>
              <a:t>, </a:t>
            </a:r>
            <a:r>
              <a:rPr lang="ru-RU" dirty="0" err="1">
                <a:solidFill>
                  <a:srgbClr val="262537"/>
                </a:solidFill>
              </a:rPr>
              <a:t>що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випускаються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цим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процесом</a:t>
            </a:r>
            <a:r>
              <a:rPr lang="ru-RU" dirty="0">
                <a:solidFill>
                  <a:srgbClr val="262537"/>
                </a:solidFill>
              </a:rPr>
              <a:t> за </a:t>
            </a:r>
            <a:r>
              <a:rPr lang="ru-RU" dirty="0" err="1">
                <a:solidFill>
                  <a:srgbClr val="262537"/>
                </a:solidFill>
              </a:rPr>
              <a:t>одиницю</a:t>
            </a:r>
            <a:r>
              <a:rPr lang="ru-RU" dirty="0">
                <a:solidFill>
                  <a:srgbClr val="262537"/>
                </a:solidFill>
              </a:rPr>
              <a:t> часу. </a:t>
            </a:r>
            <a:r>
              <a:rPr lang="ru-RU" dirty="0" err="1">
                <a:solidFill>
                  <a:srgbClr val="262537"/>
                </a:solidFill>
              </a:rPr>
              <a:t>рівень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інтенсивності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j-</a:t>
            </a:r>
            <a:r>
              <a:rPr lang="ru-RU" dirty="0" err="1" smtClean="0">
                <a:solidFill>
                  <a:srgbClr val="262537"/>
                </a:solidFill>
              </a:rPr>
              <a:t>го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процесу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 момент часу </a:t>
            </a:r>
            <a:r>
              <a:rPr lang="ru-RU" dirty="0" smtClean="0">
                <a:solidFill>
                  <a:srgbClr val="262537"/>
                </a:solidFill>
              </a:rPr>
              <a:t>t </a:t>
            </a:r>
            <a:r>
              <a:rPr lang="ru-RU" dirty="0" err="1" smtClean="0">
                <a:solidFill>
                  <a:srgbClr val="262537"/>
                </a:solidFill>
              </a:rPr>
              <a:t>позначимо</a:t>
            </a:r>
            <a:r>
              <a:rPr lang="ru-RU" dirty="0" smtClean="0">
                <a:solidFill>
                  <a:srgbClr val="262537"/>
                </a:solidFill>
              </a:rPr>
              <a:t> через </a:t>
            </a:r>
            <a:r>
              <a:rPr lang="ru-RU" dirty="0" err="1" smtClean="0">
                <a:solidFill>
                  <a:srgbClr val="262537"/>
                </a:solidFill>
              </a:rPr>
              <a:t>y</a:t>
            </a:r>
            <a:r>
              <a:rPr lang="ru-RU" baseline="30000" dirty="0" err="1" smtClean="0">
                <a:solidFill>
                  <a:srgbClr val="262537"/>
                </a:solidFill>
              </a:rPr>
              <a:t>t</a:t>
            </a:r>
            <a:r>
              <a:rPr lang="ru-RU" dirty="0" err="1" smtClean="0">
                <a:solidFill>
                  <a:srgbClr val="262537"/>
                </a:solidFill>
              </a:rPr>
              <a:t>J</a:t>
            </a:r>
            <a:r>
              <a:rPr lang="ru-RU" dirty="0" smtClean="0">
                <a:solidFill>
                  <a:srgbClr val="262537"/>
                </a:solidFill>
              </a:rPr>
              <a:t> ( j=1,…,m). </a:t>
            </a:r>
            <a:r>
              <a:rPr lang="ru-RU" dirty="0" err="1" smtClean="0">
                <a:solidFill>
                  <a:srgbClr val="262537"/>
                </a:solidFill>
              </a:rPr>
              <a:t>Звернемо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увагу</a:t>
            </a:r>
            <a:r>
              <a:rPr lang="ru-RU" dirty="0" smtClean="0">
                <a:solidFill>
                  <a:srgbClr val="262537"/>
                </a:solidFill>
              </a:rPr>
              <a:t>, </a:t>
            </a:r>
            <a:r>
              <a:rPr lang="ru-RU" dirty="0" err="1" smtClean="0">
                <a:solidFill>
                  <a:srgbClr val="262537"/>
                </a:solidFill>
              </a:rPr>
              <a:t>що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являеться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вектором, число компонент </a:t>
            </a:r>
            <a:r>
              <a:rPr lang="ru-RU" dirty="0" err="1" smtClean="0">
                <a:solidFill>
                  <a:srgbClr val="262537"/>
                </a:solidFill>
              </a:rPr>
              <a:t>якого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відповідає</a:t>
            </a:r>
            <a:r>
              <a:rPr lang="ru-RU" dirty="0" smtClean="0">
                <a:solidFill>
                  <a:srgbClr val="262537"/>
                </a:solidFill>
              </a:rPr>
              <a:t> числу </a:t>
            </a:r>
            <a:r>
              <a:rPr lang="ru-RU" dirty="0" err="1" smtClean="0">
                <a:solidFill>
                  <a:srgbClr val="262537"/>
                </a:solidFill>
              </a:rPr>
              <a:t>випускаємих</a:t>
            </a:r>
            <a:r>
              <a:rPr lang="ru-RU" dirty="0" smtClean="0">
                <a:solidFill>
                  <a:srgbClr val="262537"/>
                </a:solidFill>
              </a:rPr>
              <a:t> j-</a:t>
            </a:r>
            <a:r>
              <a:rPr lang="ru-RU" dirty="0">
                <a:solidFill>
                  <a:srgbClr val="262537"/>
                </a:solidFill>
              </a:rPr>
              <a:t>и</a:t>
            </a:r>
            <a:r>
              <a:rPr lang="ru-RU" dirty="0" smtClean="0">
                <a:solidFill>
                  <a:srgbClr val="262537"/>
                </a:solidFill>
              </a:rPr>
              <a:t>м </a:t>
            </a:r>
            <a:r>
              <a:rPr lang="ru-RU" dirty="0" err="1" smtClean="0">
                <a:solidFill>
                  <a:srgbClr val="262537"/>
                </a:solidFill>
              </a:rPr>
              <a:t>процесом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видів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товарів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і</a:t>
            </a:r>
            <a:r>
              <a:rPr lang="ru-RU" dirty="0" smtClean="0">
                <a:solidFill>
                  <a:srgbClr val="262537"/>
                </a:solidFill>
              </a:rPr>
              <a:t> 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 smtClean="0">
                <a:solidFill>
                  <a:srgbClr val="262537"/>
                </a:solidFill>
              </a:rPr>
              <a:t>  ≥0. </a:t>
            </a:r>
          </a:p>
          <a:p>
            <a:endParaRPr lang="ru-RU" dirty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262537"/>
                </a:solidFill>
              </a:rPr>
              <a:t>Припустимо</a:t>
            </a:r>
            <a:r>
              <a:rPr lang="ru-RU" dirty="0">
                <a:solidFill>
                  <a:srgbClr val="262537"/>
                </a:solidFill>
              </a:rPr>
              <a:t>, </a:t>
            </a:r>
            <a:r>
              <a:rPr lang="ru-RU" dirty="0" err="1">
                <a:solidFill>
                  <a:srgbClr val="262537"/>
                </a:solidFill>
              </a:rPr>
              <a:t>що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функціонування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en-US" dirty="0">
                <a:solidFill>
                  <a:srgbClr val="262537"/>
                </a:solidFill>
              </a:rPr>
              <a:t>j-</a:t>
            </a:r>
            <a:r>
              <a:rPr lang="ru-RU" dirty="0" err="1">
                <a:solidFill>
                  <a:srgbClr val="262537"/>
                </a:solidFill>
              </a:rPr>
              <a:t>го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процесу</a:t>
            </a:r>
            <a:r>
              <a:rPr lang="ru-RU" dirty="0">
                <a:solidFill>
                  <a:srgbClr val="262537"/>
                </a:solidFill>
              </a:rPr>
              <a:t> (</a:t>
            </a:r>
            <a:r>
              <a:rPr lang="en-US" dirty="0">
                <a:solidFill>
                  <a:srgbClr val="262537"/>
                </a:solidFill>
              </a:rPr>
              <a:t>j = 1, ..., m) </a:t>
            </a:r>
            <a:r>
              <a:rPr lang="ru-RU" dirty="0">
                <a:solidFill>
                  <a:srgbClr val="262537"/>
                </a:solidFill>
              </a:rPr>
              <a:t>з </a:t>
            </a:r>
            <a:r>
              <a:rPr lang="ru-RU" dirty="0" err="1">
                <a:solidFill>
                  <a:srgbClr val="262537"/>
                </a:solidFill>
              </a:rPr>
              <a:t>одиничною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інтенсивністю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вимагає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витрат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продуктів</a:t>
            </a:r>
            <a:r>
              <a:rPr lang="ru-RU" dirty="0">
                <a:solidFill>
                  <a:srgbClr val="262537"/>
                </a:solidFill>
              </a:rPr>
              <a:t> в </a:t>
            </a:r>
            <a:r>
              <a:rPr lang="ru-RU" dirty="0" err="1" smtClean="0">
                <a:solidFill>
                  <a:srgbClr val="262537"/>
                </a:solidFill>
              </a:rPr>
              <a:t>кількості</a:t>
            </a:r>
            <a:endParaRPr lang="ru-RU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262537"/>
                </a:solidFill>
              </a:rPr>
              <a:t>а</a:t>
            </a:r>
            <a:r>
              <a:rPr lang="ru-RU" baseline="-25000" dirty="0" smtClean="0">
                <a:solidFill>
                  <a:srgbClr val="262537"/>
                </a:solidFill>
              </a:rPr>
              <a:t>1j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,  а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….  , </a:t>
            </a:r>
            <a:r>
              <a:rPr lang="ru-RU" dirty="0" err="1" smtClean="0">
                <a:solidFill>
                  <a:srgbClr val="262537"/>
                </a:solidFill>
              </a:rPr>
              <a:t>а</a:t>
            </a:r>
            <a:r>
              <a:rPr lang="ru-RU" baseline="-25000" dirty="0" err="1" smtClean="0">
                <a:solidFill>
                  <a:srgbClr val="262537"/>
                </a:solidFill>
              </a:rPr>
              <a:t>nj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,  </a:t>
            </a:r>
          </a:p>
          <a:p>
            <a:pPr marL="0" indent="0">
              <a:buNone/>
            </a:pPr>
            <a:endParaRPr lang="ru-RU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262537"/>
                </a:solidFill>
              </a:rPr>
              <a:t>и </a:t>
            </a:r>
            <a:r>
              <a:rPr lang="ru-RU" dirty="0" err="1" smtClean="0">
                <a:solidFill>
                  <a:srgbClr val="262537"/>
                </a:solidFill>
              </a:rPr>
              <a:t>дає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выпуск </a:t>
            </a:r>
            <a:r>
              <a:rPr lang="ru-RU" dirty="0" err="1" smtClean="0">
                <a:solidFill>
                  <a:srgbClr val="262537"/>
                </a:solidFill>
              </a:rPr>
              <a:t>товарів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 </a:t>
            </a:r>
            <a:r>
              <a:rPr lang="ru-RU" dirty="0" err="1" smtClean="0">
                <a:solidFill>
                  <a:srgbClr val="262537"/>
                </a:solidFill>
              </a:rPr>
              <a:t>кількості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endParaRPr lang="ru-RU" dirty="0" smtClean="0">
              <a:solidFill>
                <a:srgbClr val="262537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rgbClr val="262537"/>
                </a:solidFill>
              </a:rPr>
              <a:t>b</a:t>
            </a:r>
            <a:r>
              <a:rPr lang="ru-RU" i="1" baseline="-25000" dirty="0" smtClean="0">
                <a:solidFill>
                  <a:srgbClr val="262537"/>
                </a:solidFill>
              </a:rPr>
              <a:t>1</a:t>
            </a:r>
            <a:r>
              <a:rPr lang="en-US" i="1" baseline="-25000" dirty="0" smtClean="0">
                <a:solidFill>
                  <a:srgbClr val="262537"/>
                </a:solidFill>
              </a:rPr>
              <a:t>j</a:t>
            </a:r>
            <a:r>
              <a:rPr lang="ru-RU" i="1" baseline="-25000" dirty="0" smtClean="0">
                <a:solidFill>
                  <a:srgbClr val="262537"/>
                </a:solidFill>
              </a:rPr>
              <a:t> ,  </a:t>
            </a:r>
            <a:r>
              <a:rPr lang="en-US" i="1" dirty="0" smtClean="0">
                <a:solidFill>
                  <a:srgbClr val="262537"/>
                </a:solidFill>
              </a:rPr>
              <a:t>b</a:t>
            </a:r>
            <a:r>
              <a:rPr lang="ru-RU" i="1" baseline="-25000" dirty="0" smtClean="0">
                <a:solidFill>
                  <a:srgbClr val="262537"/>
                </a:solidFill>
              </a:rPr>
              <a:t>2</a:t>
            </a:r>
            <a:r>
              <a:rPr lang="en-US" i="1" baseline="-25000" dirty="0" smtClean="0">
                <a:solidFill>
                  <a:srgbClr val="262537"/>
                </a:solidFill>
              </a:rPr>
              <a:t>j</a:t>
            </a:r>
            <a:r>
              <a:rPr lang="ru-RU" i="1" baseline="-25000" dirty="0" smtClean="0">
                <a:solidFill>
                  <a:srgbClr val="262537"/>
                </a:solidFill>
              </a:rPr>
              <a:t> ,  ….  </a:t>
            </a:r>
            <a:r>
              <a:rPr lang="ru-RU" i="1" baseline="-25000" dirty="0">
                <a:solidFill>
                  <a:srgbClr val="262537"/>
                </a:solidFill>
              </a:rPr>
              <a:t>,    </a:t>
            </a:r>
            <a:r>
              <a:rPr lang="en-US" i="1" dirty="0" err="1">
                <a:solidFill>
                  <a:srgbClr val="262537"/>
                </a:solidFill>
              </a:rPr>
              <a:t>b</a:t>
            </a:r>
            <a:r>
              <a:rPr lang="en-US" i="1" baseline="-25000" dirty="0" err="1">
                <a:solidFill>
                  <a:srgbClr val="262537"/>
                </a:solidFill>
              </a:rPr>
              <a:t>nj</a:t>
            </a:r>
            <a:endParaRPr lang="ru-RU" dirty="0">
              <a:solidFill>
                <a:srgbClr val="262537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0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3488"/>
            <a:ext cx="45719" cy="8535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29555"/>
            <a:ext cx="7886700" cy="47474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err="1" smtClean="0">
                <a:solidFill>
                  <a:srgbClr val="262537"/>
                </a:solidFill>
              </a:rPr>
              <a:t>Введемо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позначення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а</a:t>
            </a:r>
            <a:r>
              <a:rPr lang="ru-RU" baseline="-25000" dirty="0" err="1" smtClean="0">
                <a:solidFill>
                  <a:srgbClr val="262537"/>
                </a:solidFill>
              </a:rPr>
              <a:t>j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= (а</a:t>
            </a:r>
            <a:r>
              <a:rPr lang="ru-RU" baseline="-25000" dirty="0">
                <a:solidFill>
                  <a:srgbClr val="262537"/>
                </a:solidFill>
              </a:rPr>
              <a:t>1j</a:t>
            </a:r>
            <a:r>
              <a:rPr lang="ru-RU" dirty="0">
                <a:solidFill>
                  <a:srgbClr val="262537"/>
                </a:solidFill>
              </a:rPr>
              <a:t> ,  а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….  ,    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nj</a:t>
            </a:r>
            <a:r>
              <a:rPr lang="ru-RU" dirty="0">
                <a:solidFill>
                  <a:srgbClr val="262537"/>
                </a:solidFill>
              </a:rPr>
              <a:t> ),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= (b</a:t>
            </a:r>
            <a:r>
              <a:rPr lang="ru-RU" baseline="-25000" dirty="0">
                <a:solidFill>
                  <a:srgbClr val="262537"/>
                </a:solidFill>
              </a:rPr>
              <a:t>1j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2j</a:t>
            </a:r>
            <a:r>
              <a:rPr lang="ru-RU" dirty="0">
                <a:solidFill>
                  <a:srgbClr val="262537"/>
                </a:solidFill>
              </a:rPr>
              <a:t> ,  </a:t>
            </a:r>
            <a:r>
              <a:rPr lang="ru-RU" dirty="0" smtClean="0">
                <a:solidFill>
                  <a:srgbClr val="262537"/>
                </a:solidFill>
              </a:rPr>
              <a:t>….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nj</a:t>
            </a:r>
            <a:r>
              <a:rPr lang="ru-RU" dirty="0">
                <a:solidFill>
                  <a:srgbClr val="262537"/>
                </a:solidFill>
              </a:rPr>
              <a:t>). Пара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</a:t>
            </a:r>
            <a:r>
              <a:rPr lang="ru-RU" dirty="0" err="1" smtClean="0">
                <a:solidFill>
                  <a:srgbClr val="262537"/>
                </a:solidFill>
              </a:rPr>
              <a:t>характеризує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технологічний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потенціал</a:t>
            </a:r>
            <a:r>
              <a:rPr lang="ru-RU" dirty="0">
                <a:solidFill>
                  <a:srgbClr val="262537"/>
                </a:solidFill>
              </a:rPr>
              <a:t>, </a:t>
            </a:r>
            <a:r>
              <a:rPr lang="ru-RU" dirty="0" err="1" smtClean="0">
                <a:solidFill>
                  <a:srgbClr val="262537"/>
                </a:solidFill>
              </a:rPr>
              <a:t>закладений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 j-ом </a:t>
            </a:r>
            <a:r>
              <a:rPr lang="ru-RU" dirty="0" err="1" smtClean="0">
                <a:solidFill>
                  <a:srgbClr val="262537"/>
                </a:solidFill>
              </a:rPr>
              <a:t>процесі</a:t>
            </a:r>
            <a:r>
              <a:rPr lang="ru-RU" dirty="0" smtClean="0">
                <a:solidFill>
                  <a:srgbClr val="262537"/>
                </a:solidFill>
              </a:rPr>
              <a:t> (</a:t>
            </a:r>
            <a:r>
              <a:rPr lang="ru-RU" dirty="0" err="1" smtClean="0">
                <a:solidFill>
                  <a:srgbClr val="262537"/>
                </a:solidFill>
              </a:rPr>
              <a:t>його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функціонування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з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одиничною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і</a:t>
            </a:r>
            <a:r>
              <a:rPr lang="ru-RU" dirty="0" err="1" smtClean="0">
                <a:solidFill>
                  <a:srgbClr val="262537"/>
                </a:solidFill>
              </a:rPr>
              <a:t>нтенсивністю</a:t>
            </a:r>
            <a:r>
              <a:rPr lang="ru-RU" dirty="0">
                <a:solidFill>
                  <a:srgbClr val="262537"/>
                </a:solidFill>
              </a:rPr>
              <a:t>). </a:t>
            </a:r>
            <a:endParaRPr lang="ru-RU" dirty="0" smtClean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262537"/>
                </a:solidFill>
              </a:rPr>
              <a:t>Т</a:t>
            </a:r>
            <a:r>
              <a:rPr lang="ru-RU" dirty="0" smtClean="0">
                <a:solidFill>
                  <a:srgbClr val="262537"/>
                </a:solidFill>
              </a:rPr>
              <a:t>ому </a:t>
            </a:r>
            <a:r>
              <a:rPr lang="ru-RU" dirty="0">
                <a:solidFill>
                  <a:srgbClr val="262537"/>
                </a:solidFill>
              </a:rPr>
              <a:t>пару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,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 можно </a:t>
            </a:r>
            <a:r>
              <a:rPr lang="ru-RU" dirty="0" err="1" smtClean="0">
                <a:solidFill>
                  <a:srgbClr val="262537"/>
                </a:solidFill>
              </a:rPr>
              <a:t>називати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базисом j-</a:t>
            </a:r>
            <a:r>
              <a:rPr lang="ru-RU" dirty="0" err="1">
                <a:solidFill>
                  <a:srgbClr val="262537"/>
                </a:solidFill>
              </a:rPr>
              <a:t>го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виробничого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процесу</a:t>
            </a:r>
            <a:r>
              <a:rPr lang="ru-RU" dirty="0" smtClean="0">
                <a:solidFill>
                  <a:srgbClr val="262537"/>
                </a:solidFill>
              </a:rPr>
              <a:t>, </a:t>
            </a:r>
            <a:r>
              <a:rPr lang="ru-RU" dirty="0" err="1" smtClean="0">
                <a:solidFill>
                  <a:srgbClr val="262537"/>
                </a:solidFill>
              </a:rPr>
              <a:t>маючи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 виду, </a:t>
            </a:r>
            <a:r>
              <a:rPr lang="ru-RU" dirty="0" err="1" smtClean="0">
                <a:solidFill>
                  <a:srgbClr val="262537"/>
                </a:solidFill>
              </a:rPr>
              <a:t>що</a:t>
            </a:r>
            <a:r>
              <a:rPr lang="ru-RU" dirty="0" smtClean="0">
                <a:solidFill>
                  <a:srgbClr val="262537"/>
                </a:solidFill>
              </a:rPr>
              <a:t> для будь-</a:t>
            </a:r>
            <a:r>
              <a:rPr lang="ru-RU" dirty="0" err="1" smtClean="0">
                <a:solidFill>
                  <a:srgbClr val="262537"/>
                </a:solidFill>
              </a:rPr>
              <a:t>якої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ін</a:t>
            </a:r>
            <a:r>
              <a:rPr lang="ru-RU" dirty="0" err="1" smtClean="0">
                <a:solidFill>
                  <a:srgbClr val="262537"/>
                </a:solidFill>
              </a:rPr>
              <a:t>тенсивності</a:t>
            </a:r>
            <a:r>
              <a:rPr lang="ru-RU" dirty="0" smtClean="0">
                <a:solidFill>
                  <a:srgbClr val="262537"/>
                </a:solidFill>
              </a:rPr>
              <a:t> 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 </a:t>
            </a:r>
            <a:r>
              <a:rPr lang="ru-RU" dirty="0" err="1" smtClean="0">
                <a:solidFill>
                  <a:srgbClr val="262537"/>
                </a:solidFill>
              </a:rPr>
              <a:t>відповідну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пару </a:t>
            </a:r>
            <a:r>
              <a:rPr lang="ru-RU" dirty="0" err="1" smtClean="0">
                <a:solidFill>
                  <a:srgbClr val="262537"/>
                </a:solidFill>
              </a:rPr>
              <a:t>затрати-випуск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можна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виразити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я</a:t>
            </a:r>
            <a:r>
              <a:rPr lang="ru-RU" dirty="0" smtClean="0">
                <a:solidFill>
                  <a:srgbClr val="262537"/>
                </a:solidFill>
              </a:rPr>
              <a:t>к </a:t>
            </a:r>
            <a:r>
              <a:rPr lang="ru-RU" dirty="0">
                <a:solidFill>
                  <a:srgbClr val="262537"/>
                </a:solidFill>
              </a:rPr>
              <a:t>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 , 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y</a:t>
            </a:r>
            <a:r>
              <a:rPr lang="ru-RU" baseline="30000" dirty="0" err="1">
                <a:solidFill>
                  <a:srgbClr val="262537"/>
                </a:solidFill>
              </a:rPr>
              <a:t>t</a:t>
            </a:r>
            <a:r>
              <a:rPr lang="ru-RU" dirty="0" err="1">
                <a:solidFill>
                  <a:srgbClr val="262537"/>
                </a:solidFill>
              </a:rPr>
              <a:t>J</a:t>
            </a:r>
            <a:r>
              <a:rPr lang="ru-RU" dirty="0">
                <a:solidFill>
                  <a:srgbClr val="262537"/>
                </a:solidFill>
              </a:rPr>
              <a:t>) </a:t>
            </a:r>
            <a:r>
              <a:rPr lang="ru-RU" dirty="0" smtClean="0">
                <a:solidFill>
                  <a:srgbClr val="262537"/>
                </a:solidFill>
              </a:rPr>
              <a:t>.Тому </a:t>
            </a:r>
            <a:r>
              <a:rPr lang="ru-RU" dirty="0" err="1" smtClean="0">
                <a:solidFill>
                  <a:srgbClr val="262537"/>
                </a:solidFill>
              </a:rPr>
              <a:t>послідовність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пар</a:t>
            </a:r>
          </a:p>
          <a:p>
            <a:pPr algn="just"/>
            <a:endParaRPr lang="ru-RU" dirty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262537"/>
                </a:solidFill>
              </a:rPr>
              <a:t>               (</a:t>
            </a:r>
            <a:r>
              <a:rPr lang="ru-RU" dirty="0">
                <a:solidFill>
                  <a:srgbClr val="262537"/>
                </a:solidFill>
              </a:rPr>
              <a:t>а</a:t>
            </a:r>
            <a:r>
              <a:rPr lang="ru-RU" baseline="-25000" dirty="0">
                <a:solidFill>
                  <a:srgbClr val="262537"/>
                </a:solidFill>
              </a:rPr>
              <a:t>1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1</a:t>
            </a:r>
            <a:r>
              <a:rPr lang="ru-RU" dirty="0">
                <a:solidFill>
                  <a:srgbClr val="262537"/>
                </a:solidFill>
              </a:rPr>
              <a:t>) ,  (а</a:t>
            </a:r>
            <a:r>
              <a:rPr lang="ru-RU" baseline="-25000" dirty="0">
                <a:solidFill>
                  <a:srgbClr val="262537"/>
                </a:solidFill>
              </a:rPr>
              <a:t>2</a:t>
            </a:r>
            <a:r>
              <a:rPr lang="ru-RU" dirty="0">
                <a:solidFill>
                  <a:srgbClr val="262537"/>
                </a:solidFill>
              </a:rPr>
              <a:t> ,  b</a:t>
            </a:r>
            <a:r>
              <a:rPr lang="ru-RU" baseline="-25000" dirty="0">
                <a:solidFill>
                  <a:srgbClr val="262537"/>
                </a:solidFill>
              </a:rPr>
              <a:t>2</a:t>
            </a:r>
            <a:r>
              <a:rPr lang="ru-RU" dirty="0">
                <a:solidFill>
                  <a:srgbClr val="262537"/>
                </a:solidFill>
              </a:rPr>
              <a:t>) ,  …….   ,  (</a:t>
            </a:r>
            <a:r>
              <a:rPr lang="ru-RU" dirty="0" err="1">
                <a:solidFill>
                  <a:srgbClr val="262537"/>
                </a:solidFill>
              </a:rPr>
              <a:t>а</a:t>
            </a:r>
            <a:r>
              <a:rPr lang="ru-RU" baseline="-25000" dirty="0" err="1">
                <a:solidFill>
                  <a:srgbClr val="262537"/>
                </a:solidFill>
              </a:rPr>
              <a:t>m</a:t>
            </a:r>
            <a:r>
              <a:rPr lang="ru-RU" dirty="0">
                <a:solidFill>
                  <a:srgbClr val="262537"/>
                </a:solidFill>
              </a:rPr>
              <a:t> ,  </a:t>
            </a:r>
            <a:r>
              <a:rPr lang="ru-RU" dirty="0" err="1">
                <a:solidFill>
                  <a:srgbClr val="262537"/>
                </a:solidFill>
              </a:rPr>
              <a:t>b</a:t>
            </a:r>
            <a:r>
              <a:rPr lang="ru-RU" baseline="-25000" dirty="0" err="1">
                <a:solidFill>
                  <a:srgbClr val="262537"/>
                </a:solidFill>
              </a:rPr>
              <a:t>m</a:t>
            </a:r>
            <a:r>
              <a:rPr lang="ru-RU" dirty="0">
                <a:solidFill>
                  <a:srgbClr val="262537"/>
                </a:solidFill>
              </a:rPr>
              <a:t>) </a:t>
            </a:r>
            <a:r>
              <a:rPr lang="ru-RU" dirty="0" smtClean="0">
                <a:solidFill>
                  <a:srgbClr val="262537"/>
                </a:solidFill>
              </a:rPr>
              <a:t>                       (1)</a:t>
            </a:r>
            <a:endParaRPr lang="ru-RU" dirty="0">
              <a:solidFill>
                <a:srgbClr val="262537"/>
              </a:solidFill>
            </a:endParaRPr>
          </a:p>
          <a:p>
            <a:pPr algn="just"/>
            <a:endParaRPr lang="ru-RU" dirty="0">
              <a:solidFill>
                <a:srgbClr val="262537"/>
              </a:solidFill>
            </a:endParaRPr>
          </a:p>
          <a:p>
            <a:pPr marL="0" indent="0" algn="just">
              <a:buNone/>
            </a:pPr>
            <a:r>
              <a:rPr lang="ru-RU" dirty="0" err="1">
                <a:solidFill>
                  <a:srgbClr val="262537"/>
                </a:solidFill>
              </a:rPr>
              <a:t>щ</a:t>
            </a:r>
            <a:r>
              <a:rPr lang="ru-RU" dirty="0" err="1" smtClean="0">
                <a:solidFill>
                  <a:srgbClr val="262537"/>
                </a:solidFill>
              </a:rPr>
              <a:t>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представляють</a:t>
            </a:r>
            <a:r>
              <a:rPr lang="ru-RU" dirty="0" smtClean="0">
                <a:solidFill>
                  <a:srgbClr val="262537"/>
                </a:solidFill>
              </a:rPr>
              <a:t> собою </a:t>
            </a:r>
            <a:r>
              <a:rPr lang="ru-RU" dirty="0" err="1" smtClean="0">
                <a:solidFill>
                  <a:srgbClr val="262537"/>
                </a:solidFill>
              </a:rPr>
              <a:t>затрати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и </a:t>
            </a:r>
            <a:r>
              <a:rPr lang="ru-RU" dirty="0" err="1" smtClean="0">
                <a:solidFill>
                  <a:srgbClr val="262537"/>
                </a:solidFill>
              </a:rPr>
              <a:t>випуски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всіх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виробничих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процесів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в </a:t>
            </a:r>
            <a:r>
              <a:rPr lang="ru-RU" dirty="0" err="1" smtClean="0">
                <a:solidFill>
                  <a:srgbClr val="262537"/>
                </a:solidFill>
              </a:rPr>
              <a:t>умовах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ї</a:t>
            </a:r>
            <a:r>
              <a:rPr lang="ru-RU" dirty="0" err="1" smtClean="0">
                <a:solidFill>
                  <a:srgbClr val="262537"/>
                </a:solidFill>
              </a:rPr>
              <a:t>х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функціонування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>
                <a:solidFill>
                  <a:srgbClr val="262537"/>
                </a:solidFill>
              </a:rPr>
              <a:t>з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одиничними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і</a:t>
            </a:r>
            <a:r>
              <a:rPr lang="ru-RU" dirty="0" err="1" smtClean="0">
                <a:solidFill>
                  <a:srgbClr val="262537"/>
                </a:solidFill>
              </a:rPr>
              <a:t>нтенсивностями</a:t>
            </a:r>
            <a:r>
              <a:rPr lang="ru-RU" dirty="0">
                <a:solidFill>
                  <a:srgbClr val="262537"/>
                </a:solidFill>
              </a:rPr>
              <a:t>, </a:t>
            </a:r>
            <a:r>
              <a:rPr lang="ru-RU" dirty="0" err="1" smtClean="0">
                <a:solidFill>
                  <a:srgbClr val="262537"/>
                </a:solidFill>
              </a:rPr>
              <a:t>будемо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називати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базисними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err="1" smtClean="0">
                <a:solidFill>
                  <a:srgbClr val="262537"/>
                </a:solidFill>
              </a:rPr>
              <a:t>процесами</a:t>
            </a:r>
            <a:r>
              <a:rPr lang="ru-RU" dirty="0">
                <a:solidFill>
                  <a:srgbClr val="262537"/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732" y="545430"/>
            <a:ext cx="7742618" cy="4571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базисні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описуються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двома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матрицями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353060" y="3103809"/>
            <a:ext cx="4432746" cy="318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262537"/>
                </a:solidFill>
              </a:rPr>
              <a:t>де </a:t>
            </a:r>
            <a:r>
              <a:rPr lang="ru-RU" sz="2000" dirty="0">
                <a:solidFill>
                  <a:srgbClr val="262537"/>
                </a:solidFill>
              </a:rPr>
              <a:t>A- </a:t>
            </a:r>
            <a:r>
              <a:rPr lang="ru-RU" sz="2000" dirty="0" err="1" smtClean="0">
                <a:solidFill>
                  <a:srgbClr val="262537"/>
                </a:solidFill>
              </a:rPr>
              <a:t>матриця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затрат, B- </a:t>
            </a:r>
            <a:r>
              <a:rPr lang="ru-RU" sz="2000" dirty="0" err="1" smtClean="0">
                <a:solidFill>
                  <a:srgbClr val="262537"/>
                </a:solidFill>
              </a:rPr>
              <a:t>матриця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випуска</a:t>
            </a:r>
            <a:r>
              <a:rPr lang="ru-RU" sz="2000" dirty="0">
                <a:solidFill>
                  <a:srgbClr val="262537"/>
                </a:solidFill>
              </a:rPr>
              <a:t>. Вектор  </a:t>
            </a:r>
            <a:r>
              <a:rPr lang="ru-RU" sz="2000" dirty="0" err="1" smtClean="0">
                <a:solidFill>
                  <a:srgbClr val="262537"/>
                </a:solidFill>
              </a:rPr>
              <a:t>називаеться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вектором </a:t>
            </a:r>
            <a:r>
              <a:rPr lang="ru-RU" sz="2000" dirty="0" err="1" smtClean="0">
                <a:solidFill>
                  <a:srgbClr val="262537"/>
                </a:solidFill>
              </a:rPr>
              <a:t>інтенсивностей</a:t>
            </a:r>
            <a:r>
              <a:rPr lang="ru-RU" sz="2000" dirty="0">
                <a:solidFill>
                  <a:srgbClr val="262537"/>
                </a:solidFill>
              </a:rPr>
              <a:t>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35" y="2057443"/>
            <a:ext cx="2761916" cy="327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5447" y="3663156"/>
            <a:ext cx="800905" cy="72957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(2)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713" y="1799867"/>
            <a:ext cx="7886700" cy="1863289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solidFill>
                  <a:srgbClr val="262537"/>
                </a:solidFill>
              </a:rPr>
              <a:t>Відповідні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цьому</a:t>
            </a:r>
            <a:r>
              <a:rPr lang="ru-RU" dirty="0">
                <a:solidFill>
                  <a:srgbClr val="262537"/>
                </a:solidFill>
              </a:rPr>
              <a:t> вектору </a:t>
            </a:r>
            <a:r>
              <a:rPr lang="ru-RU" dirty="0" err="1">
                <a:solidFill>
                  <a:srgbClr val="262537"/>
                </a:solidFill>
              </a:rPr>
              <a:t>витрати</a:t>
            </a:r>
            <a:r>
              <a:rPr lang="ru-RU" dirty="0">
                <a:solidFill>
                  <a:srgbClr val="262537"/>
                </a:solidFill>
              </a:rPr>
              <a:t> і </a:t>
            </a:r>
            <a:r>
              <a:rPr lang="ru-RU" dirty="0" err="1">
                <a:solidFill>
                  <a:srgbClr val="262537"/>
                </a:solidFill>
              </a:rPr>
              <a:t>випуски</a:t>
            </a:r>
            <a:r>
              <a:rPr lang="ru-RU" dirty="0">
                <a:solidFill>
                  <a:srgbClr val="262537"/>
                </a:solidFill>
              </a:rPr>
              <a:t> по </a:t>
            </a:r>
            <a:r>
              <a:rPr lang="ru-RU" dirty="0" err="1">
                <a:solidFill>
                  <a:srgbClr val="262537"/>
                </a:solidFill>
              </a:rPr>
              <a:t>всіх</a:t>
            </a:r>
            <a:r>
              <a:rPr lang="ru-RU" dirty="0">
                <a:solidFill>
                  <a:srgbClr val="262537"/>
                </a:solidFill>
              </a:rPr>
              <a:t> m </a:t>
            </a:r>
            <a:r>
              <a:rPr lang="ru-RU" dirty="0" err="1">
                <a:solidFill>
                  <a:srgbClr val="262537"/>
                </a:solidFill>
              </a:rPr>
              <a:t>процесам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можна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отримати</a:t>
            </a:r>
            <a:r>
              <a:rPr lang="ru-RU" dirty="0">
                <a:solidFill>
                  <a:srgbClr val="262537"/>
                </a:solidFill>
              </a:rPr>
              <a:t> як </a:t>
            </a:r>
            <a:r>
              <a:rPr lang="ru-RU" dirty="0" err="1">
                <a:solidFill>
                  <a:srgbClr val="262537"/>
                </a:solidFill>
              </a:rPr>
              <a:t>лінійну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комбінацію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базисних</a:t>
            </a:r>
            <a:r>
              <a:rPr lang="ru-RU" dirty="0">
                <a:solidFill>
                  <a:srgbClr val="262537"/>
                </a:solidFill>
              </a:rPr>
              <a:t> </a:t>
            </a:r>
            <a:r>
              <a:rPr lang="ru-RU" dirty="0" err="1">
                <a:solidFill>
                  <a:srgbClr val="262537"/>
                </a:solidFill>
              </a:rPr>
              <a:t>процесів</a:t>
            </a:r>
            <a:r>
              <a:rPr lang="ru-RU" dirty="0">
                <a:solidFill>
                  <a:srgbClr val="262537"/>
                </a:solidFill>
              </a:rPr>
              <a:t> з </a:t>
            </a:r>
            <a:r>
              <a:rPr lang="ru-RU" dirty="0" err="1" smtClean="0">
                <a:solidFill>
                  <a:srgbClr val="262537"/>
                </a:solidFill>
              </a:rPr>
              <a:t>коефіцієнтами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en-US" dirty="0" smtClean="0">
                <a:solidFill>
                  <a:srgbClr val="262537"/>
                </a:solidFill>
              </a:rPr>
              <a:t>y</a:t>
            </a:r>
            <a:r>
              <a:rPr lang="en-US" baseline="30000" dirty="0" smtClean="0">
                <a:solidFill>
                  <a:srgbClr val="262537"/>
                </a:solidFill>
              </a:rPr>
              <a:t>t</a:t>
            </a:r>
            <a:r>
              <a:rPr lang="en-US" baseline="-25000" dirty="0" smtClean="0">
                <a:solidFill>
                  <a:srgbClr val="262537"/>
                </a:solidFill>
              </a:rPr>
              <a:t>1</a:t>
            </a:r>
            <a:r>
              <a:rPr lang="en-US" dirty="0" smtClean="0">
                <a:solidFill>
                  <a:srgbClr val="262537"/>
                </a:solidFill>
              </a:rPr>
              <a:t>…</a:t>
            </a:r>
            <a:r>
              <a:rPr lang="en-US" dirty="0" err="1" smtClean="0">
                <a:solidFill>
                  <a:srgbClr val="262537"/>
                </a:solidFill>
              </a:rPr>
              <a:t>y</a:t>
            </a:r>
            <a:r>
              <a:rPr lang="en-US" baseline="30000" dirty="0" err="1" smtClean="0">
                <a:solidFill>
                  <a:srgbClr val="262537"/>
                </a:solidFill>
              </a:rPr>
              <a:t>t</a:t>
            </a:r>
            <a:r>
              <a:rPr lang="en-US" baseline="-25000" dirty="0" err="1" smtClean="0">
                <a:solidFill>
                  <a:srgbClr val="262537"/>
                </a:solidFill>
              </a:rPr>
              <a:t>m</a:t>
            </a:r>
            <a:r>
              <a:rPr lang="ru-RU" baseline="-25000" dirty="0" smtClean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 </a:t>
            </a:r>
            <a:r>
              <a:rPr lang="ru-RU" dirty="0" smtClean="0">
                <a:solidFill>
                  <a:srgbClr val="262537"/>
                </a:solidFill>
              </a:rPr>
              <a:t>: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018" y="3663156"/>
            <a:ext cx="6399124" cy="94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37787" y="3686969"/>
            <a:ext cx="504691" cy="381849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262537"/>
                </a:solidFill>
                <a:latin typeface="+mn-lt"/>
              </a:rPr>
              <a:t>(3)</a:t>
            </a:r>
            <a:endParaRPr lang="ru-RU" sz="2000" dirty="0">
              <a:solidFill>
                <a:srgbClr val="262537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168013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 err="1" smtClean="0">
                <a:solidFill>
                  <a:srgbClr val="262537"/>
                </a:solidFill>
              </a:rPr>
              <a:t>Кажуть</a:t>
            </a:r>
            <a:r>
              <a:rPr lang="ru-RU" sz="2000" dirty="0" smtClean="0">
                <a:solidFill>
                  <a:srgbClr val="262537"/>
                </a:solidFill>
              </a:rPr>
              <a:t>, </a:t>
            </a:r>
            <a:r>
              <a:rPr lang="ru-RU" sz="2000" dirty="0" err="1">
                <a:solidFill>
                  <a:srgbClr val="262537"/>
                </a:solidFill>
              </a:rPr>
              <a:t>щ</a:t>
            </a:r>
            <a:r>
              <a:rPr lang="ru-RU" sz="2000" dirty="0" err="1" smtClean="0">
                <a:solidFill>
                  <a:srgbClr val="262537"/>
                </a:solidFill>
              </a:rPr>
              <a:t>о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у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виробничому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en-US" sz="2000" dirty="0" smtClean="0">
                <a:solidFill>
                  <a:srgbClr val="262537"/>
                </a:solidFill>
              </a:rPr>
              <a:t>(</a:t>
            </a:r>
            <a:r>
              <a:rPr lang="en-US" sz="2000" dirty="0" err="1" smtClean="0">
                <a:solidFill>
                  <a:srgbClr val="262537"/>
                </a:solidFill>
              </a:rPr>
              <a:t>Ay</a:t>
            </a:r>
            <a:r>
              <a:rPr lang="en-US" sz="2000" baseline="30000" dirty="0" err="1" smtClean="0">
                <a:solidFill>
                  <a:srgbClr val="262537"/>
                </a:solidFill>
              </a:rPr>
              <a:t>t</a:t>
            </a:r>
            <a:r>
              <a:rPr lang="en-US" sz="2000" dirty="0" smtClean="0">
                <a:solidFill>
                  <a:srgbClr val="262537"/>
                </a:solidFill>
              </a:rPr>
              <a:t>, </a:t>
            </a:r>
            <a:r>
              <a:rPr lang="en-US" sz="2000" dirty="0" err="1" smtClean="0">
                <a:solidFill>
                  <a:srgbClr val="262537"/>
                </a:solidFill>
              </a:rPr>
              <a:t>By</a:t>
            </a:r>
            <a:r>
              <a:rPr lang="en-US" sz="2000" baseline="30000" dirty="0" err="1" smtClean="0">
                <a:solidFill>
                  <a:srgbClr val="262537"/>
                </a:solidFill>
              </a:rPr>
              <a:t>t</a:t>
            </a:r>
            <a:r>
              <a:rPr lang="en-US" sz="2000" dirty="0" smtClean="0">
                <a:solidFill>
                  <a:srgbClr val="262537"/>
                </a:solidFill>
              </a:rPr>
              <a:t>)</a:t>
            </a:r>
            <a:r>
              <a:rPr lang="ru-RU" sz="2000" dirty="0" smtClean="0">
                <a:solidFill>
                  <a:srgbClr val="262537"/>
                </a:solidFill>
              </a:rPr>
              <a:t>   </a:t>
            </a:r>
            <a:r>
              <a:rPr lang="ru-RU" sz="2000" dirty="0" err="1" smtClean="0">
                <a:solidFill>
                  <a:srgbClr val="262537"/>
                </a:solidFill>
              </a:rPr>
              <a:t>базисні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процеси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smtClean="0">
                <a:solidFill>
                  <a:srgbClr val="262537"/>
                </a:solidFill>
              </a:rPr>
              <a:t>(1</a:t>
            </a:r>
            <a:r>
              <a:rPr lang="ru-RU" sz="2000" dirty="0">
                <a:solidFill>
                  <a:srgbClr val="262537"/>
                </a:solidFill>
              </a:rPr>
              <a:t>) </a:t>
            </a:r>
            <a:r>
              <a:rPr lang="ru-RU" sz="2000" dirty="0" err="1" smtClean="0">
                <a:solidFill>
                  <a:srgbClr val="262537"/>
                </a:solidFill>
              </a:rPr>
              <a:t>беруть</a:t>
            </a:r>
            <a:r>
              <a:rPr lang="ru-RU" sz="2000" dirty="0" smtClean="0">
                <a:solidFill>
                  <a:srgbClr val="262537"/>
                </a:solidFill>
              </a:rPr>
              <a:t> участь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з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>
                <a:solidFill>
                  <a:srgbClr val="262537"/>
                </a:solidFill>
              </a:rPr>
              <a:t>і</a:t>
            </a:r>
            <a:r>
              <a:rPr lang="ru-RU" sz="2000" dirty="0" err="1" smtClean="0">
                <a:solidFill>
                  <a:srgbClr val="262537"/>
                </a:solidFill>
              </a:rPr>
              <a:t>нтенсивностями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en-US" sz="2000" dirty="0" smtClean="0">
                <a:solidFill>
                  <a:srgbClr val="262537"/>
                </a:solidFill>
              </a:rPr>
              <a:t>y</a:t>
            </a:r>
            <a:r>
              <a:rPr lang="en-US" sz="2000" baseline="30000" dirty="0" smtClean="0">
                <a:solidFill>
                  <a:srgbClr val="262537"/>
                </a:solidFill>
              </a:rPr>
              <a:t>t</a:t>
            </a:r>
            <a:r>
              <a:rPr lang="en-US" sz="2000" baseline="-25000" dirty="0" smtClean="0">
                <a:solidFill>
                  <a:srgbClr val="262537"/>
                </a:solidFill>
              </a:rPr>
              <a:t>1</a:t>
            </a:r>
            <a:r>
              <a:rPr lang="en-US" sz="2000" dirty="0" smtClean="0">
                <a:solidFill>
                  <a:srgbClr val="262537"/>
                </a:solidFill>
              </a:rPr>
              <a:t>…</a:t>
            </a:r>
            <a:r>
              <a:rPr lang="en-US" sz="2000" dirty="0" err="1" smtClean="0">
                <a:solidFill>
                  <a:srgbClr val="262537"/>
                </a:solidFill>
              </a:rPr>
              <a:t>y</a:t>
            </a:r>
            <a:r>
              <a:rPr lang="en-US" sz="2000" baseline="30000" dirty="0" err="1" smtClean="0">
                <a:solidFill>
                  <a:srgbClr val="262537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262537"/>
                </a:solidFill>
              </a:rPr>
              <a:t>m</a:t>
            </a:r>
            <a:r>
              <a:rPr lang="ru-RU" sz="2000" dirty="0">
                <a:solidFill>
                  <a:srgbClr val="262537"/>
                </a:solidFill>
              </a:rPr>
              <a:t> </a:t>
            </a:r>
            <a:r>
              <a:rPr lang="ru-RU" sz="2000" dirty="0" smtClean="0">
                <a:solidFill>
                  <a:srgbClr val="262537"/>
                </a:solidFill>
              </a:rPr>
              <a:t>. Як видно з </a:t>
            </a:r>
            <a:r>
              <a:rPr lang="ru-RU" sz="2000" dirty="0" smtClean="0">
                <a:solidFill>
                  <a:srgbClr val="262537"/>
                </a:solidFill>
              </a:rPr>
              <a:t>(2</a:t>
            </a:r>
            <a:r>
              <a:rPr lang="ru-RU" sz="2000" dirty="0">
                <a:solidFill>
                  <a:srgbClr val="262537"/>
                </a:solidFill>
              </a:rPr>
              <a:t>) , </a:t>
            </a:r>
            <a:r>
              <a:rPr lang="ru-RU" sz="2000" dirty="0" err="1" smtClean="0">
                <a:solidFill>
                  <a:srgbClr val="262537"/>
                </a:solidFill>
              </a:rPr>
              <a:t>неймановська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технологія</a:t>
            </a:r>
            <a:r>
              <a:rPr lang="ru-RU" sz="2000" dirty="0">
                <a:solidFill>
                  <a:srgbClr val="262537"/>
                </a:solidFill>
              </a:rPr>
              <a:t>, </a:t>
            </a:r>
            <a:r>
              <a:rPr lang="ru-RU" sz="2000" dirty="0" err="1" smtClean="0">
                <a:solidFill>
                  <a:srgbClr val="262537"/>
                </a:solidFill>
              </a:rPr>
              <a:t>описується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двома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матрицями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A </a:t>
            </a:r>
            <a:r>
              <a:rPr lang="ru-RU" sz="2000" dirty="0" smtClean="0">
                <a:solidFill>
                  <a:srgbClr val="262537"/>
                </a:solidFill>
              </a:rPr>
              <a:t>і </a:t>
            </a:r>
            <a:r>
              <a:rPr lang="ru-RU" sz="2000" dirty="0">
                <a:solidFill>
                  <a:srgbClr val="262537"/>
                </a:solidFill>
              </a:rPr>
              <a:t>B </a:t>
            </a:r>
            <a:r>
              <a:rPr lang="ru-RU" sz="2000" dirty="0" err="1" smtClean="0">
                <a:solidFill>
                  <a:srgbClr val="262537"/>
                </a:solidFill>
              </a:rPr>
              <a:t>одиничних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рівнів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затрат </a:t>
            </a:r>
            <a:r>
              <a:rPr lang="ru-RU" sz="2000" dirty="0" smtClean="0">
                <a:solidFill>
                  <a:srgbClr val="262537"/>
                </a:solidFill>
              </a:rPr>
              <a:t>і </a:t>
            </a:r>
            <a:r>
              <a:rPr lang="ru-RU" sz="2000" dirty="0" err="1" smtClean="0">
                <a:solidFill>
                  <a:srgbClr val="262537"/>
                </a:solidFill>
              </a:rPr>
              <a:t>випуска</a:t>
            </a:r>
            <a:r>
              <a:rPr lang="ru-RU" sz="2000" dirty="0">
                <a:solidFill>
                  <a:srgbClr val="262537"/>
                </a:solidFill>
              </a:rPr>
              <a:t>, </a:t>
            </a:r>
            <a:r>
              <a:rPr lang="ru-RU" sz="2000" dirty="0" err="1" smtClean="0">
                <a:solidFill>
                  <a:srgbClr val="262537"/>
                </a:solidFill>
              </a:rPr>
              <a:t>являється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лінійною</a:t>
            </a:r>
            <a:r>
              <a:rPr lang="ru-RU" sz="2000" dirty="0" smtClean="0">
                <a:solidFill>
                  <a:srgbClr val="262537"/>
                </a:solidFill>
              </a:rPr>
              <a:t>. </a:t>
            </a:r>
            <a:r>
              <a:rPr lang="ru-RU" sz="2000" dirty="0" err="1" smtClean="0">
                <a:solidFill>
                  <a:srgbClr val="262537"/>
                </a:solidFill>
              </a:rPr>
              <a:t>Розглядая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всі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допустимі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"</a:t>
            </a:r>
            <a:r>
              <a:rPr lang="ru-RU" sz="2000" dirty="0" err="1" smtClean="0">
                <a:solidFill>
                  <a:srgbClr val="262537"/>
                </a:solidFill>
              </a:rPr>
              <a:t>суміші</a:t>
            </a:r>
            <a:r>
              <a:rPr lang="ru-RU" sz="2000" dirty="0" smtClean="0">
                <a:solidFill>
                  <a:srgbClr val="262537"/>
                </a:solidFill>
              </a:rPr>
              <a:t>" </a:t>
            </a:r>
            <a:r>
              <a:rPr lang="ru-RU" sz="2000" dirty="0" err="1" smtClean="0">
                <a:solidFill>
                  <a:srgbClr val="262537"/>
                </a:solidFill>
              </a:rPr>
              <a:t>базисних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процесів</a:t>
            </a:r>
            <a:r>
              <a:rPr lang="ru-RU" sz="2000" dirty="0">
                <a:solidFill>
                  <a:srgbClr val="262537"/>
                </a:solidFill>
              </a:rPr>
              <a:t>, </a:t>
            </a:r>
            <a:r>
              <a:rPr lang="ru-RU" sz="2000" dirty="0" err="1" smtClean="0">
                <a:solidFill>
                  <a:srgbClr val="262537"/>
                </a:solidFill>
              </a:rPr>
              <a:t>отримаєм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разширену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множину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виробничих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процесів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endParaRPr lang="ru-RU" sz="2000" dirty="0">
              <a:solidFill>
                <a:srgbClr val="262537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57" y="3686969"/>
            <a:ext cx="4129099" cy="5630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9854" y="4250028"/>
            <a:ext cx="7755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262537"/>
                </a:solidFill>
              </a:rPr>
              <a:t>яка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відображає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допустимість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сувмісної</a:t>
            </a:r>
            <a:r>
              <a:rPr lang="ru-RU" sz="2000" dirty="0" smtClean="0">
                <a:solidFill>
                  <a:srgbClr val="262537"/>
                </a:solidFill>
              </a:rPr>
              <a:t>  </a:t>
            </a:r>
            <a:r>
              <a:rPr lang="ru-RU" sz="2000" dirty="0" err="1" smtClean="0">
                <a:solidFill>
                  <a:srgbClr val="262537"/>
                </a:solidFill>
              </a:rPr>
              <a:t>діяльності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галузей</a:t>
            </a:r>
            <a:r>
              <a:rPr lang="ru-RU" sz="2000" dirty="0" smtClean="0">
                <a:solidFill>
                  <a:srgbClr val="262537"/>
                </a:solidFill>
              </a:rPr>
              <a:t>. </a:t>
            </a:r>
            <a:r>
              <a:rPr lang="ru-RU" sz="2000" dirty="0" err="1" smtClean="0">
                <a:solidFill>
                  <a:srgbClr val="262537"/>
                </a:solidFill>
              </a:rPr>
              <a:t>Можливість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совмісного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виробництва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декількох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продукцій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в </a:t>
            </a:r>
            <a:r>
              <a:rPr lang="ru-RU" sz="2000" dirty="0" smtClean="0">
                <a:solidFill>
                  <a:srgbClr val="262537"/>
                </a:solidFill>
              </a:rPr>
              <a:t>одному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слідує</a:t>
            </a:r>
            <a:r>
              <a:rPr lang="ru-RU" sz="2000" dirty="0" smtClean="0">
                <a:solidFill>
                  <a:srgbClr val="262537"/>
                </a:solidFill>
              </a:rPr>
              <a:t> з </a:t>
            </a:r>
            <a:r>
              <a:rPr lang="ru-RU" sz="2000" dirty="0">
                <a:solidFill>
                  <a:srgbClr val="262537"/>
                </a:solidFill>
              </a:rPr>
              <a:t>того, </a:t>
            </a:r>
            <a:r>
              <a:rPr lang="ru-RU" sz="2000" dirty="0" err="1" smtClean="0">
                <a:solidFill>
                  <a:srgbClr val="262537"/>
                </a:solidFill>
              </a:rPr>
              <a:t>що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в </a:t>
            </a:r>
            <a:r>
              <a:rPr lang="ru-RU" sz="2000" dirty="0" err="1" smtClean="0">
                <a:solidFill>
                  <a:srgbClr val="262537"/>
                </a:solidFill>
              </a:rPr>
              <a:t>кажному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процесі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j </a:t>
            </a:r>
            <a:r>
              <a:rPr lang="ru-RU" sz="2000" dirty="0" err="1" smtClean="0">
                <a:solidFill>
                  <a:srgbClr val="262537"/>
                </a:solidFill>
              </a:rPr>
              <a:t>може</a:t>
            </a:r>
            <a:r>
              <a:rPr lang="ru-RU" sz="2000" dirty="0" smtClean="0">
                <a:solidFill>
                  <a:srgbClr val="262537"/>
                </a:solidFill>
              </a:rPr>
              <a:t> бути </a:t>
            </a:r>
            <a:r>
              <a:rPr lang="ru-RU" sz="2000" dirty="0" err="1" smtClean="0">
                <a:solidFill>
                  <a:srgbClr val="262537"/>
                </a:solidFill>
              </a:rPr>
              <a:t>відмонною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від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нуля </a:t>
            </a:r>
            <a:r>
              <a:rPr lang="ru-RU" sz="2000" dirty="0" err="1" smtClean="0">
                <a:solidFill>
                  <a:srgbClr val="262537"/>
                </a:solidFill>
              </a:rPr>
              <a:t>більш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 err="1" smtClean="0">
                <a:solidFill>
                  <a:srgbClr val="262537"/>
                </a:solidFill>
              </a:rPr>
              <a:t>ніж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одна </a:t>
            </a:r>
            <a:r>
              <a:rPr lang="ru-RU" sz="2000" dirty="0" smtClean="0">
                <a:solidFill>
                  <a:srgbClr val="262537"/>
                </a:solidFill>
              </a:rPr>
              <a:t>з </a:t>
            </a:r>
            <a:r>
              <a:rPr lang="ru-RU" sz="2000" dirty="0">
                <a:solidFill>
                  <a:srgbClr val="262537"/>
                </a:solidFill>
              </a:rPr>
              <a:t>величин </a:t>
            </a:r>
            <a:r>
              <a:rPr lang="en-US" sz="2000" dirty="0" err="1" smtClean="0">
                <a:solidFill>
                  <a:srgbClr val="262537"/>
                </a:solidFill>
              </a:rPr>
              <a:t>b</a:t>
            </a:r>
            <a:r>
              <a:rPr lang="en-US" sz="2000" baseline="-25000" dirty="0" err="1" smtClean="0">
                <a:solidFill>
                  <a:srgbClr val="262537"/>
                </a:solidFill>
              </a:rPr>
              <a:t>ij</a:t>
            </a:r>
            <a:r>
              <a:rPr lang="ru-RU" sz="2000" baseline="-25000" dirty="0" smtClean="0">
                <a:solidFill>
                  <a:srgbClr val="262537"/>
                </a:solidFill>
              </a:rPr>
              <a:t> </a:t>
            </a:r>
            <a:r>
              <a:rPr lang="ru-RU" sz="2000" dirty="0" smtClean="0">
                <a:solidFill>
                  <a:srgbClr val="262537"/>
                </a:solidFill>
              </a:rPr>
              <a:t> </a:t>
            </a:r>
            <a:r>
              <a:rPr lang="ru-RU" sz="2000" dirty="0">
                <a:solidFill>
                  <a:srgbClr val="262537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808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261" y="120429"/>
            <a:ext cx="7562313" cy="102579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Продовжимо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описання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моделі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Неймана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Затрати</a:t>
            </a:r>
            <a:r>
              <a:rPr lang="ru-RU" dirty="0" smtClean="0"/>
              <a:t>   </a:t>
            </a:r>
            <a:r>
              <a:rPr lang="ru-RU" dirty="0" err="1"/>
              <a:t>Ay</a:t>
            </a:r>
            <a:r>
              <a:rPr lang="ru-RU" baseline="30000" dirty="0" err="1"/>
              <a:t>t</a:t>
            </a:r>
            <a:r>
              <a:rPr lang="ru-RU" dirty="0"/>
              <a:t>   в момент t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перевищувати</a:t>
            </a:r>
            <a:r>
              <a:rPr lang="ru-RU" dirty="0" smtClean="0"/>
              <a:t>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en-US" dirty="0" smtClean="0"/>
              <a:t>By</a:t>
            </a:r>
            <a:r>
              <a:rPr lang="en-US" baseline="30000" dirty="0" smtClean="0"/>
              <a:t>t-1</a:t>
            </a:r>
            <a:r>
              <a:rPr lang="ru-RU" dirty="0" smtClean="0"/>
              <a:t>  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попередньому</a:t>
            </a:r>
            <a:r>
              <a:rPr lang="ru-RU" dirty="0" smtClean="0"/>
              <a:t> </a:t>
            </a:r>
            <a:r>
              <a:rPr lang="ru-RU" dirty="0"/>
              <a:t>моменту t-1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39" y="3619656"/>
            <a:ext cx="7179210" cy="76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745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Модель  Неймана</vt:lpstr>
      <vt:lpstr>Класична модель Неймана будується при наступних передумовах</vt:lpstr>
      <vt:lpstr>Перейдемо до опису моделі Неймана</vt:lpstr>
      <vt:lpstr>Презентация PowerPoint</vt:lpstr>
      <vt:lpstr>Презентация PowerPoint</vt:lpstr>
      <vt:lpstr>Всі m базисні процеси описуються двома матрицями </vt:lpstr>
      <vt:lpstr>(2)</vt:lpstr>
      <vt:lpstr>(3)</vt:lpstr>
      <vt:lpstr>Продовжимо описання моделі Неймана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Александра</cp:lastModifiedBy>
  <cp:revision>17</cp:revision>
  <dcterms:created xsi:type="dcterms:W3CDTF">2019-08-22T12:42:10Z</dcterms:created>
  <dcterms:modified xsi:type="dcterms:W3CDTF">2019-12-06T08:51:13Z</dcterms:modified>
</cp:coreProperties>
</file>