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6"/>
  </p:notesMasterIdLst>
  <p:sldIdLst>
    <p:sldId id="256" r:id="rId2"/>
    <p:sldId id="257" r:id="rId3"/>
    <p:sldId id="269" r:id="rId4"/>
    <p:sldId id="268" r:id="rId5"/>
    <p:sldId id="267" r:id="rId6"/>
    <p:sldId id="270" r:id="rId7"/>
    <p:sldId id="266" r:id="rId8"/>
    <p:sldId id="258" r:id="rId9"/>
    <p:sldId id="260" r:id="rId10"/>
    <p:sldId id="261" r:id="rId11"/>
    <p:sldId id="265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082D1-165B-4690-9923-8F7CF7C623C8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6C1A19-1F0A-466C-A827-78E0B784B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50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C1A19-1F0A-466C-A827-78E0B784B9E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32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C1A19-1F0A-466C-A827-78E0B784B9E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795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7CF756-AB84-4B1B-AE68-A1151CF12FF2}" type="datetime1">
              <a:rPr lang="ru-RU" smtClean="0"/>
              <a:t>25.03.2021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К. Сіріньок-Долгарьова, курс "Новітні медіа"</a:t>
            </a: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B69AC-DC0E-4ADA-BEBE-27CE2B23B7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794C4E-C192-4983-9E1D-5D2F0E5B30F0}" type="datetime1">
              <a:rPr lang="ru-RU" smtClean="0"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К. Сіріньок-Долгарьова, курс "Новітні медіа"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B69AC-DC0E-4ADA-BEBE-27CE2B23B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EF6792-D03B-42D8-84EB-C1126FAF78E5}" type="datetime1">
              <a:rPr lang="ru-RU" smtClean="0"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К. Сіріньок-Долгарьова, курс "Новітні медіа"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B69AC-DC0E-4ADA-BEBE-27CE2B23B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A12C00-F3C4-4A0C-A7CF-CA02DEED66E3}" type="datetime1">
              <a:rPr lang="ru-RU" smtClean="0"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К. Сіріньок-Долгарьова, курс "Новітні медіа"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B69AC-DC0E-4ADA-BEBE-27CE2B23B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0B5641-ECF6-4853-8970-10405C50057C}" type="datetime1">
              <a:rPr lang="ru-RU" smtClean="0"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К. Сіріньок-Долгарьова, курс "Новітні медіа"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B69AC-DC0E-4ADA-BEBE-27CE2B23B7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EBCE5C-9DEB-4F7A-ACC6-EAAB201400F0}" type="datetime1">
              <a:rPr lang="ru-RU" smtClean="0"/>
              <a:t>25.03.2021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К. Сіріньок-Долгарьова, курс "Новітні медіа"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B69AC-DC0E-4ADA-BEBE-27CE2B23B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758D74-6165-485C-BA05-02245E37D990}" type="datetime1">
              <a:rPr lang="ru-RU" smtClean="0"/>
              <a:t>25.03.2021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К. Сіріньок-Долгарьова, курс "Новітні медіа"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B69AC-DC0E-4ADA-BEBE-27CE2B23B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557A75-E968-464E-BF06-B8AACA35360F}" type="datetime1">
              <a:rPr lang="ru-RU" smtClean="0"/>
              <a:t>25.03.2021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К. Сіріньок-Долгарьова, курс "Новітні медіа"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B69AC-DC0E-4ADA-BEBE-27CE2B23B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799CCE-128C-4A52-AEEE-163133979589}" type="datetime1">
              <a:rPr lang="ru-RU" smtClean="0"/>
              <a:t>25.03.2021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К. Сіріньок-Долгарьова, курс "Новітні медіа"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B69AC-DC0E-4ADA-BEBE-27CE2B23B7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C8E734-228B-43EB-8568-FFEAB3D51D9A}" type="datetime1">
              <a:rPr lang="ru-RU" smtClean="0"/>
              <a:t>25.03.2021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К. Сіріньок-Долгарьова, курс "Новітні медіа"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B69AC-DC0E-4ADA-BEBE-27CE2B23B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331447-8D7C-4557-AFE5-8BA4DE6634AE}" type="datetime1">
              <a:rPr lang="ru-RU" smtClean="0"/>
              <a:t>25.03.2021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К. Сіріньок-Долгарьова, курс "Новітні медіа"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B69AC-DC0E-4ADA-BEBE-27CE2B23B7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907895B-5BD2-494E-B0E0-30300F8632AD}" type="datetime1">
              <a:rPr lang="ru-RU" smtClean="0"/>
              <a:t>25.03.2021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К. Сіріньок-Долгарьова, курс "Новітні медіа"</a:t>
            </a: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98B69AC-DC0E-4ADA-BEBE-27CE2B23B7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stroika.ru/html/index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omver.ru/services/16.html" TargetMode="External"/><Relationship Id="rId5" Type="http://schemas.openxmlformats.org/officeDocument/2006/relationships/hyperlink" Target="https://html-css.co.ua/" TargetMode="External"/><Relationship Id="rId4" Type="http://schemas.openxmlformats.org/officeDocument/2006/relationships/hyperlink" Target="http://www.beluys.com/yrok1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b="1" i="1" dirty="0" smtClean="0"/>
              <a:t>Різновиди </a:t>
            </a:r>
            <a:r>
              <a:rPr lang="uk-UA" b="1" i="1" dirty="0" err="1" smtClean="0"/>
              <a:t>вебсайтів</a:t>
            </a:r>
            <a:r>
              <a:rPr lang="uk-UA" b="1" i="1" dirty="0" smtClean="0"/>
              <a:t> і їх пошукова оптимізація</a:t>
            </a:r>
            <a:endParaRPr lang="ru-RU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691680" y="1916832"/>
            <a:ext cx="67332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 smtClean="0"/>
              <a:t>План.</a:t>
            </a:r>
          </a:p>
          <a:p>
            <a:r>
              <a:rPr lang="uk-UA" sz="3600" dirty="0" smtClean="0"/>
              <a:t>1. Різновиди сайтів, їх </a:t>
            </a:r>
            <a:r>
              <a:rPr lang="en-US" sz="3600" dirty="0" smtClean="0"/>
              <a:t>SEO </a:t>
            </a:r>
            <a:r>
              <a:rPr lang="uk-UA" sz="3600" dirty="0" smtClean="0"/>
              <a:t>оптимізація. Застосування мови </a:t>
            </a:r>
            <a:r>
              <a:rPr lang="en-US" sz="3600" dirty="0" smtClean="0"/>
              <a:t>HTML</a:t>
            </a:r>
            <a:r>
              <a:rPr lang="uk-UA" sz="3600" dirty="0" smtClean="0"/>
              <a:t> для їх створення.</a:t>
            </a:r>
          </a:p>
          <a:p>
            <a:r>
              <a:rPr lang="uk-UA" sz="3600" dirty="0" smtClean="0"/>
              <a:t>2. Основні поняття </a:t>
            </a:r>
            <a:r>
              <a:rPr lang="en-US" sz="3600" dirty="0" smtClean="0"/>
              <a:t>HTML</a:t>
            </a:r>
            <a:r>
              <a:rPr lang="uk-UA" sz="3600" dirty="0" smtClean="0"/>
              <a:t> .</a:t>
            </a:r>
          </a:p>
          <a:p>
            <a:r>
              <a:rPr lang="uk-UA" sz="3600" dirty="0" smtClean="0"/>
              <a:t>3. Базові теги і атрибути </a:t>
            </a:r>
            <a:r>
              <a:rPr lang="en-US" sz="3600" dirty="0" smtClean="0"/>
              <a:t>HTML</a:t>
            </a:r>
            <a:r>
              <a:rPr lang="uk-UA" sz="3600" dirty="0" smtClean="0"/>
              <a:t>. Верстка текстової і графічної інформації.</a:t>
            </a:r>
            <a:endParaRPr lang="ru-RU" sz="3600" dirty="0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>
          <a:xfrm>
            <a:off x="5436096" y="6305550"/>
            <a:ext cx="3174504" cy="476250"/>
          </a:xfrm>
        </p:spPr>
        <p:txBody>
          <a:bodyPr/>
          <a:lstStyle/>
          <a:p>
            <a:r>
              <a:rPr lang="ru-RU" dirty="0" smtClean="0"/>
              <a:t>К. </a:t>
            </a:r>
            <a:r>
              <a:rPr lang="ru-RU" dirty="0" err="1" smtClean="0"/>
              <a:t>Сіріньок-Долгарьова</a:t>
            </a:r>
            <a:r>
              <a:rPr lang="ru-RU" dirty="0" smtClean="0"/>
              <a:t>, курс "</a:t>
            </a:r>
            <a:r>
              <a:rPr lang="ru-RU" dirty="0" err="1" smtClean="0"/>
              <a:t>Новітні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"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Базові теги </a:t>
            </a:r>
            <a:r>
              <a:rPr lang="en-US" dirty="0" smtClean="0"/>
              <a:t>HTML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/>
          <a:lstStyle/>
          <a:p>
            <a:r>
              <a:rPr lang="en-US" dirty="0" smtClean="0"/>
              <a:t>&lt;html&gt; &lt;/html&gt;</a:t>
            </a:r>
            <a:r>
              <a:rPr lang="uk-UA" dirty="0" smtClean="0"/>
              <a:t> - позначення початку і кінця </a:t>
            </a:r>
            <a:r>
              <a:rPr lang="en-US" dirty="0" smtClean="0"/>
              <a:t>html-</a:t>
            </a:r>
            <a:r>
              <a:rPr lang="uk-UA" dirty="0" smtClean="0"/>
              <a:t>документа ;</a:t>
            </a:r>
            <a:endParaRPr lang="en-US" dirty="0" smtClean="0"/>
          </a:p>
          <a:p>
            <a:r>
              <a:rPr lang="en-US" dirty="0" smtClean="0"/>
              <a:t>&lt;head&gt; &lt;/head&gt;</a:t>
            </a:r>
            <a:r>
              <a:rPr lang="uk-UA" dirty="0" smtClean="0"/>
              <a:t> - позначення  назви сторінки, що відображується у браузері;</a:t>
            </a:r>
            <a:endParaRPr lang="en-US" dirty="0" smtClean="0"/>
          </a:p>
          <a:p>
            <a:r>
              <a:rPr lang="en-US" dirty="0" smtClean="0"/>
              <a:t>&lt;title&gt; &lt;/title&gt;</a:t>
            </a:r>
            <a:r>
              <a:rPr lang="uk-UA" dirty="0" smtClean="0"/>
              <a:t> - позначення заголовку;</a:t>
            </a:r>
            <a:endParaRPr lang="en-US" dirty="0" smtClean="0"/>
          </a:p>
          <a:p>
            <a:r>
              <a:rPr lang="en-US" dirty="0" smtClean="0"/>
              <a:t>&lt;body&gt; &lt;/body&gt; </a:t>
            </a:r>
            <a:r>
              <a:rPr lang="uk-UA" dirty="0" smtClean="0"/>
              <a:t>- позначення </a:t>
            </a:r>
            <a:r>
              <a:rPr lang="uk-UA" dirty="0" err="1" smtClean="0"/>
              <a:t>“тіла”</a:t>
            </a:r>
            <a:r>
              <a:rPr lang="uk-UA" dirty="0" smtClean="0"/>
              <a:t> документа – його основного контенту</a:t>
            </a:r>
            <a:r>
              <a:rPr lang="en-US" dirty="0" smtClean="0"/>
              <a:t>.</a:t>
            </a:r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>
          <a:xfrm>
            <a:off x="5436096" y="6305550"/>
            <a:ext cx="3174504" cy="476250"/>
          </a:xfrm>
        </p:spPr>
        <p:txBody>
          <a:bodyPr/>
          <a:lstStyle/>
          <a:p>
            <a:r>
              <a:rPr lang="ru-RU" dirty="0" smtClean="0"/>
              <a:t>К. </a:t>
            </a:r>
            <a:r>
              <a:rPr lang="ru-RU" dirty="0" err="1" smtClean="0"/>
              <a:t>Сіріньок-Долгарьова</a:t>
            </a:r>
            <a:r>
              <a:rPr lang="ru-RU" dirty="0" smtClean="0"/>
              <a:t>, курс "</a:t>
            </a:r>
            <a:r>
              <a:rPr lang="ru-RU" dirty="0" err="1" smtClean="0"/>
              <a:t>Новітні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"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48680"/>
            <a:ext cx="7498080" cy="5699720"/>
          </a:xfrm>
        </p:spPr>
        <p:txBody>
          <a:bodyPr/>
          <a:lstStyle/>
          <a:p>
            <a:r>
              <a:rPr lang="uk-UA" dirty="0" smtClean="0"/>
              <a:t>Будь-який парний тег складається із  двох елементів, один з яких ставиться на початку </a:t>
            </a:r>
            <a:r>
              <a:rPr lang="uk-UA" dirty="0" err="1" smtClean="0"/>
              <a:t>форматованого</a:t>
            </a:r>
            <a:r>
              <a:rPr lang="uk-UA" dirty="0" smtClean="0"/>
              <a:t> масиву інформації </a:t>
            </a:r>
            <a:r>
              <a:rPr lang="en-US" dirty="0" smtClean="0"/>
              <a:t>(&lt;…&gt;)</a:t>
            </a:r>
            <a:r>
              <a:rPr lang="uk-UA" dirty="0" smtClean="0"/>
              <a:t>, а інший – наприкінці цього масиву</a:t>
            </a:r>
            <a:r>
              <a:rPr lang="en-US" dirty="0" smtClean="0"/>
              <a:t> &lt;/…&gt;</a:t>
            </a:r>
            <a:r>
              <a:rPr lang="uk-UA" dirty="0" smtClean="0"/>
              <a:t>.</a:t>
            </a:r>
          </a:p>
          <a:p>
            <a:r>
              <a:rPr lang="uk-UA" dirty="0" smtClean="0"/>
              <a:t>Наприклад, такий запис як:</a:t>
            </a:r>
          </a:p>
          <a:p>
            <a:pPr algn="ctr">
              <a:buNone/>
            </a:pPr>
            <a:r>
              <a:rPr lang="en-US" dirty="0" smtClean="0"/>
              <a:t>&lt;p&gt; </a:t>
            </a:r>
            <a:r>
              <a:rPr lang="uk-UA" dirty="0" smtClean="0"/>
              <a:t>Певний текст</a:t>
            </a:r>
            <a:r>
              <a:rPr lang="en-US" dirty="0" smtClean="0"/>
              <a:t>&lt;/p&gt;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означає виділення абзацу, де тег </a:t>
            </a:r>
            <a:r>
              <a:rPr lang="en-US" dirty="0" smtClean="0"/>
              <a:t>&lt;p&gt; </a:t>
            </a:r>
            <a:r>
              <a:rPr lang="uk-UA" dirty="0" smtClean="0"/>
              <a:t>ставиться на початку абзацу, а тег </a:t>
            </a:r>
            <a:r>
              <a:rPr lang="en-US" dirty="0" smtClean="0"/>
              <a:t>&lt;/p&gt;</a:t>
            </a:r>
            <a:r>
              <a:rPr lang="uk-UA" dirty="0" smtClean="0"/>
              <a:t> в його кінці.</a:t>
            </a:r>
            <a:endParaRPr lang="ru-RU" dirty="0"/>
          </a:p>
        </p:txBody>
      </p:sp>
      <p:sp>
        <p:nvSpPr>
          <p:cNvPr id="2" name="Місце для нижнього колонтитула 1"/>
          <p:cNvSpPr>
            <a:spLocks noGrp="1"/>
          </p:cNvSpPr>
          <p:nvPr>
            <p:ph type="ftr" sz="quarter" idx="11"/>
          </p:nvPr>
        </p:nvSpPr>
        <p:spPr>
          <a:xfrm>
            <a:off x="5364088" y="6305550"/>
            <a:ext cx="3246512" cy="476250"/>
          </a:xfrm>
        </p:spPr>
        <p:txBody>
          <a:bodyPr/>
          <a:lstStyle/>
          <a:p>
            <a:r>
              <a:rPr lang="ru-RU" dirty="0" smtClean="0"/>
              <a:t>К. </a:t>
            </a:r>
            <a:r>
              <a:rPr lang="ru-RU" dirty="0" err="1" smtClean="0"/>
              <a:t>Сіріньок-Долгарьова</a:t>
            </a:r>
            <a:r>
              <a:rPr lang="ru-RU" dirty="0" smtClean="0"/>
              <a:t>, курс "</a:t>
            </a:r>
            <a:r>
              <a:rPr lang="ru-RU" dirty="0" err="1" smtClean="0"/>
              <a:t>Новітні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"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8028384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Теги для розмічення контенту на </a:t>
            </a:r>
            <a:r>
              <a:rPr lang="uk-UA" dirty="0" err="1" smtClean="0"/>
              <a:t>веб-сторінці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5077544"/>
          </a:xfrm>
        </p:spPr>
        <p:txBody>
          <a:bodyPr>
            <a:normAutofit/>
          </a:bodyPr>
          <a:lstStyle/>
          <a:p>
            <a:r>
              <a:rPr lang="en-US" dirty="0" smtClean="0"/>
              <a:t>&lt;</a:t>
            </a:r>
            <a:r>
              <a:rPr lang="en-US" dirty="0" err="1" smtClean="0"/>
              <a:t>br</a:t>
            </a:r>
            <a:r>
              <a:rPr lang="en-US" dirty="0" smtClean="0"/>
              <a:t>&gt;</a:t>
            </a:r>
            <a:r>
              <a:rPr lang="uk-UA" dirty="0" smtClean="0"/>
              <a:t> - позначення нового рядка.</a:t>
            </a:r>
            <a:endParaRPr lang="ru-RU" dirty="0" smtClean="0"/>
          </a:p>
          <a:p>
            <a:r>
              <a:rPr lang="en-US" dirty="0" smtClean="0"/>
              <a:t>&lt;p&gt; &lt;/p&gt; </a:t>
            </a:r>
            <a:r>
              <a:rPr lang="uk-UA" dirty="0" smtClean="0"/>
              <a:t>- позначення абзацу;</a:t>
            </a:r>
          </a:p>
          <a:p>
            <a:r>
              <a:rPr lang="en-US" dirty="0" smtClean="0"/>
              <a:t>&lt;h1&gt; &lt;/h1&gt; (&lt;h</a:t>
            </a:r>
            <a:r>
              <a:rPr lang="uk-UA" dirty="0" smtClean="0"/>
              <a:t>2</a:t>
            </a:r>
            <a:r>
              <a:rPr lang="en-US" dirty="0" smtClean="0"/>
              <a:t>&gt; &lt;/h</a:t>
            </a:r>
            <a:r>
              <a:rPr lang="uk-UA" dirty="0" smtClean="0"/>
              <a:t>2</a:t>
            </a:r>
            <a:r>
              <a:rPr lang="en-US" dirty="0" smtClean="0"/>
              <a:t>&gt; </a:t>
            </a:r>
            <a:r>
              <a:rPr lang="uk-UA" dirty="0" smtClean="0"/>
              <a:t>…</a:t>
            </a:r>
            <a:r>
              <a:rPr lang="en-US" dirty="0" smtClean="0"/>
              <a:t>&lt;h</a:t>
            </a:r>
            <a:r>
              <a:rPr lang="uk-UA" dirty="0" smtClean="0"/>
              <a:t>6</a:t>
            </a:r>
            <a:r>
              <a:rPr lang="en-US" dirty="0" smtClean="0"/>
              <a:t>&gt; &lt;/h</a:t>
            </a:r>
            <a:r>
              <a:rPr lang="uk-UA" dirty="0" smtClean="0"/>
              <a:t>6</a:t>
            </a:r>
            <a:r>
              <a:rPr lang="en-US" dirty="0" smtClean="0"/>
              <a:t>&gt;)</a:t>
            </a:r>
            <a:r>
              <a:rPr lang="uk-UA" dirty="0" smtClean="0"/>
              <a:t>  - позначення величини шрифту заголовка;</a:t>
            </a:r>
            <a:endParaRPr lang="en-US" dirty="0" smtClean="0"/>
          </a:p>
          <a:p>
            <a:r>
              <a:rPr lang="en-US" dirty="0" smtClean="0"/>
              <a:t>&lt;b&gt; &lt;/b&gt;</a:t>
            </a:r>
            <a:r>
              <a:rPr lang="uk-UA" dirty="0" smtClean="0"/>
              <a:t> - напівжирний шрифт;</a:t>
            </a:r>
            <a:endParaRPr lang="en-US" dirty="0" smtClean="0"/>
          </a:p>
          <a:p>
            <a:r>
              <a:rPr lang="en-US" dirty="0" smtClean="0"/>
              <a:t>&lt;</a:t>
            </a:r>
            <a:r>
              <a:rPr lang="en-US" dirty="0" err="1" smtClean="0"/>
              <a:t>i</a:t>
            </a:r>
            <a:r>
              <a:rPr lang="en-US" dirty="0" smtClean="0"/>
              <a:t>&gt; &lt;/</a:t>
            </a:r>
            <a:r>
              <a:rPr lang="en-US" dirty="0" err="1" smtClean="0"/>
              <a:t>i</a:t>
            </a:r>
            <a:r>
              <a:rPr lang="en-US" dirty="0" smtClean="0"/>
              <a:t>&gt;</a:t>
            </a:r>
            <a:r>
              <a:rPr lang="uk-UA" dirty="0" smtClean="0"/>
              <a:t> - курсивний шрифт;</a:t>
            </a:r>
          </a:p>
          <a:p>
            <a:r>
              <a:rPr lang="en-US" dirty="0" smtClean="0"/>
              <a:t>&lt;u&gt; &lt;/u&gt; - </a:t>
            </a:r>
            <a:r>
              <a:rPr lang="uk-UA" dirty="0" smtClean="0"/>
              <a:t>підкреслений шрифт</a:t>
            </a:r>
            <a:endParaRPr lang="en-US" dirty="0" smtClean="0"/>
          </a:p>
          <a:p>
            <a:r>
              <a:rPr lang="en-US" dirty="0" smtClean="0"/>
              <a:t>&lt;</a:t>
            </a:r>
            <a:r>
              <a:rPr lang="en-US" dirty="0" err="1" smtClean="0"/>
              <a:t>img</a:t>
            </a:r>
            <a:r>
              <a:rPr lang="en-US" dirty="0" smtClean="0"/>
              <a:t>&gt; </a:t>
            </a:r>
            <a:r>
              <a:rPr lang="uk-UA" dirty="0" smtClean="0"/>
              <a:t>- вставка зображення;</a:t>
            </a:r>
          </a:p>
          <a:p>
            <a:r>
              <a:rPr lang="en-US" dirty="0" smtClean="0"/>
              <a:t>&lt;a&gt; &lt;/a&gt;</a:t>
            </a:r>
            <a:r>
              <a:rPr lang="uk-UA" dirty="0" smtClean="0"/>
              <a:t> - вставка гіперпосилання .</a:t>
            </a:r>
            <a:endParaRPr lang="en-US" dirty="0" smtClean="0"/>
          </a:p>
          <a:p>
            <a:endParaRPr lang="ru-RU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>
          <a:xfrm>
            <a:off x="5364088" y="6305550"/>
            <a:ext cx="3246512" cy="476250"/>
          </a:xfrm>
        </p:spPr>
        <p:txBody>
          <a:bodyPr/>
          <a:lstStyle/>
          <a:p>
            <a:r>
              <a:rPr lang="ru-RU" dirty="0" smtClean="0"/>
              <a:t>К. </a:t>
            </a:r>
            <a:r>
              <a:rPr lang="ru-RU" dirty="0" err="1" smtClean="0"/>
              <a:t>Сіріньок-Долгарьова</a:t>
            </a:r>
            <a:r>
              <a:rPr lang="ru-RU" dirty="0" smtClean="0"/>
              <a:t>, курс "</a:t>
            </a:r>
            <a:r>
              <a:rPr lang="ru-RU" dirty="0" err="1" smtClean="0"/>
              <a:t>Новітні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"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Атрибути тегів </a:t>
            </a:r>
            <a:r>
              <a:rPr lang="en-US" dirty="0" smtClean="0"/>
              <a:t>HTML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Атрибути тегів – це специфічні функції, що їх може виконувати певний тег;</a:t>
            </a:r>
          </a:p>
          <a:p>
            <a:r>
              <a:rPr lang="uk-UA" dirty="0" smtClean="0"/>
              <a:t>Атрибут пишеться всередині дужок  тегу і </a:t>
            </a:r>
            <a:r>
              <a:rPr lang="uk-UA" dirty="0" err="1" smtClean="0"/>
              <a:t>обов</a:t>
            </a:r>
            <a:r>
              <a:rPr lang="en-US" dirty="0" smtClean="0"/>
              <a:t>’</a:t>
            </a:r>
            <a:r>
              <a:rPr lang="uk-UA" dirty="0" err="1" smtClean="0"/>
              <a:t>язково</a:t>
            </a:r>
            <a:r>
              <a:rPr lang="uk-UA" dirty="0" smtClean="0"/>
              <a:t> відокремлюється від самого тегу пробілом. Наприклад: </a:t>
            </a:r>
            <a:br>
              <a:rPr lang="uk-UA" dirty="0" smtClean="0"/>
            </a:br>
            <a:r>
              <a:rPr lang="en-US" dirty="0" smtClean="0"/>
              <a:t>&lt;body </a:t>
            </a:r>
            <a:r>
              <a:rPr lang="en-US" dirty="0" err="1" smtClean="0"/>
              <a:t>bgcolor</a:t>
            </a:r>
            <a:r>
              <a:rPr lang="en-US" dirty="0" smtClean="0"/>
              <a:t>="green"&gt;</a:t>
            </a:r>
            <a:r>
              <a:rPr lang="uk-UA" dirty="0" smtClean="0"/>
              <a:t>, де  </a:t>
            </a:r>
            <a:r>
              <a:rPr lang="en-US" dirty="0" smtClean="0"/>
              <a:t>body – </a:t>
            </a:r>
            <a:r>
              <a:rPr lang="uk-UA" dirty="0" smtClean="0"/>
              <a:t>тег на </a:t>
            </a:r>
            <a:r>
              <a:rPr lang="ru-RU" dirty="0" smtClean="0"/>
              <a:t>по</a:t>
            </a:r>
            <a:r>
              <a:rPr lang="uk-UA" dirty="0" smtClean="0"/>
              <a:t>значення </a:t>
            </a:r>
            <a:r>
              <a:rPr lang="uk-UA" dirty="0" err="1" smtClean="0"/>
              <a:t>“тіла”</a:t>
            </a:r>
            <a:r>
              <a:rPr lang="uk-UA" dirty="0" smtClean="0"/>
              <a:t>  (наповнення) сайту, </a:t>
            </a:r>
            <a:r>
              <a:rPr lang="en-US" dirty="0" err="1" smtClean="0"/>
              <a:t>bgcolor</a:t>
            </a:r>
            <a:r>
              <a:rPr lang="en-US" dirty="0" smtClean="0"/>
              <a:t>="green“</a:t>
            </a:r>
            <a:r>
              <a:rPr lang="uk-UA" dirty="0" smtClean="0"/>
              <a:t> – атрибут, що визначає зелений колір фону сторінки.   </a:t>
            </a:r>
            <a:endParaRPr lang="ru-RU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>
          <a:xfrm>
            <a:off x="5436096" y="6305550"/>
            <a:ext cx="3174504" cy="476250"/>
          </a:xfrm>
        </p:spPr>
        <p:txBody>
          <a:bodyPr/>
          <a:lstStyle/>
          <a:p>
            <a:r>
              <a:rPr lang="ru-RU" dirty="0" smtClean="0"/>
              <a:t>К. </a:t>
            </a:r>
            <a:r>
              <a:rPr lang="ru-RU" dirty="0" err="1" smtClean="0"/>
              <a:t>Сіріньок-Долгарьова</a:t>
            </a:r>
            <a:r>
              <a:rPr lang="ru-RU" dirty="0" smtClean="0"/>
              <a:t>, курс "</a:t>
            </a:r>
            <a:r>
              <a:rPr lang="ru-RU" dirty="0" err="1" smtClean="0"/>
              <a:t>Новітні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"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Інформаційні ресурси за темою: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uk-UA" u="sng" dirty="0" smtClean="0">
                <a:hlinkClick r:id="rId3"/>
              </a:rPr>
              <a:t>http://www.postroika.ru/html/index.html</a:t>
            </a:r>
            <a:r>
              <a:rPr lang="uk-UA" dirty="0" smtClean="0"/>
              <a:t> (підручник </a:t>
            </a:r>
            <a:r>
              <a:rPr lang="uk-UA" dirty="0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Html</a:t>
            </a:r>
            <a:r>
              <a:rPr lang="ru-RU" dirty="0" smtClean="0"/>
              <a:t> </a:t>
            </a:r>
            <a:r>
              <a:rPr lang="uk-UA" dirty="0" smtClean="0"/>
              <a:t>«</a:t>
            </a:r>
            <a:r>
              <a:rPr lang="ru-RU" dirty="0" smtClean="0"/>
              <a:t>для </a:t>
            </a:r>
            <a:r>
              <a:rPr lang="uk-UA" dirty="0" smtClean="0"/>
              <a:t>новачків»);</a:t>
            </a:r>
            <a:endParaRPr lang="ru-RU" dirty="0" smtClean="0"/>
          </a:p>
          <a:p>
            <a:pPr lvl="0"/>
            <a:r>
              <a:rPr lang="uk-UA" u="sng" dirty="0" smtClean="0">
                <a:hlinkClick r:id="rId4"/>
              </a:rPr>
              <a:t>http://www.beluys.com/yrok1.html</a:t>
            </a:r>
            <a:r>
              <a:rPr lang="uk-UA" dirty="0" smtClean="0"/>
              <a:t> (основи створення сторінок</a:t>
            </a:r>
            <a:r>
              <a:rPr lang="ru-RU" dirty="0" smtClean="0"/>
              <a:t> HTML</a:t>
            </a:r>
            <a:r>
              <a:rPr lang="uk-UA" dirty="0" smtClean="0"/>
              <a:t>);</a:t>
            </a:r>
            <a:endParaRPr lang="ru-RU" dirty="0" smtClean="0"/>
          </a:p>
          <a:p>
            <a:pPr lvl="0"/>
            <a:r>
              <a:rPr lang="en-US" u="sng" dirty="0">
                <a:hlinkClick r:id="rId5"/>
              </a:rPr>
              <a:t>https://html-css.co.ua</a:t>
            </a:r>
            <a:r>
              <a:rPr lang="en-US" u="sng" dirty="0" smtClean="0">
                <a:hlinkClick r:id="rId5"/>
              </a:rPr>
              <a:t>/</a:t>
            </a:r>
            <a:r>
              <a:rPr lang="uk-UA" u="sng" dirty="0" smtClean="0"/>
              <a:t> </a:t>
            </a:r>
            <a:r>
              <a:rPr lang="uk-UA" dirty="0" smtClean="0"/>
              <a:t>(</a:t>
            </a:r>
            <a:r>
              <a:rPr lang="uk-UA" dirty="0" smtClean="0"/>
              <a:t>бібліотека тегів і атрибутів тегів </a:t>
            </a:r>
            <a:r>
              <a:rPr lang="en-US" dirty="0" smtClean="0"/>
              <a:t>HTML</a:t>
            </a:r>
            <a:r>
              <a:rPr lang="uk-UA" dirty="0" smtClean="0"/>
              <a:t>);</a:t>
            </a:r>
            <a:endParaRPr lang="ru-RU" dirty="0" smtClean="0"/>
          </a:p>
          <a:p>
            <a:pPr lvl="0"/>
            <a:r>
              <a:rPr lang="uk-UA" u="sng" dirty="0" smtClean="0">
                <a:hlinkClick r:id="rId6"/>
              </a:rPr>
              <a:t>http://www.romver.ru/services/16.html</a:t>
            </a:r>
            <a:r>
              <a:rPr lang="uk-UA" dirty="0" smtClean="0"/>
              <a:t> (</a:t>
            </a:r>
            <a:r>
              <a:rPr lang="en-US" dirty="0" smtClean="0"/>
              <a:t>HTML </a:t>
            </a:r>
            <a:r>
              <a:rPr lang="uk-UA" dirty="0" smtClean="0"/>
              <a:t>таблиця кодів кольорів).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>
          <a:xfrm>
            <a:off x="5436096" y="6305550"/>
            <a:ext cx="3174504" cy="476250"/>
          </a:xfrm>
        </p:spPr>
        <p:txBody>
          <a:bodyPr/>
          <a:lstStyle/>
          <a:p>
            <a:r>
              <a:rPr lang="ru-RU" dirty="0" smtClean="0"/>
              <a:t>К. </a:t>
            </a:r>
            <a:r>
              <a:rPr lang="ru-RU" dirty="0" err="1" smtClean="0"/>
              <a:t>Сіріньок-Долгарьова</a:t>
            </a:r>
            <a:r>
              <a:rPr lang="ru-RU" dirty="0" smtClean="0"/>
              <a:t>, курс "</a:t>
            </a:r>
            <a:r>
              <a:rPr lang="ru-RU" dirty="0" err="1" smtClean="0"/>
              <a:t>Новітні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"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Різновиди сайтів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Інформаційний сайт</a:t>
            </a:r>
          </a:p>
          <a:p>
            <a:r>
              <a:rPr lang="uk-UA" dirty="0" smtClean="0"/>
              <a:t>Сайт-візитка</a:t>
            </a:r>
          </a:p>
          <a:p>
            <a:r>
              <a:rPr lang="uk-UA" dirty="0" smtClean="0"/>
              <a:t>Сайт-вітрина</a:t>
            </a:r>
          </a:p>
          <a:p>
            <a:r>
              <a:rPr lang="uk-UA" dirty="0" smtClean="0"/>
              <a:t>Промо-сайт</a:t>
            </a:r>
          </a:p>
          <a:p>
            <a:r>
              <a:rPr lang="uk-UA" dirty="0" smtClean="0"/>
              <a:t>Презентаційний сайт</a:t>
            </a:r>
          </a:p>
          <a:p>
            <a:r>
              <a:rPr lang="uk-UA" dirty="0" smtClean="0"/>
              <a:t>Корпоративний сайт</a:t>
            </a:r>
          </a:p>
          <a:p>
            <a:r>
              <a:rPr lang="uk-UA" dirty="0" smtClean="0"/>
              <a:t>Рекламний портал</a:t>
            </a:r>
          </a:p>
          <a:p>
            <a:r>
              <a:rPr lang="uk-UA" dirty="0" err="1" smtClean="0"/>
              <a:t>Інтернет-магазин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886700" cy="765655"/>
          </a:xfrm>
        </p:spPr>
        <p:txBody>
          <a:bodyPr>
            <a:noAutofit/>
          </a:bodyPr>
          <a:lstStyle/>
          <a:p>
            <a:r>
              <a:rPr lang="ru-RU" sz="3000" b="1" dirty="0" err="1"/>
              <a:t>Що</a:t>
            </a:r>
            <a:r>
              <a:rPr lang="ru-RU" sz="3000" b="1" dirty="0"/>
              <a:t> </a:t>
            </a:r>
            <a:r>
              <a:rPr lang="ru-RU" sz="3000" b="1" dirty="0" err="1"/>
              <a:t>таке</a:t>
            </a:r>
            <a:r>
              <a:rPr lang="ru-RU" sz="3000" b="1" dirty="0"/>
              <a:t> </a:t>
            </a:r>
            <a:r>
              <a:rPr lang="en-US" sz="3000" b="1" dirty="0"/>
              <a:t>SEO?</a:t>
            </a:r>
            <a:endParaRPr lang="en-US" sz="3000" dirty="0"/>
          </a:p>
        </p:txBody>
      </p:sp>
      <p:pic>
        <p:nvPicPr>
          <p:cNvPr id="1028" name="Picture 4" descr="5 приемов SMM повышающих качество SEO | Art Lemo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0771" y="3789040"/>
            <a:ext cx="7118975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456631" y="1340768"/>
            <a:ext cx="714781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SEO-</a:t>
            </a:r>
            <a:r>
              <a:rPr lang="ru-RU" sz="2400" dirty="0"/>
              <a:t> </a:t>
            </a:r>
            <a:r>
              <a:rPr lang="uk-UA" sz="2400" dirty="0"/>
              <a:t>це комплекс заходів для підвищення позицій сайту в результатах видачі пошукових систем за певними запитами користувачів. Зазвичай, чим вище позиція сайту в результатах пошуку, тим більше зацікавлених відвідувачів переходить до нього з пошукових систем</a:t>
            </a:r>
            <a:r>
              <a:rPr lang="uk-UA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223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Розмаїття термінів…</a:t>
            </a:r>
            <a:endParaRPr lang="en-US" dirty="0"/>
          </a:p>
        </p:txBody>
      </p:sp>
      <p:pic>
        <p:nvPicPr>
          <p:cNvPr id="1028" name="Picture 4" descr="Не SEO єдиним. Що таке SEM, SEA, SMM, SMO і SMA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700808"/>
            <a:ext cx="6715444" cy="4253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834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Розмаїття термінів…</a:t>
            </a:r>
            <a:endParaRPr lang="en-US" dirty="0"/>
          </a:p>
        </p:txBody>
      </p:sp>
      <p:pic>
        <p:nvPicPr>
          <p:cNvPr id="1030" name="Picture 6" descr="SEO, SEM y SMO: ¿en qué se diferencian? | Delegar.net - Santa Fe - Argent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417638"/>
            <a:ext cx="6192688" cy="542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067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Процес оптимізації сайту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2062" y="1417638"/>
            <a:ext cx="4209982" cy="5179714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uk-UA" dirty="0" smtClean="0"/>
              <a:t>Вироблення стратегії. Аудит конкурентів / ринкової ніші.</a:t>
            </a:r>
          </a:p>
          <a:p>
            <a:pPr lvl="0"/>
            <a:r>
              <a:rPr lang="uk-UA" dirty="0" smtClean="0"/>
              <a:t>Підбір ключових слів / запитів для просування у </a:t>
            </a:r>
            <a:r>
              <a:rPr lang="uk-UA" dirty="0" err="1" smtClean="0"/>
              <a:t>пошуковиках</a:t>
            </a:r>
            <a:r>
              <a:rPr lang="uk-UA" dirty="0" smtClean="0"/>
              <a:t>.</a:t>
            </a:r>
          </a:p>
          <a:p>
            <a:pPr lvl="0"/>
            <a:r>
              <a:rPr lang="uk-UA" dirty="0" smtClean="0"/>
              <a:t>Внутрішня оптимізація (контент).</a:t>
            </a:r>
          </a:p>
          <a:p>
            <a:pPr lvl="0"/>
            <a:r>
              <a:rPr lang="uk-UA" dirty="0" smtClean="0"/>
              <a:t>Зовнішня оптимізація.</a:t>
            </a:r>
          </a:p>
          <a:p>
            <a:pPr lvl="0"/>
            <a:r>
              <a:rPr lang="uk-UA" dirty="0" smtClean="0"/>
              <a:t>Робота з посиланнями. </a:t>
            </a:r>
          </a:p>
          <a:p>
            <a:pPr lvl="0"/>
            <a:r>
              <a:rPr lang="uk-UA" dirty="0" smtClean="0"/>
              <a:t>Робота з соціальними мережами.</a:t>
            </a:r>
          </a:p>
          <a:p>
            <a:pPr lvl="0"/>
            <a:r>
              <a:rPr lang="uk-UA" dirty="0" smtClean="0"/>
              <a:t>Аналіз користувацької поведінки.</a:t>
            </a:r>
            <a:endParaRPr lang="en-US" dirty="0"/>
          </a:p>
        </p:txBody>
      </p:sp>
      <p:pic>
        <p:nvPicPr>
          <p:cNvPr id="3074" name="Picture 2" descr="Reasons Why You Should Avoid Cheap SEO Malaysia Services - Suck My Geek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85"/>
          <a:stretch/>
        </p:blipFill>
        <p:spPr bwMode="auto">
          <a:xfrm>
            <a:off x="5277071" y="2564698"/>
            <a:ext cx="3571658" cy="2819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156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SEO-</a:t>
            </a:r>
            <a:r>
              <a:rPr lang="uk-UA" dirty="0" smtClean="0"/>
              <a:t>оптимізація і </a:t>
            </a:r>
            <a:r>
              <a:rPr lang="en-US" dirty="0" smtClean="0"/>
              <a:t>HTML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/>
          <a:lstStyle/>
          <a:p>
            <a:r>
              <a:rPr lang="en-US" dirty="0" smtClean="0"/>
              <a:t>SEO-</a:t>
            </a:r>
            <a:r>
              <a:rPr lang="ru-RU" dirty="0"/>
              <a:t> комплекс </a:t>
            </a:r>
            <a:r>
              <a:rPr lang="ru-RU" dirty="0" err="1"/>
              <a:t>заходів</a:t>
            </a:r>
            <a:r>
              <a:rPr lang="ru-RU" dirty="0"/>
              <a:t> для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позицій</a:t>
            </a:r>
            <a:r>
              <a:rPr lang="ru-RU" dirty="0"/>
              <a:t> сайту в результатах </a:t>
            </a:r>
            <a:r>
              <a:rPr lang="ru-RU" dirty="0" err="1"/>
              <a:t>видачі</a:t>
            </a:r>
            <a:r>
              <a:rPr lang="ru-RU" dirty="0"/>
              <a:t> </a:t>
            </a:r>
            <a:r>
              <a:rPr lang="ru-RU" dirty="0" err="1" smtClean="0"/>
              <a:t>пошуков</a:t>
            </a:r>
            <a:r>
              <a:rPr lang="uk-UA" dirty="0" err="1" smtClean="0"/>
              <a:t>иків</a:t>
            </a:r>
            <a:r>
              <a:rPr lang="uk-UA" dirty="0" smtClean="0"/>
              <a:t> </a:t>
            </a:r>
            <a:r>
              <a:rPr lang="ru-RU" dirty="0" smtClean="0"/>
              <a:t>за</a:t>
            </a:r>
            <a:r>
              <a:rPr lang="en-US" dirty="0" smtClean="0"/>
              <a:t> </a:t>
            </a:r>
            <a:r>
              <a:rPr lang="ru-RU" dirty="0" err="1" smtClean="0"/>
              <a:t>запитами</a:t>
            </a:r>
            <a:r>
              <a:rPr lang="ru-RU" dirty="0" smtClean="0"/>
              <a:t> </a:t>
            </a:r>
            <a:r>
              <a:rPr lang="ru-RU" dirty="0" err="1" smtClean="0"/>
              <a:t>користувачів</a:t>
            </a:r>
            <a:endParaRPr lang="ru-RU" dirty="0" smtClean="0"/>
          </a:p>
          <a:p>
            <a:r>
              <a:rPr lang="uk-UA" dirty="0" smtClean="0"/>
              <a:t>Застосовуються ключові слова на журналістському рівні (у текстах сайту) і програмному (теги і мета-теги у коді)</a:t>
            </a:r>
          </a:p>
          <a:p>
            <a:r>
              <a:rPr lang="uk-UA" dirty="0" smtClean="0"/>
              <a:t>Важливі теги для </a:t>
            </a:r>
            <a:r>
              <a:rPr lang="en-US" dirty="0"/>
              <a:t>SEO-</a:t>
            </a:r>
            <a:r>
              <a:rPr lang="ru-RU" dirty="0"/>
              <a:t> </a:t>
            </a:r>
            <a:r>
              <a:rPr lang="uk-UA" dirty="0" smtClean="0"/>
              <a:t>оптимізації: у заголовках і підзаголовках сайту, його описі (</a:t>
            </a:r>
            <a:r>
              <a:rPr lang="en-US" dirty="0" smtClean="0"/>
              <a:t>description</a:t>
            </a:r>
            <a:r>
              <a:rPr lang="uk-UA" smtClean="0"/>
              <a:t>)</a:t>
            </a:r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К. Сіріньок-Долгарьова, курс "Новітні медіа"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122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 smtClean="0"/>
              <a:t>Основні поняття </a:t>
            </a:r>
            <a:r>
              <a:rPr lang="en-US" sz="4000" dirty="0" smtClean="0"/>
              <a:t>HTML</a:t>
            </a:r>
            <a:endParaRPr lang="ru-RU" sz="3900" b="1" i="1" u="sng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HTML</a:t>
            </a:r>
            <a:r>
              <a:rPr lang="uk-UA" dirty="0" smtClean="0"/>
              <a:t> – мова розмітки сайтів, що найчастіше використовується для створення статичних </a:t>
            </a:r>
            <a:r>
              <a:rPr lang="uk-UA" dirty="0" err="1" smtClean="0"/>
              <a:t>веб-сторінок</a:t>
            </a:r>
            <a:r>
              <a:rPr lang="uk-UA" dirty="0" smtClean="0"/>
              <a:t>.</a:t>
            </a:r>
          </a:p>
          <a:p>
            <a:r>
              <a:rPr lang="uk-UA" dirty="0" smtClean="0"/>
              <a:t>Написання сайту відбувається у будь-якому текстовому редакторі (блокнот, </a:t>
            </a:r>
            <a:r>
              <a:rPr lang="en-US" dirty="0" smtClean="0"/>
              <a:t>WordPad, MSWord, </a:t>
            </a:r>
            <a:r>
              <a:rPr lang="en-US" dirty="0" err="1" smtClean="0"/>
              <a:t>LibreOffice</a:t>
            </a:r>
            <a:r>
              <a:rPr lang="en-US" dirty="0" smtClean="0"/>
              <a:t> </a:t>
            </a:r>
            <a:r>
              <a:rPr lang="uk-UA" dirty="0" smtClean="0"/>
              <a:t>та ін.).</a:t>
            </a:r>
          </a:p>
          <a:p>
            <a:r>
              <a:rPr lang="uk-UA" dirty="0" smtClean="0"/>
              <a:t>Утворення </a:t>
            </a:r>
            <a:r>
              <a:rPr lang="en-US" dirty="0" smtClean="0"/>
              <a:t>html-</a:t>
            </a:r>
            <a:r>
              <a:rPr lang="ru-RU" dirty="0" err="1" smtClean="0"/>
              <a:t>стор</a:t>
            </a:r>
            <a:r>
              <a:rPr lang="uk-UA" dirty="0" err="1" smtClean="0"/>
              <a:t>інок</a:t>
            </a:r>
            <a:r>
              <a:rPr lang="uk-UA" dirty="0" smtClean="0"/>
              <a:t> відбувається при збереженні документу:обирається  розширення не </a:t>
            </a:r>
            <a:r>
              <a:rPr lang="en-US" dirty="0" smtClean="0"/>
              <a:t>.txt </a:t>
            </a:r>
            <a:r>
              <a:rPr lang="uk-UA" dirty="0" smtClean="0"/>
              <a:t>чи </a:t>
            </a:r>
            <a:r>
              <a:rPr lang="en-US" dirty="0" smtClean="0"/>
              <a:t>.doc </a:t>
            </a:r>
            <a:r>
              <a:rPr lang="uk-UA" dirty="0" smtClean="0"/>
              <a:t>, а – </a:t>
            </a:r>
            <a:r>
              <a:rPr lang="en-US" dirty="0" smtClean="0"/>
              <a:t>.html</a:t>
            </a:r>
            <a:r>
              <a:rPr lang="uk-UA" dirty="0" smtClean="0"/>
              <a:t>.</a:t>
            </a:r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>
          <a:xfrm>
            <a:off x="5436096" y="6305550"/>
            <a:ext cx="3174504" cy="476250"/>
          </a:xfrm>
        </p:spPr>
        <p:txBody>
          <a:bodyPr/>
          <a:lstStyle/>
          <a:p>
            <a:r>
              <a:rPr lang="ru-RU" dirty="0" smtClean="0"/>
              <a:t>К. </a:t>
            </a:r>
            <a:r>
              <a:rPr lang="ru-RU" dirty="0" err="1" smtClean="0"/>
              <a:t>Сіріньок-Долгарьова</a:t>
            </a:r>
            <a:r>
              <a:rPr lang="ru-RU" dirty="0" smtClean="0"/>
              <a:t>, курс "</a:t>
            </a:r>
            <a:r>
              <a:rPr lang="ru-RU" dirty="0" err="1" smtClean="0"/>
              <a:t>Новітні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"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404664"/>
            <a:ext cx="8034096" cy="5843736"/>
          </a:xfrm>
        </p:spPr>
        <p:txBody>
          <a:bodyPr>
            <a:normAutofit/>
          </a:bodyPr>
          <a:lstStyle/>
          <a:p>
            <a:r>
              <a:rPr lang="uk-UA" dirty="0" smtClean="0"/>
              <a:t>Контент сторінки розмічається за допомогою </a:t>
            </a:r>
            <a:r>
              <a:rPr lang="uk-UA" b="1" dirty="0" smtClean="0"/>
              <a:t>тегів</a:t>
            </a:r>
            <a:r>
              <a:rPr lang="uk-UA" dirty="0" smtClean="0"/>
              <a:t>:</a:t>
            </a:r>
            <a:r>
              <a:rPr lang="en-US" dirty="0" smtClean="0"/>
              <a:t> </a:t>
            </a:r>
            <a:r>
              <a:rPr lang="uk-UA" dirty="0" smtClean="0"/>
              <a:t>парних (напр., </a:t>
            </a:r>
            <a:r>
              <a:rPr lang="en-US" dirty="0" smtClean="0"/>
              <a:t>&lt;html&gt;</a:t>
            </a:r>
            <a:r>
              <a:rPr lang="uk-UA" dirty="0" smtClean="0"/>
              <a:t> і </a:t>
            </a:r>
            <a:r>
              <a:rPr lang="en-US" dirty="0" smtClean="0"/>
              <a:t>&lt;/html&gt;</a:t>
            </a:r>
            <a:r>
              <a:rPr lang="uk-UA" dirty="0" smtClean="0"/>
              <a:t>) і одинарних (напр.,</a:t>
            </a:r>
            <a:r>
              <a:rPr lang="en-US" dirty="0" smtClean="0"/>
              <a:t>&lt;</a:t>
            </a:r>
            <a:r>
              <a:rPr lang="en-US" dirty="0" err="1" smtClean="0"/>
              <a:t>br</a:t>
            </a:r>
            <a:r>
              <a:rPr lang="en-US" dirty="0" smtClean="0"/>
              <a:t>&gt;</a:t>
            </a:r>
            <a:r>
              <a:rPr lang="uk-UA" dirty="0" smtClean="0"/>
              <a:t>).</a:t>
            </a:r>
            <a:r>
              <a:rPr lang="en-US" dirty="0" smtClean="0"/>
              <a:t> </a:t>
            </a:r>
            <a:endParaRPr lang="ru-RU" dirty="0" smtClean="0"/>
          </a:p>
          <a:p>
            <a:r>
              <a:rPr lang="uk-UA" dirty="0" smtClean="0"/>
              <a:t>Кожен тег має свою функцію, яка надає текстовій та графічній інформації (фотографіям, таблицям, банерам тощо) певної структурованої форми. </a:t>
            </a:r>
            <a:endParaRPr lang="ru-RU" dirty="0" smtClean="0"/>
          </a:p>
          <a:p>
            <a:r>
              <a:rPr lang="uk-UA" dirty="0" smtClean="0"/>
              <a:t>Теги бувають  обов'язковими(базовими) і варіативними (</a:t>
            </a:r>
            <a:r>
              <a:rPr lang="uk-UA" dirty="0" err="1" smtClean="0"/>
              <a:t>необов</a:t>
            </a:r>
            <a:r>
              <a:rPr lang="en-US" dirty="0" smtClean="0"/>
              <a:t>’</a:t>
            </a:r>
            <a:r>
              <a:rPr lang="uk-UA" dirty="0" err="1" smtClean="0"/>
              <a:t>язковими</a:t>
            </a:r>
            <a:r>
              <a:rPr lang="uk-UA" dirty="0" smtClean="0"/>
              <a:t>).</a:t>
            </a:r>
          </a:p>
          <a:p>
            <a:r>
              <a:rPr lang="uk-UA" dirty="0" smtClean="0"/>
              <a:t>Базові теги – ті, без яких не існує жоден </a:t>
            </a:r>
            <a:r>
              <a:rPr lang="en-US" dirty="0" smtClean="0"/>
              <a:t>HTML-</a:t>
            </a:r>
            <a:r>
              <a:rPr lang="uk-UA" dirty="0" smtClean="0"/>
              <a:t>документ.</a:t>
            </a:r>
          </a:p>
          <a:p>
            <a:endParaRPr lang="uk-UA" dirty="0" smtClean="0"/>
          </a:p>
          <a:p>
            <a:endParaRPr lang="ru-RU" dirty="0"/>
          </a:p>
        </p:txBody>
      </p:sp>
      <p:sp>
        <p:nvSpPr>
          <p:cNvPr id="2" name="Місце для нижнього колонтитула 1"/>
          <p:cNvSpPr>
            <a:spLocks noGrp="1"/>
          </p:cNvSpPr>
          <p:nvPr>
            <p:ph type="ftr" sz="quarter" idx="11"/>
          </p:nvPr>
        </p:nvSpPr>
        <p:spPr>
          <a:xfrm>
            <a:off x="5364088" y="6305550"/>
            <a:ext cx="3246512" cy="476250"/>
          </a:xfrm>
        </p:spPr>
        <p:txBody>
          <a:bodyPr/>
          <a:lstStyle/>
          <a:p>
            <a:r>
              <a:rPr lang="ru-RU" dirty="0" smtClean="0"/>
              <a:t>К. </a:t>
            </a:r>
            <a:r>
              <a:rPr lang="ru-RU" dirty="0" err="1" smtClean="0"/>
              <a:t>Сіріньок-Долгарьова</a:t>
            </a:r>
            <a:r>
              <a:rPr lang="ru-RU" dirty="0" smtClean="0"/>
              <a:t>, курс "</a:t>
            </a:r>
            <a:r>
              <a:rPr lang="ru-RU" dirty="0" err="1" smtClean="0"/>
              <a:t>Новітні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"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667</TotalTime>
  <Words>724</Words>
  <Application>Microsoft Office PowerPoint</Application>
  <PresentationFormat>On-screen Show (4:3)</PresentationFormat>
  <Paragraphs>75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Calibri</vt:lpstr>
      <vt:lpstr>Corbel</vt:lpstr>
      <vt:lpstr>Gill Sans MT</vt:lpstr>
      <vt:lpstr>Verdana</vt:lpstr>
      <vt:lpstr>Wingdings 2</vt:lpstr>
      <vt:lpstr>Солнцестояние</vt:lpstr>
      <vt:lpstr>Різновиди вебсайтів і їх пошукова оптимізація</vt:lpstr>
      <vt:lpstr>Різновиди сайтів</vt:lpstr>
      <vt:lpstr>Що таке SEO?</vt:lpstr>
      <vt:lpstr>Розмаїття термінів…</vt:lpstr>
      <vt:lpstr>Розмаїття термінів…</vt:lpstr>
      <vt:lpstr>Процес оптимізації сайту</vt:lpstr>
      <vt:lpstr>SEO-оптимізація і HTML</vt:lpstr>
      <vt:lpstr>Основні поняття HTML</vt:lpstr>
      <vt:lpstr>PowerPoint Presentation</vt:lpstr>
      <vt:lpstr>Базові теги HTML</vt:lpstr>
      <vt:lpstr>PowerPoint Presentation</vt:lpstr>
      <vt:lpstr>Теги для розмічення контенту на веб-сторінці</vt:lpstr>
      <vt:lpstr>Атрибути тегів HTML</vt:lpstr>
      <vt:lpstr>Інформаційні ресурси за темою:</vt:lpstr>
    </vt:vector>
  </TitlesOfParts>
  <Company>Acer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Рекламні сайти. Верстка сайту за допомогою інструментарію HTML</dc:title>
  <dc:creator>Valued Acer Customer</dc:creator>
  <cp:lastModifiedBy>Katerina Sirinyok-Dolgaryova</cp:lastModifiedBy>
  <cp:revision>80</cp:revision>
  <dcterms:created xsi:type="dcterms:W3CDTF">2013-03-19T12:49:19Z</dcterms:created>
  <dcterms:modified xsi:type="dcterms:W3CDTF">2021-03-25T15:05:52Z</dcterms:modified>
</cp:coreProperties>
</file>