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9" r:id="rId14"/>
    <p:sldId id="268" r:id="rId15"/>
    <p:sldId id="280" r:id="rId16"/>
    <p:sldId id="269" r:id="rId17"/>
    <p:sldId id="270" r:id="rId18"/>
    <p:sldId id="273" r:id="rId19"/>
    <p:sldId id="271" r:id="rId20"/>
    <p:sldId id="272" r:id="rId21"/>
    <p:sldId id="274" r:id="rId22"/>
    <p:sldId id="275" r:id="rId23"/>
    <p:sldId id="276" r:id="rId24"/>
    <p:sldId id="277" r:id="rId25"/>
    <p:sldId id="278" r:id="rId26"/>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92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685800" y="2130425"/>
            <a:ext cx="7772400" cy="1470025"/>
          </a:xfrm>
        </p:spPr>
        <p:txBody>
          <a:bodyPr/>
          <a:lstStyle/>
          <a:p>
            <a:r>
              <a:rPr lang="uk-UA"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Образец подзаголовка</a:t>
            </a:r>
            <a:endParaRPr lang="ru-RU"/>
          </a:p>
        </p:txBody>
      </p:sp>
      <p:sp>
        <p:nvSpPr>
          <p:cNvPr id="4" name="Дата 3"/>
          <p:cNvSpPr>
            <a:spLocks noGrp="1"/>
          </p:cNvSpPr>
          <p:nvPr>
            <p:ph type="dt" sz="half" idx="10"/>
          </p:nvPr>
        </p:nvSpPr>
        <p:spPr/>
        <p:txBody>
          <a:bodyPr/>
          <a:lstStyle/>
          <a:p>
            <a:fld id="{74FB1726-3BB3-5F49-89E6-78E52EEF10EE}"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1778269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10"/>
          </p:nvPr>
        </p:nvSpPr>
        <p:spPr/>
        <p:txBody>
          <a:bodyPr/>
          <a:lstStyle/>
          <a:p>
            <a:fld id="{74FB1726-3BB3-5F49-89E6-78E52EEF10EE}"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1545853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uk-UA"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10"/>
          </p:nvPr>
        </p:nvSpPr>
        <p:spPr/>
        <p:txBody>
          <a:bodyPr/>
          <a:lstStyle/>
          <a:p>
            <a:fld id="{74FB1726-3BB3-5F49-89E6-78E52EEF10EE}"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285481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Содержимое 2"/>
          <p:cNvSpPr>
            <a:spLocks noGrp="1"/>
          </p:cNvSpPr>
          <p:nvPr>
            <p:ph idx="1"/>
          </p:nvPr>
        </p:nvSpPr>
        <p:spPr/>
        <p:txBody>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10"/>
          </p:nvPr>
        </p:nvSpPr>
        <p:spPr/>
        <p:txBody>
          <a:bodyPr/>
          <a:lstStyle/>
          <a:p>
            <a:fld id="{74FB1726-3BB3-5F49-89E6-78E52EEF10EE}"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502565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p:cNvSpPr>
          <p:nvPr>
            <p:ph type="title"/>
          </p:nvPr>
        </p:nvSpPr>
        <p:spPr>
          <a:xfrm>
            <a:off x="722313" y="4406900"/>
            <a:ext cx="7772400" cy="1362075"/>
          </a:xfrm>
        </p:spPr>
        <p:txBody>
          <a:bodyPr anchor="t"/>
          <a:lstStyle>
            <a:lvl1pPr algn="l">
              <a:defRPr sz="4000" b="1" cap="all"/>
            </a:lvl1pPr>
          </a:lstStyle>
          <a:p>
            <a:r>
              <a:rPr lang="uk-UA"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Образец текста</a:t>
            </a:r>
          </a:p>
        </p:txBody>
      </p:sp>
      <p:sp>
        <p:nvSpPr>
          <p:cNvPr id="4" name="Дата 3"/>
          <p:cNvSpPr>
            <a:spLocks noGrp="1"/>
          </p:cNvSpPr>
          <p:nvPr>
            <p:ph type="dt" sz="half" idx="10"/>
          </p:nvPr>
        </p:nvSpPr>
        <p:spPr/>
        <p:txBody>
          <a:bodyPr/>
          <a:lstStyle/>
          <a:p>
            <a:fld id="{74FB1726-3BB3-5F49-89E6-78E52EEF10EE}" type="datetimeFigureOut">
              <a:rPr lang="ru-RU" smtClean="0"/>
              <a:t>17.03.15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374893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5" name="Дата 4"/>
          <p:cNvSpPr>
            <a:spLocks noGrp="1"/>
          </p:cNvSpPr>
          <p:nvPr>
            <p:ph type="dt" sz="half" idx="10"/>
          </p:nvPr>
        </p:nvSpPr>
        <p:spPr/>
        <p:txBody>
          <a:bodyPr/>
          <a:lstStyle/>
          <a:p>
            <a:fld id="{74FB1726-3BB3-5F49-89E6-78E52EEF10EE}" type="datetimeFigureOut">
              <a:rPr lang="ru-RU" smtClean="0"/>
              <a:t>17.03.15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2820098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lvl1pPr>
              <a:defRPr/>
            </a:lvl1pPr>
          </a:lstStyle>
          <a:p>
            <a:r>
              <a:rPr lang="uk-UA"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7" name="Дата 6"/>
          <p:cNvSpPr>
            <a:spLocks noGrp="1"/>
          </p:cNvSpPr>
          <p:nvPr>
            <p:ph type="dt" sz="half" idx="10"/>
          </p:nvPr>
        </p:nvSpPr>
        <p:spPr/>
        <p:txBody>
          <a:bodyPr/>
          <a:lstStyle/>
          <a:p>
            <a:fld id="{74FB1726-3BB3-5F49-89E6-78E52EEF10EE}" type="datetimeFigureOut">
              <a:rPr lang="ru-RU" smtClean="0"/>
              <a:t>17.03.15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3785158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uk-UA" smtClean="0"/>
              <a:t>Образец заголовка</a:t>
            </a:r>
            <a:endParaRPr lang="ru-RU"/>
          </a:p>
        </p:txBody>
      </p:sp>
      <p:sp>
        <p:nvSpPr>
          <p:cNvPr id="3" name="Дата 2"/>
          <p:cNvSpPr>
            <a:spLocks noGrp="1"/>
          </p:cNvSpPr>
          <p:nvPr>
            <p:ph type="dt" sz="half" idx="10"/>
          </p:nvPr>
        </p:nvSpPr>
        <p:spPr/>
        <p:txBody>
          <a:bodyPr/>
          <a:lstStyle/>
          <a:p>
            <a:fld id="{74FB1726-3BB3-5F49-89E6-78E52EEF10EE}" type="datetimeFigureOut">
              <a:rPr lang="ru-RU" smtClean="0"/>
              <a:t>17.03.15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3709741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4FB1726-3BB3-5F49-89E6-78E52EEF10EE}" type="datetimeFigureOut">
              <a:rPr lang="ru-RU" smtClean="0"/>
              <a:t>17.03.15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3335463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57200" y="273050"/>
            <a:ext cx="3008313" cy="1162050"/>
          </a:xfrm>
        </p:spPr>
        <p:txBody>
          <a:bodyPr anchor="b"/>
          <a:lstStyle>
            <a:lvl1pPr algn="l">
              <a:defRPr sz="2000" b="1"/>
            </a:lvl1pPr>
          </a:lstStyle>
          <a:p>
            <a:r>
              <a:rPr lang="uk-UA"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Дата 4"/>
          <p:cNvSpPr>
            <a:spLocks noGrp="1"/>
          </p:cNvSpPr>
          <p:nvPr>
            <p:ph type="dt" sz="half" idx="10"/>
          </p:nvPr>
        </p:nvSpPr>
        <p:spPr/>
        <p:txBody>
          <a:bodyPr/>
          <a:lstStyle/>
          <a:p>
            <a:fld id="{74FB1726-3BB3-5F49-89E6-78E52EEF10EE}" type="datetimeFigureOut">
              <a:rPr lang="ru-RU" smtClean="0"/>
              <a:t>17.03.15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2002912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2288" y="4800600"/>
            <a:ext cx="5486400" cy="566738"/>
          </a:xfrm>
        </p:spPr>
        <p:txBody>
          <a:bodyPr anchor="b"/>
          <a:lstStyle>
            <a:lvl1pPr algn="l">
              <a:defRPr sz="2000" b="1"/>
            </a:lvl1pPr>
          </a:lstStyle>
          <a:p>
            <a:r>
              <a:rPr lang="uk-UA"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Образец текста</a:t>
            </a:r>
          </a:p>
        </p:txBody>
      </p:sp>
      <p:sp>
        <p:nvSpPr>
          <p:cNvPr id="5" name="Дата 4"/>
          <p:cNvSpPr>
            <a:spLocks noGrp="1"/>
          </p:cNvSpPr>
          <p:nvPr>
            <p:ph type="dt" sz="half" idx="10"/>
          </p:nvPr>
        </p:nvSpPr>
        <p:spPr/>
        <p:txBody>
          <a:bodyPr/>
          <a:lstStyle/>
          <a:p>
            <a:fld id="{74FB1726-3BB3-5F49-89E6-78E52EEF10EE}" type="datetimeFigureOut">
              <a:rPr lang="ru-RU" smtClean="0"/>
              <a:t>17.03.15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CDE4C66-2A6F-D14F-B2F3-390204247205}" type="slidenum">
              <a:rPr lang="ru-RU" smtClean="0"/>
              <a:t>‹#›</a:t>
            </a:fld>
            <a:endParaRPr lang="ru-RU"/>
          </a:p>
        </p:txBody>
      </p:sp>
    </p:spTree>
    <p:extLst>
      <p:ext uri="{BB962C8B-B14F-4D97-AF65-F5344CB8AC3E}">
        <p14:creationId xmlns:p14="http://schemas.microsoft.com/office/powerpoint/2010/main" val="997374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B1726-3BB3-5F49-89E6-78E52EEF10EE}" type="datetimeFigureOut">
              <a:rPr lang="ru-RU" smtClean="0"/>
              <a:t>17.03.15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E4C66-2A6F-D14F-B2F3-390204247205}" type="slidenum">
              <a:rPr lang="ru-RU" smtClean="0"/>
              <a:t>‹#›</a:t>
            </a:fld>
            <a:endParaRPr lang="ru-RU"/>
          </a:p>
        </p:txBody>
      </p:sp>
    </p:spTree>
    <p:extLst>
      <p:ext uri="{BB962C8B-B14F-4D97-AF65-F5344CB8AC3E}">
        <p14:creationId xmlns:p14="http://schemas.microsoft.com/office/powerpoint/2010/main" val="2542369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ctr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sp>
        <p:nvSpPr>
          <p:cNvPr id="3" name="Подзаголовок 2"/>
          <p:cNvSpPr>
            <a:spLocks noGrp="1"/>
          </p:cNvSpPr>
          <p:nvPr>
            <p:ph type="subTitle" idx="1"/>
          </p:nvPr>
        </p:nvSpPr>
        <p:spPr/>
        <p:txBody>
          <a:bodyPr/>
          <a:lstStyle/>
          <a:p>
            <a:r>
              <a:rPr lang="ru-RU" dirty="0" smtClean="0"/>
              <a:t>Коза-дереза</a:t>
            </a:r>
            <a:endParaRPr lang="ru-RU" dirty="0"/>
          </a:p>
        </p:txBody>
      </p:sp>
    </p:spTree>
    <p:extLst>
      <p:ext uri="{BB962C8B-B14F-4D97-AF65-F5344CB8AC3E}">
        <p14:creationId xmlns:p14="http://schemas.microsoft.com/office/powerpoint/2010/main" val="1954739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Лисиця – кмітливість бійця, його вміння нестандартно діяти в бойовій ситуації, знаходити переможний вихід.</a:t>
            </a:r>
            <a:endParaRPr lang="ru-RU" dirty="0"/>
          </a:p>
          <a:p>
            <a:endParaRPr lang="ru-RU" dirty="0"/>
          </a:p>
        </p:txBody>
      </p:sp>
      <p:pic>
        <p:nvPicPr>
          <p:cNvPr id="4" name="Изображение 3"/>
          <p:cNvPicPr>
            <a:picLocks noChangeAspect="1"/>
          </p:cNvPicPr>
          <p:nvPr/>
        </p:nvPicPr>
        <p:blipFill>
          <a:blip r:embed="rId2"/>
          <a:stretch>
            <a:fillRect/>
          </a:stretch>
        </p:blipFill>
        <p:spPr>
          <a:xfrm>
            <a:off x="3632200" y="3459163"/>
            <a:ext cx="2247900" cy="2667000"/>
          </a:xfrm>
          <a:prstGeom prst="rect">
            <a:avLst/>
          </a:prstGeom>
        </p:spPr>
      </p:pic>
    </p:spTree>
    <p:extLst>
      <p:ext uri="{BB962C8B-B14F-4D97-AF65-F5344CB8AC3E}">
        <p14:creationId xmlns:p14="http://schemas.microsoft.com/office/powerpoint/2010/main" val="564947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Рак – неборак – воїнський дух. Рак живе в двох стихіях Землі і Води, перероблює мертве на живе, санітар Води – Життя. Тобто рак – символ переходу життя – смерть, смерть – життя, готовність до смерті.</a:t>
            </a:r>
            <a:r>
              <a:rPr lang="ru-RU" dirty="0" smtClean="0">
                <a:effectLst/>
              </a:rPr>
              <a:t> </a:t>
            </a:r>
            <a:endParaRPr lang="ru-RU" dirty="0"/>
          </a:p>
        </p:txBody>
      </p:sp>
      <p:pic>
        <p:nvPicPr>
          <p:cNvPr id="4" name="Изображение 3"/>
          <p:cNvPicPr>
            <a:picLocks noChangeAspect="1"/>
          </p:cNvPicPr>
          <p:nvPr/>
        </p:nvPicPr>
        <p:blipFill>
          <a:blip r:embed="rId2"/>
          <a:stretch>
            <a:fillRect/>
          </a:stretch>
        </p:blipFill>
        <p:spPr>
          <a:xfrm>
            <a:off x="2641600" y="4137025"/>
            <a:ext cx="3860800" cy="2108200"/>
          </a:xfrm>
          <a:prstGeom prst="rect">
            <a:avLst/>
          </a:prstGeom>
        </p:spPr>
      </p:pic>
    </p:spTree>
    <p:extLst>
      <p:ext uri="{BB962C8B-B14F-4D97-AF65-F5344CB8AC3E}">
        <p14:creationId xmlns:p14="http://schemas.microsoft.com/office/powerpoint/2010/main" val="435409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В казці говориться про те що Козу – Дерезу вигнав дідусь – господар з сім’ї за капості і брехню. Тут дідусь уособлюється з Господом Богом, який вигнав нечисту силу з раю. Тобто Коза – Дереза – нечистий дух, лукавий, який постійно збиває з істинного шляху молодого воїна. </a:t>
            </a:r>
            <a:endParaRPr lang="ru-RU" dirty="0"/>
          </a:p>
        </p:txBody>
      </p:sp>
    </p:spTree>
    <p:extLst>
      <p:ext uri="{BB962C8B-B14F-4D97-AF65-F5344CB8AC3E}">
        <p14:creationId xmlns:p14="http://schemas.microsoft.com/office/powerpoint/2010/main" val="1264133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pic>
        <p:nvPicPr>
          <p:cNvPr id="4" name="Содержимое 3"/>
          <p:cNvPicPr>
            <a:picLocks noGrp="1" noChangeAspect="1"/>
          </p:cNvPicPr>
          <p:nvPr>
            <p:ph idx="1"/>
          </p:nvPr>
        </p:nvPicPr>
        <p:blipFill>
          <a:blip r:embed="rId2"/>
          <a:srcRect t="7225" b="7225"/>
          <a:stretch>
            <a:fillRect/>
          </a:stretch>
        </p:blipFill>
        <p:spPr/>
      </p:pic>
    </p:spTree>
    <p:extLst>
      <p:ext uri="{BB962C8B-B14F-4D97-AF65-F5344CB8AC3E}">
        <p14:creationId xmlns:p14="http://schemas.microsoft.com/office/powerpoint/2010/main" val="2197184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normAutofit fontScale="85000" lnSpcReduction="20000"/>
          </a:bodyPr>
          <a:lstStyle/>
          <a:p>
            <a:r>
              <a:rPr lang="uk-UA" dirty="0"/>
              <a:t>Боєць, який  опановує бойове мистецтво Спас поступово набуває таких якостей, як сила, бойовитість – хижість, досвід, кмітливість. З часом боєць набуває і воїнського духу, у нього з’являється розуміння життя і смерті, воїн стає Воїном – він готовий вести бій до своєї гибелі. Козацький карб, текст, якого на жальне зберігся, говорить, що козака духовно вбити не можливо, бо смерть героя народжує нових героїв. </a:t>
            </a:r>
            <a:endParaRPr lang="ru-RU" dirty="0"/>
          </a:p>
          <a:p>
            <a:r>
              <a:rPr lang="uk-UA" dirty="0"/>
              <a:t>В такому внутрішньому стані боєць виганяє з хатки Козу – Дерезу і воїнський дух назавжди селиться в хатинці, тобто боєць знаходить свою воїнську сутність, знаходить самого себе.</a:t>
            </a:r>
            <a:endParaRPr lang="ru-RU" dirty="0"/>
          </a:p>
          <a:p>
            <a:endParaRPr lang="ru-RU" dirty="0"/>
          </a:p>
        </p:txBody>
      </p:sp>
    </p:spTree>
    <p:extLst>
      <p:ext uri="{BB962C8B-B14F-4D97-AF65-F5344CB8AC3E}">
        <p14:creationId xmlns:p14="http://schemas.microsoft.com/office/powerpoint/2010/main" val="972132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pic>
        <p:nvPicPr>
          <p:cNvPr id="4" name="Содержимое 3"/>
          <p:cNvPicPr>
            <a:picLocks noGrp="1" noChangeAspect="1"/>
          </p:cNvPicPr>
          <p:nvPr>
            <p:ph idx="1"/>
          </p:nvPr>
        </p:nvPicPr>
        <p:blipFill>
          <a:blip r:embed="rId2"/>
          <a:srcRect l="-34282" r="-34282"/>
          <a:stretch>
            <a:fillRect/>
          </a:stretch>
        </p:blipFill>
        <p:spPr/>
      </p:pic>
    </p:spTree>
    <p:extLst>
      <p:ext uri="{BB962C8B-B14F-4D97-AF65-F5344CB8AC3E}">
        <p14:creationId xmlns:p14="http://schemas.microsoft.com/office/powerpoint/2010/main" val="1548762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 (</a:t>
            </a:r>
            <a:r>
              <a:rPr lang="ru-RU" dirty="0" err="1" smtClean="0"/>
              <a:t>стійка</a:t>
            </a:r>
            <a:r>
              <a:rPr lang="ru-RU" dirty="0" smtClean="0"/>
              <a:t>)</a:t>
            </a:r>
            <a:endParaRPr lang="ru-RU" dirty="0"/>
          </a:p>
        </p:txBody>
      </p:sp>
      <p:sp>
        <p:nvSpPr>
          <p:cNvPr id="3" name="Содержимое 2"/>
          <p:cNvSpPr>
            <a:spLocks noGrp="1"/>
          </p:cNvSpPr>
          <p:nvPr>
            <p:ph idx="1"/>
          </p:nvPr>
        </p:nvSpPr>
        <p:spPr/>
        <p:txBody>
          <a:bodyPr>
            <a:normAutofit fontScale="85000" lnSpcReduction="20000"/>
          </a:bodyPr>
          <a:lstStyle/>
          <a:p>
            <a:r>
              <a:rPr lang="uk-UA" dirty="0"/>
              <a:t>В казці особливе значення має образ хатки зайчика. В бойовому мистецтві Спас «хатка» - це власний простір бійця. Хатка має фундамент, стіни, дах, поріг.</a:t>
            </a:r>
            <a:endParaRPr lang="ru-RU" dirty="0"/>
          </a:p>
          <a:p>
            <a:r>
              <a:rPr lang="uk-UA" dirty="0"/>
              <a:t>Фундаментом є стійка бійця, вона має бути міцною і водночас сприяти легкому і швидкому переміщенню. Збудувати фундамент у бійця означає навчити його відчувати власний центр тяжіння(коли будують у хати фундамент, то вирівнюють його згідно горизонту, щоб не було перекосу), навчити техніки нижньої частини тіла – ніг і тазу. </a:t>
            </a:r>
            <a:endParaRPr lang="ru-RU" dirty="0"/>
          </a:p>
          <a:p>
            <a:endParaRPr lang="ru-RU" dirty="0"/>
          </a:p>
        </p:txBody>
      </p:sp>
    </p:spTree>
    <p:extLst>
      <p:ext uri="{BB962C8B-B14F-4D97-AF65-F5344CB8AC3E}">
        <p14:creationId xmlns:p14="http://schemas.microsoft.com/office/powerpoint/2010/main" val="3038579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 (</a:t>
            </a:r>
            <a:r>
              <a:rPr lang="ru-RU" dirty="0" err="1" smtClean="0"/>
              <a:t>стіни</a:t>
            </a:r>
            <a:r>
              <a:rPr lang="ru-RU" dirty="0" smtClean="0"/>
              <a:t>)</a:t>
            </a:r>
            <a:endParaRPr lang="ru-RU" dirty="0"/>
          </a:p>
        </p:txBody>
      </p:sp>
      <p:sp>
        <p:nvSpPr>
          <p:cNvPr id="3" name="Содержимое 2"/>
          <p:cNvSpPr>
            <a:spLocks noGrp="1"/>
          </p:cNvSpPr>
          <p:nvPr>
            <p:ph idx="1"/>
          </p:nvPr>
        </p:nvSpPr>
        <p:spPr/>
        <p:txBody>
          <a:bodyPr>
            <a:normAutofit/>
          </a:bodyPr>
          <a:lstStyle/>
          <a:p>
            <a:r>
              <a:rPr lang="uk-UA" dirty="0"/>
              <a:t>Стіни в хатинці означають простір вздовж і навколо тіла бійця на відстані ліктя або передпліччя. На нижньому рівні – відстань навколо тіла бійця до коліна піднятої і зігнутої в коліні ноги під прямим кутом. Гомілка означає стіну хатки.</a:t>
            </a:r>
            <a:endParaRPr lang="ru-RU" dirty="0"/>
          </a:p>
          <a:p>
            <a:endParaRPr lang="ru-RU" dirty="0"/>
          </a:p>
        </p:txBody>
      </p:sp>
    </p:spTree>
    <p:extLst>
      <p:ext uri="{BB962C8B-B14F-4D97-AF65-F5344CB8AC3E}">
        <p14:creationId xmlns:p14="http://schemas.microsoft.com/office/powerpoint/2010/main" val="622022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 (</a:t>
            </a:r>
            <a:r>
              <a:rPr lang="ru-RU" dirty="0" err="1" smtClean="0"/>
              <a:t>дах</a:t>
            </a:r>
            <a:r>
              <a:rPr lang="ru-RU" dirty="0" smtClean="0"/>
              <a:t>)</a:t>
            </a:r>
            <a:endParaRPr lang="ru-RU" dirty="0"/>
          </a:p>
        </p:txBody>
      </p:sp>
      <p:sp>
        <p:nvSpPr>
          <p:cNvPr id="3" name="Содержимое 2"/>
          <p:cNvSpPr>
            <a:spLocks noGrp="1"/>
          </p:cNvSpPr>
          <p:nvPr>
            <p:ph idx="1"/>
          </p:nvPr>
        </p:nvSpPr>
        <p:spPr/>
        <p:txBody>
          <a:bodyPr>
            <a:normAutofit lnSpcReduction="10000"/>
          </a:bodyPr>
          <a:lstStyle/>
          <a:p>
            <a:r>
              <a:rPr lang="uk-UA" dirty="0" smtClean="0"/>
              <a:t>Дах знаходиться над бійцем над головою, він захищає його. Побудувати дах в хатці означає пробудити у бійця відчуття простору, відчуття дистанції. Недарма в народі говорять про тих хто втрачає відчуття реальності: «Дах знесло». У моральному аспекті дах – це самовладання над собою, в технічному, прикладному значенні – відчуття дистанції, техніка верхньої частини тіла.</a:t>
            </a:r>
            <a:endParaRPr lang="ru-RU" dirty="0" smtClean="0"/>
          </a:p>
          <a:p>
            <a:endParaRPr lang="ru-RU" dirty="0"/>
          </a:p>
        </p:txBody>
      </p:sp>
    </p:spTree>
    <p:extLst>
      <p:ext uri="{BB962C8B-B14F-4D97-AF65-F5344CB8AC3E}">
        <p14:creationId xmlns:p14="http://schemas.microsoft.com/office/powerpoint/2010/main" val="2012533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 (</a:t>
            </a:r>
            <a:r>
              <a:rPr lang="ru-RU" dirty="0" err="1" smtClean="0"/>
              <a:t>поріг</a:t>
            </a:r>
            <a:r>
              <a:rPr lang="ru-RU" dirty="0" smtClean="0"/>
              <a:t>)</a:t>
            </a:r>
            <a:endParaRPr lang="ru-RU" dirty="0"/>
          </a:p>
        </p:txBody>
      </p:sp>
      <p:sp>
        <p:nvSpPr>
          <p:cNvPr id="3" name="Содержимое 2"/>
          <p:cNvSpPr>
            <a:spLocks noGrp="1"/>
          </p:cNvSpPr>
          <p:nvPr>
            <p:ph idx="1"/>
          </p:nvPr>
        </p:nvSpPr>
        <p:spPr/>
        <p:txBody>
          <a:bodyPr>
            <a:normAutofit/>
          </a:bodyPr>
          <a:lstStyle/>
          <a:p>
            <a:r>
              <a:rPr lang="uk-UA" dirty="0"/>
              <a:t>Поріг означає місце входу в хатку. Це місце починається на відстані вільно витягнутої перед собою або в бік руки і закінчується в районі витягнутого ліктя.</a:t>
            </a:r>
            <a:endParaRPr lang="ru-RU" dirty="0"/>
          </a:p>
          <a:p>
            <a:endParaRPr lang="ru-RU" dirty="0"/>
          </a:p>
        </p:txBody>
      </p:sp>
    </p:spTree>
    <p:extLst>
      <p:ext uri="{BB962C8B-B14F-4D97-AF65-F5344CB8AC3E}">
        <p14:creationId xmlns:p14="http://schemas.microsoft.com/office/powerpoint/2010/main" val="60739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normAutofit fontScale="92500" lnSpcReduction="20000"/>
          </a:bodyPr>
          <a:lstStyle/>
          <a:p>
            <a:r>
              <a:rPr lang="uk-UA" dirty="0"/>
              <a:t>В українській культурі бойове мистецтво не передавалось у вигляді воїнських трактатів, настанов, як наприклад можна було б спостерігати в країнах Сходу, тих же Китаю чи Японії. Якщо і знаходимо історичні згадки, то це поодинокі описання воїнських подвигів чи військових подій. Описання ж методик навчання воїна, чи виховання якихось військових навиків в історичній літературі не спостерігається. Але це не означає, що системи підготовки воїна, власного бойового мистецтва український народ не мав і не має.</a:t>
            </a:r>
            <a:endParaRPr lang="ru-RU" dirty="0"/>
          </a:p>
          <a:p>
            <a:endParaRPr lang="ru-RU" dirty="0"/>
          </a:p>
        </p:txBody>
      </p:sp>
    </p:spTree>
    <p:extLst>
      <p:ext uri="{BB962C8B-B14F-4D97-AF65-F5344CB8AC3E}">
        <p14:creationId xmlns:p14="http://schemas.microsoft.com/office/powerpoint/2010/main" val="11300841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 (удар)</a:t>
            </a:r>
            <a:endParaRPr lang="ru-RU" dirty="0"/>
          </a:p>
        </p:txBody>
      </p:sp>
      <p:sp>
        <p:nvSpPr>
          <p:cNvPr id="3" name="Содержимое 2"/>
          <p:cNvSpPr>
            <a:spLocks noGrp="1"/>
          </p:cNvSpPr>
          <p:nvPr>
            <p:ph idx="1"/>
          </p:nvPr>
        </p:nvSpPr>
        <p:spPr/>
        <p:txBody>
          <a:bodyPr>
            <a:normAutofit fontScale="92500" lnSpcReduction="20000"/>
          </a:bodyPr>
          <a:lstStyle/>
          <a:p>
            <a:r>
              <a:rPr lang="uk-UA" dirty="0" smtClean="0"/>
              <a:t>Удар в бойовому мистецтві Спас уособлюється з непроханим гостем – Козою – Дерезою. Гостя треба зустрічати на прозі. В будь-якій боротьбі існує поняття прийому. Але етимологічно походження цього терміну не зрозуміло, якщо розуміти прийом, як просто технічну дію. Якщо ж порівнювати дію нападу супротивника, як гостя, то зрозумілим стає значення терміну «прийом» - прийом гостя, прийняти гостя. Тобто опрацювати на свою користь агресивну дію супротивника.</a:t>
            </a:r>
            <a:endParaRPr lang="ru-RU" dirty="0" smtClean="0"/>
          </a:p>
          <a:p>
            <a:endParaRPr lang="ru-RU" dirty="0"/>
          </a:p>
        </p:txBody>
      </p:sp>
    </p:spTree>
    <p:extLst>
      <p:ext uri="{BB962C8B-B14F-4D97-AF65-F5344CB8AC3E}">
        <p14:creationId xmlns:p14="http://schemas.microsoft.com/office/powerpoint/2010/main" val="2002355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normAutofit fontScale="70000" lnSpcReduction="20000"/>
          </a:bodyPr>
          <a:lstStyle/>
          <a:p>
            <a:r>
              <a:rPr lang="uk-UA" dirty="0"/>
              <a:t>Розуміння хатки, порогу дає універсальне розуміння техніки і тактики ведення бою. Боєць має під час бою залишатися в своїй хатинці. У нього має бути присутнім острах, відчуття небезпеки – заєць. У випадку коли проявилася небезпека, то боєць має технічно зробити силову зустріч діям ворога (ведмідь), нанести вражаючий удар супротивнику (вовк), провести кидок чи якось збити суперника на землю при мінімумі зусиль (лисиця). Після цього боєць має привести свого ворога в стан між життям і смертю (рак – неборак), дивлячись на характер бою. І самому бійцю після цього вирішувати подальшу долю свого ворога – знищити чи залишити його живим, забрати у ворога здоров’я чи затримати його. Ворог втрачає свою силу, коли він повність втрачає здатність до агресивних дій.</a:t>
            </a:r>
            <a:endParaRPr lang="ru-RU" dirty="0"/>
          </a:p>
          <a:p>
            <a:endParaRPr lang="ru-RU" dirty="0"/>
          </a:p>
        </p:txBody>
      </p:sp>
    </p:spTree>
    <p:extLst>
      <p:ext uri="{BB962C8B-B14F-4D97-AF65-F5344CB8AC3E}">
        <p14:creationId xmlns:p14="http://schemas.microsoft.com/office/powerpoint/2010/main" val="3208146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При фізичній підготовці перемагає більш технічно і тактично підготовлений боєць. При рівних фізичний, технічній і тактичній підготовці перемагає той у кого більш сильніший воїнський дух.</a:t>
            </a:r>
            <a:endParaRPr lang="ru-RU" dirty="0"/>
          </a:p>
          <a:p>
            <a:endParaRPr lang="ru-RU" dirty="0"/>
          </a:p>
        </p:txBody>
      </p:sp>
    </p:spTree>
    <p:extLst>
      <p:ext uri="{BB962C8B-B14F-4D97-AF65-F5344CB8AC3E}">
        <p14:creationId xmlns:p14="http://schemas.microsoft.com/office/powerpoint/2010/main" val="9219218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normAutofit fontScale="92500" lnSpcReduction="10000"/>
          </a:bodyPr>
          <a:lstStyle/>
          <a:p>
            <a:r>
              <a:rPr lang="uk-UA" dirty="0"/>
              <a:t>Виходячи з вищесказаного можна зробити висновок, що український народ зберіг у своїй культурі методики, настанови, джерела національного бойового мистецтва. Тільки ці джерела не можна розглядати, як загально науково прийнято – у вигляді книг, трактатів чи підручників. Бойова спадщина українського народу, світогляд козака-воїна передавались в самій народній культурі у вигляді казок, пісень, прислів’їв тощо. </a:t>
            </a:r>
            <a:endParaRPr lang="ru-RU" dirty="0"/>
          </a:p>
          <a:p>
            <a:endParaRPr lang="ru-RU" dirty="0"/>
          </a:p>
        </p:txBody>
      </p:sp>
    </p:spTree>
    <p:extLst>
      <p:ext uri="{BB962C8B-B14F-4D97-AF65-F5344CB8AC3E}">
        <p14:creationId xmlns:p14="http://schemas.microsoft.com/office/powerpoint/2010/main" val="1385379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normAutofit fontScale="85000" lnSpcReduction="20000"/>
          </a:bodyPr>
          <a:lstStyle/>
          <a:p>
            <a:r>
              <a:rPr lang="uk-UA" dirty="0"/>
              <a:t>Треба лише навчитись вмінню читати ці «підручники», сприйняти бойову культуру рідного народу всією душею і розумом. Писемні джерела з часом можуть зникнути, їх може вилучити і знищити загарбник, окупант чи влада, якій не потрібна воля народу, що в певній мірі дає традиція національних бойових мистецтв. Усну ж спадщину можна знищити, знищивши самих носіїв цієї спадщини. </a:t>
            </a:r>
            <a:endParaRPr lang="ru-RU" dirty="0"/>
          </a:p>
          <a:p>
            <a:r>
              <a:rPr lang="uk-UA" dirty="0"/>
              <a:t>Однак, як показує історія, повністю зробити це не можливо. А отже бойова культура українського народу невмируща і буде жити до тих пір, доки існує сам український народ.</a:t>
            </a:r>
            <a:endParaRPr lang="ru-RU" dirty="0"/>
          </a:p>
          <a:p>
            <a:endParaRPr lang="ru-RU" dirty="0"/>
          </a:p>
        </p:txBody>
      </p:sp>
    </p:spTree>
    <p:extLst>
      <p:ext uri="{BB962C8B-B14F-4D97-AF65-F5344CB8AC3E}">
        <p14:creationId xmlns:p14="http://schemas.microsoft.com/office/powerpoint/2010/main" val="40972239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Характерні</a:t>
            </a:r>
            <a:r>
              <a:rPr lang="ru-RU" dirty="0" smtClean="0"/>
              <a:t> </a:t>
            </a:r>
            <a:r>
              <a:rPr lang="ru-RU" dirty="0" err="1" smtClean="0"/>
              <a:t>козацькі</a:t>
            </a:r>
            <a:r>
              <a:rPr lang="ru-RU" dirty="0" smtClean="0"/>
              <a:t> </a:t>
            </a:r>
            <a:r>
              <a:rPr lang="ru-RU" dirty="0" err="1" smtClean="0"/>
              <a:t>казки</a:t>
            </a:r>
            <a:endParaRPr lang="ru-RU" dirty="0"/>
          </a:p>
        </p:txBody>
      </p:sp>
      <p:pic>
        <p:nvPicPr>
          <p:cNvPr id="4" name="Содержимое 3"/>
          <p:cNvPicPr>
            <a:picLocks noGrp="1" noChangeAspect="1"/>
          </p:cNvPicPr>
          <p:nvPr>
            <p:ph idx="1"/>
          </p:nvPr>
        </p:nvPicPr>
        <p:blipFill>
          <a:blip r:embed="rId2"/>
          <a:srcRect l="-36567" r="-36567"/>
          <a:stretch>
            <a:fillRect/>
          </a:stretch>
        </p:blipFill>
        <p:spPr/>
      </p:pic>
    </p:spTree>
    <p:extLst>
      <p:ext uri="{BB962C8B-B14F-4D97-AF65-F5344CB8AC3E}">
        <p14:creationId xmlns:p14="http://schemas.microsoft.com/office/powerpoint/2010/main" val="3180483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normAutofit lnSpcReduction="10000"/>
          </a:bodyPr>
          <a:lstStyle/>
          <a:p>
            <a:r>
              <a:rPr lang="uk-UA" dirty="0"/>
              <a:t>В традиції козацького бойового мистецтва Спас бойова інформація передавалась за тим же принципом «від серця – до серця» у вигляді тренувань – граїв (від слова «гра»), за допомогою карбів – заповідей, спеціальних характерних казок, саме в яких і була закодована бойова інформація. Одними з таких казок є: «Котигорошко», «Коза – Дереза» та деякі інші казки, про які буде сказано в інших дослідженнях. </a:t>
            </a:r>
            <a:endParaRPr lang="ru-RU" dirty="0"/>
          </a:p>
          <a:p>
            <a:endParaRPr lang="ru-RU" dirty="0"/>
          </a:p>
        </p:txBody>
      </p:sp>
    </p:spTree>
    <p:extLst>
      <p:ext uri="{BB962C8B-B14F-4D97-AF65-F5344CB8AC3E}">
        <p14:creationId xmlns:p14="http://schemas.microsoft.com/office/powerpoint/2010/main" val="4012802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Одною з казок, де закодована інформація про етапи навчання воїна і про принципи техніки бою в Спасі є казка «Коза – Дереза». Розкодовуючи казку треба наголосити, що в казці персонажі уособлюються з певними якостями бійця і певними складовими бойового мистецтва: </a:t>
            </a:r>
            <a:endParaRPr lang="ru-RU" dirty="0"/>
          </a:p>
          <a:p>
            <a:endParaRPr lang="ru-RU" dirty="0"/>
          </a:p>
        </p:txBody>
      </p:sp>
    </p:spTree>
    <p:extLst>
      <p:ext uri="{BB962C8B-B14F-4D97-AF65-F5344CB8AC3E}">
        <p14:creationId xmlns:p14="http://schemas.microsoft.com/office/powerpoint/2010/main" val="4215468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Заєць – душа ненавченої людини, який став на шлях воїна.</a:t>
            </a:r>
            <a:r>
              <a:rPr lang="ru-RU" dirty="0" smtClean="0">
                <a:effectLst/>
              </a:rPr>
              <a:t> </a:t>
            </a:r>
            <a:endParaRPr lang="ru-RU" dirty="0"/>
          </a:p>
        </p:txBody>
      </p:sp>
      <p:pic>
        <p:nvPicPr>
          <p:cNvPr id="4" name="Изображение 3"/>
          <p:cNvPicPr>
            <a:picLocks noChangeAspect="1"/>
          </p:cNvPicPr>
          <p:nvPr/>
        </p:nvPicPr>
        <p:blipFill>
          <a:blip r:embed="rId2"/>
          <a:stretch>
            <a:fillRect/>
          </a:stretch>
        </p:blipFill>
        <p:spPr>
          <a:xfrm>
            <a:off x="2832100" y="3213100"/>
            <a:ext cx="3479800" cy="2336800"/>
          </a:xfrm>
          <a:prstGeom prst="rect">
            <a:avLst/>
          </a:prstGeom>
        </p:spPr>
      </p:pic>
    </p:spTree>
    <p:extLst>
      <p:ext uri="{BB962C8B-B14F-4D97-AF65-F5344CB8AC3E}">
        <p14:creationId xmlns:p14="http://schemas.microsoft.com/office/powerpoint/2010/main" val="747148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Коза – Дереза – духовний ворог, який перемагає бійця, виганяє його з хатинки.</a:t>
            </a:r>
            <a:endParaRPr lang="ru-RU" dirty="0"/>
          </a:p>
          <a:p>
            <a:endParaRPr lang="ru-RU" dirty="0"/>
          </a:p>
        </p:txBody>
      </p:sp>
      <p:pic>
        <p:nvPicPr>
          <p:cNvPr id="4" name="Изображение 3"/>
          <p:cNvPicPr>
            <a:picLocks noChangeAspect="1"/>
          </p:cNvPicPr>
          <p:nvPr/>
        </p:nvPicPr>
        <p:blipFill>
          <a:blip r:embed="rId2"/>
          <a:stretch>
            <a:fillRect/>
          </a:stretch>
        </p:blipFill>
        <p:spPr>
          <a:xfrm>
            <a:off x="2873375" y="3170238"/>
            <a:ext cx="3289300" cy="2463800"/>
          </a:xfrm>
          <a:prstGeom prst="rect">
            <a:avLst/>
          </a:prstGeom>
        </p:spPr>
      </p:pic>
    </p:spTree>
    <p:extLst>
      <p:ext uri="{BB962C8B-B14F-4D97-AF65-F5344CB8AC3E}">
        <p14:creationId xmlns:p14="http://schemas.microsoft.com/office/powerpoint/2010/main" val="1469719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Хатка – тіло бійця, його сутність, те, що береже його душу.</a:t>
            </a:r>
            <a:r>
              <a:rPr lang="ru-RU" dirty="0" smtClean="0">
                <a:effectLst/>
              </a:rPr>
              <a:t> </a:t>
            </a:r>
            <a:endParaRPr lang="ru-RU" dirty="0"/>
          </a:p>
        </p:txBody>
      </p:sp>
      <p:pic>
        <p:nvPicPr>
          <p:cNvPr id="4" name="Изображение 3"/>
          <p:cNvPicPr>
            <a:picLocks noChangeAspect="1"/>
          </p:cNvPicPr>
          <p:nvPr/>
        </p:nvPicPr>
        <p:blipFill>
          <a:blip r:embed="rId2"/>
          <a:stretch>
            <a:fillRect/>
          </a:stretch>
        </p:blipFill>
        <p:spPr>
          <a:xfrm>
            <a:off x="3016250" y="3217863"/>
            <a:ext cx="2794000" cy="2908300"/>
          </a:xfrm>
          <a:prstGeom prst="rect">
            <a:avLst/>
          </a:prstGeom>
        </p:spPr>
      </p:pic>
    </p:spTree>
    <p:extLst>
      <p:ext uri="{BB962C8B-B14F-4D97-AF65-F5344CB8AC3E}">
        <p14:creationId xmlns:p14="http://schemas.microsoft.com/office/powerpoint/2010/main" val="1831433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Ведмідь – сила бійця, його силові якості.</a:t>
            </a:r>
            <a:r>
              <a:rPr lang="ru-RU" dirty="0" smtClean="0">
                <a:effectLst/>
              </a:rPr>
              <a:t> </a:t>
            </a:r>
            <a:endParaRPr lang="ru-RU" dirty="0"/>
          </a:p>
        </p:txBody>
      </p:sp>
      <p:pic>
        <p:nvPicPr>
          <p:cNvPr id="4" name="Изображение 3"/>
          <p:cNvPicPr>
            <a:picLocks noChangeAspect="1"/>
          </p:cNvPicPr>
          <p:nvPr/>
        </p:nvPicPr>
        <p:blipFill>
          <a:blip r:embed="rId2"/>
          <a:stretch>
            <a:fillRect/>
          </a:stretch>
        </p:blipFill>
        <p:spPr>
          <a:xfrm>
            <a:off x="3076575" y="3040063"/>
            <a:ext cx="2641600" cy="3086100"/>
          </a:xfrm>
          <a:prstGeom prst="rect">
            <a:avLst/>
          </a:prstGeom>
        </p:spPr>
      </p:pic>
    </p:spTree>
    <p:extLst>
      <p:ext uri="{BB962C8B-B14F-4D97-AF65-F5344CB8AC3E}">
        <p14:creationId xmlns:p14="http://schemas.microsoft.com/office/powerpoint/2010/main" val="4256115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smtClean="0"/>
              <a:t>Коза Дереза</a:t>
            </a:r>
            <a:endParaRPr lang="ru-RU" dirty="0"/>
          </a:p>
        </p:txBody>
      </p:sp>
      <p:sp>
        <p:nvSpPr>
          <p:cNvPr id="3" name="Содержимое 2"/>
          <p:cNvSpPr>
            <a:spLocks noGrp="1"/>
          </p:cNvSpPr>
          <p:nvPr>
            <p:ph idx="1"/>
          </p:nvPr>
        </p:nvSpPr>
        <p:spPr/>
        <p:txBody>
          <a:bodyPr/>
          <a:lstStyle/>
          <a:p>
            <a:r>
              <a:rPr lang="uk-UA" dirty="0"/>
              <a:t>Вовк – бойовий характер бійця, його «хижість», досвід.</a:t>
            </a:r>
            <a:r>
              <a:rPr lang="ru-RU" dirty="0" smtClean="0">
                <a:effectLst/>
              </a:rPr>
              <a:t> </a:t>
            </a:r>
            <a:endParaRPr lang="ru-RU" dirty="0"/>
          </a:p>
        </p:txBody>
      </p:sp>
      <p:pic>
        <p:nvPicPr>
          <p:cNvPr id="4" name="Изображение 3"/>
          <p:cNvPicPr>
            <a:picLocks noChangeAspect="1"/>
          </p:cNvPicPr>
          <p:nvPr/>
        </p:nvPicPr>
        <p:blipFill>
          <a:blip r:embed="rId2"/>
          <a:stretch>
            <a:fillRect/>
          </a:stretch>
        </p:blipFill>
        <p:spPr>
          <a:xfrm>
            <a:off x="3073400" y="3114675"/>
            <a:ext cx="2984500" cy="2438400"/>
          </a:xfrm>
          <a:prstGeom prst="rect">
            <a:avLst/>
          </a:prstGeom>
        </p:spPr>
      </p:pic>
    </p:spTree>
    <p:extLst>
      <p:ext uri="{BB962C8B-B14F-4D97-AF65-F5344CB8AC3E}">
        <p14:creationId xmlns:p14="http://schemas.microsoft.com/office/powerpoint/2010/main" val="221475699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TotalTime>
  <Words>1199</Words>
  <Application>Microsoft Macintosh PowerPoint</Application>
  <PresentationFormat>Экран (4:3)</PresentationFormat>
  <Paragraphs>50</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Характерні козацькі казки</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vt:lpstr>
      <vt:lpstr>Коза Дереза (стійка)</vt:lpstr>
      <vt:lpstr>Коза Дереза (стіни)</vt:lpstr>
      <vt:lpstr>Коза Дереза (дах)</vt:lpstr>
      <vt:lpstr>Коза Дереза (поріг)</vt:lpstr>
      <vt:lpstr>Коза Дереза (удар)</vt:lpstr>
      <vt:lpstr>Коза Дереза</vt:lpstr>
      <vt:lpstr>Коза Дереза</vt:lpstr>
      <vt:lpstr>Коза Дереза</vt:lpstr>
      <vt:lpstr>Коза Дереза</vt:lpstr>
      <vt:lpstr>Характерні козацькі казки</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Характерні козацькі казки</dc:title>
  <dc:creator>apple</dc:creator>
  <cp:lastModifiedBy>apple</cp:lastModifiedBy>
  <cp:revision>3</cp:revision>
  <dcterms:created xsi:type="dcterms:W3CDTF">2015-03-17T20:16:53Z</dcterms:created>
  <dcterms:modified xsi:type="dcterms:W3CDTF">2015-03-17T20:43:47Z</dcterms:modified>
</cp:coreProperties>
</file>