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F7AAF-CAE0-4538-B2E8-9C93652349C6}" type="datetimeFigureOut">
              <a:rPr lang="uk-UA"/>
              <a:t>26.08.2024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468A8-F1FF-4D7C-9F0E-CA817715525B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2253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20553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305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0689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0606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7731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6324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3768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2923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1867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468A8-F1FF-4D7C-9F0E-CA817715525B}" type="slidenum">
              <a:rPr lang="uk-UA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9447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dirty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42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dirty="0"/>
              <a:t>Редагувати стиль зразка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49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dirty="0"/>
              <a:t>Редагувати стиль зразка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960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Редагувати стиль зразка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6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dirty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37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dirty="0"/>
              <a:t>Редагувати стиль зразка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dirty="0"/>
              <a:t>Редагувати стиль зразка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8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dirty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dirty="0"/>
              <a:t>Редагувати стиль зразка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dirty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dirty="0"/>
              <a:t>Редагувати стиль зразка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88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45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80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dirty="0"/>
              <a:t>Редагувати стиль зразка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dirty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26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dirty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dirty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42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dirty="0"/>
              <a:t>Редагувати стиль зразка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27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76250" y="276225"/>
            <a:ext cx="12822977" cy="1638300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>
                <a:solidFill>
                  <a:srgbClr val="1F3864"/>
                </a:solidFill>
                <a:latin typeface="Calibri Light"/>
              </a:rPr>
              <a:t>Планування та прогнозування </a:t>
            </a:r>
            <a:r>
              <a:rPr lang="uk-UA" sz="5400" b="1" dirty="0" smtClean="0">
                <a:solidFill>
                  <a:srgbClr val="1F3864"/>
                </a:solidFill>
                <a:latin typeface="Calibri Light"/>
              </a:rPr>
              <a:t>діяльності міжнародних компаній</a:t>
            </a:r>
            <a:endParaRPr lang="uk-UA" sz="5400" b="1" dirty="0">
              <a:solidFill>
                <a:srgbClr val="1F3864"/>
              </a:solidFill>
            </a:endParaRPr>
          </a:p>
        </p:txBody>
      </p:sp>
      <p:pic>
        <p:nvPicPr>
          <p:cNvPr id="6" name="Рисунок 5" descr="00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1" y="2435066"/>
            <a:ext cx="4408087" cy="440941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742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4875" y="152400"/>
            <a:ext cx="10515600" cy="1325563"/>
          </a:xfrm>
        </p:spPr>
        <p:txBody>
          <a:bodyPr/>
          <a:lstStyle/>
          <a:p>
            <a:pPr algn="ctr"/>
            <a:r>
              <a:rPr lang="ru" b="1" dirty="0" err="1">
                <a:latin typeface="Calibri"/>
              </a:rPr>
              <a:t>Можливі</a:t>
            </a:r>
            <a:r>
              <a:rPr lang="ru" b="1" dirty="0">
                <a:latin typeface="Calibri"/>
              </a:rPr>
              <a:t> три </a:t>
            </a:r>
            <a:r>
              <a:rPr lang="ru" b="1" dirty="0" err="1">
                <a:latin typeface="Calibri"/>
              </a:rPr>
              <a:t>типи</a:t>
            </a:r>
            <a:r>
              <a:rPr lang="ru" b="1" dirty="0">
                <a:latin typeface="Calibri"/>
              </a:rPr>
              <a:t> </a:t>
            </a:r>
            <a:r>
              <a:rPr lang="ru" b="1" dirty="0" err="1">
                <a:latin typeface="Calibri"/>
              </a:rPr>
              <a:t>стратегії</a:t>
            </a:r>
            <a:r>
              <a:rPr lang="ru" b="1" dirty="0">
                <a:latin typeface="Calibri"/>
              </a:rPr>
              <a:t> </a:t>
            </a:r>
            <a:r>
              <a:rPr lang="ru" b="1" dirty="0" err="1">
                <a:latin typeface="Calibri"/>
              </a:rPr>
              <a:t>розвитку</a:t>
            </a:r>
            <a:r>
              <a:rPr lang="ru" b="1" dirty="0">
                <a:latin typeface="Calibri"/>
              </a:rPr>
              <a:t> </a:t>
            </a:r>
            <a:br>
              <a:rPr lang="ru" b="1" dirty="0">
                <a:latin typeface="Calibri"/>
              </a:rPr>
            </a:br>
            <a:r>
              <a:rPr lang="ru" b="1" dirty="0" err="1">
                <a:latin typeface="Calibri"/>
              </a:rPr>
              <a:t>підприємства</a:t>
            </a:r>
            <a:r>
              <a:rPr lang="ru" b="1" dirty="0">
                <a:latin typeface="Calibri"/>
              </a:rPr>
              <a:t> в </a:t>
            </a:r>
            <a:r>
              <a:rPr lang="ru" b="1" dirty="0" err="1">
                <a:latin typeface="Calibri"/>
              </a:rPr>
              <a:t>галузі</a:t>
            </a:r>
            <a:r>
              <a:rPr lang="ru" b="1" dirty="0">
                <a:latin typeface="Calibri"/>
              </a:rPr>
              <a:t> ЗЕД</a:t>
            </a:r>
          </a:p>
        </p:txBody>
      </p:sp>
      <p:sp>
        <p:nvSpPr>
          <p:cNvPr id="4" name="Прямокутник: округлені кути 3"/>
          <p:cNvSpPr/>
          <p:nvPr/>
        </p:nvSpPr>
        <p:spPr>
          <a:xfrm>
            <a:off x="285750" y="1676400"/>
            <a:ext cx="300232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Насиченість ринку</a:t>
            </a:r>
          </a:p>
        </p:txBody>
      </p:sp>
      <p:sp>
        <p:nvSpPr>
          <p:cNvPr id="5" name="Прямокутник: округлені кути 4"/>
          <p:cNvSpPr/>
          <p:nvPr/>
        </p:nvSpPr>
        <p:spPr>
          <a:xfrm>
            <a:off x="7600950" y="1676400"/>
            <a:ext cx="4318296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latin typeface="Calibri"/>
              </a:rPr>
              <a:t>Диверсифікація</a:t>
            </a:r>
            <a:r>
              <a:rPr lang="ru-RU" sz="2400" b="1" dirty="0">
                <a:latin typeface="Calibri"/>
              </a:rPr>
              <a:t> </a:t>
            </a:r>
            <a:r>
              <a:rPr lang="ru-RU" sz="2400" b="1" dirty="0" err="1">
                <a:latin typeface="Calibri"/>
              </a:rPr>
              <a:t>виробництва</a:t>
            </a:r>
            <a:endParaRPr lang="ru-RU" sz="2400" dirty="0" err="1"/>
          </a:p>
        </p:txBody>
      </p:sp>
      <p:sp>
        <p:nvSpPr>
          <p:cNvPr id="6" name="Прямокутник: округлені кути 5"/>
          <p:cNvSpPr/>
          <p:nvPr/>
        </p:nvSpPr>
        <p:spPr>
          <a:xfrm>
            <a:off x="3581400" y="1676400"/>
            <a:ext cx="3725714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400" b="1" dirty="0" err="1"/>
              <a:t>Диференціація</a:t>
            </a:r>
            <a:r>
              <a:rPr lang="ru" sz="2400" b="1" dirty="0"/>
              <a:t> продукту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285750" y="2790825"/>
            <a:ext cx="3003550" cy="38746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" sz="2000" b="1" dirty="0"/>
              <a:t>Мета </a:t>
            </a:r>
            <a:r>
              <a:rPr lang="ru" sz="2000" b="1" dirty="0" err="1"/>
              <a:t>даної</a:t>
            </a:r>
            <a:r>
              <a:rPr lang="ru" sz="2000" b="1" dirty="0"/>
              <a:t> </a:t>
            </a:r>
            <a:r>
              <a:rPr lang="ru" sz="2000" b="1" dirty="0" err="1"/>
              <a:t>стратегії</a:t>
            </a:r>
            <a:r>
              <a:rPr lang="ru" sz="2000" b="1" dirty="0"/>
              <a:t> </a:t>
            </a:r>
            <a:r>
              <a:rPr lang="ru" sz="2000" b="1" dirty="0" err="1"/>
              <a:t>полягає</a:t>
            </a:r>
            <a:r>
              <a:rPr lang="ru" sz="2000" b="1" dirty="0"/>
              <a:t> в </a:t>
            </a:r>
            <a:r>
              <a:rPr lang="ru" sz="2000" b="1" dirty="0" err="1"/>
              <a:t>забезпеченні</a:t>
            </a:r>
            <a:r>
              <a:rPr lang="ru" sz="2000" b="1" dirty="0"/>
              <a:t> </a:t>
            </a:r>
            <a:r>
              <a:rPr lang="ru" sz="2000" b="1" dirty="0" err="1"/>
              <a:t>економічного</a:t>
            </a:r>
            <a:r>
              <a:rPr lang="ru" sz="2000" b="1" dirty="0"/>
              <a:t> росту на </a:t>
            </a:r>
            <a:r>
              <a:rPr lang="ru" sz="2000" b="1" dirty="0" err="1"/>
              <a:t>освоєних</a:t>
            </a:r>
            <a:r>
              <a:rPr lang="ru" sz="2000" b="1" dirty="0"/>
              <a:t> ринках з </a:t>
            </a:r>
            <a:r>
              <a:rPr lang="ru" sz="2000" b="1" dirty="0" err="1"/>
              <a:t>традиційними</a:t>
            </a:r>
            <a:r>
              <a:rPr lang="ru" sz="2000" b="1" dirty="0"/>
              <a:t> товарами. </a:t>
            </a:r>
            <a:r>
              <a:rPr lang="ru" sz="2000" b="1" dirty="0" err="1"/>
              <a:t>Ця</a:t>
            </a:r>
            <a:r>
              <a:rPr lang="ru" sz="2000" b="1" dirty="0"/>
              <a:t> мета </a:t>
            </a:r>
            <a:r>
              <a:rPr lang="ru" sz="2000" b="1" dirty="0" err="1"/>
              <a:t>може</a:t>
            </a:r>
            <a:r>
              <a:rPr lang="ru" sz="2000" b="1" dirty="0"/>
              <a:t> бути </a:t>
            </a:r>
            <a:r>
              <a:rPr lang="ru" sz="2000" b="1" dirty="0" err="1"/>
              <a:t>досягнута</a:t>
            </a:r>
            <a:r>
              <a:rPr lang="ru" sz="2000" b="1" dirty="0"/>
              <a:t> за </a:t>
            </a:r>
            <a:r>
              <a:rPr lang="ru" sz="2000" b="1" dirty="0" err="1"/>
              <a:t>рахунок</a:t>
            </a:r>
            <a:r>
              <a:rPr lang="ru" sz="2000" b="1" dirty="0"/>
              <a:t> </a:t>
            </a:r>
            <a:r>
              <a:rPr lang="ru" sz="2000" b="1" dirty="0" err="1"/>
              <a:t>зниження</a:t>
            </a:r>
            <a:r>
              <a:rPr lang="ru" sz="2000" b="1" dirty="0"/>
              <a:t> </a:t>
            </a:r>
            <a:r>
              <a:rPr lang="ru" sz="2000" b="1" dirty="0" err="1"/>
              <a:t>стягнень</a:t>
            </a:r>
            <a:r>
              <a:rPr lang="ru" sz="2000" b="1" dirty="0"/>
              <a:t> (</a:t>
            </a:r>
            <a:r>
              <a:rPr lang="ru" sz="2000" b="1" dirty="0" err="1"/>
              <a:t>відповідно</a:t>
            </a:r>
            <a:r>
              <a:rPr lang="ru" sz="2000" b="1" dirty="0"/>
              <a:t>, і </a:t>
            </a:r>
            <a:r>
              <a:rPr lang="ru" sz="2000" b="1" dirty="0" err="1"/>
              <a:t>цін</a:t>
            </a:r>
            <a:r>
              <a:rPr lang="ru" sz="2000" b="1" dirty="0"/>
              <a:t> в </a:t>
            </a:r>
            <a:r>
              <a:rPr lang="ru" sz="2000" b="1" dirty="0" err="1"/>
              <a:t>порівнянні</a:t>
            </a:r>
            <a:r>
              <a:rPr lang="ru" sz="2000" b="1" dirty="0"/>
              <a:t> з конкурентами), </a:t>
            </a:r>
            <a:r>
              <a:rPr lang="ru" sz="2000" b="1" dirty="0" err="1"/>
              <a:t>підвищення</a:t>
            </a:r>
            <a:r>
              <a:rPr lang="ru" sz="2000" b="1" dirty="0"/>
              <a:t> </a:t>
            </a:r>
            <a:r>
              <a:rPr lang="ru" sz="2000" b="1" dirty="0" err="1"/>
              <a:t>якості</a:t>
            </a:r>
            <a:r>
              <a:rPr lang="ru" sz="2000" b="1" dirty="0"/>
              <a:t> </a:t>
            </a:r>
            <a:r>
              <a:rPr lang="ru" sz="2000" b="1" dirty="0" err="1"/>
              <a:t>товарів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3587750" y="2797175"/>
            <a:ext cx="3759953" cy="387508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" b="1" dirty="0" err="1"/>
              <a:t>Можливі</a:t>
            </a:r>
            <a:r>
              <a:rPr lang="ru" b="1" dirty="0"/>
              <a:t> два </a:t>
            </a:r>
            <a:r>
              <a:rPr lang="ru" b="1" dirty="0" err="1"/>
              <a:t>варіанти</a:t>
            </a:r>
            <a:r>
              <a:rPr lang="ru" b="1" dirty="0"/>
              <a:t> </a:t>
            </a:r>
            <a:r>
              <a:rPr lang="ru" b="1" dirty="0" err="1"/>
              <a:t>даної</a:t>
            </a:r>
            <a:r>
              <a:rPr lang="ru" b="1" dirty="0"/>
              <a:t> </a:t>
            </a:r>
            <a:r>
              <a:rPr lang="ru" b="1" dirty="0" err="1"/>
              <a:t>стратегії</a:t>
            </a:r>
            <a:r>
              <a:rPr lang="ru" b="1" dirty="0"/>
              <a:t>:</a:t>
            </a:r>
            <a:r>
              <a:rPr lang="uk-UA" dirty="0"/>
              <a:t> </a:t>
            </a:r>
            <a:br>
              <a:rPr lang="uk-UA" dirty="0"/>
            </a:br>
            <a:r>
              <a:rPr lang="uk-UA" dirty="0"/>
              <a:t>а) </a:t>
            </a:r>
            <a:r>
              <a:rPr lang="ru" b="1" dirty="0" err="1"/>
              <a:t>імпортується</a:t>
            </a:r>
            <a:r>
              <a:rPr lang="ru" b="1" dirty="0"/>
              <a:t> товар, </a:t>
            </a:r>
            <a:r>
              <a:rPr lang="ru" b="1" dirty="0" err="1"/>
              <a:t>відомий</a:t>
            </a:r>
            <a:r>
              <a:rPr lang="ru" b="1" dirty="0"/>
              <a:t> за кордоном, але не </a:t>
            </a:r>
            <a:r>
              <a:rPr lang="ru" b="1" dirty="0" err="1"/>
              <a:t>відомий</a:t>
            </a:r>
            <a:r>
              <a:rPr lang="ru" b="1" dirty="0"/>
              <a:t> у </a:t>
            </a:r>
            <a:r>
              <a:rPr lang="ru" b="1" dirty="0" err="1"/>
              <a:t>своїй</a:t>
            </a:r>
            <a:r>
              <a:rPr lang="ru" b="1" dirty="0"/>
              <a:t> </a:t>
            </a:r>
            <a:r>
              <a:rPr lang="ru" b="1" dirty="0" err="1"/>
              <a:t>країні</a:t>
            </a:r>
            <a:r>
              <a:rPr lang="ru" b="1" dirty="0"/>
              <a:t>, </a:t>
            </a:r>
            <a:r>
              <a:rPr lang="ru" b="1" dirty="0" err="1"/>
              <a:t>або</a:t>
            </a:r>
            <a:r>
              <a:rPr lang="ru" b="1" dirty="0"/>
              <a:t> </a:t>
            </a:r>
            <a:r>
              <a:rPr lang="ru" b="1" dirty="0" err="1"/>
              <a:t>налагоджується</a:t>
            </a:r>
            <a:r>
              <a:rPr lang="ru" b="1" dirty="0"/>
              <a:t> </a:t>
            </a:r>
            <a:r>
              <a:rPr lang="ru" b="1" dirty="0" err="1"/>
              <a:t>його</a:t>
            </a:r>
            <a:r>
              <a:rPr lang="ru" b="1" dirty="0"/>
              <a:t> </a:t>
            </a:r>
            <a:r>
              <a:rPr lang="ru" b="1" dirty="0" err="1"/>
              <a:t>виробництво</a:t>
            </a:r>
            <a:r>
              <a:rPr lang="ru" b="1" dirty="0"/>
              <a:t> на </a:t>
            </a:r>
            <a:r>
              <a:rPr lang="ru" b="1" dirty="0" err="1"/>
              <a:t>основі</a:t>
            </a:r>
            <a:r>
              <a:rPr lang="ru" b="1" dirty="0"/>
              <a:t> </a:t>
            </a:r>
            <a:r>
              <a:rPr lang="ru" b="1" dirty="0" err="1"/>
              <a:t>здобутої</a:t>
            </a:r>
            <a:r>
              <a:rPr lang="ru" b="1" dirty="0"/>
              <a:t> </a:t>
            </a:r>
            <a:r>
              <a:rPr lang="ru" b="1" dirty="0" err="1"/>
              <a:t>ліцензії</a:t>
            </a:r>
            <a:r>
              <a:rPr lang="ru" b="1" dirty="0"/>
              <a:t>;</a:t>
            </a:r>
            <a:r>
              <a:rPr lang="uk-UA" dirty="0"/>
              <a:t> </a:t>
            </a:r>
            <a:br>
              <a:rPr lang="uk-UA" dirty="0"/>
            </a:br>
            <a:r>
              <a:rPr lang="uk-UA" dirty="0"/>
              <a:t>б) </a:t>
            </a:r>
            <a:r>
              <a:rPr lang="ru" b="1" dirty="0" err="1"/>
              <a:t>експортується</a:t>
            </a:r>
            <a:r>
              <a:rPr lang="ru" b="1" dirty="0"/>
              <a:t> товар, </a:t>
            </a:r>
            <a:r>
              <a:rPr lang="ru" b="1" dirty="0" err="1"/>
              <a:t>освоєний</a:t>
            </a:r>
            <a:r>
              <a:rPr lang="ru" b="1" dirty="0"/>
              <a:t> у </a:t>
            </a:r>
            <a:r>
              <a:rPr lang="ru" b="1" dirty="0" err="1"/>
              <a:t>своїй</a:t>
            </a:r>
            <a:r>
              <a:rPr lang="ru" b="1" dirty="0"/>
              <a:t> </a:t>
            </a:r>
            <a:r>
              <a:rPr lang="ru" b="1" dirty="0" err="1"/>
              <a:t>країні</a:t>
            </a:r>
            <a:r>
              <a:rPr lang="ru" b="1" dirty="0"/>
              <a:t>, але не </a:t>
            </a:r>
            <a:r>
              <a:rPr lang="ru" b="1" dirty="0" err="1"/>
              <a:t>відомий</a:t>
            </a:r>
            <a:r>
              <a:rPr lang="ru" b="1" dirty="0"/>
              <a:t> на </a:t>
            </a:r>
            <a:r>
              <a:rPr lang="ru" b="1" dirty="0" err="1"/>
              <a:t>іноземному</a:t>
            </a:r>
            <a:r>
              <a:rPr lang="ru" b="1" dirty="0"/>
              <a:t> ринку, </a:t>
            </a:r>
            <a:r>
              <a:rPr lang="ru" b="1" dirty="0" err="1"/>
              <a:t>чи</a:t>
            </a:r>
            <a:r>
              <a:rPr lang="ru" b="1" dirty="0"/>
              <a:t> </a:t>
            </a:r>
            <a:r>
              <a:rPr lang="ru" b="1" dirty="0" err="1"/>
              <a:t>налагоджується</a:t>
            </a:r>
            <a:r>
              <a:rPr lang="ru" b="1" dirty="0"/>
              <a:t> </a:t>
            </a:r>
            <a:r>
              <a:rPr lang="ru" b="1" dirty="0" err="1"/>
              <a:t>виробництво</a:t>
            </a:r>
            <a:r>
              <a:rPr lang="ru" b="1" dirty="0"/>
              <a:t> </a:t>
            </a:r>
            <a:r>
              <a:rPr lang="ru" b="1" dirty="0" err="1"/>
              <a:t>даного</a:t>
            </a:r>
            <a:r>
              <a:rPr lang="ru" b="1" dirty="0"/>
              <a:t> товару за кордоном. </a:t>
            </a:r>
            <a:endParaRPr lang="uk-UA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7639050" y="2800350"/>
            <a:ext cx="4285724" cy="387508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" b="1" dirty="0"/>
              <a:t>Дана </a:t>
            </a:r>
            <a:r>
              <a:rPr lang="ru" b="1" dirty="0" err="1"/>
              <a:t>стратегія</a:t>
            </a:r>
            <a:r>
              <a:rPr lang="ru" b="1" dirty="0"/>
              <a:t> </a:t>
            </a:r>
            <a:r>
              <a:rPr lang="ru" b="1" dirty="0" err="1"/>
              <a:t>передбачає</a:t>
            </a:r>
            <a:r>
              <a:rPr lang="ru" b="1" dirty="0"/>
              <a:t> початок </a:t>
            </a:r>
            <a:r>
              <a:rPr lang="ru" b="1" dirty="0" err="1"/>
              <a:t>виробництва</a:t>
            </a:r>
            <a:r>
              <a:rPr lang="ru" b="1" dirty="0"/>
              <a:t> за кордоном </a:t>
            </a:r>
            <a:r>
              <a:rPr lang="ru" b="1" dirty="0" err="1"/>
              <a:t>принципово</a:t>
            </a:r>
            <a:r>
              <a:rPr lang="ru" b="1" dirty="0"/>
              <a:t> </a:t>
            </a:r>
            <a:r>
              <a:rPr lang="ru" b="1" dirty="0" err="1"/>
              <a:t>нової</a:t>
            </a:r>
            <a:r>
              <a:rPr lang="ru" b="1" dirty="0"/>
              <a:t> </a:t>
            </a:r>
            <a:r>
              <a:rPr lang="ru" b="1" dirty="0" err="1"/>
              <a:t>продукції</a:t>
            </a:r>
            <a:r>
              <a:rPr lang="ru" b="1" dirty="0"/>
              <a:t>, </a:t>
            </a:r>
            <a:r>
              <a:rPr lang="ru" b="1" dirty="0" err="1"/>
              <a:t>раніше</a:t>
            </a:r>
            <a:r>
              <a:rPr lang="ru" b="1" dirty="0"/>
              <a:t> не </a:t>
            </a:r>
            <a:r>
              <a:rPr lang="ru" b="1" dirty="0" err="1"/>
              <a:t>властивої</a:t>
            </a:r>
            <a:r>
              <a:rPr lang="ru" b="1" dirty="0"/>
              <a:t> для </a:t>
            </a:r>
            <a:r>
              <a:rPr lang="ru" b="1" dirty="0" err="1"/>
              <a:t>підприємства</a:t>
            </a:r>
            <a:r>
              <a:rPr lang="ru" b="1" dirty="0"/>
              <a:t>. В </a:t>
            </a:r>
            <a:r>
              <a:rPr lang="ru" b="1" dirty="0" err="1"/>
              <a:t>результаті</a:t>
            </a:r>
            <a:r>
              <a:rPr lang="ru" b="1" dirty="0"/>
              <a:t> </a:t>
            </a:r>
            <a:r>
              <a:rPr lang="ru" b="1" dirty="0" err="1"/>
              <a:t>диверсифікації</a:t>
            </a:r>
            <a:r>
              <a:rPr lang="ru" b="1" dirty="0"/>
              <a:t> </a:t>
            </a:r>
            <a:r>
              <a:rPr lang="ru" b="1" dirty="0" err="1"/>
              <a:t>створюються</a:t>
            </a:r>
            <a:r>
              <a:rPr lang="ru" b="1" dirty="0"/>
              <a:t> </a:t>
            </a:r>
            <a:r>
              <a:rPr lang="ru" b="1" dirty="0" err="1"/>
              <a:t>кращі</a:t>
            </a:r>
            <a:r>
              <a:rPr lang="ru" b="1" dirty="0"/>
              <a:t> </a:t>
            </a:r>
            <a:r>
              <a:rPr lang="ru" b="1" dirty="0" err="1"/>
              <a:t>умови</a:t>
            </a:r>
            <a:r>
              <a:rPr lang="ru" b="1" dirty="0"/>
              <a:t> для </a:t>
            </a:r>
            <a:r>
              <a:rPr lang="ru" b="1" dirty="0" err="1"/>
              <a:t>господарського</a:t>
            </a:r>
            <a:r>
              <a:rPr lang="ru" b="1" dirty="0"/>
              <a:t> маневру, </a:t>
            </a:r>
            <a:r>
              <a:rPr lang="ru" b="1" dirty="0" err="1"/>
              <a:t>розширюються</a:t>
            </a:r>
            <a:r>
              <a:rPr lang="ru" b="1" dirty="0"/>
              <a:t> </a:t>
            </a:r>
            <a:r>
              <a:rPr lang="ru" b="1" dirty="0" err="1"/>
              <a:t>можливості</a:t>
            </a:r>
            <a:r>
              <a:rPr lang="ru" b="1" dirty="0"/>
              <a:t> </a:t>
            </a:r>
            <a:r>
              <a:rPr lang="ru" b="1" dirty="0" err="1"/>
              <a:t>впливу</a:t>
            </a:r>
            <a:r>
              <a:rPr lang="ru" b="1" dirty="0"/>
              <a:t> на </a:t>
            </a:r>
            <a:r>
              <a:rPr lang="ru" b="1" dirty="0" err="1"/>
              <a:t>економіку</a:t>
            </a:r>
            <a:r>
              <a:rPr lang="ru" b="1" dirty="0"/>
              <a:t> </a:t>
            </a:r>
            <a:r>
              <a:rPr lang="ru" b="1" dirty="0" err="1"/>
              <a:t>підприємства</a:t>
            </a:r>
            <a:r>
              <a:rPr lang="ru" b="1" dirty="0"/>
              <a:t> </a:t>
            </a:r>
            <a:r>
              <a:rPr lang="ru" b="1" dirty="0" err="1"/>
              <a:t>несприятливої</a:t>
            </a:r>
            <a:r>
              <a:rPr lang="ru" b="1" dirty="0"/>
              <a:t> </a:t>
            </a:r>
            <a:r>
              <a:rPr lang="ru" b="1" dirty="0" err="1"/>
              <a:t>світової</a:t>
            </a:r>
            <a:r>
              <a:rPr lang="ru" b="1" dirty="0"/>
              <a:t> </a:t>
            </a:r>
            <a:r>
              <a:rPr lang="ru" b="1" dirty="0" err="1"/>
              <a:t>господарської</a:t>
            </a:r>
            <a:r>
              <a:rPr lang="ru" b="1" dirty="0"/>
              <a:t> </a:t>
            </a:r>
            <a:r>
              <a:rPr lang="ru" b="1" dirty="0" err="1"/>
              <a:t>коньюктури</a:t>
            </a:r>
            <a:r>
              <a:rPr lang="ru" b="1" dirty="0"/>
              <a:t>, в тому </a:t>
            </a:r>
            <a:r>
              <a:rPr lang="ru" b="1" dirty="0" err="1"/>
              <a:t>числі</a:t>
            </a:r>
            <a:r>
              <a:rPr lang="ru" b="1" dirty="0"/>
              <a:t> </a:t>
            </a:r>
            <a:r>
              <a:rPr lang="ru" b="1" dirty="0" err="1"/>
              <a:t>погіршення</a:t>
            </a:r>
            <a:r>
              <a:rPr lang="ru" b="1" dirty="0"/>
              <a:t> "умов </a:t>
            </a:r>
            <a:r>
              <a:rPr lang="ru" b="1" dirty="0" err="1"/>
              <a:t>торгівлі</a:t>
            </a:r>
            <a:r>
              <a:rPr lang="ru" b="1" dirty="0"/>
              <a:t>". </a:t>
            </a:r>
            <a:r>
              <a:rPr lang="ru" b="1" dirty="0" err="1"/>
              <a:t>Цим</a:t>
            </a:r>
            <a:r>
              <a:rPr lang="ru" b="1" dirty="0"/>
              <a:t> самим </a:t>
            </a:r>
            <a:r>
              <a:rPr lang="ru" b="1" dirty="0" err="1"/>
              <a:t>скорочується</a:t>
            </a:r>
            <a:r>
              <a:rPr lang="ru" b="1" dirty="0"/>
              <a:t> </a:t>
            </a:r>
            <a:r>
              <a:rPr lang="ru" b="1" dirty="0" err="1"/>
              <a:t>ризик</a:t>
            </a:r>
            <a:r>
              <a:rPr lang="ru" b="1" dirty="0"/>
              <a:t>, </a:t>
            </a:r>
            <a:r>
              <a:rPr lang="ru" b="1" dirty="0" err="1"/>
              <a:t>характерний</a:t>
            </a:r>
            <a:r>
              <a:rPr lang="ru" b="1" dirty="0"/>
              <a:t> для </a:t>
            </a:r>
            <a:r>
              <a:rPr lang="ru" b="1" dirty="0" err="1"/>
              <a:t>вузькоспеціалізованих</a:t>
            </a:r>
            <a:r>
              <a:rPr lang="ru" b="1" dirty="0"/>
              <a:t> </a:t>
            </a:r>
            <a:r>
              <a:rPr lang="ru" b="1" dirty="0" err="1"/>
              <a:t>фірм</a:t>
            </a:r>
            <a:r>
              <a:rPr lang="ru" b="1" dirty="0"/>
              <a:t>.</a:t>
            </a:r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903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61950" y="314325"/>
            <a:ext cx="11699875" cy="140734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ru" sz="3200" b="1" dirty="0"/>
              <a:t>В </a:t>
            </a:r>
            <a:r>
              <a:rPr lang="ru" sz="3200" b="1" dirty="0" err="1"/>
              <a:t>міжнародній</a:t>
            </a:r>
            <a:r>
              <a:rPr lang="ru" sz="3200" b="1" dirty="0"/>
              <a:t> </a:t>
            </a:r>
            <a:r>
              <a:rPr lang="ru" sz="3200" b="1" dirty="0" err="1"/>
              <a:t>практиці</a:t>
            </a:r>
            <a:r>
              <a:rPr lang="ru" sz="3200" b="1" dirty="0"/>
              <a:t> </a:t>
            </a:r>
            <a:r>
              <a:rPr lang="ru" sz="3200" b="1" dirty="0" err="1"/>
              <a:t>виділяють</a:t>
            </a:r>
            <a:r>
              <a:rPr lang="ru" sz="3200" b="1" dirty="0"/>
              <a:t> 4 </a:t>
            </a:r>
            <a:r>
              <a:rPr lang="ru" sz="3200" b="1" dirty="0" err="1"/>
              <a:t>види</a:t>
            </a:r>
            <a:r>
              <a:rPr lang="ru" sz="3200" b="1" dirty="0"/>
              <a:t> СГП: "Знак </a:t>
            </a:r>
            <a:r>
              <a:rPr lang="ru" sz="3200" b="1" dirty="0" err="1"/>
              <a:t>питання</a:t>
            </a:r>
            <a:r>
              <a:rPr lang="ru" sz="3200" b="1" dirty="0"/>
              <a:t>", "</a:t>
            </a:r>
            <a:r>
              <a:rPr lang="ru" sz="3200" b="1" dirty="0" err="1"/>
              <a:t>Зірка</a:t>
            </a:r>
            <a:r>
              <a:rPr lang="ru" sz="3200" b="1" dirty="0"/>
              <a:t>", "</a:t>
            </a:r>
            <a:r>
              <a:rPr lang="ru" sz="3200" b="1" dirty="0" err="1"/>
              <a:t>Дійні</a:t>
            </a:r>
            <a:r>
              <a:rPr lang="ru" sz="3200" b="1" dirty="0"/>
              <a:t> </a:t>
            </a:r>
            <a:r>
              <a:rPr lang="ru" sz="3200" b="1" dirty="0" err="1"/>
              <a:t>корови</a:t>
            </a:r>
            <a:r>
              <a:rPr lang="ru" sz="3200" b="1" dirty="0"/>
              <a:t>", "Собаки</a:t>
            </a:r>
            <a:r>
              <a:rPr lang="ru" b="1" dirty="0"/>
              <a:t>"</a:t>
            </a:r>
            <a:br>
              <a:rPr lang="ru" b="1" dirty="0"/>
            </a:br>
            <a:r>
              <a:rPr lang="ru" b="1" dirty="0"/>
              <a:t> </a:t>
            </a:r>
            <a:endParaRPr lang="ru" b="1" dirty="0">
              <a:solidFill>
                <a:srgbClr val="000000"/>
              </a:solidFill>
              <a:latin typeface="Calibri"/>
            </a:endParaRPr>
          </a:p>
          <a:p>
            <a:pPr marL="0" indent="0" algn="ctr">
              <a:buNone/>
            </a:pPr>
            <a:endParaRPr lang="uk-UA" dirty="0"/>
          </a:p>
        </p:txBody>
      </p:sp>
      <p:sp>
        <p:nvSpPr>
          <p:cNvPr id="9" name="Прямокутник 8"/>
          <p:cNvSpPr/>
          <p:nvPr/>
        </p:nvSpPr>
        <p:spPr>
          <a:xfrm>
            <a:off x="4746945" y="1724025"/>
            <a:ext cx="1557018" cy="23272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кутник 9"/>
          <p:cNvSpPr/>
          <p:nvPr/>
        </p:nvSpPr>
        <p:spPr>
          <a:xfrm>
            <a:off x="6305550" y="3257550"/>
            <a:ext cx="1606550" cy="24109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кутник 10"/>
          <p:cNvSpPr/>
          <p:nvPr/>
        </p:nvSpPr>
        <p:spPr>
          <a:xfrm>
            <a:off x="4746054" y="3457575"/>
            <a:ext cx="1556321" cy="2198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Прямокутник 11"/>
          <p:cNvSpPr/>
          <p:nvPr/>
        </p:nvSpPr>
        <p:spPr>
          <a:xfrm>
            <a:off x="6305550" y="1724025"/>
            <a:ext cx="1607121" cy="17351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4905375" y="2076450"/>
            <a:ext cx="1576307" cy="738664"/>
          </a:xfrm>
          <a:prstGeom prst="rect">
            <a:avLst/>
          </a:prstGeom>
          <a:ln>
            <a:noFill/>
          </a:ln>
        </p:spPr>
        <p:txBody>
          <a:bodyPr rtlCol="0">
            <a:spAutoFit/>
          </a:bodyPr>
          <a:lstStyle/>
          <a:p>
            <a:pPr algn="just"/>
            <a:r>
              <a:rPr lang="ru" sz="2400" dirty="0">
                <a:latin typeface="Times New Roman"/>
              </a:rPr>
              <a:t>«</a:t>
            </a:r>
            <a:r>
              <a:rPr lang="ru" sz="2400" dirty="0" err="1">
                <a:latin typeface="Times New Roman"/>
              </a:rPr>
              <a:t>Зірка</a:t>
            </a:r>
            <a:r>
              <a:rPr lang="ru" sz="2400" dirty="0">
                <a:latin typeface="Times New Roman"/>
              </a:rPr>
              <a:t>»</a:t>
            </a:r>
          </a:p>
          <a:p>
            <a:pPr algn="ctr"/>
            <a:endParaRPr lang="uk-UA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96025" y="1866900"/>
            <a:ext cx="1477712" cy="1477963"/>
          </a:xfrm>
          <a:prstGeom prst="rect">
            <a:avLst/>
          </a:prstGeom>
          <a:ln>
            <a:noFill/>
          </a:ln>
        </p:spPr>
        <p:txBody>
          <a:bodyPr rtlCol="0">
            <a:spAutoFit/>
          </a:bodyPr>
          <a:lstStyle/>
          <a:p>
            <a:pPr algn="ctr"/>
            <a:r>
              <a:rPr lang="ru" sz="2400" dirty="0">
                <a:latin typeface="Times New Roman"/>
              </a:rPr>
              <a:t>«Знак </a:t>
            </a:r>
            <a:r>
              <a:rPr lang="ru" sz="2400" dirty="0" err="1">
                <a:latin typeface="Times New Roman"/>
              </a:rPr>
              <a:t>питання</a:t>
            </a:r>
            <a:r>
              <a:rPr lang="ru" sz="2400" dirty="0">
                <a:latin typeface="Times New Roman"/>
              </a:rPr>
              <a:t>»</a:t>
            </a:r>
            <a:endParaRPr lang="uk-UA" sz="2400" dirty="0">
              <a:latin typeface="Times New Roman"/>
            </a:endParaRPr>
          </a:p>
          <a:p>
            <a:pPr algn="ctr"/>
            <a:endParaRPr lang="ru" sz="2400" dirty="0">
              <a:solidFill>
                <a:srgbClr val="000000"/>
              </a:solidFill>
              <a:latin typeface="Times New Roman"/>
            </a:endParaRPr>
          </a:p>
          <a:p>
            <a:pPr algn="ctr"/>
            <a:endParaRPr lang="uk-UA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43650" y="4067175"/>
            <a:ext cx="1642103" cy="738664"/>
          </a:xfrm>
          <a:prstGeom prst="rect">
            <a:avLst/>
          </a:prstGeom>
          <a:ln>
            <a:noFill/>
          </a:ln>
        </p:spPr>
        <p:txBody>
          <a:bodyPr rtlCol="0">
            <a:spAutoFit/>
          </a:bodyPr>
          <a:lstStyle/>
          <a:p>
            <a:pPr algn="just"/>
            <a:r>
              <a:rPr lang="ru" sz="2400" dirty="0">
                <a:latin typeface="Times New Roman"/>
              </a:rPr>
              <a:t>«Собака»</a:t>
            </a:r>
          </a:p>
          <a:p>
            <a:pPr algn="ctr"/>
            <a:endParaRPr lang="uk-UA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9610" y="4124325"/>
            <a:ext cx="1247468" cy="1108075"/>
          </a:xfrm>
          <a:prstGeom prst="rect">
            <a:avLst/>
          </a:prstGeom>
          <a:ln>
            <a:noFill/>
          </a:ln>
        </p:spPr>
        <p:txBody>
          <a:bodyPr rtlCol="0">
            <a:spAutoFit/>
          </a:bodyPr>
          <a:lstStyle/>
          <a:p>
            <a:pPr algn="just"/>
            <a:r>
              <a:rPr lang="ru" sz="2400" dirty="0">
                <a:latin typeface="Times New Roman"/>
              </a:rPr>
              <a:t>«</a:t>
            </a:r>
            <a:r>
              <a:rPr lang="ru" sz="2400" dirty="0" err="1">
                <a:latin typeface="Times New Roman"/>
              </a:rPr>
              <a:t>Дійна</a:t>
            </a:r>
            <a:r>
              <a:rPr lang="ru" sz="2400" dirty="0">
                <a:latin typeface="Times New Roman"/>
              </a:rPr>
              <a:t> корова»</a:t>
            </a:r>
          </a:p>
          <a:p>
            <a:pPr algn="ctr"/>
            <a:endParaRPr lang="uk-UA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46943" y="5666475"/>
            <a:ext cx="3877976" cy="1477328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just"/>
            <a:r>
              <a:rPr lang="uk-UA" dirty="0">
                <a:latin typeface="Times New Roman"/>
              </a:rPr>
              <a:t>1.0                       0.1</a:t>
            </a:r>
          </a:p>
          <a:p>
            <a:pPr algn="just"/>
            <a:endParaRPr lang="uk-UA" dirty="0">
              <a:latin typeface="Times New Roman"/>
            </a:endParaRPr>
          </a:p>
          <a:p>
            <a:pPr algn="just"/>
            <a:r>
              <a:rPr lang="uk-UA" dirty="0">
                <a:latin typeface="Times New Roman"/>
              </a:rPr>
              <a:t>Відносна доля ринку</a:t>
            </a:r>
          </a:p>
          <a:p>
            <a:pPr algn="just"/>
            <a:endParaRPr lang="uk-UA" dirty="0">
              <a:latin typeface="Times New Roman"/>
            </a:endParaRPr>
          </a:p>
          <a:p>
            <a:pPr algn="ctr"/>
            <a:endParaRPr lang="uk-UA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38350" y="1724025"/>
            <a:ext cx="2743200" cy="4247317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algn="just"/>
            <a:r>
              <a:rPr lang="uk-UA" dirty="0">
                <a:latin typeface="Times New Roman"/>
              </a:rPr>
              <a:t>Високі 20%</a:t>
            </a:r>
          </a:p>
          <a:p>
            <a:pPr algn="just"/>
            <a:endParaRPr lang="uk-UA" dirty="0">
              <a:latin typeface="Times New Roman"/>
            </a:endParaRPr>
          </a:p>
          <a:p>
            <a:pPr algn="just"/>
            <a:endParaRPr lang="uk-UA" dirty="0">
              <a:latin typeface="Times New Roman"/>
            </a:endParaRPr>
          </a:p>
          <a:p>
            <a:pPr algn="just"/>
            <a:endParaRPr lang="uk-UA" dirty="0">
              <a:latin typeface="Times New Roman"/>
            </a:endParaRPr>
          </a:p>
          <a:p>
            <a:pPr algn="just"/>
            <a:r>
              <a:rPr lang="uk-UA" dirty="0">
                <a:latin typeface="Times New Roman"/>
              </a:rPr>
              <a:t>Темпи зростання </a:t>
            </a:r>
          </a:p>
          <a:p>
            <a:pPr algn="just"/>
            <a:r>
              <a:rPr lang="uk-UA" dirty="0">
                <a:latin typeface="Times New Roman"/>
              </a:rPr>
              <a:t>ринку </a:t>
            </a:r>
          </a:p>
          <a:p>
            <a:pPr algn="just"/>
            <a:endParaRPr lang="uk-UA" dirty="0">
              <a:latin typeface="Times New Roman"/>
            </a:endParaRPr>
          </a:p>
          <a:p>
            <a:pPr algn="just"/>
            <a:r>
              <a:rPr lang="uk-UA" dirty="0">
                <a:latin typeface="Times New Roman"/>
              </a:rPr>
              <a:t>10%</a:t>
            </a:r>
          </a:p>
          <a:p>
            <a:pPr algn="just"/>
            <a:endParaRPr lang="uk-UA" dirty="0">
              <a:latin typeface="Times New Roman"/>
            </a:endParaRPr>
          </a:p>
          <a:p>
            <a:pPr algn="just"/>
            <a:endParaRPr lang="uk-UA" dirty="0">
              <a:latin typeface="Times New Roman"/>
            </a:endParaRPr>
          </a:p>
          <a:p>
            <a:pPr algn="just"/>
            <a:endParaRPr lang="uk-UA" dirty="0">
              <a:latin typeface="Times New Roman"/>
            </a:endParaRPr>
          </a:p>
          <a:p>
            <a:pPr algn="just"/>
            <a:endParaRPr lang="uk-UA" dirty="0">
              <a:latin typeface="Times New Roman"/>
            </a:endParaRPr>
          </a:p>
          <a:p>
            <a:pPr algn="just"/>
            <a:r>
              <a:rPr lang="uk-UA" dirty="0">
                <a:latin typeface="Times New Roman"/>
              </a:rPr>
              <a:t>Низькі 0%</a:t>
            </a:r>
          </a:p>
          <a:p>
            <a:pPr algn="just"/>
            <a:r>
              <a:rPr lang="uk-UA" dirty="0">
                <a:latin typeface="Times New Roman"/>
              </a:rPr>
              <a:t>10.0</a:t>
            </a:r>
          </a:p>
          <a:p>
            <a:pPr algn="ctr"/>
            <a:endParaRPr lang="uk-UA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9406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8775" y="47625"/>
            <a:ext cx="9144000" cy="1055966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Планування</a:t>
            </a:r>
            <a:r>
              <a:rPr lang="ru-RU" b="1" dirty="0"/>
              <a:t> ЗЕД </a:t>
            </a:r>
            <a:r>
              <a:rPr lang="ru-RU" b="1" dirty="0" err="1"/>
              <a:t>підприємств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57325" y="1219200"/>
            <a:ext cx="9144000" cy="51839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ru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" sz="3200" b="1" dirty="0"/>
              <a:t>Суть </a:t>
            </a:r>
            <a:r>
              <a:rPr lang="ru" sz="3200" b="1" dirty="0" err="1"/>
              <a:t>планування</a:t>
            </a:r>
            <a:r>
              <a:rPr lang="ru" sz="3200" b="1" dirty="0"/>
              <a:t> ЗЕД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" sz="3200" b="1" dirty="0" err="1"/>
              <a:t>Довготривалі</a:t>
            </a:r>
            <a:r>
              <a:rPr lang="ru" sz="3200" b="1" dirty="0"/>
              <a:t>, </a:t>
            </a:r>
            <a:r>
              <a:rPr lang="ru" sz="3200" b="1" dirty="0" err="1"/>
              <a:t>середньотривалі</a:t>
            </a:r>
            <a:r>
              <a:rPr lang="ru" sz="3200" b="1" dirty="0"/>
              <a:t> та </a:t>
            </a:r>
            <a:r>
              <a:rPr lang="ru" sz="3200" b="1" dirty="0" err="1"/>
              <a:t>короткочасні</a:t>
            </a:r>
            <a:r>
              <a:rPr lang="ru" sz="3200" b="1" dirty="0"/>
              <a:t> </a:t>
            </a:r>
            <a:r>
              <a:rPr lang="ru" sz="3200" b="1" dirty="0" err="1"/>
              <a:t>планування</a:t>
            </a:r>
            <a:r>
              <a:rPr lang="ru" sz="3200" b="1" dirty="0"/>
              <a:t> ЗЕД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" sz="3200" b="1" dirty="0" err="1"/>
              <a:t>Стратегічне</a:t>
            </a:r>
            <a:r>
              <a:rPr lang="ru" sz="3200" b="1" dirty="0"/>
              <a:t> </a:t>
            </a:r>
            <a:r>
              <a:rPr lang="ru" sz="3200" b="1" dirty="0" err="1"/>
              <a:t>планування</a:t>
            </a:r>
            <a:r>
              <a:rPr lang="ru" sz="3200" b="1" dirty="0"/>
              <a:t> ЗЕД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" sz="3200" b="1" dirty="0" err="1"/>
              <a:t>Процес</a:t>
            </a:r>
            <a:r>
              <a:rPr lang="ru" sz="3200" b="1" dirty="0"/>
              <a:t> </a:t>
            </a:r>
            <a:r>
              <a:rPr lang="ru" sz="3200" b="1" dirty="0" err="1"/>
              <a:t>планування</a:t>
            </a:r>
            <a:r>
              <a:rPr lang="ru" sz="3200" b="1" dirty="0"/>
              <a:t> ЗЕД</a:t>
            </a:r>
            <a:r>
              <a:rPr lang="ru" sz="3200" dirty="0"/>
              <a:t>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" sz="3200" b="1" dirty="0" err="1"/>
              <a:t>Стратегічними</a:t>
            </a:r>
            <a:r>
              <a:rPr lang="ru" sz="3200" b="1" dirty="0"/>
              <a:t> </a:t>
            </a:r>
            <a:r>
              <a:rPr lang="ru" sz="3200" b="1" dirty="0" err="1"/>
              <a:t>господарськими</a:t>
            </a:r>
            <a:r>
              <a:rPr lang="ru" sz="3200" b="1" dirty="0"/>
              <a:t> </a:t>
            </a:r>
            <a:r>
              <a:rPr lang="ru" sz="3200" b="1" dirty="0" err="1"/>
              <a:t>підрозділами</a:t>
            </a:r>
            <a:r>
              <a:rPr lang="ru" sz="3200" b="1" dirty="0"/>
              <a:t> (СГП</a:t>
            </a:r>
            <a:r>
              <a:rPr lang="ru" b="1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753" y="110490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" sz="4000" b="1" dirty="0">
                <a:solidFill>
                  <a:srgbClr val="538135"/>
                </a:solidFill>
              </a:rPr>
              <a:t>Суть</a:t>
            </a:r>
            <a:r>
              <a:rPr lang="ru" sz="4000" b="1" dirty="0"/>
              <a:t> </a:t>
            </a:r>
            <a:r>
              <a:rPr lang="ru" sz="4000" b="1" dirty="0" err="1">
                <a:solidFill>
                  <a:srgbClr val="538135"/>
                </a:solidFill>
              </a:rPr>
              <a:t>планування</a:t>
            </a:r>
            <a:r>
              <a:rPr lang="ru" sz="4000" b="1" dirty="0"/>
              <a:t> </a:t>
            </a:r>
            <a:r>
              <a:rPr lang="ru" sz="4000" b="1" dirty="0" err="1"/>
              <a:t>можна</a:t>
            </a:r>
            <a:r>
              <a:rPr lang="ru" sz="4000" b="1" dirty="0"/>
              <a:t> </a:t>
            </a:r>
            <a:r>
              <a:rPr lang="ru" sz="4000" b="1" dirty="0" err="1"/>
              <a:t>визначити</a:t>
            </a:r>
            <a:r>
              <a:rPr lang="ru" sz="4000" b="1" dirty="0"/>
              <a:t> як </a:t>
            </a:r>
            <a:r>
              <a:rPr lang="ru" sz="4000" b="1" dirty="0" err="1"/>
              <a:t>уміння</a:t>
            </a:r>
            <a:r>
              <a:rPr lang="ru" sz="4000" b="1" dirty="0"/>
              <a:t> </a:t>
            </a:r>
            <a:r>
              <a:rPr lang="ru" sz="4000" b="1" dirty="0" err="1"/>
              <a:t>передбачити</a:t>
            </a:r>
            <a:r>
              <a:rPr lang="ru" sz="4000" b="1" dirty="0"/>
              <a:t> мету </a:t>
            </a:r>
            <a:r>
              <a:rPr lang="ru" sz="4000" b="1" dirty="0" err="1"/>
              <a:t>підприємства</a:t>
            </a:r>
            <a:r>
              <a:rPr lang="ru" sz="4000" b="1" dirty="0"/>
              <a:t>, </a:t>
            </a:r>
            <a:r>
              <a:rPr lang="ru" sz="4000" b="1" dirty="0" err="1"/>
              <a:t>результати</a:t>
            </a:r>
            <a:r>
              <a:rPr lang="ru" sz="4000" b="1" dirty="0"/>
              <a:t> </a:t>
            </a:r>
            <a:r>
              <a:rPr lang="ru" sz="4000" b="1" dirty="0" err="1"/>
              <a:t>його</a:t>
            </a:r>
            <a:r>
              <a:rPr lang="ru" sz="4000" b="1" dirty="0"/>
              <a:t> </a:t>
            </a:r>
            <a:r>
              <a:rPr lang="ru" sz="4000" b="1" dirty="0" err="1"/>
              <a:t>діяльності</a:t>
            </a:r>
            <a:r>
              <a:rPr lang="ru" sz="4000" b="1" dirty="0"/>
              <a:t> і </a:t>
            </a:r>
            <a:r>
              <a:rPr lang="ru" sz="4000" b="1" dirty="0" err="1"/>
              <a:t>ресурси</a:t>
            </a:r>
            <a:r>
              <a:rPr lang="ru" sz="4000" b="1" dirty="0"/>
              <a:t>, </a:t>
            </a:r>
            <a:r>
              <a:rPr lang="ru" sz="4000" b="1" dirty="0" err="1"/>
              <a:t>потрібні</a:t>
            </a:r>
            <a:r>
              <a:rPr lang="ru" sz="4000" b="1" dirty="0"/>
              <a:t> для </a:t>
            </a:r>
            <a:r>
              <a:rPr lang="ru" sz="4000" b="1" dirty="0" err="1"/>
              <a:t>досягнення</a:t>
            </a:r>
            <a:r>
              <a:rPr lang="ru" sz="4000" b="1" dirty="0"/>
              <a:t> </a:t>
            </a:r>
            <a:r>
              <a:rPr lang="ru" sz="4000" b="1" dirty="0" err="1"/>
              <a:t>цієї</a:t>
            </a:r>
            <a:r>
              <a:rPr lang="ru" sz="4000" b="1" dirty="0"/>
              <a:t> мети</a:t>
            </a:r>
          </a:p>
          <a:p>
            <a:pPr algn="ctr"/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91130" y="2441994"/>
            <a:ext cx="10515600" cy="4038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ru" b="1"/>
          </a:p>
          <a:p>
            <a:pPr marL="0" indent="0">
              <a:buNone/>
            </a:pPr>
            <a:r>
              <a:rPr lang="ru" b="1" dirty="0"/>
              <a:t>1. Де </a:t>
            </a:r>
            <a:r>
              <a:rPr lang="ru" b="1" dirty="0" err="1"/>
              <a:t>підприємство</a:t>
            </a:r>
            <a:r>
              <a:rPr lang="ru" b="1" dirty="0"/>
              <a:t> </a:t>
            </a:r>
            <a:r>
              <a:rPr lang="ru" b="1" dirty="0" err="1"/>
              <a:t>знаходиться</a:t>
            </a:r>
            <a:r>
              <a:rPr lang="ru" b="1" dirty="0"/>
              <a:t> в </a:t>
            </a:r>
            <a:r>
              <a:rPr lang="ru" b="1" dirty="0" err="1"/>
              <a:t>даний</a:t>
            </a:r>
            <a:r>
              <a:rPr lang="ru" b="1" dirty="0"/>
              <a:t> час, </a:t>
            </a:r>
            <a:r>
              <a:rPr lang="ru" b="1" dirty="0" err="1"/>
              <a:t>які</a:t>
            </a:r>
            <a:r>
              <a:rPr lang="ru" b="1" dirty="0"/>
              <a:t> </a:t>
            </a:r>
            <a:r>
              <a:rPr lang="ru" b="1" dirty="0" err="1"/>
              <a:t>його</a:t>
            </a:r>
            <a:r>
              <a:rPr lang="ru" b="1" dirty="0"/>
              <a:t> </a:t>
            </a:r>
            <a:r>
              <a:rPr lang="ru" b="1" dirty="0" err="1"/>
              <a:t>економічні</a:t>
            </a:r>
            <a:r>
              <a:rPr lang="ru" b="1" dirty="0"/>
              <a:t> </a:t>
            </a:r>
            <a:r>
              <a:rPr lang="ru" b="1" dirty="0" err="1"/>
              <a:t>позиції</a:t>
            </a:r>
            <a:r>
              <a:rPr lang="ru" b="1" dirty="0"/>
              <a:t>, в тому </a:t>
            </a:r>
            <a:r>
              <a:rPr lang="ru" b="1" dirty="0" err="1"/>
              <a:t>числі</a:t>
            </a:r>
            <a:r>
              <a:rPr lang="ru" b="1" dirty="0"/>
              <a:t> в </a:t>
            </a:r>
            <a:r>
              <a:rPr lang="ru" b="1" dirty="0" err="1"/>
              <a:t>зовнішній</a:t>
            </a:r>
            <a:r>
              <a:rPr lang="ru" b="1" dirty="0"/>
              <a:t> </a:t>
            </a:r>
            <a:r>
              <a:rPr lang="ru" b="1" dirty="0" err="1"/>
              <a:t>сфері</a:t>
            </a:r>
            <a:r>
              <a:rPr lang="ru" b="1" dirty="0"/>
              <a:t> </a:t>
            </a:r>
            <a:r>
              <a:rPr lang="ru" b="1" dirty="0">
                <a:solidFill>
                  <a:srgbClr val="538135"/>
                </a:solidFill>
              </a:rPr>
              <a:t>?</a:t>
            </a:r>
            <a:endParaRPr lang="uk-UA" b="1" dirty="0">
              <a:solidFill>
                <a:srgbClr val="538135"/>
              </a:solidFill>
            </a:endParaRPr>
          </a:p>
          <a:p>
            <a:pPr marL="0" indent="0">
              <a:buNone/>
            </a:pPr>
            <a:r>
              <a:rPr lang="uk-UA" dirty="0"/>
              <a:t/>
            </a:r>
            <a:br>
              <a:rPr lang="uk-UA" dirty="0"/>
            </a:br>
            <a:r>
              <a:rPr lang="ru" b="1" dirty="0"/>
              <a:t> 2. Яким чином, при </a:t>
            </a:r>
            <a:r>
              <a:rPr lang="ru" b="1" dirty="0" err="1"/>
              <a:t>допомозі</a:t>
            </a:r>
            <a:r>
              <a:rPr lang="ru" b="1" dirty="0"/>
              <a:t> </a:t>
            </a:r>
            <a:r>
              <a:rPr lang="ru" b="1" dirty="0" err="1"/>
              <a:t>яких</a:t>
            </a:r>
            <a:r>
              <a:rPr lang="ru" b="1" dirty="0"/>
              <a:t> </a:t>
            </a:r>
            <a:r>
              <a:rPr lang="ru" b="1" dirty="0" err="1"/>
              <a:t>ресурсів</a:t>
            </a:r>
            <a:r>
              <a:rPr lang="ru" b="1" dirty="0"/>
              <a:t> </a:t>
            </a:r>
            <a:r>
              <a:rPr lang="ru" b="1" dirty="0" err="1"/>
              <a:t>може</a:t>
            </a:r>
            <a:r>
              <a:rPr lang="ru" b="1" dirty="0"/>
              <a:t> бути </a:t>
            </a:r>
            <a:r>
              <a:rPr lang="ru" b="1" dirty="0" err="1"/>
              <a:t>досягнута</a:t>
            </a:r>
            <a:r>
              <a:rPr lang="ru" b="1" dirty="0"/>
              <a:t> мета </a:t>
            </a:r>
            <a:r>
              <a:rPr lang="ru" b="1" dirty="0" err="1"/>
              <a:t>підприємства</a:t>
            </a:r>
            <a:r>
              <a:rPr lang="ru" b="1" dirty="0"/>
              <a:t>, в тому </a:t>
            </a:r>
            <a:r>
              <a:rPr lang="ru" b="1" dirty="0" err="1"/>
              <a:t>числі</a:t>
            </a:r>
            <a:r>
              <a:rPr lang="ru" b="1" dirty="0"/>
              <a:t> по ЗЕД, і як </a:t>
            </a:r>
            <a:r>
              <a:rPr lang="ru" b="1" dirty="0" err="1"/>
              <a:t>може</a:t>
            </a:r>
            <a:r>
              <a:rPr lang="ru" b="1" dirty="0"/>
              <a:t> бути </a:t>
            </a:r>
            <a:r>
              <a:rPr lang="ru" b="1" dirty="0" err="1"/>
              <a:t>використана</a:t>
            </a:r>
            <a:r>
              <a:rPr lang="ru" b="1" dirty="0"/>
              <a:t> </a:t>
            </a:r>
            <a:r>
              <a:rPr lang="ru" b="1" dirty="0" err="1"/>
              <a:t>зовнішньоекономічна</a:t>
            </a:r>
            <a:r>
              <a:rPr lang="ru" b="1" dirty="0"/>
              <a:t> </a:t>
            </a:r>
            <a:r>
              <a:rPr lang="ru" b="1" dirty="0" err="1"/>
              <a:t>діяльність</a:t>
            </a:r>
            <a:r>
              <a:rPr lang="ru" b="1" dirty="0"/>
              <a:t> для </a:t>
            </a:r>
            <a:r>
              <a:rPr lang="ru" b="1" dirty="0" err="1"/>
              <a:t>його</a:t>
            </a:r>
            <a:r>
              <a:rPr lang="ru" b="1" dirty="0"/>
              <a:t> </a:t>
            </a:r>
            <a:r>
              <a:rPr lang="ru" b="1" dirty="0" err="1"/>
              <a:t>успішного</a:t>
            </a:r>
            <a:r>
              <a:rPr lang="ru" b="1" dirty="0"/>
              <a:t> </a:t>
            </a:r>
            <a:r>
              <a:rPr lang="ru" b="1" dirty="0" err="1"/>
              <a:t>соціально-економічного</a:t>
            </a:r>
            <a:r>
              <a:rPr lang="ru" b="1" dirty="0"/>
              <a:t> </a:t>
            </a:r>
            <a:r>
              <a:rPr lang="ru" b="1" dirty="0" err="1"/>
              <a:t>розвитку</a:t>
            </a:r>
            <a:r>
              <a:rPr lang="ru" b="1" dirty="0"/>
              <a:t> </a:t>
            </a:r>
            <a:r>
              <a:rPr lang="ru" b="1" dirty="0">
                <a:solidFill>
                  <a:srgbClr val="538135"/>
                </a:solidFill>
              </a:rPr>
              <a:t>?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705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60363" y="1076325"/>
            <a:ext cx="11617495" cy="558641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/>
            </a:r>
            <a:br>
              <a:rPr lang="uk-UA" dirty="0"/>
            </a:br>
            <a:r>
              <a:rPr lang="ru" sz="3200" b="1" dirty="0"/>
              <a:t> - </a:t>
            </a:r>
            <a:r>
              <a:rPr lang="ru" sz="3200" b="1" dirty="0" err="1"/>
              <a:t>планування</a:t>
            </a:r>
            <a:r>
              <a:rPr lang="ru" sz="3200" b="1" dirty="0"/>
              <a:t> </a:t>
            </a:r>
            <a:r>
              <a:rPr lang="ru" sz="3200" b="1" dirty="0" err="1"/>
              <a:t>заохочує</a:t>
            </a:r>
            <a:r>
              <a:rPr lang="ru" sz="3200" b="1" dirty="0"/>
              <a:t> </a:t>
            </a:r>
            <a:r>
              <a:rPr lang="ru" sz="3200" b="1" dirty="0" err="1"/>
              <a:t>керівників</a:t>
            </a:r>
            <a:r>
              <a:rPr lang="ru" sz="3200" b="1" dirty="0"/>
              <a:t> </a:t>
            </a:r>
            <a:r>
              <a:rPr lang="ru" sz="3200" b="1" dirty="0" err="1"/>
              <a:t>постійно</a:t>
            </a:r>
            <a:r>
              <a:rPr lang="ru" sz="3200" b="1" dirty="0"/>
              <a:t> </a:t>
            </a:r>
            <a:r>
              <a:rPr lang="ru" sz="3200" b="1" dirty="0" err="1"/>
              <a:t>думати</a:t>
            </a:r>
            <a:r>
              <a:rPr lang="ru" sz="3200" b="1" dirty="0"/>
              <a:t> перспективно;</a:t>
            </a:r>
            <a:r>
              <a:rPr lang="uk-UA" dirty="0"/>
              <a:t/>
            </a:r>
            <a:br>
              <a:rPr lang="uk-UA" dirty="0"/>
            </a:br>
            <a:r>
              <a:rPr lang="ru" sz="3200" b="1" dirty="0"/>
              <a:t> - </a:t>
            </a:r>
            <a:r>
              <a:rPr lang="ru" sz="3200" b="1" dirty="0" err="1"/>
              <a:t>веде</a:t>
            </a:r>
            <a:r>
              <a:rPr lang="ru" sz="3200" b="1" dirty="0"/>
              <a:t> до </a:t>
            </a:r>
            <a:r>
              <a:rPr lang="ru" sz="3200" b="1" dirty="0" err="1"/>
              <a:t>більш</a:t>
            </a:r>
            <a:r>
              <a:rPr lang="ru" sz="3200" b="1" dirty="0"/>
              <a:t> </a:t>
            </a:r>
            <a:r>
              <a:rPr lang="ru" sz="3200" b="1" dirty="0" err="1"/>
              <a:t>чіткої</a:t>
            </a:r>
            <a:r>
              <a:rPr lang="ru" sz="3200" b="1" dirty="0"/>
              <a:t> </a:t>
            </a:r>
            <a:r>
              <a:rPr lang="ru" sz="3200" b="1" dirty="0" err="1"/>
              <a:t>координації</a:t>
            </a:r>
            <a:r>
              <a:rPr lang="ru" sz="3200" b="1" dirty="0"/>
              <a:t> </a:t>
            </a:r>
            <a:r>
              <a:rPr lang="ru" sz="3200" b="1" dirty="0" err="1"/>
              <a:t>діяльності</a:t>
            </a:r>
            <a:r>
              <a:rPr lang="ru" sz="3200" b="1" dirty="0"/>
              <a:t> </a:t>
            </a:r>
            <a:r>
              <a:rPr lang="ru" sz="3200" b="1" dirty="0" err="1"/>
              <a:t>підприємства</a:t>
            </a:r>
            <a:r>
              <a:rPr lang="ru" sz="3200" b="1" dirty="0"/>
              <a:t>;</a:t>
            </a:r>
            <a:r>
              <a:rPr lang="uk-UA" dirty="0"/>
              <a:t/>
            </a:r>
            <a:br>
              <a:rPr lang="uk-UA" dirty="0"/>
            </a:br>
            <a:r>
              <a:rPr lang="ru" sz="3200" b="1" dirty="0"/>
              <a:t> - </a:t>
            </a:r>
            <a:r>
              <a:rPr lang="ru" sz="3200" b="1" dirty="0" err="1"/>
              <a:t>стимулює</a:t>
            </a:r>
            <a:r>
              <a:rPr lang="ru" sz="3200" b="1" dirty="0"/>
              <a:t> </a:t>
            </a:r>
            <a:r>
              <a:rPr lang="ru" sz="3200" b="1" dirty="0" err="1"/>
              <a:t>менеджерів</a:t>
            </a:r>
            <a:r>
              <a:rPr lang="ru" sz="3200" b="1" dirty="0"/>
              <a:t> до </a:t>
            </a:r>
            <a:r>
              <a:rPr lang="ru" sz="3200" b="1" dirty="0" err="1"/>
              <a:t>реалізації</a:t>
            </a:r>
            <a:r>
              <a:rPr lang="ru" sz="3200" b="1" dirty="0"/>
              <a:t> </a:t>
            </a:r>
            <a:r>
              <a:rPr lang="ru" sz="3200" b="1" dirty="0" err="1"/>
              <a:t>своїх</a:t>
            </a:r>
            <a:r>
              <a:rPr lang="ru" sz="3200" b="1" dirty="0"/>
              <a:t> </a:t>
            </a:r>
            <a:r>
              <a:rPr lang="ru" sz="3200" b="1" dirty="0" err="1"/>
              <a:t>рішень</a:t>
            </a:r>
            <a:r>
              <a:rPr lang="ru" sz="3200" b="1" dirty="0"/>
              <a:t> в </a:t>
            </a:r>
            <a:r>
              <a:rPr lang="ru" sz="3200" b="1" dirty="0" err="1"/>
              <a:t>подальшій</a:t>
            </a:r>
            <a:r>
              <a:rPr lang="ru" sz="3200" b="1" dirty="0"/>
              <a:t> </a:t>
            </a:r>
            <a:r>
              <a:rPr lang="ru" sz="3200" b="1" dirty="0" err="1"/>
              <a:t>роботі</a:t>
            </a:r>
            <a:r>
              <a:rPr lang="ru" sz="3200" b="1" dirty="0"/>
              <a:t>;</a:t>
            </a:r>
            <a:r>
              <a:rPr lang="uk-UA" dirty="0"/>
              <a:t/>
            </a:r>
            <a:br>
              <a:rPr lang="uk-UA" dirty="0"/>
            </a:br>
            <a:r>
              <a:rPr lang="ru" sz="3200" b="1" dirty="0"/>
              <a:t> - </a:t>
            </a:r>
            <a:r>
              <a:rPr lang="ru" sz="3200" b="1" dirty="0" err="1"/>
              <a:t>сприяє</a:t>
            </a:r>
            <a:r>
              <a:rPr lang="ru" sz="3200" b="1" dirty="0"/>
              <a:t> </a:t>
            </a:r>
            <a:r>
              <a:rPr lang="ru" sz="3200" b="1" dirty="0" err="1"/>
              <a:t>більш</a:t>
            </a:r>
            <a:r>
              <a:rPr lang="ru" sz="3200" b="1" dirty="0"/>
              <a:t> </a:t>
            </a:r>
            <a:r>
              <a:rPr lang="ru" sz="3200" b="1" dirty="0" err="1"/>
              <a:t>чіткому</a:t>
            </a:r>
            <a:r>
              <a:rPr lang="ru" sz="3200" b="1" dirty="0"/>
              <a:t> </a:t>
            </a:r>
            <a:r>
              <a:rPr lang="ru" sz="3200" b="1" dirty="0" err="1"/>
              <a:t>визначенню</a:t>
            </a:r>
            <a:r>
              <a:rPr lang="ru" sz="3200" b="1" dirty="0"/>
              <a:t> </a:t>
            </a:r>
            <a:r>
              <a:rPr lang="ru" sz="3200" b="1" dirty="0" err="1"/>
              <a:t>фірмою</a:t>
            </a:r>
            <a:r>
              <a:rPr lang="ru" sz="3200" b="1" dirty="0"/>
              <a:t> </a:t>
            </a:r>
            <a:r>
              <a:rPr lang="ru" sz="3200" b="1" dirty="0" err="1"/>
              <a:t>своєї</a:t>
            </a:r>
            <a:r>
              <a:rPr lang="ru" sz="3200" b="1" dirty="0"/>
              <a:t> мети і </a:t>
            </a:r>
            <a:r>
              <a:rPr lang="ru" sz="3200" b="1" dirty="0" err="1"/>
              <a:t>завдань</a:t>
            </a:r>
            <a:r>
              <a:rPr lang="ru" sz="3200" b="1" dirty="0"/>
              <a:t>;</a:t>
            </a:r>
            <a:r>
              <a:rPr lang="uk-UA" dirty="0"/>
              <a:t/>
            </a:r>
            <a:br>
              <a:rPr lang="uk-UA" dirty="0"/>
            </a:br>
            <a:r>
              <a:rPr lang="ru" sz="3200" b="1" dirty="0"/>
              <a:t> - </a:t>
            </a:r>
            <a:r>
              <a:rPr lang="ru" sz="3200" b="1" dirty="0" err="1"/>
              <a:t>покращує</a:t>
            </a:r>
            <a:r>
              <a:rPr lang="ru" sz="3200" b="1" dirty="0"/>
              <a:t> </a:t>
            </a:r>
            <a:r>
              <a:rPr lang="ru" sz="3200" b="1" dirty="0" err="1"/>
              <a:t>забезпечення</a:t>
            </a:r>
            <a:r>
              <a:rPr lang="ru" sz="3200" b="1" dirty="0"/>
              <a:t> </a:t>
            </a:r>
            <a:r>
              <a:rPr lang="ru" sz="3200" b="1" dirty="0" err="1"/>
              <a:t>фірми</a:t>
            </a:r>
            <a:r>
              <a:rPr lang="ru" sz="3200" b="1" dirty="0"/>
              <a:t> </a:t>
            </a:r>
            <a:r>
              <a:rPr lang="ru" sz="3200" b="1" dirty="0" err="1"/>
              <a:t>необхідною</a:t>
            </a:r>
            <a:r>
              <a:rPr lang="ru" sz="3200" b="1" dirty="0"/>
              <a:t> </a:t>
            </a:r>
            <a:r>
              <a:rPr lang="ru" sz="3200" b="1" dirty="0" err="1"/>
              <a:t>інформацією</a:t>
            </a:r>
            <a:r>
              <a:rPr lang="ru" sz="3200" b="1" dirty="0"/>
              <a:t>;</a:t>
            </a:r>
            <a:r>
              <a:rPr lang="uk-UA" dirty="0"/>
              <a:t/>
            </a:r>
            <a:br>
              <a:rPr lang="uk-UA" dirty="0"/>
            </a:br>
            <a:r>
              <a:rPr lang="ru" sz="3200" b="1" dirty="0"/>
              <a:t> - </a:t>
            </a:r>
            <a:r>
              <a:rPr lang="ru" sz="3200" b="1" dirty="0" err="1"/>
              <a:t>допомагає</a:t>
            </a:r>
            <a:r>
              <a:rPr lang="ru" sz="3200" b="1" dirty="0"/>
              <a:t> </a:t>
            </a:r>
            <a:r>
              <a:rPr lang="ru" sz="3200" b="1" dirty="0" err="1"/>
              <a:t>більш</a:t>
            </a:r>
            <a:r>
              <a:rPr lang="ru" sz="3200" b="1" dirty="0"/>
              <a:t> </a:t>
            </a:r>
            <a:r>
              <a:rPr lang="ru" sz="3200" b="1" dirty="0" err="1"/>
              <a:t>раціональному</a:t>
            </a:r>
            <a:r>
              <a:rPr lang="ru" sz="3200" b="1" dirty="0"/>
              <a:t> </a:t>
            </a:r>
            <a:r>
              <a:rPr lang="ru" sz="3200" b="1" dirty="0" err="1"/>
              <a:t>розподілу</a:t>
            </a:r>
            <a:r>
              <a:rPr lang="ru" sz="3200" b="1" dirty="0"/>
              <a:t> </a:t>
            </a:r>
            <a:r>
              <a:rPr lang="ru" sz="3200" b="1" dirty="0" err="1"/>
              <a:t>ресурсів</a:t>
            </a:r>
            <a:r>
              <a:rPr lang="ru" sz="3200" b="1" dirty="0"/>
              <a:t>;</a:t>
            </a:r>
            <a:r>
              <a:rPr lang="uk-UA" dirty="0"/>
              <a:t/>
            </a:r>
            <a:br>
              <a:rPr lang="uk-UA" dirty="0"/>
            </a:br>
            <a:r>
              <a:rPr lang="ru" sz="3200" b="1" dirty="0"/>
              <a:t> - </a:t>
            </a:r>
            <a:r>
              <a:rPr lang="ru" sz="3200" b="1" dirty="0" err="1"/>
              <a:t>сприяє</a:t>
            </a:r>
            <a:r>
              <a:rPr lang="ru" sz="3200" b="1" dirty="0"/>
              <a:t> </a:t>
            </a:r>
            <a:r>
              <a:rPr lang="ru" sz="3200" b="1" dirty="0" err="1"/>
              <a:t>активізації</a:t>
            </a:r>
            <a:r>
              <a:rPr lang="ru" sz="3200" b="1" dirty="0"/>
              <a:t> </a:t>
            </a:r>
            <a:r>
              <a:rPr lang="ru" sz="3200" b="1" dirty="0" err="1"/>
              <a:t>роботи</a:t>
            </a:r>
            <a:r>
              <a:rPr lang="ru" sz="3200" b="1" dirty="0"/>
              <a:t> по </a:t>
            </a:r>
            <a:r>
              <a:rPr lang="ru" sz="3200" b="1" dirty="0" err="1"/>
              <a:t>вивченню</a:t>
            </a:r>
            <a:r>
              <a:rPr lang="ru" sz="3200" b="1" dirty="0"/>
              <a:t> </a:t>
            </a:r>
            <a:r>
              <a:rPr lang="ru" sz="3200" b="1" dirty="0" err="1"/>
              <a:t>світового</a:t>
            </a:r>
            <a:r>
              <a:rPr lang="ru" sz="3200" b="1" dirty="0"/>
              <a:t> ринку, </a:t>
            </a:r>
            <a:r>
              <a:rPr lang="ru" sz="3200" b="1" dirty="0" err="1"/>
              <a:t>пошуку</a:t>
            </a:r>
            <a:r>
              <a:rPr lang="ru" sz="3200" b="1" dirty="0"/>
              <a:t> </a:t>
            </a:r>
            <a:r>
              <a:rPr lang="ru" sz="3200" b="1" dirty="0" err="1"/>
              <a:t>необхідних</a:t>
            </a:r>
            <a:r>
              <a:rPr lang="ru" sz="3200" b="1" dirty="0"/>
              <a:t> </a:t>
            </a:r>
            <a:r>
              <a:rPr lang="ru" sz="3200" b="1" dirty="0" err="1"/>
              <a:t>партнерів</a:t>
            </a:r>
            <a:r>
              <a:rPr lang="ru" sz="3200" b="1" dirty="0"/>
              <a:t> по </a:t>
            </a:r>
            <a:r>
              <a:rPr lang="ru" sz="3200" b="1" dirty="0" err="1"/>
              <a:t>бізнесу</a:t>
            </a:r>
            <a:r>
              <a:rPr lang="ru" sz="3200" b="1" dirty="0"/>
              <a:t>;</a:t>
            </a:r>
            <a:r>
              <a:rPr lang="uk-UA" dirty="0"/>
              <a:t/>
            </a:r>
            <a:br>
              <a:rPr lang="uk-UA" dirty="0"/>
            </a:br>
            <a:r>
              <a:rPr lang="ru" sz="3200" b="1" dirty="0"/>
              <a:t> - </a:t>
            </a:r>
            <a:r>
              <a:rPr lang="ru" sz="3200" b="1" dirty="0" err="1"/>
              <a:t>робить</a:t>
            </a:r>
            <a:r>
              <a:rPr lang="ru" sz="3200" b="1" dirty="0"/>
              <a:t> </a:t>
            </a:r>
            <a:r>
              <a:rPr lang="ru" sz="3200" b="1" dirty="0" err="1"/>
              <a:t>фірму</a:t>
            </a:r>
            <a:r>
              <a:rPr lang="ru" sz="3200" b="1" dirty="0"/>
              <a:t> </a:t>
            </a:r>
            <a:r>
              <a:rPr lang="ru" sz="3200" b="1" dirty="0" err="1"/>
              <a:t>більш</a:t>
            </a:r>
            <a:r>
              <a:rPr lang="ru" sz="3200" b="1" dirty="0"/>
              <a:t> </a:t>
            </a:r>
            <a:r>
              <a:rPr lang="ru" sz="3200" b="1" dirty="0" err="1"/>
              <a:t>підготовленою</a:t>
            </a:r>
            <a:r>
              <a:rPr lang="ru" sz="3200" b="1" dirty="0"/>
              <a:t> до </a:t>
            </a:r>
            <a:r>
              <a:rPr lang="ru" sz="3200" b="1" dirty="0" err="1"/>
              <a:t>несподіваних</a:t>
            </a:r>
            <a:r>
              <a:rPr lang="ru" sz="3200" b="1" dirty="0"/>
              <a:t> </a:t>
            </a:r>
            <a:r>
              <a:rPr lang="ru" sz="3200" b="1" dirty="0" err="1"/>
              <a:t>змін</a:t>
            </a:r>
            <a:r>
              <a:rPr lang="ru" sz="3200" b="1" dirty="0"/>
              <a:t>;</a:t>
            </a:r>
            <a:r>
              <a:rPr lang="uk-UA" dirty="0"/>
              <a:t/>
            </a:r>
            <a:br>
              <a:rPr lang="uk-UA" dirty="0"/>
            </a:br>
            <a:r>
              <a:rPr lang="ru" sz="3200" b="1" dirty="0"/>
              <a:t> - </a:t>
            </a:r>
            <a:r>
              <a:rPr lang="ru" sz="3200" b="1" dirty="0" err="1"/>
              <a:t>полегшує</a:t>
            </a:r>
            <a:r>
              <a:rPr lang="ru" sz="3200" b="1" dirty="0"/>
              <a:t> контроль за </a:t>
            </a:r>
            <a:r>
              <a:rPr lang="ru" sz="3200" b="1" dirty="0" err="1"/>
              <a:t>діяльністю</a:t>
            </a:r>
            <a:r>
              <a:rPr lang="ru" sz="3200" b="1" dirty="0"/>
              <a:t> на </a:t>
            </a:r>
            <a:r>
              <a:rPr lang="ru" sz="3200" b="1" dirty="0" err="1"/>
              <a:t>підприємстві</a:t>
            </a:r>
            <a:r>
              <a:rPr lang="ru" sz="3200" b="1" dirty="0"/>
              <a:t> і т.д. В </a:t>
            </a:r>
            <a:r>
              <a:rPr lang="ru" sz="3200" b="1" dirty="0" err="1"/>
              <a:t>сучасних</a:t>
            </a:r>
            <a:r>
              <a:rPr lang="ru" sz="3200" b="1" dirty="0"/>
              <a:t> </a:t>
            </a:r>
            <a:r>
              <a:rPr lang="ru" sz="3200" b="1" dirty="0" err="1"/>
              <a:t>умовах</a:t>
            </a:r>
            <a:r>
              <a:rPr lang="ru" sz="3200" b="1" dirty="0"/>
              <a:t> </a:t>
            </a:r>
            <a:r>
              <a:rPr lang="ru" sz="3200" b="1" dirty="0" err="1"/>
              <a:t>жорстокої</a:t>
            </a:r>
            <a:r>
              <a:rPr lang="ru" sz="3200" b="1" dirty="0"/>
              <a:t> </a:t>
            </a:r>
            <a:r>
              <a:rPr lang="ru" sz="3200" b="1" dirty="0" err="1"/>
              <a:t>конкурентної</a:t>
            </a:r>
            <a:r>
              <a:rPr lang="ru" sz="3200" b="1" dirty="0"/>
              <a:t> </a:t>
            </a:r>
            <a:r>
              <a:rPr lang="ru" sz="3200" b="1" dirty="0" err="1"/>
              <a:t>боротьби</a:t>
            </a:r>
            <a:r>
              <a:rPr lang="ru" sz="3200" b="1" dirty="0"/>
              <a:t> на </a:t>
            </a:r>
            <a:r>
              <a:rPr lang="ru" sz="3200" b="1" dirty="0" err="1"/>
              <a:t>світовому</a:t>
            </a:r>
            <a:r>
              <a:rPr lang="ru" sz="3200" b="1" dirty="0"/>
              <a:t> ринку потреба в </a:t>
            </a:r>
            <a:r>
              <a:rPr lang="ru" sz="3200" b="1" dirty="0" err="1"/>
              <a:t>плануванні</a:t>
            </a:r>
            <a:r>
              <a:rPr lang="ru" sz="3200" b="1" dirty="0"/>
              <a:t> ЗЕД </a:t>
            </a:r>
            <a:r>
              <a:rPr lang="ru" sz="3200" b="1" dirty="0" err="1"/>
              <a:t>значно</a:t>
            </a:r>
            <a:r>
              <a:rPr lang="ru" sz="3200" b="1" dirty="0"/>
              <a:t> </a:t>
            </a:r>
            <a:r>
              <a:rPr lang="ru" sz="3200" b="1" dirty="0" err="1"/>
              <a:t>зростає</a:t>
            </a:r>
            <a:r>
              <a:rPr lang="ru" sz="3200" b="1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155621" y="314325"/>
            <a:ext cx="11853817" cy="769441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uk-UA" sz="4400" dirty="0"/>
              <a:t> </a:t>
            </a:r>
            <a:r>
              <a:rPr lang="ru" sz="4400" b="1" dirty="0" err="1"/>
              <a:t>Формальне</a:t>
            </a:r>
            <a:r>
              <a:rPr lang="ru" sz="4400" b="1" dirty="0"/>
              <a:t> </a:t>
            </a:r>
            <a:r>
              <a:rPr lang="ru" sz="4400" b="1" dirty="0" err="1"/>
              <a:t>планування</a:t>
            </a:r>
            <a:r>
              <a:rPr lang="ru" sz="4400" b="1" dirty="0"/>
              <a:t> </a:t>
            </a:r>
            <a:r>
              <a:rPr lang="ru" sz="4400" b="1" dirty="0" err="1"/>
              <a:t>має</a:t>
            </a:r>
            <a:r>
              <a:rPr lang="ru" sz="4400" b="1" dirty="0"/>
              <a:t> </a:t>
            </a:r>
            <a:r>
              <a:rPr lang="ru" sz="4400" b="1" dirty="0" err="1"/>
              <a:t>важливі</a:t>
            </a:r>
            <a:r>
              <a:rPr lang="ru" sz="4400" b="1" dirty="0"/>
              <a:t> </a:t>
            </a:r>
            <a:r>
              <a:rPr lang="ru" sz="4400" b="1" dirty="0" err="1"/>
              <a:t>переваги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6221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: округлені кути 3"/>
          <p:cNvSpPr/>
          <p:nvPr/>
        </p:nvSpPr>
        <p:spPr>
          <a:xfrm>
            <a:off x="301625" y="139700"/>
            <a:ext cx="3314506" cy="11445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>
                <a:solidFill>
                  <a:srgbClr val="375623"/>
                </a:solidFill>
                <a:latin typeface="Calibri"/>
              </a:rPr>
              <a:t>Довготривале</a:t>
            </a:r>
            <a:r>
              <a:rPr lang="ru-RU" sz="2800" b="1" dirty="0">
                <a:solidFill>
                  <a:srgbClr val="375623"/>
                </a:solidFill>
                <a:latin typeface="Calibri"/>
              </a:rPr>
              <a:t> </a:t>
            </a:r>
          </a:p>
          <a:p>
            <a:pPr algn="ctr"/>
            <a:r>
              <a:rPr lang="ru-RU" sz="2800" b="1" dirty="0" err="1">
                <a:solidFill>
                  <a:srgbClr val="375623"/>
                </a:solidFill>
                <a:latin typeface="Calibri"/>
              </a:rPr>
              <a:t>планування</a:t>
            </a:r>
            <a:endParaRPr lang="ru-RU" sz="2800" b="1" dirty="0" err="1">
              <a:solidFill>
                <a:srgbClr val="375623"/>
              </a:solidFill>
            </a:endParaRPr>
          </a:p>
        </p:txBody>
      </p:sp>
      <p:sp>
        <p:nvSpPr>
          <p:cNvPr id="5" name="Прямокутник: округлені кути 4"/>
          <p:cNvSpPr/>
          <p:nvPr/>
        </p:nvSpPr>
        <p:spPr>
          <a:xfrm>
            <a:off x="8353425" y="139700"/>
            <a:ext cx="3629025" cy="114502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800" b="1" dirty="0" err="1">
                <a:solidFill>
                  <a:srgbClr val="375623"/>
                </a:solidFill>
                <a:latin typeface="Calibri"/>
              </a:rPr>
              <a:t>середньотривале</a:t>
            </a:r>
            <a:r>
              <a:rPr lang="ru" sz="2800" b="1" dirty="0">
                <a:solidFill>
                  <a:srgbClr val="375623"/>
                </a:solidFill>
                <a:latin typeface="Calibri"/>
              </a:rPr>
              <a:t> </a:t>
            </a:r>
            <a:endParaRPr lang="uk-UA" sz="2800" b="1" dirty="0">
              <a:solidFill>
                <a:srgbClr val="375623"/>
              </a:solidFill>
              <a:latin typeface="Calibri"/>
            </a:endParaRPr>
          </a:p>
          <a:p>
            <a:pPr algn="ctr"/>
            <a:r>
              <a:rPr lang="ru" sz="2800" b="1" dirty="0" err="1">
                <a:solidFill>
                  <a:srgbClr val="375623"/>
                </a:solidFill>
                <a:latin typeface="Calibri"/>
              </a:rPr>
              <a:t>планування</a:t>
            </a:r>
            <a:endParaRPr lang="uk-UA" sz="2800" b="1" dirty="0" err="1">
              <a:solidFill>
                <a:srgbClr val="375623"/>
              </a:solidFill>
            </a:endParaRPr>
          </a:p>
        </p:txBody>
      </p:sp>
      <p:sp>
        <p:nvSpPr>
          <p:cNvPr id="6" name="Прямокутник: округлені кути 5"/>
          <p:cNvSpPr/>
          <p:nvPr/>
        </p:nvSpPr>
        <p:spPr>
          <a:xfrm>
            <a:off x="3990975" y="139700"/>
            <a:ext cx="3709806" cy="11445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800" b="1" dirty="0" err="1">
                <a:solidFill>
                  <a:srgbClr val="375623"/>
                </a:solidFill>
                <a:latin typeface="Calibri"/>
              </a:rPr>
              <a:t>Короткочасне</a:t>
            </a:r>
            <a:r>
              <a:rPr lang="ru" sz="2800" b="1" dirty="0">
                <a:solidFill>
                  <a:srgbClr val="375623"/>
                </a:solidFill>
                <a:latin typeface="Calibri"/>
              </a:rPr>
              <a:t> </a:t>
            </a:r>
            <a:endParaRPr lang="uk-UA" sz="2800" b="1" dirty="0">
              <a:solidFill>
                <a:srgbClr val="375623"/>
              </a:solidFill>
              <a:latin typeface="Calibri"/>
            </a:endParaRPr>
          </a:p>
          <a:p>
            <a:pPr algn="ctr"/>
            <a:r>
              <a:rPr lang="ru" sz="2800" b="1" dirty="0" err="1">
                <a:solidFill>
                  <a:srgbClr val="375623"/>
                </a:solidFill>
                <a:latin typeface="Calibri"/>
              </a:rPr>
              <a:t>планування</a:t>
            </a:r>
            <a:endParaRPr lang="uk-UA" sz="2800" b="1" dirty="0" err="1">
              <a:solidFill>
                <a:srgbClr val="375623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301625" y="1428750"/>
            <a:ext cx="3315648" cy="524033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latin typeface="Calibri"/>
              </a:rPr>
              <a:t>охоплює</a:t>
            </a:r>
            <a:r>
              <a:rPr lang="ru-RU" sz="2000" b="1" dirty="0">
                <a:latin typeface="Calibri"/>
              </a:rPr>
              <a:t> </a:t>
            </a:r>
            <a:r>
              <a:rPr lang="ru-RU" sz="2000" b="1" dirty="0" err="1">
                <a:latin typeface="Calibri"/>
              </a:rPr>
              <a:t>довгі</a:t>
            </a:r>
            <a:r>
              <a:rPr lang="ru-RU" sz="2000" b="1" dirty="0">
                <a:latin typeface="Calibri"/>
              </a:rPr>
              <a:t> </a:t>
            </a:r>
            <a:r>
              <a:rPr lang="ru-RU" sz="2000" b="1" dirty="0" err="1">
                <a:latin typeface="Calibri"/>
              </a:rPr>
              <a:t>періоди</a:t>
            </a:r>
            <a:r>
              <a:rPr lang="ru-RU" sz="2000" b="1" dirty="0">
                <a:latin typeface="Calibri"/>
              </a:rPr>
              <a:t> час </a:t>
            </a:r>
            <a:r>
              <a:rPr lang="ru-RU" b="1" dirty="0">
                <a:solidFill>
                  <a:srgbClr val="FFFFFF"/>
                </a:solidFill>
                <a:latin typeface="Calibri"/>
              </a:rPr>
              <a:t>у </a:t>
            </a:r>
            <a:r>
              <a:rPr lang="ru-RU" sz="2400" b="1" dirty="0">
                <a:solidFill>
                  <a:srgbClr val="E2EFD9"/>
                </a:solidFill>
                <a:latin typeface="Calibri"/>
              </a:rPr>
              <a:t>10-25 </a:t>
            </a:r>
            <a:r>
              <a:rPr lang="ru-RU" sz="2400" b="1" dirty="0" err="1">
                <a:solidFill>
                  <a:srgbClr val="E2EFD9"/>
                </a:solidFill>
                <a:latin typeface="Calibri"/>
              </a:rPr>
              <a:t>років</a:t>
            </a:r>
            <a:r>
              <a:rPr lang="ru-RU" sz="2000" b="1" dirty="0">
                <a:latin typeface="Calibri"/>
              </a:rPr>
              <a:t>.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Деякий</a:t>
            </a:r>
            <a:r>
              <a:rPr lang="ru-RU" sz="2000" dirty="0">
                <a:latin typeface="Calibri"/>
              </a:rPr>
              <a:t> час </a:t>
            </a:r>
            <a:r>
              <a:rPr lang="ru-RU" sz="2000" dirty="0" err="1">
                <a:latin typeface="Calibri"/>
              </a:rPr>
              <a:t>довготривале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планування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ототожнювалось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із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стратегічним</a:t>
            </a:r>
            <a:r>
              <a:rPr lang="ru-RU" sz="2000" dirty="0">
                <a:latin typeface="Calibri"/>
              </a:rPr>
              <a:t>, але </a:t>
            </a:r>
            <a:r>
              <a:rPr lang="ru-RU" sz="2000" dirty="0" err="1">
                <a:latin typeface="Calibri"/>
              </a:rPr>
              <a:t>ці</a:t>
            </a:r>
            <a:r>
              <a:rPr lang="ru-RU" sz="2000" dirty="0">
                <a:latin typeface="Calibri"/>
              </a:rPr>
              <a:t> два </a:t>
            </a:r>
            <a:r>
              <a:rPr lang="ru-RU" sz="2000" dirty="0" err="1">
                <a:latin typeface="Calibri"/>
              </a:rPr>
              <a:t>поняття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розглядаються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окремо</a:t>
            </a:r>
            <a:r>
              <a:rPr lang="ru-RU" sz="2000" dirty="0">
                <a:latin typeface="Calibri"/>
              </a:rPr>
              <a:t>. </a:t>
            </a:r>
            <a:r>
              <a:rPr lang="ru-RU" sz="2000" dirty="0" err="1">
                <a:latin typeface="Calibri"/>
              </a:rPr>
              <a:t>Стратегічне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планування</a:t>
            </a:r>
            <a:r>
              <a:rPr lang="ru-RU" sz="2000" dirty="0">
                <a:latin typeface="Calibri"/>
              </a:rPr>
              <a:t> по </a:t>
            </a:r>
            <a:r>
              <a:rPr lang="ru-RU" sz="2000" dirty="0" err="1">
                <a:latin typeface="Calibri"/>
              </a:rPr>
              <a:t>своєму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змісту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багато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складніше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довготривалого</a:t>
            </a:r>
            <a:r>
              <a:rPr lang="ru-RU" sz="2000" dirty="0">
                <a:latin typeface="Calibri"/>
              </a:rPr>
              <a:t>. </a:t>
            </a:r>
            <a:r>
              <a:rPr lang="ru-RU" sz="2000" dirty="0" err="1">
                <a:latin typeface="Calibri"/>
              </a:rPr>
              <a:t>Середньотривале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планування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конкретизує</a:t>
            </a:r>
            <a:r>
              <a:rPr lang="ru-RU" sz="2000" dirty="0">
                <a:latin typeface="Calibri"/>
              </a:rPr>
              <a:t> </a:t>
            </a:r>
            <a:r>
              <a:rPr lang="ru-RU" sz="2000" dirty="0" err="1">
                <a:latin typeface="Calibri"/>
              </a:rPr>
              <a:t>орієнтири</a:t>
            </a:r>
            <a:r>
              <a:rPr lang="ru-RU" sz="2000" dirty="0">
                <a:latin typeface="Calibri"/>
              </a:rPr>
              <a:t>, </a:t>
            </a:r>
            <a:r>
              <a:rPr lang="ru-RU" sz="2000" dirty="0" err="1">
                <a:latin typeface="Calibri"/>
              </a:rPr>
              <a:t>визначені</a:t>
            </a:r>
            <a:r>
              <a:rPr lang="ru-RU" sz="2000" dirty="0">
                <a:latin typeface="Calibri"/>
              </a:rPr>
              <a:t> в </a:t>
            </a:r>
            <a:r>
              <a:rPr lang="ru-RU" sz="2000" dirty="0" err="1">
                <a:latin typeface="Calibri"/>
              </a:rPr>
              <a:t>довготривалих</a:t>
            </a:r>
            <a:r>
              <a:rPr lang="ru-RU" sz="2000" dirty="0">
                <a:latin typeface="Calibri"/>
              </a:rPr>
              <a:t> планах. Вони </a:t>
            </a:r>
            <a:r>
              <a:rPr lang="ru-RU" sz="2000" dirty="0" err="1">
                <a:latin typeface="Calibri"/>
              </a:rPr>
              <a:t>розраховані</a:t>
            </a:r>
            <a:r>
              <a:rPr lang="ru-RU" sz="2000" dirty="0">
                <a:latin typeface="Calibri"/>
              </a:rPr>
              <a:t> на </a:t>
            </a:r>
            <a:r>
              <a:rPr lang="ru-RU" sz="2000" dirty="0" err="1">
                <a:latin typeface="Calibri"/>
              </a:rPr>
              <a:t>більш</a:t>
            </a:r>
            <a:r>
              <a:rPr lang="ru-RU" sz="2000" dirty="0">
                <a:latin typeface="Calibri"/>
              </a:rPr>
              <a:t> короткий час.</a:t>
            </a:r>
            <a:r>
              <a:rPr lang="ru-RU" sz="2000" dirty="0">
                <a:latin typeface="Calibri"/>
                <a:ea typeface="Calibri"/>
                <a:cs typeface="Calibri"/>
              </a:rPr>
              <a:t>​</a:t>
            </a:r>
            <a:endParaRPr lang="ru-RU" sz="2000" dirty="0"/>
          </a:p>
        </p:txBody>
      </p:sp>
      <p:sp>
        <p:nvSpPr>
          <p:cNvPr id="9" name="Прямокутник 8"/>
          <p:cNvSpPr/>
          <p:nvPr/>
        </p:nvSpPr>
        <p:spPr>
          <a:xfrm>
            <a:off x="3962400" y="1420813"/>
            <a:ext cx="3791703" cy="524033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dirty="0" err="1">
                <a:latin typeface="Calibri"/>
              </a:rPr>
              <a:t> </a:t>
            </a:r>
            <a:r>
              <a:rPr lang="ru" dirty="0">
                <a:latin typeface="Calibri"/>
              </a:rPr>
              <a:t/>
            </a:r>
            <a:br>
              <a:rPr lang="ru" dirty="0">
                <a:latin typeface="Calibri"/>
              </a:rPr>
            </a:br>
            <a:r>
              <a:rPr lang="ru" b="1" dirty="0">
                <a:latin typeface="Calibri"/>
              </a:rPr>
              <a:t> </a:t>
            </a:r>
            <a:r>
              <a:rPr lang="ru" sz="2400" b="1" dirty="0">
                <a:solidFill>
                  <a:srgbClr val="E2EFD9"/>
                </a:solidFill>
                <a:latin typeface="Calibri"/>
              </a:rPr>
              <a:t>5 </a:t>
            </a:r>
            <a:r>
              <a:rPr lang="ru" sz="2400" b="1" dirty="0" err="1">
                <a:solidFill>
                  <a:srgbClr val="E2EFD9"/>
                </a:solidFill>
                <a:latin typeface="Calibri"/>
              </a:rPr>
              <a:t>років</a:t>
            </a:r>
            <a:r>
              <a:rPr lang="ru" sz="2000" dirty="0">
                <a:latin typeface="Calibri"/>
              </a:rPr>
              <a:t>, </a:t>
            </a:r>
            <a:r>
              <a:rPr lang="ru" sz="2000" dirty="0" err="1">
                <a:latin typeface="Calibri"/>
              </a:rPr>
              <a:t>проте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швидкість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змін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зовнішнього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середовища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зумовила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необхідність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скоротити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термін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цього</a:t>
            </a:r>
            <a:r>
              <a:rPr lang="ru" sz="2000" dirty="0">
                <a:latin typeface="Calibri"/>
              </a:rPr>
              <a:t> типу </a:t>
            </a:r>
            <a:r>
              <a:rPr lang="ru" sz="2000" dirty="0" err="1">
                <a:latin typeface="Calibri"/>
              </a:rPr>
              <a:t>планування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приблизно</a:t>
            </a:r>
            <a:r>
              <a:rPr lang="ru" sz="2000" dirty="0">
                <a:latin typeface="Calibri"/>
              </a:rPr>
              <a:t> до 2-3 </a:t>
            </a:r>
            <a:r>
              <a:rPr lang="ru" sz="2000" dirty="0" err="1">
                <a:latin typeface="Calibri"/>
              </a:rPr>
              <a:t>років</a:t>
            </a:r>
            <a:r>
              <a:rPr lang="ru" sz="2000" dirty="0">
                <a:latin typeface="Calibri"/>
              </a:rPr>
              <a:t>. В </a:t>
            </a:r>
            <a:r>
              <a:rPr lang="ru" sz="2000" dirty="0" err="1">
                <a:latin typeface="Calibri"/>
              </a:rPr>
              <a:t>сфері</a:t>
            </a:r>
            <a:r>
              <a:rPr lang="ru" sz="2000" dirty="0">
                <a:latin typeface="Calibri"/>
              </a:rPr>
              <a:t> ЗЕД </a:t>
            </a:r>
            <a:r>
              <a:rPr lang="ru" sz="2000" dirty="0" err="1">
                <a:latin typeface="Calibri"/>
              </a:rPr>
              <a:t>середньотривалі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плани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вирішують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завдання</a:t>
            </a:r>
            <a:r>
              <a:rPr lang="ru" sz="2000" dirty="0">
                <a:latin typeface="Calibri"/>
              </a:rPr>
              <a:t>, </a:t>
            </a:r>
            <a:r>
              <a:rPr lang="ru" sz="2000" dirty="0" err="1">
                <a:latin typeface="Calibri"/>
              </a:rPr>
              <a:t>пов'язані</a:t>
            </a:r>
            <a:r>
              <a:rPr lang="ru" sz="2000" dirty="0">
                <a:latin typeface="Calibri"/>
              </a:rPr>
              <a:t> з </a:t>
            </a:r>
            <a:r>
              <a:rPr lang="ru" sz="2000" dirty="0" err="1">
                <a:latin typeface="Calibri"/>
              </a:rPr>
              <a:t>перебудовою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існуючих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виробничих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потужностей</a:t>
            </a:r>
            <a:r>
              <a:rPr lang="ru" sz="2000" dirty="0">
                <a:latin typeface="Calibri"/>
              </a:rPr>
              <a:t>, </a:t>
            </a:r>
            <a:r>
              <a:rPr lang="ru" sz="2000" dirty="0" err="1">
                <a:latin typeface="Calibri"/>
              </a:rPr>
              <a:t>оновленням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асортименту</a:t>
            </a:r>
            <a:r>
              <a:rPr lang="ru" sz="2000" dirty="0">
                <a:latin typeface="Calibri"/>
              </a:rPr>
              <a:t>, </a:t>
            </a:r>
            <a:r>
              <a:rPr lang="ru" sz="2000" dirty="0" err="1">
                <a:latin typeface="Calibri"/>
              </a:rPr>
              <a:t>розширенням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чи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звуженням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експорту</a:t>
            </a:r>
            <a:r>
              <a:rPr lang="ru" sz="2000" dirty="0">
                <a:latin typeface="Calibri"/>
              </a:rPr>
              <a:t> (</a:t>
            </a:r>
            <a:r>
              <a:rPr lang="ru" sz="2000" dirty="0" err="1">
                <a:latin typeface="Calibri"/>
              </a:rPr>
              <a:t>імпорту</a:t>
            </a:r>
            <a:r>
              <a:rPr lang="ru" sz="2000" dirty="0">
                <a:latin typeface="Calibri"/>
              </a:rPr>
              <a:t>), </a:t>
            </a:r>
            <a:r>
              <a:rPr lang="ru" sz="2000" dirty="0" err="1">
                <a:latin typeface="Calibri"/>
              </a:rPr>
              <a:t>пошуком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нових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ринків</a:t>
            </a:r>
            <a:r>
              <a:rPr lang="ru" sz="2000" dirty="0">
                <a:latin typeface="Calibri"/>
              </a:rPr>
              <a:t> </a:t>
            </a:r>
            <a:r>
              <a:rPr lang="ru" sz="2000" dirty="0" err="1">
                <a:latin typeface="Calibri"/>
              </a:rPr>
              <a:t>збуту</a:t>
            </a:r>
            <a:r>
              <a:rPr lang="ru" sz="2000" dirty="0">
                <a:latin typeface="Calibri"/>
              </a:rPr>
              <a:t> і т.д.</a:t>
            </a:r>
            <a:r>
              <a:rPr lang="ru-RU" sz="2000" dirty="0">
                <a:latin typeface="Calibri"/>
              </a:rPr>
              <a:t> </a:t>
            </a:r>
            <a:r>
              <a:rPr lang="ru-RU" dirty="0">
                <a:latin typeface="Calibri"/>
              </a:rPr>
              <a:t/>
            </a:r>
            <a:br>
              <a:rPr lang="ru-RU" dirty="0">
                <a:latin typeface="Calibri"/>
              </a:rPr>
            </a:br>
            <a:r>
              <a:rPr lang="ru-RU" sz="2000" dirty="0">
                <a:latin typeface="Calibri"/>
              </a:rPr>
              <a:t>.</a:t>
            </a:r>
            <a:r>
              <a:rPr lang="ru-RU" sz="2000" dirty="0">
                <a:latin typeface="Calibri"/>
                <a:ea typeface="Calibri"/>
                <a:cs typeface="Calibri"/>
              </a:rPr>
              <a:t>​</a:t>
            </a:r>
            <a:endParaRPr lang="ru-RU" sz="2000" dirty="0"/>
          </a:p>
        </p:txBody>
      </p:sp>
      <p:sp>
        <p:nvSpPr>
          <p:cNvPr id="10" name="Прямокутник 9"/>
          <p:cNvSpPr/>
          <p:nvPr/>
        </p:nvSpPr>
        <p:spPr>
          <a:xfrm>
            <a:off x="8325559" y="1428750"/>
            <a:ext cx="3628316" cy="524033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" sz="2000" b="1" dirty="0" err="1">
                <a:latin typeface="Calibri"/>
              </a:rPr>
              <a:t>вироблення</a:t>
            </a:r>
            <a:r>
              <a:rPr lang="ru" sz="2000" b="1" dirty="0">
                <a:latin typeface="Calibri"/>
              </a:rPr>
              <a:t> </a:t>
            </a:r>
            <a:r>
              <a:rPr lang="ru" sz="2000" b="1" dirty="0" err="1">
                <a:latin typeface="Calibri"/>
              </a:rPr>
              <a:t>планів</a:t>
            </a:r>
            <a:r>
              <a:rPr lang="ru" sz="2000" b="1" dirty="0">
                <a:latin typeface="Calibri"/>
              </a:rPr>
              <a:t> на </a:t>
            </a:r>
            <a:r>
              <a:rPr lang="ru" sz="2400" b="1" dirty="0">
                <a:solidFill>
                  <a:srgbClr val="E2EFD9"/>
                </a:solidFill>
                <a:latin typeface="Calibri"/>
              </a:rPr>
              <a:t>1-2 роки</a:t>
            </a:r>
            <a:r>
              <a:rPr lang="ru" sz="2000" b="1" dirty="0">
                <a:latin typeface="Calibri"/>
              </a:rPr>
              <a:t>.</a:t>
            </a:r>
            <a:r>
              <a:rPr lang="ru" sz="2000" dirty="0">
                <a:latin typeface="Calibri"/>
              </a:rPr>
              <a:t> </a:t>
            </a:r>
            <a:r>
              <a:rPr lang="ru" dirty="0">
                <a:latin typeface="Calibri"/>
              </a:rPr>
              <a:t/>
            </a:r>
            <a:br>
              <a:rPr lang="ru" dirty="0">
                <a:latin typeface="Calibri"/>
              </a:rPr>
            </a:br>
            <a:r>
              <a:rPr lang="ru" sz="2000" dirty="0" err="1">
                <a:latin typeface="Calibri"/>
              </a:rPr>
              <a:t>Зазвичай</a:t>
            </a:r>
            <a:r>
              <a:rPr lang="ru" sz="2000" b="1" dirty="0">
                <a:latin typeface="Calibri"/>
              </a:rPr>
              <a:t> </a:t>
            </a:r>
            <a:r>
              <a:rPr lang="ru" sz="2000" b="1" dirty="0" err="1">
                <a:latin typeface="Calibri"/>
              </a:rPr>
              <a:t>це</a:t>
            </a:r>
            <a:r>
              <a:rPr lang="ru" sz="2000" b="1" dirty="0">
                <a:latin typeface="Calibri"/>
              </a:rPr>
              <a:t> </a:t>
            </a:r>
            <a:r>
              <a:rPr lang="ru" sz="2000" b="1" dirty="0" err="1">
                <a:latin typeface="Calibri"/>
              </a:rPr>
              <a:t>річний</a:t>
            </a:r>
            <a:r>
              <a:rPr lang="ru" sz="2000" b="1" dirty="0">
                <a:latin typeface="Calibri"/>
              </a:rPr>
              <a:t> план. </a:t>
            </a:r>
            <a:r>
              <a:rPr lang="ru" sz="2000" b="1" dirty="0" err="1">
                <a:latin typeface="Calibri"/>
              </a:rPr>
              <a:t>який</a:t>
            </a:r>
            <a:r>
              <a:rPr lang="ru" sz="2000" b="1" dirty="0">
                <a:latin typeface="Calibri"/>
              </a:rPr>
              <a:t> </a:t>
            </a:r>
            <a:r>
              <a:rPr lang="ru" sz="2000" b="1" dirty="0" err="1">
                <a:latin typeface="Calibri"/>
              </a:rPr>
              <a:t>нараховує</a:t>
            </a:r>
            <a:r>
              <a:rPr lang="ru" sz="2000" b="1" dirty="0">
                <a:latin typeface="Calibri"/>
              </a:rPr>
              <a:t> в </a:t>
            </a:r>
            <a:r>
              <a:rPr lang="ru" sz="2000" b="1" dirty="0" err="1">
                <a:latin typeface="Calibri"/>
              </a:rPr>
              <a:t>собі</a:t>
            </a:r>
            <a:r>
              <a:rPr lang="ru" sz="2000" b="1" dirty="0">
                <a:latin typeface="Calibri"/>
              </a:rPr>
              <a:t> </a:t>
            </a:r>
            <a:r>
              <a:rPr lang="ru" sz="2000" b="1" dirty="0" err="1">
                <a:latin typeface="Calibri"/>
              </a:rPr>
              <a:t>конкретні</a:t>
            </a:r>
            <a:r>
              <a:rPr lang="ru" sz="2000" b="1" dirty="0">
                <a:latin typeface="Calibri"/>
              </a:rPr>
              <a:t> </a:t>
            </a:r>
            <a:r>
              <a:rPr lang="ru" sz="2000" b="1" dirty="0" err="1">
                <a:latin typeface="Calibri"/>
              </a:rPr>
              <a:t>завдання</a:t>
            </a:r>
            <a:r>
              <a:rPr lang="ru" sz="2000" b="1" dirty="0">
                <a:latin typeface="Calibri"/>
              </a:rPr>
              <a:t> по </a:t>
            </a:r>
            <a:r>
              <a:rPr lang="ru" sz="2000" b="1" dirty="0" err="1">
                <a:latin typeface="Calibri"/>
              </a:rPr>
              <a:t>здійсненню</a:t>
            </a:r>
            <a:r>
              <a:rPr lang="ru" sz="2000" b="1" dirty="0">
                <a:latin typeface="Calibri"/>
              </a:rPr>
              <a:t> </a:t>
            </a:r>
            <a:r>
              <a:rPr lang="ru" sz="2000" b="1" dirty="0" err="1">
                <a:latin typeface="Calibri"/>
              </a:rPr>
              <a:t>експортно-імпортних</a:t>
            </a:r>
            <a:r>
              <a:rPr lang="ru" sz="2000" b="1" dirty="0">
                <a:latin typeface="Calibri"/>
              </a:rPr>
              <a:t> </a:t>
            </a:r>
            <a:r>
              <a:rPr lang="ru" sz="2000" b="1" dirty="0" err="1">
                <a:latin typeface="Calibri"/>
              </a:rPr>
              <a:t>операцій</a:t>
            </a:r>
            <a:r>
              <a:rPr lang="ru" sz="2000" b="1" dirty="0">
                <a:latin typeface="Calibri"/>
              </a:rPr>
              <a:t>. Вони (</a:t>
            </a:r>
            <a:r>
              <a:rPr lang="ru" sz="2000" b="1" dirty="0" err="1">
                <a:latin typeface="Calibri"/>
              </a:rPr>
              <a:t>операції</a:t>
            </a:r>
            <a:r>
              <a:rPr lang="ru" sz="2000" b="1" dirty="0">
                <a:latin typeface="Calibri"/>
              </a:rPr>
              <a:t>) </a:t>
            </a:r>
            <a:r>
              <a:rPr lang="ru" sz="2000" b="1" dirty="0" err="1">
                <a:latin typeface="Calibri"/>
              </a:rPr>
              <a:t>містять</a:t>
            </a:r>
            <a:r>
              <a:rPr lang="ru" sz="2000" b="1" dirty="0">
                <a:latin typeface="Calibri"/>
              </a:rPr>
              <a:t> </a:t>
            </a:r>
            <a:r>
              <a:rPr lang="ru" sz="2000" b="1" dirty="0" err="1">
                <a:latin typeface="Calibri"/>
              </a:rPr>
              <a:t>інформацію</a:t>
            </a:r>
            <a:r>
              <a:rPr lang="ru" sz="2000" b="1" dirty="0">
                <a:latin typeface="Calibri"/>
              </a:rPr>
              <a:t> про строки, </a:t>
            </a:r>
            <a:r>
              <a:rPr lang="ru" sz="2000" b="1" dirty="0" err="1">
                <a:latin typeface="Calibri"/>
              </a:rPr>
              <a:t>об'єми</a:t>
            </a:r>
            <a:r>
              <a:rPr lang="ru" sz="2000" b="1" dirty="0">
                <a:latin typeface="Calibri"/>
              </a:rPr>
              <a:t>, </a:t>
            </a:r>
            <a:r>
              <a:rPr lang="ru" sz="2000" b="1" dirty="0" err="1">
                <a:latin typeface="Calibri"/>
              </a:rPr>
              <a:t>асортимент</a:t>
            </a:r>
            <a:r>
              <a:rPr lang="ru" sz="2000" b="1" dirty="0">
                <a:latin typeface="Calibri"/>
              </a:rPr>
              <a:t>, </a:t>
            </a:r>
            <a:r>
              <a:rPr lang="ru" sz="2000" b="1" dirty="0" err="1">
                <a:latin typeface="Calibri"/>
              </a:rPr>
              <a:t>черговість</a:t>
            </a:r>
            <a:r>
              <a:rPr lang="ru" sz="2000" b="1" dirty="0">
                <a:latin typeface="Calibri"/>
              </a:rPr>
              <a:t> поставок і </a:t>
            </a:r>
            <a:r>
              <a:rPr lang="ru" sz="2000" b="1" dirty="0" err="1">
                <a:latin typeface="Calibri"/>
              </a:rPr>
              <a:t>т.ін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04509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90550" y="476250"/>
            <a:ext cx="10515600" cy="260805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" b="1" dirty="0"/>
              <a:t> </a:t>
            </a:r>
            <a:r>
              <a:rPr lang="ru" b="1" dirty="0" err="1">
                <a:solidFill>
                  <a:srgbClr val="538135"/>
                </a:solidFill>
              </a:rPr>
              <a:t>Стратегія</a:t>
            </a:r>
            <a:r>
              <a:rPr lang="ru" b="1" dirty="0">
                <a:solidFill>
                  <a:srgbClr val="538135"/>
                </a:solidFill>
              </a:rPr>
              <a:t> </a:t>
            </a:r>
            <a:r>
              <a:rPr lang="ru" b="1" dirty="0" err="1">
                <a:solidFill>
                  <a:srgbClr val="538135"/>
                </a:solidFill>
              </a:rPr>
              <a:t>виробничого</a:t>
            </a:r>
            <a:r>
              <a:rPr lang="ru" b="1" dirty="0">
                <a:solidFill>
                  <a:srgbClr val="538135"/>
                </a:solidFill>
              </a:rPr>
              <a:t> </a:t>
            </a:r>
            <a:r>
              <a:rPr lang="ru" b="1" dirty="0" err="1">
                <a:solidFill>
                  <a:srgbClr val="538135"/>
                </a:solidFill>
              </a:rPr>
              <a:t>підприємства</a:t>
            </a:r>
            <a:r>
              <a:rPr lang="ru" b="1" dirty="0"/>
              <a:t> - </a:t>
            </a:r>
            <a:r>
              <a:rPr lang="ru" b="1" dirty="0" err="1"/>
              <a:t>це</a:t>
            </a:r>
            <a:r>
              <a:rPr lang="ru" b="1" dirty="0"/>
              <a:t> </a:t>
            </a:r>
            <a:r>
              <a:rPr lang="ru" b="1" dirty="0" err="1"/>
              <a:t>сукупність</a:t>
            </a:r>
            <a:r>
              <a:rPr lang="ru" b="1" dirty="0"/>
              <a:t> </a:t>
            </a:r>
            <a:r>
              <a:rPr lang="ru" b="1" dirty="0" err="1"/>
              <a:t>головної</a:t>
            </a:r>
            <a:r>
              <a:rPr lang="ru" b="1" dirty="0"/>
              <a:t> мети і </a:t>
            </a:r>
            <a:r>
              <a:rPr lang="ru" b="1" dirty="0" err="1"/>
              <a:t>основних</a:t>
            </a:r>
            <a:r>
              <a:rPr lang="ru" b="1" dirty="0"/>
              <a:t> </a:t>
            </a:r>
            <a:r>
              <a:rPr lang="ru" b="1" dirty="0" err="1"/>
              <a:t>способів</a:t>
            </a:r>
            <a:r>
              <a:rPr lang="ru" b="1" dirty="0"/>
              <a:t> </a:t>
            </a:r>
            <a:r>
              <a:rPr lang="ru" b="1" dirty="0" err="1"/>
              <a:t>досягнення</a:t>
            </a:r>
            <a:r>
              <a:rPr lang="ru" b="1" dirty="0"/>
              <a:t> </a:t>
            </a:r>
            <a:r>
              <a:rPr lang="ru" b="1" dirty="0" err="1"/>
              <a:t>накресленої</a:t>
            </a:r>
            <a:r>
              <a:rPr lang="ru" b="1" dirty="0"/>
              <a:t> мети.</a:t>
            </a:r>
            <a:endParaRPr lang="uk-UA" b="1" dirty="0"/>
          </a:p>
          <a:p>
            <a:pPr marL="0" indent="0">
              <a:buNone/>
            </a:pPr>
            <a:r>
              <a:rPr lang="ru" b="1" dirty="0" err="1">
                <a:solidFill>
                  <a:srgbClr val="538135"/>
                </a:solidFill>
              </a:rPr>
              <a:t>Стратегічне</a:t>
            </a:r>
            <a:r>
              <a:rPr lang="ru" b="1" dirty="0">
                <a:solidFill>
                  <a:srgbClr val="538135"/>
                </a:solidFill>
              </a:rPr>
              <a:t> </a:t>
            </a:r>
            <a:r>
              <a:rPr lang="ru" b="1" dirty="0" err="1">
                <a:solidFill>
                  <a:srgbClr val="538135"/>
                </a:solidFill>
              </a:rPr>
              <a:t>планування</a:t>
            </a:r>
            <a:r>
              <a:rPr lang="ru" b="1" dirty="0"/>
              <a:t> - </a:t>
            </a:r>
            <a:r>
              <a:rPr lang="ru" b="1" dirty="0" err="1"/>
              <a:t>це</a:t>
            </a:r>
            <a:r>
              <a:rPr lang="ru" b="1" dirty="0"/>
              <a:t> не </a:t>
            </a:r>
            <a:r>
              <a:rPr lang="ru" b="1" dirty="0" err="1"/>
              <a:t>функція</a:t>
            </a:r>
            <a:r>
              <a:rPr lang="ru" b="1" dirty="0"/>
              <a:t> часу, а </a:t>
            </a:r>
            <a:r>
              <a:rPr lang="ru" b="1" dirty="0" err="1"/>
              <a:t>насамперед</a:t>
            </a:r>
            <a:r>
              <a:rPr lang="ru" b="1" dirty="0"/>
              <a:t> </a:t>
            </a:r>
            <a:r>
              <a:rPr lang="ru" b="1" dirty="0" err="1"/>
              <a:t>функція</a:t>
            </a:r>
            <a:r>
              <a:rPr lang="ru" b="1" dirty="0"/>
              <a:t> </a:t>
            </a:r>
            <a:r>
              <a:rPr lang="ru" b="1" dirty="0" err="1"/>
              <a:t>направленості</a:t>
            </a:r>
            <a:r>
              <a:rPr lang="ru" b="1" dirty="0"/>
              <a:t>. Вона не просто </a:t>
            </a:r>
            <a:r>
              <a:rPr lang="ru" b="1" dirty="0" err="1"/>
              <a:t>зосереджена</a:t>
            </a:r>
            <a:r>
              <a:rPr lang="ru" b="1" dirty="0"/>
              <a:t> на </a:t>
            </a:r>
            <a:r>
              <a:rPr lang="ru" b="1" dirty="0" err="1"/>
              <a:t>даному</a:t>
            </a:r>
            <a:r>
              <a:rPr lang="ru" b="1" dirty="0"/>
              <a:t> </a:t>
            </a:r>
            <a:r>
              <a:rPr lang="ru" b="1" dirty="0" err="1"/>
              <a:t>періоді</a:t>
            </a:r>
            <a:r>
              <a:rPr lang="ru" b="1" dirty="0"/>
              <a:t> часу, а </a:t>
            </a:r>
            <a:r>
              <a:rPr lang="ru" b="1" dirty="0" err="1"/>
              <a:t>нараховує</a:t>
            </a:r>
            <a:r>
              <a:rPr lang="ru" b="1" dirty="0"/>
              <a:t> в </a:t>
            </a:r>
            <a:r>
              <a:rPr lang="ru" b="1" dirty="0" err="1"/>
              <a:t>собі</a:t>
            </a:r>
            <a:r>
              <a:rPr lang="ru" b="1" dirty="0"/>
              <a:t> </a:t>
            </a:r>
            <a:r>
              <a:rPr lang="ru" b="1" dirty="0" err="1"/>
              <a:t>сукупність</a:t>
            </a:r>
            <a:r>
              <a:rPr lang="ru" b="1" dirty="0"/>
              <a:t> </a:t>
            </a:r>
            <a:r>
              <a:rPr lang="ru" b="1" dirty="0" err="1"/>
              <a:t>глобальних</a:t>
            </a:r>
            <a:r>
              <a:rPr lang="ru" b="1" dirty="0"/>
              <a:t> </a:t>
            </a:r>
            <a:r>
              <a:rPr lang="ru" b="1" dirty="0" err="1"/>
              <a:t>ідей</a:t>
            </a:r>
            <a:r>
              <a:rPr lang="ru" b="1" dirty="0"/>
              <a:t> </a:t>
            </a:r>
            <a:r>
              <a:rPr lang="ru" b="1" dirty="0" err="1"/>
              <a:t>розвитку</a:t>
            </a:r>
            <a:r>
              <a:rPr lang="ru" b="1" dirty="0"/>
              <a:t> </a:t>
            </a:r>
            <a:r>
              <a:rPr lang="ru" b="1" dirty="0" err="1"/>
              <a:t>підприємства</a:t>
            </a:r>
            <a:r>
              <a:rPr lang="ru" b="1" dirty="0"/>
              <a:t>, в тому </a:t>
            </a:r>
            <a:r>
              <a:rPr lang="ru" b="1" dirty="0" err="1"/>
              <a:t>числі</a:t>
            </a:r>
            <a:r>
              <a:rPr lang="ru" b="1" dirty="0"/>
              <a:t> в </a:t>
            </a:r>
            <a:r>
              <a:rPr lang="ru" b="1" dirty="0" err="1"/>
              <a:t>сфері</a:t>
            </a:r>
            <a:r>
              <a:rPr lang="ru" b="1" dirty="0"/>
              <a:t> ЗЕД.</a:t>
            </a:r>
            <a:endParaRPr lang="uk-UA" b="1" dirty="0"/>
          </a:p>
        </p:txBody>
      </p:sp>
      <p:pic>
        <p:nvPicPr>
          <p:cNvPr id="4" name="Рисунок 3" descr="Razrabotka-finansovoj-strategi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7669" y="3328988"/>
            <a:ext cx="4285831" cy="3238305"/>
          </a:xfrm>
          <a:prstGeom prst="rect">
            <a:avLst/>
          </a:prstGeom>
        </p:spPr>
      </p:pic>
      <p:pic>
        <p:nvPicPr>
          <p:cNvPr id="5" name="Рисунок 4" descr="100ااا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550" y="3285226"/>
            <a:ext cx="4387804" cy="329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664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975" y="600075"/>
            <a:ext cx="14001326" cy="1325563"/>
          </a:xfrm>
        </p:spPr>
        <p:txBody>
          <a:bodyPr>
            <a:normAutofit/>
          </a:bodyPr>
          <a:lstStyle/>
          <a:p>
            <a:r>
              <a:rPr lang="ru" sz="2800" b="1" dirty="0" err="1">
                <a:latin typeface="Calibri"/>
              </a:rPr>
              <a:t>Процес</a:t>
            </a:r>
            <a:r>
              <a:rPr lang="ru" sz="2800" b="1" dirty="0">
                <a:latin typeface="Calibri"/>
              </a:rPr>
              <a:t> </a:t>
            </a:r>
            <a:r>
              <a:rPr lang="ru" sz="2800" b="1" dirty="0" err="1">
                <a:latin typeface="Calibri"/>
              </a:rPr>
              <a:t>планування</a:t>
            </a:r>
            <a:r>
              <a:rPr lang="ru" sz="2800" b="1" dirty="0">
                <a:latin typeface="Calibri"/>
              </a:rPr>
              <a:t> ЗЕД в свою </a:t>
            </a:r>
            <a:r>
              <a:rPr lang="ru" sz="2800" b="1" dirty="0" err="1">
                <a:latin typeface="Calibri"/>
              </a:rPr>
              <a:t>чергу</a:t>
            </a:r>
            <a:r>
              <a:rPr lang="ru" sz="2800" b="1" dirty="0">
                <a:latin typeface="Calibri"/>
              </a:rPr>
              <a:t> </a:t>
            </a:r>
            <a:r>
              <a:rPr lang="ru" sz="2800" b="1" dirty="0" err="1">
                <a:latin typeface="Calibri"/>
              </a:rPr>
              <a:t>полягає</a:t>
            </a:r>
            <a:r>
              <a:rPr lang="ru" sz="2800" b="1" dirty="0">
                <a:latin typeface="Calibri"/>
              </a:rPr>
              <a:t> з </a:t>
            </a:r>
            <a:r>
              <a:rPr lang="ru" sz="2800" b="1" dirty="0" err="1">
                <a:latin typeface="Calibri"/>
              </a:rPr>
              <a:t>цілого</a:t>
            </a:r>
            <a:r>
              <a:rPr lang="ru" sz="2800" b="1" dirty="0">
                <a:latin typeface="Calibri"/>
              </a:rPr>
              <a:t> ряду </a:t>
            </a:r>
            <a:r>
              <a:rPr lang="ru" sz="2800" b="1" dirty="0" err="1">
                <a:latin typeface="Calibri"/>
              </a:rPr>
              <a:t>етапів</a:t>
            </a:r>
            <a:r>
              <a:rPr lang="ru" sz="2800" b="1" dirty="0">
                <a:latin typeface="Calibri"/>
              </a:rPr>
              <a:t> (фаз).</a:t>
            </a:r>
            <a:r>
              <a:rPr lang="ru" sz="2800" dirty="0">
                <a:latin typeface="Calibri"/>
              </a:rPr>
              <a:t/>
            </a:r>
            <a:br>
              <a:rPr lang="ru" sz="2800" dirty="0">
                <a:latin typeface="Calibri"/>
              </a:rPr>
            </a:br>
            <a:r>
              <a:rPr lang="ru" sz="2800" b="1" dirty="0" err="1">
                <a:latin typeface="Calibri"/>
              </a:rPr>
              <a:t>Проте</a:t>
            </a:r>
            <a:r>
              <a:rPr lang="ru" sz="2800" b="1" dirty="0">
                <a:latin typeface="Calibri"/>
              </a:rPr>
              <a:t> </a:t>
            </a:r>
            <a:r>
              <a:rPr lang="ru" sz="2800" b="1" dirty="0" err="1">
                <a:latin typeface="Calibri"/>
              </a:rPr>
              <a:t>ще</a:t>
            </a:r>
            <a:r>
              <a:rPr lang="ru" sz="2800" b="1" dirty="0">
                <a:latin typeface="Calibri"/>
              </a:rPr>
              <a:t> до початку </a:t>
            </a:r>
            <a:r>
              <a:rPr lang="ru" sz="2800" b="1" dirty="0" err="1">
                <a:latin typeface="Calibri"/>
              </a:rPr>
              <a:t>роботи</a:t>
            </a:r>
            <a:r>
              <a:rPr lang="ru" sz="2800" b="1" dirty="0">
                <a:latin typeface="Calibri"/>
              </a:rPr>
              <a:t> над планами  ЗЕД </a:t>
            </a:r>
            <a:r>
              <a:rPr lang="ru" sz="2800" b="1" dirty="0" err="1">
                <a:latin typeface="Calibri"/>
              </a:rPr>
              <a:t>підприємству</a:t>
            </a:r>
            <a:r>
              <a:rPr lang="ru" sz="2800" b="1" dirty="0">
                <a:latin typeface="Calibri"/>
              </a:rPr>
              <a:t> </a:t>
            </a:r>
            <a:r>
              <a:rPr lang="ru" sz="2800" b="1" dirty="0" err="1">
                <a:latin typeface="Calibri"/>
              </a:rPr>
              <a:t>важливо</a:t>
            </a:r>
            <a:r>
              <a:rPr lang="ru" sz="2800" b="1" dirty="0">
                <a:latin typeface="Calibri"/>
              </a:rPr>
              <a:t> </a:t>
            </a:r>
            <a:r>
              <a:rPr lang="ru" sz="2800" b="1" dirty="0" err="1">
                <a:latin typeface="Calibri"/>
              </a:rPr>
              <a:t>володіти</a:t>
            </a:r>
            <a:r>
              <a:rPr lang="ru" sz="2800" b="1" dirty="0">
                <a:latin typeface="Calibri"/>
              </a:rPr>
              <a:t> </a:t>
            </a:r>
            <a:r>
              <a:rPr lang="ru" sz="2800" b="1" dirty="0" err="1">
                <a:latin typeface="Calibri"/>
              </a:rPr>
              <a:t>інформацією</a:t>
            </a:r>
            <a:r>
              <a:rPr lang="ru" sz="2800" b="1" dirty="0">
                <a:latin typeface="Calibri"/>
              </a:rPr>
              <a:t> з таких </a:t>
            </a:r>
            <a:r>
              <a:rPr lang="ru" sz="2800" b="1" dirty="0" err="1">
                <a:latin typeface="Calibri"/>
              </a:rPr>
              <a:t>питань</a:t>
            </a:r>
          </a:p>
        </p:txBody>
      </p:sp>
      <p:sp>
        <p:nvSpPr>
          <p:cNvPr id="4" name="Прямокутник: округлені кути 3"/>
          <p:cNvSpPr/>
          <p:nvPr/>
        </p:nvSpPr>
        <p:spPr>
          <a:xfrm>
            <a:off x="476250" y="2571750"/>
            <a:ext cx="6193020" cy="76676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375623"/>
                </a:solidFill>
                <a:latin typeface="Calibri"/>
              </a:rPr>
              <a:t>- </a:t>
            </a:r>
            <a:r>
              <a:rPr lang="ru-RU" sz="2400" b="1" dirty="0" err="1">
                <a:solidFill>
                  <a:srgbClr val="375623"/>
                </a:solidFill>
                <a:latin typeface="Calibri"/>
              </a:rPr>
              <a:t>Що</a:t>
            </a:r>
            <a:r>
              <a:rPr lang="ru-RU" sz="2400" b="1" dirty="0">
                <a:solidFill>
                  <a:srgbClr val="375623"/>
                </a:solidFill>
                <a:latin typeface="Calibri"/>
              </a:rPr>
              <a:t> і коли </a:t>
            </a:r>
            <a:r>
              <a:rPr lang="ru-RU" sz="2400" b="1" dirty="0" err="1">
                <a:solidFill>
                  <a:srgbClr val="375623"/>
                </a:solidFill>
                <a:latin typeface="Calibri"/>
              </a:rPr>
              <a:t>експортувати</a:t>
            </a:r>
            <a:r>
              <a:rPr lang="ru-RU" sz="2400" b="1" dirty="0">
                <a:solidFill>
                  <a:srgbClr val="375623"/>
                </a:solidFill>
                <a:latin typeface="Calibri"/>
              </a:rPr>
              <a:t> (</a:t>
            </a:r>
            <a:r>
              <a:rPr lang="ru-RU" sz="2400" b="1" dirty="0" err="1">
                <a:solidFill>
                  <a:srgbClr val="375623"/>
                </a:solidFill>
                <a:latin typeface="Calibri"/>
              </a:rPr>
              <a:t>імпортувати</a:t>
            </a:r>
            <a:r>
              <a:rPr lang="ru-RU" sz="2400" b="1" dirty="0">
                <a:solidFill>
                  <a:srgbClr val="375623"/>
                </a:solidFill>
                <a:latin typeface="Calibri"/>
              </a:rPr>
              <a:t>)?</a:t>
            </a:r>
            <a:endParaRPr lang="ru-RU" sz="2400" dirty="0">
              <a:solidFill>
                <a:srgbClr val="375623"/>
              </a:solidFill>
            </a:endParaRPr>
          </a:p>
        </p:txBody>
      </p:sp>
      <p:sp>
        <p:nvSpPr>
          <p:cNvPr id="5" name="Прямокутник: округлені кути 4"/>
          <p:cNvSpPr/>
          <p:nvPr/>
        </p:nvSpPr>
        <p:spPr>
          <a:xfrm>
            <a:off x="457200" y="5343525"/>
            <a:ext cx="6226175" cy="86569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Які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види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і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форми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ЗЕД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доцільно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вибрати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?</a:t>
            </a:r>
            <a:endParaRPr lang="ru-RU" sz="2400" dirty="0">
              <a:solidFill>
                <a:srgbClr val="375623"/>
              </a:solidFill>
            </a:endParaRPr>
          </a:p>
        </p:txBody>
      </p:sp>
      <p:sp>
        <p:nvSpPr>
          <p:cNvPr id="6" name="Прямокутник: округлені кути 5"/>
          <p:cNvSpPr/>
          <p:nvPr/>
        </p:nvSpPr>
        <p:spPr>
          <a:xfrm>
            <a:off x="6943725" y="2781300"/>
            <a:ext cx="4811713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Які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ресурси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має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підприємство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для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здійснення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ЗЕД?</a:t>
            </a:r>
            <a:endParaRPr lang="uk-UA" sz="2400" dirty="0">
              <a:solidFill>
                <a:srgbClr val="375623"/>
              </a:solidFill>
            </a:endParaRPr>
          </a:p>
        </p:txBody>
      </p:sp>
      <p:sp>
        <p:nvSpPr>
          <p:cNvPr id="7" name="Прямокутник: округлені кути 6"/>
          <p:cNvSpPr/>
          <p:nvPr/>
        </p:nvSpPr>
        <p:spPr>
          <a:xfrm>
            <a:off x="6943725" y="4029075"/>
            <a:ext cx="4794616" cy="18682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400" b="1" dirty="0" err="1">
                <a:solidFill>
                  <a:srgbClr val="375623"/>
                </a:solidFill>
                <a:latin typeface="Calibri"/>
              </a:rPr>
              <a:t>Якою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повинна бути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організаційна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структура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управління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ЗЕД ?</a:t>
            </a:r>
            <a:endParaRPr lang="ru-RU" dirty="0">
              <a:solidFill>
                <a:srgbClr val="375623"/>
              </a:solidFill>
            </a:endParaRPr>
          </a:p>
        </p:txBody>
      </p:sp>
      <p:sp>
        <p:nvSpPr>
          <p:cNvPr id="8" name="Прямокутник: округлені кути 7"/>
          <p:cNvSpPr/>
          <p:nvPr/>
        </p:nvSpPr>
        <p:spPr>
          <a:xfrm>
            <a:off x="419100" y="3533775"/>
            <a:ext cx="6259764" cy="7175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" sz="2400" b="1" dirty="0">
              <a:solidFill>
                <a:srgbClr val="375623"/>
              </a:solidFill>
              <a:latin typeface="Calibri"/>
            </a:endParaRPr>
          </a:p>
          <a:p>
            <a:pPr algn="ctr"/>
            <a:r>
              <a:rPr lang="ru" sz="2400" b="1" dirty="0" err="1">
                <a:solidFill>
                  <a:srgbClr val="375623"/>
                </a:solidFill>
                <a:latin typeface="Calibri"/>
              </a:rPr>
              <a:t>Який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результат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очікується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від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ЗЕД ?</a:t>
            </a:r>
            <a:r>
              <a:rPr lang="en-US" sz="2400" dirty="0">
                <a:solidFill>
                  <a:srgbClr val="375623"/>
                </a:solidFill>
                <a:latin typeface="Calibri"/>
              </a:rPr>
              <a:t> 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uk-UA" b="1">
              <a:solidFill>
                <a:srgbClr val="375623"/>
              </a:solidFill>
              <a:latin typeface="Calibri"/>
            </a:endParaRPr>
          </a:p>
          <a:p>
            <a:pPr algn="ctr"/>
            <a:endParaRPr lang="ru-RU" b="1" dirty="0">
              <a:solidFill>
                <a:srgbClr val="375623"/>
              </a:solidFill>
            </a:endParaRPr>
          </a:p>
        </p:txBody>
      </p:sp>
      <p:sp>
        <p:nvSpPr>
          <p:cNvPr id="9" name="Прямокутник: округлені кути 8"/>
          <p:cNvSpPr/>
          <p:nvPr/>
        </p:nvSpPr>
        <p:spPr>
          <a:xfrm>
            <a:off x="428625" y="4410075"/>
            <a:ext cx="6241730" cy="78263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400" b="1" dirty="0">
                <a:solidFill>
                  <a:srgbClr val="375623"/>
                </a:solidFill>
                <a:latin typeface="Calibri"/>
              </a:rPr>
              <a:t>В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яких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умовах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належить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</a:t>
            </a:r>
            <a:r>
              <a:rPr lang="ru" sz="2400" b="1" dirty="0" err="1">
                <a:solidFill>
                  <a:srgbClr val="375623"/>
                </a:solidFill>
                <a:latin typeface="Calibri"/>
              </a:rPr>
              <a:t>здійснювати</a:t>
            </a:r>
            <a:r>
              <a:rPr lang="ru" sz="2400" b="1" dirty="0">
                <a:solidFill>
                  <a:srgbClr val="375623"/>
                </a:solidFill>
                <a:latin typeface="Calibri"/>
              </a:rPr>
              <a:t> ЗЕД ?</a:t>
            </a:r>
            <a:endParaRPr lang="uk-UA" sz="2400" dirty="0">
              <a:solidFill>
                <a:srgbClr val="3756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351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" b="1" dirty="0" err="1">
                <a:latin typeface="Calibri"/>
              </a:rPr>
              <a:t>Процес</a:t>
            </a:r>
            <a:r>
              <a:rPr lang="ru" b="1" dirty="0">
                <a:latin typeface="Calibri"/>
              </a:rPr>
              <a:t> </a:t>
            </a:r>
            <a:r>
              <a:rPr lang="ru" b="1" dirty="0" err="1">
                <a:latin typeface="Calibri"/>
              </a:rPr>
              <a:t>планування</a:t>
            </a:r>
            <a:r>
              <a:rPr lang="ru" b="1" dirty="0">
                <a:latin typeface="Calibri"/>
              </a:rPr>
              <a:t> </a:t>
            </a:r>
            <a:r>
              <a:rPr lang="ru" b="1" dirty="0" err="1">
                <a:latin typeface="Calibri"/>
              </a:rPr>
              <a:t>може</a:t>
            </a:r>
            <a:r>
              <a:rPr lang="ru" b="1" dirty="0">
                <a:latin typeface="Calibri"/>
              </a:rPr>
              <a:t> бути </a:t>
            </a:r>
            <a:r>
              <a:rPr lang="ru" b="1" dirty="0" err="1">
                <a:latin typeface="Calibri"/>
              </a:rPr>
              <a:t>виражений</a:t>
            </a:r>
            <a:r>
              <a:rPr lang="ru" b="1" dirty="0">
                <a:latin typeface="Calibri"/>
              </a:rPr>
              <a:t> такими </a:t>
            </a:r>
            <a:r>
              <a:rPr lang="ru" b="1" dirty="0" err="1">
                <a:latin typeface="Calibri"/>
              </a:rPr>
              <a:t>етапами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ru" b="1" dirty="0">
                <a:solidFill>
                  <a:srgbClr val="538135"/>
                </a:solidFill>
              </a:rPr>
              <a:t>1-ий</a:t>
            </a:r>
            <a:r>
              <a:rPr lang="ru" b="1" dirty="0"/>
              <a:t>. </a:t>
            </a:r>
            <a:r>
              <a:rPr lang="ru" b="1" dirty="0" err="1"/>
              <a:t>Визначення</a:t>
            </a:r>
            <a:r>
              <a:rPr lang="ru" b="1" dirty="0"/>
              <a:t> </a:t>
            </a:r>
            <a:r>
              <a:rPr lang="ru" b="1" dirty="0" err="1"/>
              <a:t>місії</a:t>
            </a:r>
            <a:r>
              <a:rPr lang="ru" b="1" dirty="0"/>
              <a:t> і комплексу </a:t>
            </a:r>
            <a:r>
              <a:rPr lang="ru" b="1" dirty="0" err="1"/>
              <a:t>завдань</a:t>
            </a:r>
            <a:r>
              <a:rPr lang="ru" b="1" dirty="0"/>
              <a:t>. </a:t>
            </a:r>
            <a:r>
              <a:rPr lang="ru" b="1" dirty="0" err="1"/>
              <a:t>Складання</a:t>
            </a:r>
            <a:r>
              <a:rPr lang="ru" b="1" dirty="0"/>
              <a:t> "дерева </a:t>
            </a:r>
            <a:r>
              <a:rPr lang="ru" b="1" dirty="0" err="1"/>
              <a:t>завдань</a:t>
            </a:r>
            <a:r>
              <a:rPr lang="ru" b="1" dirty="0"/>
              <a:t>".</a:t>
            </a:r>
            <a:br>
              <a:rPr lang="ru" b="1" dirty="0"/>
            </a:br>
            <a:r>
              <a:rPr lang="ru" b="1" dirty="0"/>
              <a:t> </a:t>
            </a:r>
            <a:r>
              <a:rPr lang="ru" b="1" dirty="0">
                <a:solidFill>
                  <a:srgbClr val="538135"/>
                </a:solidFill>
              </a:rPr>
              <a:t>2-ий.</a:t>
            </a:r>
            <a:r>
              <a:rPr lang="ru" b="1" dirty="0"/>
              <a:t> </a:t>
            </a:r>
            <a:r>
              <a:rPr lang="ru" b="1" dirty="0" err="1"/>
              <a:t>Аналіз</a:t>
            </a:r>
            <a:r>
              <a:rPr lang="ru" b="1" dirty="0"/>
              <a:t> і </a:t>
            </a:r>
            <a:r>
              <a:rPr lang="ru" b="1" dirty="0" err="1"/>
              <a:t>оцінка</a:t>
            </a:r>
            <a:r>
              <a:rPr lang="ru" b="1" dirty="0"/>
              <a:t> </a:t>
            </a:r>
            <a:r>
              <a:rPr lang="ru" b="1" dirty="0" err="1"/>
              <a:t>внутрішнього</a:t>
            </a:r>
            <a:r>
              <a:rPr lang="ru" b="1" dirty="0"/>
              <a:t> і </a:t>
            </a:r>
            <a:r>
              <a:rPr lang="ru" b="1" dirty="0" err="1"/>
              <a:t>зовнішнього</a:t>
            </a:r>
            <a:r>
              <a:rPr lang="ru" b="1" dirty="0"/>
              <a:t> </a:t>
            </a:r>
            <a:r>
              <a:rPr lang="ru" b="1" dirty="0" err="1"/>
              <a:t>середовища</a:t>
            </a:r>
            <a:r>
              <a:rPr lang="ru" b="1" dirty="0"/>
              <a:t>. </a:t>
            </a:r>
            <a:r>
              <a:rPr lang="ru" b="1" dirty="0" err="1"/>
              <a:t>Інколи</a:t>
            </a:r>
            <a:r>
              <a:rPr lang="ru" b="1" dirty="0"/>
              <a:t> </a:t>
            </a:r>
            <a:r>
              <a:rPr lang="ru" b="1" dirty="0" err="1"/>
              <a:t>даний</a:t>
            </a:r>
            <a:r>
              <a:rPr lang="ru" b="1" dirty="0"/>
              <a:t> </a:t>
            </a:r>
            <a:r>
              <a:rPr lang="ru" b="1" dirty="0" err="1"/>
              <a:t>етап</a:t>
            </a:r>
            <a:r>
              <a:rPr lang="ru" b="1" dirty="0"/>
              <a:t> </a:t>
            </a:r>
            <a:r>
              <a:rPr lang="ru" b="1" dirty="0" err="1"/>
              <a:t>передує</a:t>
            </a:r>
            <a:r>
              <a:rPr lang="ru" b="1" dirty="0"/>
              <a:t> </a:t>
            </a:r>
            <a:r>
              <a:rPr lang="ru" b="1" dirty="0" err="1"/>
              <a:t>етапу</a:t>
            </a:r>
            <a:r>
              <a:rPr lang="ru" b="1" dirty="0"/>
              <a:t> </a:t>
            </a:r>
            <a:r>
              <a:rPr lang="ru" b="1" dirty="0" err="1"/>
              <a:t>визначення</a:t>
            </a:r>
            <a:r>
              <a:rPr lang="ru" b="1" dirty="0"/>
              <a:t> </a:t>
            </a:r>
            <a:r>
              <a:rPr lang="ru" b="1" dirty="0" err="1"/>
              <a:t>завдань</a:t>
            </a:r>
            <a:r>
              <a:rPr lang="ru" b="1" dirty="0"/>
              <a:t>.</a:t>
            </a:r>
            <a:br>
              <a:rPr lang="ru" b="1" dirty="0"/>
            </a:br>
            <a:r>
              <a:rPr lang="ru" b="1" dirty="0"/>
              <a:t> </a:t>
            </a:r>
            <a:r>
              <a:rPr lang="ru" b="1" dirty="0">
                <a:solidFill>
                  <a:srgbClr val="538135"/>
                </a:solidFill>
              </a:rPr>
              <a:t>3-ій</a:t>
            </a:r>
            <a:r>
              <a:rPr lang="ru" b="1" dirty="0"/>
              <a:t>. </a:t>
            </a:r>
            <a:r>
              <a:rPr lang="ru" b="1" dirty="0" err="1"/>
              <a:t>Стратегічний</a:t>
            </a:r>
            <a:r>
              <a:rPr lang="ru" b="1" dirty="0"/>
              <a:t> </a:t>
            </a:r>
            <a:r>
              <a:rPr lang="ru" b="1" dirty="0" err="1"/>
              <a:t>аналіз</a:t>
            </a:r>
            <a:r>
              <a:rPr lang="ru" b="1" dirty="0"/>
              <a:t>. </a:t>
            </a:r>
            <a:r>
              <a:rPr lang="ru" b="1" dirty="0" err="1"/>
              <a:t>Фірма</a:t>
            </a:r>
            <a:r>
              <a:rPr lang="ru" b="1" dirty="0"/>
              <a:t> </a:t>
            </a:r>
            <a:r>
              <a:rPr lang="ru" b="1" dirty="0" err="1"/>
              <a:t>порівнює</a:t>
            </a:r>
            <a:r>
              <a:rPr lang="ru" b="1" dirty="0"/>
              <a:t> </a:t>
            </a:r>
            <a:r>
              <a:rPr lang="ru" b="1" dirty="0" err="1"/>
              <a:t>завдання</a:t>
            </a:r>
            <a:r>
              <a:rPr lang="ru" b="1" dirty="0"/>
              <a:t> і </a:t>
            </a:r>
            <a:r>
              <a:rPr lang="ru" b="1" dirty="0" err="1"/>
              <a:t>результати</a:t>
            </a:r>
            <a:r>
              <a:rPr lang="ru" b="1" dirty="0"/>
              <a:t> </a:t>
            </a:r>
            <a:r>
              <a:rPr lang="ru" b="1" dirty="0" err="1"/>
              <a:t>дослідження</a:t>
            </a:r>
            <a:r>
              <a:rPr lang="ru" b="1" dirty="0"/>
              <a:t> </a:t>
            </a:r>
            <a:r>
              <a:rPr lang="ru" b="1" dirty="0" err="1"/>
              <a:t>факторів</a:t>
            </a:r>
            <a:r>
              <a:rPr lang="ru" b="1" dirty="0"/>
              <a:t> </a:t>
            </a:r>
            <a:r>
              <a:rPr lang="ru" b="1" dirty="0" err="1"/>
              <a:t>внутрішнього</a:t>
            </a:r>
            <a:r>
              <a:rPr lang="ru" b="1" dirty="0"/>
              <a:t> й </a:t>
            </a:r>
            <a:r>
              <a:rPr lang="ru" b="1" dirty="0" err="1"/>
              <a:t>зовнішнього</a:t>
            </a:r>
            <a:r>
              <a:rPr lang="ru" b="1" dirty="0"/>
              <a:t> </a:t>
            </a:r>
            <a:r>
              <a:rPr lang="ru" b="1" dirty="0" err="1"/>
              <a:t>середовища</a:t>
            </a:r>
            <a:r>
              <a:rPr lang="ru" b="1" dirty="0"/>
              <a:t>, </a:t>
            </a:r>
            <a:r>
              <a:rPr lang="ru" b="1" dirty="0" err="1"/>
              <a:t>визначає</a:t>
            </a:r>
            <a:r>
              <a:rPr lang="ru" b="1" dirty="0"/>
              <a:t> </a:t>
            </a:r>
            <a:r>
              <a:rPr lang="ru" b="1" dirty="0" err="1"/>
              <a:t>розрив</a:t>
            </a:r>
            <a:r>
              <a:rPr lang="ru" b="1" dirty="0"/>
              <a:t> </a:t>
            </a:r>
            <a:r>
              <a:rPr lang="ru" b="1" dirty="0" err="1"/>
              <a:t>між</a:t>
            </a:r>
            <a:r>
              <a:rPr lang="ru" b="1" dirty="0"/>
              <a:t> ними, </a:t>
            </a:r>
            <a:r>
              <a:rPr lang="ru" b="1" dirty="0" err="1"/>
              <a:t>формує</a:t>
            </a:r>
            <a:r>
              <a:rPr lang="ru" b="1" dirty="0"/>
              <a:t> </a:t>
            </a:r>
            <a:r>
              <a:rPr lang="ru" b="1" dirty="0" err="1"/>
              <a:t>різноманітні</a:t>
            </a:r>
            <a:r>
              <a:rPr lang="ru" b="1" dirty="0"/>
              <a:t> </a:t>
            </a:r>
            <a:r>
              <a:rPr lang="ru" b="1" dirty="0" err="1"/>
              <a:t>варіанти</a:t>
            </a:r>
            <a:r>
              <a:rPr lang="ru" b="1" dirty="0"/>
              <a:t> </a:t>
            </a:r>
            <a:r>
              <a:rPr lang="ru" b="1" dirty="0" err="1"/>
              <a:t>стратегій</a:t>
            </a:r>
            <a:r>
              <a:rPr lang="ru" b="1" dirty="0"/>
              <a:t>.</a:t>
            </a:r>
            <a:br>
              <a:rPr lang="ru" b="1" dirty="0"/>
            </a:br>
            <a:r>
              <a:rPr lang="ru" b="1" dirty="0"/>
              <a:t> </a:t>
            </a:r>
            <a:r>
              <a:rPr lang="ru" b="1" dirty="0">
                <a:solidFill>
                  <a:srgbClr val="538135"/>
                </a:solidFill>
              </a:rPr>
              <a:t>4-ий</a:t>
            </a:r>
            <a:r>
              <a:rPr lang="ru" b="1" dirty="0"/>
              <a:t>. </a:t>
            </a:r>
            <a:r>
              <a:rPr lang="ru" b="1" dirty="0" err="1"/>
              <a:t>Порівняння</a:t>
            </a:r>
            <a:r>
              <a:rPr lang="ru" b="1" dirty="0"/>
              <a:t> і </a:t>
            </a:r>
            <a:r>
              <a:rPr lang="ru" b="1" dirty="0" err="1"/>
              <a:t>визначення</a:t>
            </a:r>
            <a:r>
              <a:rPr lang="ru" b="1" dirty="0"/>
              <a:t> </a:t>
            </a:r>
            <a:r>
              <a:rPr lang="ru" b="1" dirty="0" err="1"/>
              <a:t>одної</a:t>
            </a:r>
            <a:r>
              <a:rPr lang="ru" b="1" dirty="0"/>
              <a:t> з </a:t>
            </a:r>
            <a:r>
              <a:rPr lang="ru" b="1" dirty="0" err="1"/>
              <a:t>альтернативних</a:t>
            </a:r>
            <a:r>
              <a:rPr lang="ru" b="1" dirty="0"/>
              <a:t> </a:t>
            </a:r>
            <a:r>
              <a:rPr lang="ru" b="1" dirty="0" err="1"/>
              <a:t>стратегій</a:t>
            </a:r>
            <a:r>
              <a:rPr lang="ru" b="1" dirty="0"/>
              <a:t>, </a:t>
            </a:r>
            <a:r>
              <a:rPr lang="ru" b="1" dirty="0" err="1"/>
              <a:t>її</a:t>
            </a:r>
            <a:r>
              <a:rPr lang="ru" b="1" dirty="0"/>
              <a:t> </a:t>
            </a:r>
            <a:r>
              <a:rPr lang="ru" b="1" dirty="0" err="1"/>
              <a:t>розробка</a:t>
            </a:r>
            <a:r>
              <a:rPr lang="ru" b="1" dirty="0"/>
              <a:t>.</a:t>
            </a:r>
            <a:br>
              <a:rPr lang="ru" b="1" dirty="0"/>
            </a:br>
            <a:r>
              <a:rPr lang="ru" b="1" dirty="0"/>
              <a:t> </a:t>
            </a:r>
            <a:r>
              <a:rPr lang="ru" b="1" dirty="0">
                <a:solidFill>
                  <a:srgbClr val="538135"/>
                </a:solidFill>
              </a:rPr>
              <a:t>5-ий</a:t>
            </a:r>
            <a:r>
              <a:rPr lang="ru" b="1" dirty="0"/>
              <a:t>. </a:t>
            </a:r>
            <a:r>
              <a:rPr lang="ru" b="1" dirty="0" err="1"/>
              <a:t>Готується</a:t>
            </a:r>
            <a:r>
              <a:rPr lang="ru" b="1" dirty="0"/>
              <a:t> </a:t>
            </a:r>
            <a:r>
              <a:rPr lang="ru" b="1" dirty="0" err="1"/>
              <a:t>остаточний</a:t>
            </a:r>
            <a:r>
              <a:rPr lang="ru" b="1" dirty="0"/>
              <a:t> </a:t>
            </a:r>
            <a:r>
              <a:rPr lang="ru" b="1" dirty="0" err="1"/>
              <a:t>стратегічний</a:t>
            </a:r>
            <a:r>
              <a:rPr lang="ru" b="1" dirty="0"/>
              <a:t> план </a:t>
            </a:r>
            <a:r>
              <a:rPr lang="ru" b="1" dirty="0" err="1"/>
              <a:t>діяльності</a:t>
            </a:r>
            <a:r>
              <a:rPr lang="ru" b="1" dirty="0"/>
              <a:t> </a:t>
            </a:r>
            <a:r>
              <a:rPr lang="ru" b="1" dirty="0" err="1"/>
              <a:t>фірми</a:t>
            </a:r>
            <a:r>
              <a:rPr lang="ru" b="1" dirty="0"/>
              <a:t> в </a:t>
            </a:r>
            <a:r>
              <a:rPr lang="ru" b="1" dirty="0" err="1"/>
              <a:t>галузі</a:t>
            </a:r>
            <a:r>
              <a:rPr lang="ru" b="1" dirty="0"/>
              <a:t> ЗЕД.</a:t>
            </a:r>
            <a:br>
              <a:rPr lang="ru" b="1" dirty="0"/>
            </a:br>
            <a:r>
              <a:rPr lang="ru" b="1" dirty="0"/>
              <a:t> </a:t>
            </a:r>
            <a:r>
              <a:rPr lang="ru" b="1" dirty="0">
                <a:solidFill>
                  <a:srgbClr val="538135"/>
                </a:solidFill>
              </a:rPr>
              <a:t>6-ий</a:t>
            </a:r>
            <a:r>
              <a:rPr lang="ru" b="1" dirty="0"/>
              <a:t>. </a:t>
            </a:r>
            <a:r>
              <a:rPr lang="ru" b="1" dirty="0" err="1"/>
              <a:t>Середньотривале</a:t>
            </a:r>
            <a:r>
              <a:rPr lang="ru" b="1" dirty="0"/>
              <a:t> </a:t>
            </a:r>
            <a:r>
              <a:rPr lang="ru" b="1" dirty="0" err="1"/>
              <a:t>планування</a:t>
            </a:r>
            <a:r>
              <a:rPr lang="ru" b="1" dirty="0"/>
              <a:t>. </a:t>
            </a:r>
            <a:r>
              <a:rPr lang="ru" b="1" dirty="0" err="1"/>
              <a:t>Розроблення</a:t>
            </a:r>
            <a:r>
              <a:rPr lang="ru" b="1" dirty="0"/>
              <a:t> </a:t>
            </a:r>
            <a:r>
              <a:rPr lang="ru" b="1" dirty="0" err="1"/>
              <a:t>середньотривалих</a:t>
            </a:r>
            <a:r>
              <a:rPr lang="ru" b="1" dirty="0"/>
              <a:t> </a:t>
            </a:r>
            <a:r>
              <a:rPr lang="ru" b="1" dirty="0" err="1"/>
              <a:t>планів</a:t>
            </a:r>
            <a:r>
              <a:rPr lang="ru" b="1" dirty="0"/>
              <a:t> і </a:t>
            </a:r>
            <a:r>
              <a:rPr lang="ru" b="1" dirty="0" err="1"/>
              <a:t>програм</a:t>
            </a:r>
            <a:r>
              <a:rPr lang="ru" b="1" dirty="0"/>
              <a:t>.</a:t>
            </a:r>
            <a:br>
              <a:rPr lang="ru" b="1" dirty="0"/>
            </a:br>
            <a:r>
              <a:rPr lang="ru" b="1" dirty="0"/>
              <a:t> </a:t>
            </a:r>
            <a:r>
              <a:rPr lang="ru" b="1" dirty="0">
                <a:solidFill>
                  <a:srgbClr val="538135"/>
                </a:solidFill>
              </a:rPr>
              <a:t>7-ий</a:t>
            </a:r>
            <a:r>
              <a:rPr lang="ru" b="1" dirty="0"/>
              <a:t>. На </a:t>
            </a:r>
            <a:r>
              <a:rPr lang="ru" b="1" dirty="0" err="1"/>
              <a:t>основі</a:t>
            </a:r>
            <a:r>
              <a:rPr lang="ru" b="1" dirty="0"/>
              <a:t> </a:t>
            </a:r>
            <a:r>
              <a:rPr lang="ru" b="1" dirty="0" err="1"/>
              <a:t>стратегічного</a:t>
            </a:r>
            <a:r>
              <a:rPr lang="ru" b="1" dirty="0"/>
              <a:t> і </a:t>
            </a:r>
            <a:r>
              <a:rPr lang="ru" b="1" dirty="0" err="1"/>
              <a:t>середньотривалого</a:t>
            </a:r>
            <a:r>
              <a:rPr lang="ru" b="1" dirty="0"/>
              <a:t> </a:t>
            </a:r>
            <a:r>
              <a:rPr lang="ru" b="1" dirty="0" err="1"/>
              <a:t>планування</a:t>
            </a:r>
            <a:r>
              <a:rPr lang="ru" b="1" dirty="0"/>
              <a:t> </a:t>
            </a:r>
            <a:r>
              <a:rPr lang="ru" b="1" dirty="0" err="1"/>
              <a:t>розробляються</a:t>
            </a:r>
            <a:r>
              <a:rPr lang="ru" b="1" dirty="0"/>
              <a:t> </a:t>
            </a:r>
            <a:r>
              <a:rPr lang="ru" b="1" dirty="0" err="1"/>
              <a:t>річні</a:t>
            </a:r>
            <a:r>
              <a:rPr lang="ru" b="1" dirty="0"/>
              <a:t> </a:t>
            </a:r>
            <a:r>
              <a:rPr lang="ru" b="1" dirty="0" err="1"/>
              <a:t>оперативні</a:t>
            </a:r>
            <a:r>
              <a:rPr lang="ru" b="1" dirty="0"/>
              <a:t> </a:t>
            </a:r>
            <a:r>
              <a:rPr lang="ru" b="1" dirty="0" err="1"/>
              <a:t>плани</a:t>
            </a:r>
            <a:r>
              <a:rPr lang="ru" b="1" dirty="0"/>
              <a:t> і </a:t>
            </a:r>
            <a:r>
              <a:rPr lang="ru" b="1" dirty="0" err="1"/>
              <a:t>проекти</a:t>
            </a:r>
            <a:r>
              <a:rPr lang="ru" b="1" dirty="0"/>
              <a:t>.</a:t>
            </a:r>
            <a:br>
              <a:rPr lang="ru" b="1" dirty="0"/>
            </a:br>
            <a:r>
              <a:rPr lang="ru" b="1" dirty="0"/>
              <a:t> </a:t>
            </a:r>
            <a:r>
              <a:rPr lang="ru" b="1" dirty="0">
                <a:solidFill>
                  <a:srgbClr val="538135"/>
                </a:solidFill>
              </a:rPr>
              <a:t>8-ий</a:t>
            </a:r>
            <a:r>
              <a:rPr lang="ru" b="1" dirty="0">
                <a:solidFill>
                  <a:srgbClr val="000000"/>
                </a:solidFill>
              </a:rPr>
              <a:t>.</a:t>
            </a:r>
            <a:r>
              <a:rPr lang="ru" b="1" dirty="0"/>
              <a:t> Контроль за </a:t>
            </a:r>
            <a:r>
              <a:rPr lang="ru" b="1" dirty="0" err="1"/>
              <a:t>виконанням</a:t>
            </a:r>
            <a:r>
              <a:rPr lang="ru" b="1" dirty="0"/>
              <a:t> </a:t>
            </a:r>
            <a:r>
              <a:rPr lang="ru" b="1" dirty="0" err="1"/>
              <a:t>рішень</a:t>
            </a:r>
            <a:r>
              <a:rPr lang="ru" b="1" dirty="0"/>
              <a:t>, </a:t>
            </a:r>
            <a:r>
              <a:rPr lang="ru" b="1" dirty="0" err="1"/>
              <a:t>втілених</a:t>
            </a:r>
            <a:r>
              <a:rPr lang="ru" b="1" dirty="0"/>
              <a:t> у планах.</a:t>
            </a:r>
          </a:p>
        </p:txBody>
      </p:sp>
    </p:spTree>
    <p:extLst>
      <p:ext uri="{BB962C8B-B14F-4D97-AF65-F5344CB8AC3E}">
        <p14:creationId xmlns:p14="http://schemas.microsoft.com/office/powerpoint/2010/main" val="1962807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" b="1" dirty="0">
                <a:latin typeface="Calibri"/>
              </a:rPr>
              <a:t>Результатом </a:t>
            </a:r>
            <a:r>
              <a:rPr lang="ru" b="1" dirty="0" err="1">
                <a:latin typeface="Calibri"/>
              </a:rPr>
              <a:t>процесу</a:t>
            </a:r>
            <a:r>
              <a:rPr lang="ru" b="1" dirty="0">
                <a:latin typeface="Calibri"/>
              </a:rPr>
              <a:t> </a:t>
            </a:r>
            <a:r>
              <a:rPr lang="ru" b="1" dirty="0" err="1">
                <a:latin typeface="Calibri"/>
              </a:rPr>
              <a:t>планування</a:t>
            </a:r>
            <a:r>
              <a:rPr lang="ru" b="1" dirty="0">
                <a:latin typeface="Calibri"/>
              </a:rPr>
              <a:t> </a:t>
            </a:r>
            <a:r>
              <a:rPr lang="ru" b="1" dirty="0" err="1">
                <a:latin typeface="Calibri"/>
              </a:rPr>
              <a:t>являється</a:t>
            </a:r>
            <a:r>
              <a:rPr lang="ru" b="1" dirty="0">
                <a:latin typeface="Calibri"/>
              </a:rPr>
              <a:t> система </a:t>
            </a:r>
            <a:r>
              <a:rPr lang="ru" b="1" dirty="0" err="1">
                <a:latin typeface="Calibri"/>
              </a:rPr>
              <a:t>планів</a:t>
            </a:r>
            <a:r>
              <a:rPr lang="ru" b="1" dirty="0">
                <a:latin typeface="Calibri"/>
              </a:rPr>
              <a:t>, яку </a:t>
            </a:r>
            <a:r>
              <a:rPr lang="ru" b="1" dirty="0" err="1">
                <a:latin typeface="Calibri"/>
              </a:rPr>
              <a:t>можна</a:t>
            </a:r>
            <a:r>
              <a:rPr lang="ru" b="1" dirty="0">
                <a:latin typeface="Calibri"/>
              </a:rPr>
              <a:t> </a:t>
            </a:r>
            <a:r>
              <a:rPr lang="ru" b="1" dirty="0" err="1">
                <a:latin typeface="Calibri"/>
              </a:rPr>
              <a:t>поділити</a:t>
            </a:r>
            <a:r>
              <a:rPr lang="ru" b="1" dirty="0">
                <a:latin typeface="Calibri"/>
              </a:rPr>
              <a:t> на </a:t>
            </a:r>
            <a:r>
              <a:rPr lang="ru" b="1" dirty="0" err="1">
                <a:latin typeface="Calibri"/>
              </a:rPr>
              <a:t>такі</a:t>
            </a:r>
            <a:r>
              <a:rPr lang="ru" b="1" dirty="0">
                <a:latin typeface="Calibri"/>
              </a:rPr>
              <a:t> </a:t>
            </a:r>
            <a:r>
              <a:rPr lang="ru" b="1" dirty="0" err="1">
                <a:latin typeface="Calibri"/>
              </a:rPr>
              <a:t>елементи</a:t>
            </a:r>
          </a:p>
        </p:txBody>
      </p:sp>
      <p:sp>
        <p:nvSpPr>
          <p:cNvPr id="4" name="Прямокутник: округлені кути 3"/>
          <p:cNvSpPr/>
          <p:nvPr/>
        </p:nvSpPr>
        <p:spPr>
          <a:xfrm>
            <a:off x="247650" y="2009775"/>
            <a:ext cx="3792845" cy="417036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800" b="1" dirty="0"/>
              <a:t>1. </a:t>
            </a:r>
            <a:r>
              <a:rPr lang="ru" sz="2800" b="1" dirty="0" err="1"/>
              <a:t>Стратегічний</a:t>
            </a:r>
            <a:r>
              <a:rPr lang="ru" sz="2800" b="1" dirty="0"/>
              <a:t> план (</a:t>
            </a:r>
            <a:r>
              <a:rPr lang="ru" sz="2800" b="1" dirty="0" err="1"/>
              <a:t>чи</a:t>
            </a:r>
            <a:r>
              <a:rPr lang="ru" sz="2800" b="1" dirty="0"/>
              <a:t> </a:t>
            </a:r>
            <a:r>
              <a:rPr lang="ru" sz="2800" b="1" dirty="0" err="1"/>
              <a:t>генеральний</a:t>
            </a:r>
            <a:r>
              <a:rPr lang="ru" sz="2800" b="1" dirty="0"/>
              <a:t> план), </a:t>
            </a:r>
            <a:r>
              <a:rPr lang="ru" sz="2800" b="1" dirty="0" err="1"/>
              <a:t>який</a:t>
            </a:r>
            <a:r>
              <a:rPr lang="ru" sz="2800" b="1" dirty="0"/>
              <a:t> </a:t>
            </a:r>
            <a:r>
              <a:rPr lang="ru" sz="2800" b="1" dirty="0" err="1"/>
              <a:t>частіше</a:t>
            </a:r>
            <a:r>
              <a:rPr lang="ru" sz="2800" b="1" dirty="0"/>
              <a:t> </a:t>
            </a:r>
            <a:r>
              <a:rPr lang="ru" sz="2800" b="1" dirty="0" err="1"/>
              <a:t>всього</a:t>
            </a:r>
            <a:r>
              <a:rPr lang="ru" sz="2800" b="1" dirty="0"/>
              <a:t> </a:t>
            </a:r>
            <a:r>
              <a:rPr lang="ru" sz="2800" b="1" dirty="0" err="1"/>
              <a:t>складається</a:t>
            </a:r>
            <a:r>
              <a:rPr lang="ru" sz="2800" b="1" dirty="0"/>
              <a:t> на 5 </a:t>
            </a:r>
            <a:r>
              <a:rPr lang="ru" sz="2800" b="1" dirty="0" err="1"/>
              <a:t>років</a:t>
            </a:r>
            <a:r>
              <a:rPr lang="uk-UA" sz="2800" dirty="0"/>
              <a:t> </a:t>
            </a:r>
          </a:p>
        </p:txBody>
      </p:sp>
      <p:sp>
        <p:nvSpPr>
          <p:cNvPr id="5" name="Прямокутник: округлені кути 4"/>
          <p:cNvSpPr/>
          <p:nvPr/>
        </p:nvSpPr>
        <p:spPr>
          <a:xfrm>
            <a:off x="4116238" y="2057400"/>
            <a:ext cx="3956998" cy="417036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800" b="1" dirty="0"/>
              <a:t>2. </a:t>
            </a:r>
            <a:r>
              <a:rPr lang="ru" sz="2800" b="1" dirty="0" err="1"/>
              <a:t>Загальнофірмовий</a:t>
            </a:r>
            <a:r>
              <a:rPr lang="ru" sz="2800" b="1" dirty="0"/>
              <a:t> план, основу </a:t>
            </a:r>
            <a:r>
              <a:rPr lang="ru" sz="2800" b="1" dirty="0" err="1"/>
              <a:t>якого</a:t>
            </a:r>
            <a:r>
              <a:rPr lang="ru" sz="2800" b="1" dirty="0"/>
              <a:t> </a:t>
            </a:r>
            <a:r>
              <a:rPr lang="ru" sz="2800" b="1" dirty="0" err="1"/>
              <a:t>складає</a:t>
            </a:r>
            <a:r>
              <a:rPr lang="ru" sz="2800" b="1" dirty="0"/>
              <a:t> "план </a:t>
            </a:r>
            <a:r>
              <a:rPr lang="ru" sz="2800" b="1" dirty="0" err="1"/>
              <a:t>розвитку</a:t>
            </a:r>
            <a:r>
              <a:rPr lang="ru" sz="2800" b="1" dirty="0"/>
              <a:t>", </a:t>
            </a:r>
            <a:r>
              <a:rPr lang="ru" sz="2800" b="1" dirty="0" err="1"/>
              <a:t>що</a:t>
            </a:r>
            <a:r>
              <a:rPr lang="ru" sz="2800" b="1" dirty="0"/>
              <a:t> </a:t>
            </a:r>
            <a:r>
              <a:rPr lang="ru" sz="2800" b="1" dirty="0" err="1"/>
              <a:t>містить</a:t>
            </a:r>
            <a:r>
              <a:rPr lang="ru" sz="2800" b="1" dirty="0"/>
              <a:t> в </a:t>
            </a:r>
            <a:r>
              <a:rPr lang="ru" sz="2800" b="1" dirty="0" err="1"/>
              <a:t>собі</a:t>
            </a:r>
            <a:r>
              <a:rPr lang="ru" sz="2800" b="1" dirty="0"/>
              <a:t> і </a:t>
            </a:r>
            <a:r>
              <a:rPr lang="ru" sz="2800" b="1" dirty="0" err="1"/>
              <a:t>розвиток</a:t>
            </a:r>
            <a:r>
              <a:rPr lang="ru" sz="2800" b="1" dirty="0"/>
              <a:t> ЗЕД.</a:t>
            </a:r>
            <a:endParaRPr lang="uk-UA" sz="2800" dirty="0"/>
          </a:p>
        </p:txBody>
      </p:sp>
      <p:sp>
        <p:nvSpPr>
          <p:cNvPr id="6" name="Прямокутник: округлені кути 5"/>
          <p:cNvSpPr/>
          <p:nvPr/>
        </p:nvSpPr>
        <p:spPr>
          <a:xfrm>
            <a:off x="8143875" y="1962150"/>
            <a:ext cx="3792845" cy="417036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" sz="2800" b="1" dirty="0"/>
              <a:t>3. </a:t>
            </a:r>
            <a:r>
              <a:rPr lang="ru" sz="2800" b="1" dirty="0" err="1"/>
              <a:t>Оперативні</a:t>
            </a:r>
            <a:r>
              <a:rPr lang="ru" sz="2800" b="1" dirty="0"/>
              <a:t> </a:t>
            </a:r>
            <a:r>
              <a:rPr lang="ru" sz="2800" b="1" dirty="0" err="1"/>
              <a:t>плани</a:t>
            </a:r>
            <a:r>
              <a:rPr lang="ru" sz="2800" b="1" dirty="0"/>
              <a:t> </a:t>
            </a:r>
            <a:r>
              <a:rPr lang="ru" sz="2800" b="1" dirty="0" err="1"/>
              <a:t>підприємства</a:t>
            </a:r>
            <a:r>
              <a:rPr lang="ru" sz="2800" b="1" dirty="0"/>
              <a:t>. Вони </a:t>
            </a:r>
            <a:r>
              <a:rPr lang="ru" sz="2800" b="1" dirty="0" err="1"/>
              <a:t>можуть</a:t>
            </a:r>
            <a:r>
              <a:rPr lang="ru" sz="2800" b="1" dirty="0"/>
              <a:t> </a:t>
            </a:r>
            <a:r>
              <a:rPr lang="ru" sz="2800" b="1" dirty="0" err="1"/>
              <a:t>містити</a:t>
            </a:r>
            <a:r>
              <a:rPr lang="ru" sz="2800" b="1" dirty="0"/>
              <a:t> в </a:t>
            </a:r>
            <a:r>
              <a:rPr lang="ru" sz="2800" b="1" dirty="0" err="1"/>
              <a:t>собі</a:t>
            </a:r>
            <a:r>
              <a:rPr lang="ru" sz="2800" b="1" dirty="0"/>
              <a:t> </a:t>
            </a:r>
            <a:r>
              <a:rPr lang="ru" sz="2800" b="1" dirty="0" err="1"/>
              <a:t>загальнофірмові</a:t>
            </a:r>
            <a:r>
              <a:rPr lang="ru" sz="2800" b="1" dirty="0"/>
              <a:t> </a:t>
            </a:r>
            <a:r>
              <a:rPr lang="ru" sz="2800" b="1" dirty="0" err="1"/>
              <a:t>плани</a:t>
            </a:r>
            <a:r>
              <a:rPr lang="ru" sz="2800" b="1" dirty="0"/>
              <a:t> </a:t>
            </a:r>
            <a:r>
              <a:rPr lang="ru" sz="2800" b="1" dirty="0" err="1"/>
              <a:t>поточної</a:t>
            </a:r>
            <a:r>
              <a:rPr lang="ru" sz="2800" b="1" dirty="0"/>
              <a:t> </a:t>
            </a:r>
            <a:r>
              <a:rPr lang="ru" sz="2800" b="1" dirty="0" err="1"/>
              <a:t>діяльності</a:t>
            </a:r>
            <a:r>
              <a:rPr lang="ru" sz="2800" b="1" dirty="0"/>
              <a:t> </a:t>
            </a:r>
            <a:r>
              <a:rPr lang="ru" sz="2800" b="1" dirty="0" err="1"/>
              <a:t>підприємства</a:t>
            </a:r>
            <a:r>
              <a:rPr lang="ru" sz="2800" b="1" dirty="0"/>
              <a:t>, а </a:t>
            </a:r>
            <a:r>
              <a:rPr lang="ru" sz="2800" b="1" dirty="0" err="1"/>
              <a:t>також</a:t>
            </a:r>
            <a:r>
              <a:rPr lang="ru" sz="2800" b="1" dirty="0"/>
              <a:t> </a:t>
            </a:r>
            <a:r>
              <a:rPr lang="ru" sz="2800" b="1" dirty="0" err="1"/>
              <a:t>поточні</a:t>
            </a:r>
            <a:r>
              <a:rPr lang="ru" sz="2800" b="1" dirty="0"/>
              <a:t> </a:t>
            </a:r>
            <a:r>
              <a:rPr lang="ru" sz="2800" b="1" dirty="0" err="1"/>
              <a:t>плани</a:t>
            </a:r>
            <a:r>
              <a:rPr lang="ru" sz="2800" b="1" dirty="0"/>
              <a:t> </a:t>
            </a:r>
            <a:r>
              <a:rPr lang="ru" sz="2800" b="1" dirty="0" err="1"/>
              <a:t>підрозділів</a:t>
            </a:r>
            <a:r>
              <a:rPr lang="ru" sz="2800" b="1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8999149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1328</Words>
  <Application>Microsoft Office PowerPoint</Application>
  <PresentationFormat>Широкоэкранный</PresentationFormat>
  <Paragraphs>78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Планування та прогнозування діяльності міжнародних компаній</vt:lpstr>
      <vt:lpstr>Планування ЗЕД підприємств</vt:lpstr>
      <vt:lpstr>Суть планування можна визначити як уміння передбачити мету підприємства, результати його діяльності і ресурси, потрібні для досягнення цієї мети </vt:lpstr>
      <vt:lpstr>Презентация PowerPoint</vt:lpstr>
      <vt:lpstr>Презентация PowerPoint</vt:lpstr>
      <vt:lpstr>Презентация PowerPoint</vt:lpstr>
      <vt:lpstr>Процес планування ЗЕД в свою чергу полягає з цілого ряду етапів (фаз). Проте ще до початку роботи над планами  ЗЕД підприємству важливо володіти інформацією з таких питань</vt:lpstr>
      <vt:lpstr>Процес планування може бути виражений такими етапами</vt:lpstr>
      <vt:lpstr>Результатом процесу планування являється система планів, яку можна поділити на такі елементи</vt:lpstr>
      <vt:lpstr>Можливі три типи стратегії розвитку  підприємства в галузі ЗЕД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Планування ЗЕД підприємств</dc:title>
  <dc:creator>Анна Скачкова</dc:creator>
  <cp:lastModifiedBy>Пользователь</cp:lastModifiedBy>
  <cp:revision>8</cp:revision>
  <dcterms:created xsi:type="dcterms:W3CDTF">2012-07-30T23:42:41Z</dcterms:created>
  <dcterms:modified xsi:type="dcterms:W3CDTF">2024-08-26T10:19:33Z</dcterms:modified>
</cp:coreProperties>
</file>