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9" r:id="rId3"/>
    <p:sldId id="314" r:id="rId4"/>
    <p:sldId id="275" r:id="rId5"/>
    <p:sldId id="315" r:id="rId6"/>
    <p:sldId id="316" r:id="rId7"/>
    <p:sldId id="317" r:id="rId8"/>
    <p:sldId id="318" r:id="rId9"/>
    <p:sldId id="319" r:id="rId10"/>
    <p:sldId id="320" r:id="rId11"/>
    <p:sldId id="321" r:id="rId12"/>
    <p:sldId id="322" r:id="rId13"/>
    <p:sldId id="323" r:id="rId14"/>
    <p:sldId id="324" r:id="rId15"/>
    <p:sldId id="325" r:id="rId16"/>
    <p:sldId id="326" r:id="rId17"/>
    <p:sldId id="327" r:id="rId18"/>
    <p:sldId id="328" r:id="rId19"/>
    <p:sldId id="329" r:id="rId20"/>
    <p:sldId id="330" r:id="rId21"/>
    <p:sldId id="331" r:id="rId22"/>
    <p:sldId id="332" r:id="rId23"/>
    <p:sldId id="333" r:id="rId24"/>
    <p:sldId id="334" r:id="rId25"/>
    <p:sldId id="335" r:id="rId26"/>
    <p:sldId id="336" r:id="rId27"/>
    <p:sldId id="337" r:id="rId28"/>
    <p:sldId id="338" r:id="rId29"/>
    <p:sldId id="339" r:id="rId30"/>
    <p:sldId id="340" r:id="rId31"/>
    <p:sldId id="341" r:id="rId3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7862" autoAdjust="0"/>
    <p:restoredTop sz="94660"/>
  </p:normalViewPr>
  <p:slideViewPr>
    <p:cSldViewPr>
      <p:cViewPr varScale="1">
        <p:scale>
          <a:sx n="75" d="100"/>
          <a:sy n="75" d="100"/>
        </p:scale>
        <p:origin x="1316" y="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153F5-103D-4676-9598-3D250C2C1C0C}" type="datetimeFigureOut">
              <a:rPr lang="ru-RU" smtClean="0"/>
              <a:t>01.03.2026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0F43F35-7570-4D0A-B471-6CB3B1528A27}" type="slidenum">
              <a:rPr lang="ru-RU" smtClean="0"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153F5-103D-4676-9598-3D250C2C1C0C}" type="datetimeFigureOut">
              <a:rPr lang="ru-RU" smtClean="0"/>
              <a:t>01.03.2026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43F35-7570-4D0A-B471-6CB3B1528A2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153F5-103D-4676-9598-3D250C2C1C0C}" type="datetimeFigureOut">
              <a:rPr lang="ru-RU" smtClean="0"/>
              <a:t>01.03.2026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43F35-7570-4D0A-B471-6CB3B1528A2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153F5-103D-4676-9598-3D250C2C1C0C}" type="datetimeFigureOut">
              <a:rPr lang="ru-RU" smtClean="0"/>
              <a:t>01.03.2026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43F35-7570-4D0A-B471-6CB3B1528A2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153F5-103D-4676-9598-3D250C2C1C0C}" type="datetimeFigureOut">
              <a:rPr lang="ru-RU" smtClean="0"/>
              <a:t>01.03.2026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43F35-7570-4D0A-B471-6CB3B1528A27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153F5-103D-4676-9598-3D250C2C1C0C}" type="datetimeFigureOut">
              <a:rPr lang="ru-RU" smtClean="0"/>
              <a:t>01.03.2026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43F35-7570-4D0A-B471-6CB3B1528A27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153F5-103D-4676-9598-3D250C2C1C0C}" type="datetimeFigureOut">
              <a:rPr lang="ru-RU" smtClean="0"/>
              <a:t>01.03.2026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43F35-7570-4D0A-B471-6CB3B1528A27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153F5-103D-4676-9598-3D250C2C1C0C}" type="datetimeFigureOut">
              <a:rPr lang="ru-RU" smtClean="0"/>
              <a:t>01.03.2026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43F35-7570-4D0A-B471-6CB3B1528A2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153F5-103D-4676-9598-3D250C2C1C0C}" type="datetimeFigureOut">
              <a:rPr lang="ru-RU" smtClean="0"/>
              <a:t>01.03.2026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43F35-7570-4D0A-B471-6CB3B1528A2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153F5-103D-4676-9598-3D250C2C1C0C}" type="datetimeFigureOut">
              <a:rPr lang="ru-RU" smtClean="0"/>
              <a:t>01.03.2026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43F35-7570-4D0A-B471-6CB3B1528A2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153F5-103D-4676-9598-3D250C2C1C0C}" type="datetimeFigureOut">
              <a:rPr lang="ru-RU" smtClean="0"/>
              <a:t>01.03.2026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43F35-7570-4D0A-B471-6CB3B1528A2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C63153F5-103D-4676-9598-3D250C2C1C0C}" type="datetimeFigureOut">
              <a:rPr lang="ru-RU" smtClean="0"/>
              <a:t>01.03.2026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F0F43F35-7570-4D0A-B471-6CB3B1528A27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412776"/>
            <a:ext cx="7772400" cy="2880320"/>
          </a:xfrm>
        </p:spPr>
        <p:txBody>
          <a:bodyPr>
            <a:normAutofit/>
          </a:bodyPr>
          <a:lstStyle/>
          <a:p>
            <a:r>
              <a:rPr lang="ru-RU" sz="4800" b="1" dirty="0" err="1">
                <a:effectLst/>
              </a:rPr>
              <a:t>Місце</a:t>
            </a:r>
            <a:r>
              <a:rPr lang="ru-RU" sz="4800" b="1" dirty="0">
                <a:effectLst/>
              </a:rPr>
              <a:t> </a:t>
            </a:r>
            <a:r>
              <a:rPr lang="ru-RU" sz="4800" b="1" dirty="0" err="1">
                <a:effectLst/>
              </a:rPr>
              <a:t>ділового</a:t>
            </a:r>
            <a:r>
              <a:rPr lang="ru-RU" sz="4800" b="1" dirty="0">
                <a:effectLst/>
              </a:rPr>
              <a:t> проекту в </a:t>
            </a:r>
            <a:r>
              <a:rPr lang="ru-RU" sz="4800" b="1" dirty="0" err="1">
                <a:effectLst/>
              </a:rPr>
              <a:t>процесі</a:t>
            </a:r>
            <a:r>
              <a:rPr lang="ru-RU" sz="4800" b="1" dirty="0">
                <a:effectLst/>
              </a:rPr>
              <a:t> </a:t>
            </a:r>
            <a:r>
              <a:rPr lang="ru-RU" sz="4800" b="1" dirty="0" err="1">
                <a:effectLst/>
              </a:rPr>
              <a:t>впровадження</a:t>
            </a:r>
            <a:r>
              <a:rPr lang="ru-RU" sz="4800" b="1" dirty="0">
                <a:effectLst/>
              </a:rPr>
              <a:t> </a:t>
            </a:r>
            <a:r>
              <a:rPr lang="ru-RU" sz="4800" b="1" dirty="0" err="1">
                <a:effectLst/>
              </a:rPr>
              <a:t>бізнес-ідеї</a:t>
            </a:r>
            <a:r>
              <a:rPr lang="ru-RU" sz="4800" b="1" dirty="0">
                <a:effectLst/>
              </a:rPr>
              <a:t> </a:t>
            </a:r>
            <a:endParaRPr lang="ru-RU" sz="4800" b="1" dirty="0"/>
          </a:p>
        </p:txBody>
      </p:sp>
    </p:spTree>
    <p:extLst>
      <p:ext uri="{BB962C8B-B14F-4D97-AF65-F5344CB8AC3E}">
        <p14:creationId xmlns:p14="http://schemas.microsoft.com/office/powerpoint/2010/main" val="7504635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648072"/>
          </a:xfrm>
        </p:spPr>
        <p:txBody>
          <a:bodyPr/>
          <a:lstStyle/>
          <a:p>
            <a:pPr algn="r"/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Розробка концепції проекту.</a:t>
            </a:r>
            <a:endParaRPr lang="ru-RU" sz="200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Розділи бізнес-плану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сутність проекту (можливості підприємства, резюме);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підприємство;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продукція;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ринки збуту продукції;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конкуренція (відомості про конкуруючих проектах);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маркетинг (стратегія маркетингу);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виробничий процес;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організаційний план;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оцінка ризиків і страхування;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фінансовий	план;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стратегія	фінансування.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281851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648072"/>
          </a:xfrm>
        </p:spPr>
        <p:txBody>
          <a:bodyPr/>
          <a:lstStyle/>
          <a:p>
            <a:pPr algn="r"/>
            <a:r>
              <a:rPr lang="uk-UA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1. Розробка концепції проекту.</a:t>
            </a:r>
            <a:endParaRPr lang="ru-RU" sz="200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54461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uk-UA" sz="29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 планування проектів вирішує наступні завдання</a:t>
            </a:r>
            <a:r>
              <a:rPr lang="uk-UA" sz="2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29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uk-UA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Диверсифікація, перепрофілювання та реорганізація діючого виробництва;</a:t>
            </a:r>
            <a:endParaRPr lang="ru-RU" sz="2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uk-UA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Підготовка заявок діючих і новостворюваних підприємств з метою отримання кредитів на створення нових, реконструкцію та розширення виробництв;</a:t>
            </a:r>
            <a:endParaRPr lang="ru-RU" sz="2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uk-UA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Обґрунтування будівництва нових підприємств;</a:t>
            </a:r>
            <a:endParaRPr lang="ru-RU" sz="2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uk-UA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Обґрунтування пропозицій щодо приватизації державних і муніципальних підприємств;</a:t>
            </a:r>
            <a:endParaRPr lang="ru-RU" sz="2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5270137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648072"/>
          </a:xfrm>
        </p:spPr>
        <p:txBody>
          <a:bodyPr/>
          <a:lstStyle/>
          <a:p>
            <a:pPr algn="r"/>
            <a:r>
              <a:rPr lang="uk-UA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1. Розробка концепції проекту.</a:t>
            </a:r>
            <a:endParaRPr lang="ru-RU" sz="200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544616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uk-UA" sz="29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 планування проектів вирішує наступні завдання</a:t>
            </a:r>
            <a:r>
              <a:rPr lang="uk-UA" sz="2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29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uk-UA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Створення нових підприємств, визначення профілю майбутньої фірми та основних напрямів її комерційної діяльності;</a:t>
            </a:r>
            <a:endParaRPr lang="ru-RU" sz="2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uk-UA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Вихід на зовнішній ринок і залучення іноземних інвестицій;</a:t>
            </a:r>
            <a:endParaRPr lang="ru-RU" sz="2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uk-UA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Розробка пропозицій щодо державної підтримки підприємств;</a:t>
            </a:r>
            <a:endParaRPr lang="ru-RU" sz="2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uk-UA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 як внутрішнього документа, що представляє оцінку діяльності фірми , виявлення її сильних і слабких сторін, формування цілей її діяльності, обґрунтування способів і тактики функціонування проекту, прогнозування майбутніх фінансових результатів та інших цілей.</a:t>
            </a:r>
            <a:endParaRPr lang="ru-RU" sz="2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7790233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432048"/>
          </a:xfrm>
        </p:spPr>
        <p:txBody>
          <a:bodyPr/>
          <a:lstStyle/>
          <a:p>
            <a:pPr algn="r"/>
            <a:r>
              <a:rPr lang="uk-UA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1. Розробка концепції проекту.</a:t>
            </a:r>
            <a:endParaRPr lang="ru-RU" sz="200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620688"/>
            <a:ext cx="8568952" cy="561662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Розробка проекту 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 algn="just">
              <a:buNone/>
            </a:pP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особливим чином організована науково-дослідна робота прогнозно-аналітичного і техніко-економічного характеру, яка пов’язана з постановкою мети розробки проекту, розробкою його концепції, планування і оформлення проектно-кошторисної документації.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507270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432048"/>
          </a:xfrm>
        </p:spPr>
        <p:txBody>
          <a:bodyPr/>
          <a:lstStyle/>
          <a:p>
            <a:pPr algn="r"/>
            <a:r>
              <a:rPr lang="uk-UA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1. Розробка концепції проекту.</a:t>
            </a:r>
            <a:endParaRPr lang="ru-RU" sz="200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620688"/>
            <a:ext cx="8568952" cy="561662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Стадія розробки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(передінвестиційна фаза) передбачає </a:t>
            </a: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наступні етапи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 інвестиційних можливостей і висунення бізнес-ідеї;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аналіз альтернативних варіантів проекту й попередній вибір проекту;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підготовка проекту - розробка попереднього техніко-економічного (ПТЕО) і техніко-економічного обґрунтування (ТЕО);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функціональні дослідження з проекту;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висновок з проекту й рішення про інвестування.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7204219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648072"/>
          </a:xfrm>
        </p:spPr>
        <p:txBody>
          <a:bodyPr/>
          <a:lstStyle/>
          <a:p>
            <a:pPr algn="r"/>
            <a:r>
              <a:rPr lang="uk-UA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1. Розробка концепції проекту.</a:t>
            </a:r>
            <a:endParaRPr lang="ru-RU" sz="200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/>
          <a:lstStyle/>
          <a:p>
            <a:pPr marL="0" indent="0" algn="just">
              <a:buNone/>
            </a:pPr>
            <a:r>
              <a:rPr lang="uk-UA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Концепція проекту </a:t>
            </a:r>
            <a:r>
              <a:rPr lang="uk-UA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це попередній план впровадження бізнес-ідеї проекту, який надається керівнику підприємства або потенційному інвестору з метою оцінки перспективності цієї бізнес-пропозиції.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1662690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648072"/>
          </a:xfrm>
        </p:spPr>
        <p:txBody>
          <a:bodyPr/>
          <a:lstStyle/>
          <a:p>
            <a:pPr algn="r"/>
            <a:r>
              <a:rPr lang="uk-UA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1. Розробка концепції проекту.</a:t>
            </a:r>
            <a:endParaRPr lang="ru-RU" sz="200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328592"/>
          </a:xfrm>
        </p:spPr>
        <p:txBody>
          <a:bodyPr/>
          <a:lstStyle/>
          <a:p>
            <a:pPr marL="0" indent="0" algn="ctr">
              <a:buNone/>
            </a:pPr>
            <a:r>
              <a:rPr lang="uk-UA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Етапи розробки концепції проекту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 algn="ctr">
              <a:buNone/>
            </a:pP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 інвестиційного задуму проекту</a:t>
            </a:r>
          </a:p>
          <a:p>
            <a:pPr marL="457200" indent="-457200">
              <a:buFont typeface="+mj-lt"/>
              <a:buAutoNum type="arabicPeriod"/>
            </a:pP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Попереднє опрацювання цілей і задач проекту</a:t>
            </a:r>
          </a:p>
          <a:p>
            <a:pPr marL="457200" indent="-457200">
              <a:buFont typeface="+mj-lt"/>
              <a:buAutoNum type="arabicPeriod"/>
            </a:pP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Попередній аналіз здійснення проекту</a:t>
            </a:r>
          </a:p>
          <a:p>
            <a:pPr marL="457200" indent="-457200">
              <a:buFont typeface="+mj-lt"/>
              <a:buAutoNum type="arabicPeriod"/>
            </a:pP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Декларація про намір. 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9969293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432048"/>
          </a:xfrm>
        </p:spPr>
        <p:txBody>
          <a:bodyPr/>
          <a:lstStyle/>
          <a:p>
            <a:pPr algn="r"/>
            <a:r>
              <a:rPr lang="uk-UA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1. Розробка концепції проекту.</a:t>
            </a:r>
            <a:endParaRPr lang="ru-RU" sz="200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528763" y="35734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altLang="ru-RU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alt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904656"/>
          </a:xfrm>
        </p:spPr>
        <p:txBody>
          <a:bodyPr>
            <a:normAutofit fontScale="85000" lnSpcReduction="10000"/>
          </a:bodyPr>
          <a:lstStyle/>
          <a:p>
            <a:pPr marL="0" indent="0" algn="ctr">
              <a:buNone/>
            </a:pPr>
            <a:r>
              <a:rPr lang="uk-UA" sz="3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 інвестиційного задуму проекту</a:t>
            </a:r>
            <a:endParaRPr lang="ru-RU" sz="33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uk-UA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Шаблон змісту концепції проекту</a:t>
            </a:r>
          </a:p>
          <a:p>
            <a:pPr algn="just"/>
            <a:r>
              <a:rPr lang="uk-UA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Точність наведеної числової інформації ±30</a:t>
            </a:r>
            <a:r>
              <a:rPr lang="uk-UA" sz="2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±40%	</a:t>
            </a:r>
            <a:endParaRPr lang="ru-RU" sz="2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uk-UA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Причини ініціалізації проекту (визначення проблеми, яка буде розв’язана за допомогою продукту проекту та підстави для ініціалізації проекту в організації) </a:t>
            </a:r>
            <a:r>
              <a:rPr lang="uk-UA" sz="2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ru-RU" sz="2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uk-UA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Сутність запропонованої інноваційної ідеї та спосіб її використання для розв’язання конкретної проблеми організації  </a:t>
            </a:r>
          </a:p>
          <a:p>
            <a:pPr lvl="0" algn="just"/>
            <a:r>
              <a:rPr lang="uk-UA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Мета проекту 	</a:t>
            </a:r>
            <a:endParaRPr lang="ru-RU" sz="2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uk-UA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Очікувані вигоди проекту 	</a:t>
            </a:r>
            <a:endParaRPr lang="ru-RU" sz="2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uk-UA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Обмеження проекту </a:t>
            </a:r>
            <a:r>
              <a:rPr lang="uk-UA" sz="2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ru-RU" sz="2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uk-UA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Допущення та ризики проекту</a:t>
            </a:r>
            <a:endParaRPr lang="ru-RU" sz="2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018986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648072"/>
          </a:xfrm>
        </p:spPr>
        <p:txBody>
          <a:bodyPr/>
          <a:lstStyle/>
          <a:p>
            <a:pPr algn="r"/>
            <a:r>
              <a:rPr lang="uk-UA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1. Розробка концепції проекту.</a:t>
            </a:r>
            <a:endParaRPr lang="ru-RU" sz="200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Попереднє опрацювання цілей і задач проекту</a:t>
            </a:r>
          </a:p>
          <a:p>
            <a:pPr marL="0" indent="0">
              <a:buNone/>
            </a:pP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Цілі проекту повинні бути</a:t>
            </a:r>
          </a:p>
          <a:p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чітко сформульовані  </a:t>
            </a:r>
          </a:p>
          <a:p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задовольняти характеристикам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SMART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uk-UA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специфічність (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Specific</a:t>
            </a:r>
            <a:r>
              <a:rPr lang="uk-UA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uk-UA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вимірюваність</a:t>
            </a:r>
            <a:r>
              <a:rPr lang="uk-UA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Measurable</a:t>
            </a:r>
            <a:r>
              <a:rPr lang="uk-UA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узгодженість (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Agreed Upon</a:t>
            </a:r>
            <a:r>
              <a:rPr lang="uk-UA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реалістичність (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Realistic</a:t>
            </a:r>
            <a:r>
              <a:rPr lang="uk-UA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обмеженість в часі (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Time</a:t>
            </a:r>
            <a:r>
              <a:rPr lang="uk-UA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related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164905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648072"/>
          </a:xfrm>
        </p:spPr>
        <p:txBody>
          <a:bodyPr/>
          <a:lstStyle/>
          <a:p>
            <a:pPr algn="r"/>
            <a:r>
              <a:rPr lang="uk-UA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1. Розробка концепції проекту.</a:t>
            </a:r>
            <a:endParaRPr lang="ru-RU" sz="200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Декларація про намір 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аналізує: </a:t>
            </a:r>
          </a:p>
          <a:p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потребу в кінцевих результатах; </a:t>
            </a:r>
          </a:p>
          <a:p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наявні ресурси; </a:t>
            </a:r>
          </a:p>
          <a:p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вплив проекту на навколишнє середовище;</a:t>
            </a:r>
          </a:p>
          <a:p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загальний інвестиційний клімат; </a:t>
            </a:r>
          </a:p>
          <a:p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рівень якості; </a:t>
            </a:r>
          </a:p>
          <a:p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вартість.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319593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936104"/>
          </a:xfrm>
        </p:spPr>
        <p:txBody>
          <a:bodyPr/>
          <a:lstStyle/>
          <a:p>
            <a:pPr lvl="0" algn="r">
              <a:lnSpc>
                <a:spcPct val="100000"/>
              </a:lnSpc>
            </a:pP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 algn="just">
              <a:buNone/>
            </a:pPr>
            <a:r>
              <a:rPr lang="uk-UA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це сукупність цілеспрямованих, послідовно орієнтованих у часі, </a:t>
            </a:r>
            <a:r>
              <a:rPr lang="uk-UA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одноразових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комплексних і нерегулярно повторюваних дій (заходів або робіт), орієнтованих на досягнення кінцевого результату	в </a:t>
            </a:r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умовах </a:t>
            </a:r>
            <a:r>
              <a:rPr lang="uk-UA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обмеженості </a:t>
            </a:r>
            <a:r>
              <a:rPr lang="uk-UA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ресурсів 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 </a:t>
            </a:r>
            <a:r>
              <a:rPr lang="uk-UA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заданості термінів 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їх початку і завершення.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325208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648072"/>
          </a:xfrm>
        </p:spPr>
        <p:txBody>
          <a:bodyPr/>
          <a:lstStyle/>
          <a:p>
            <a:pPr algn="r"/>
            <a:r>
              <a:rPr lang="uk-UA" sz="2000" dirty="0">
                <a:effectLst/>
              </a:rPr>
              <a:t>2.Структура проектного аналізу</a:t>
            </a:r>
            <a:endParaRPr lang="ru-RU" sz="200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практиці західного проектного аналізу прийнято використовувати наступні </a:t>
            </a:r>
            <a:r>
              <a:rPr lang="uk-UA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два критерії</a:t>
            </a:r>
            <a:r>
              <a:rPr lang="uk-UA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uk-UA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зрілість галузі;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конкурентоспроможність підприємства, положення на ринку.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56774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648072"/>
          </a:xfrm>
        </p:spPr>
        <p:txBody>
          <a:bodyPr/>
          <a:lstStyle/>
          <a:p>
            <a:pPr algn="r"/>
            <a:r>
              <a:rPr lang="uk-UA" sz="2000" dirty="0">
                <a:effectLst/>
              </a:rPr>
              <a:t>2.Структура проектного аналізу</a:t>
            </a:r>
            <a:endParaRPr lang="ru-RU" sz="200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/>
          <a:lstStyle/>
          <a:p>
            <a:pPr marL="0" indent="0" algn="just">
              <a:buNone/>
            </a:pPr>
            <a:r>
              <a:rPr lang="uk-UA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Проектний аналіз </a:t>
            </a:r>
            <a:r>
              <a:rPr lang="uk-UA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це вид добровільної експертизи проекту, предметом якої є дослідження повноти та якості проектних рішень, соціальної, економічної, фінансової та суспільної ефективності та комерційної реалізованості.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8489516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648072"/>
          </a:xfrm>
        </p:spPr>
        <p:txBody>
          <a:bodyPr/>
          <a:lstStyle/>
          <a:p>
            <a:pPr algn="r"/>
            <a:r>
              <a:rPr lang="uk-UA" sz="2000" dirty="0">
                <a:effectLst/>
              </a:rPr>
              <a:t>2.Структура проектного аналізу</a:t>
            </a:r>
            <a:endParaRPr lang="ru-RU" sz="200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6048672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Програма проектного аналізу зазвичай включає в себе наступне: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spcBef>
                <a:spcPts val="0"/>
              </a:spcBef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розробка завдання; </a:t>
            </a:r>
          </a:p>
          <a:p>
            <a:pPr marL="0" indent="0">
              <a:spcBef>
                <a:spcPts val="0"/>
              </a:spcBef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прийом у замовника вихідної проектної документації, формування реєстрів; </a:t>
            </a:r>
          </a:p>
          <a:p>
            <a:pPr marL="0" indent="0">
              <a:spcBef>
                <a:spcPts val="0"/>
              </a:spcBef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експрес-аналіз поточного стану проекту з документами; </a:t>
            </a:r>
          </a:p>
          <a:p>
            <a:pPr marL="0" indent="0">
              <a:spcBef>
                <a:spcPts val="0"/>
              </a:spcBef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аналіз задуму (ідеї);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аналіз інституційного середовища; </a:t>
            </a:r>
          </a:p>
          <a:p>
            <a:pPr marL="0" indent="0">
              <a:spcBef>
                <a:spcPts val="0"/>
              </a:spcBef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аналіз повноти передінвестиційних досліджень; </a:t>
            </a:r>
          </a:p>
          <a:p>
            <a:pPr marL="0" indent="0">
              <a:spcBef>
                <a:spcPts val="0"/>
              </a:spcBef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аналіз правової обґрунтованості; </a:t>
            </a:r>
          </a:p>
          <a:p>
            <a:pPr marL="0" indent="0">
              <a:spcBef>
                <a:spcPts val="0"/>
              </a:spcBef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стратегічний аналіз змін зовнішнього середовища; </a:t>
            </a:r>
          </a:p>
          <a:p>
            <a:pPr marL="0" indent="0">
              <a:spcBef>
                <a:spcPts val="0"/>
              </a:spcBef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аналіз концепції; </a:t>
            </a:r>
          </a:p>
          <a:p>
            <a:pPr marL="0" indent="0">
              <a:spcBef>
                <a:spcPts val="0"/>
              </a:spcBef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аналіз структури проекту; </a:t>
            </a:r>
          </a:p>
          <a:p>
            <a:pPr marL="0" indent="0">
              <a:spcBef>
                <a:spcPts val="0"/>
              </a:spcBef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аналіз методології управління проектом і структури команди проекту; </a:t>
            </a:r>
          </a:p>
          <a:p>
            <a:pPr marL="0" indent="0">
              <a:spcBef>
                <a:spcPts val="0"/>
              </a:spcBef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експертиза складу, змісту та якості проектної документації; </a:t>
            </a:r>
          </a:p>
          <a:p>
            <a:pPr marL="0" indent="0">
              <a:spcBef>
                <a:spcPts val="0"/>
              </a:spcBef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аналіз логіко - правової схеми реалізації проекту на відповідність; </a:t>
            </a:r>
          </a:p>
          <a:p>
            <a:pPr marL="0" indent="0">
              <a:spcBef>
                <a:spcPts val="0"/>
              </a:spcBef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оцінка визначеності проекту; </a:t>
            </a:r>
          </a:p>
          <a:p>
            <a:pPr marL="0" indent="0">
              <a:spcBef>
                <a:spcPts val="0"/>
              </a:spcBef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оцінка проектної документації на відповідність; </a:t>
            </a:r>
          </a:p>
          <a:p>
            <a:pPr marL="0" indent="0">
              <a:spcBef>
                <a:spcPts val="0"/>
              </a:spcBef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аналіз сценарію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065823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648072"/>
          </a:xfrm>
        </p:spPr>
        <p:txBody>
          <a:bodyPr/>
          <a:lstStyle/>
          <a:p>
            <a:pPr algn="r"/>
            <a:r>
              <a:rPr lang="uk-UA" sz="2000" dirty="0">
                <a:effectLst/>
              </a:rPr>
              <a:t>2.Структура проектного аналізу</a:t>
            </a:r>
            <a:endParaRPr lang="ru-RU" sz="200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/>
          <a:lstStyle/>
          <a:p>
            <a:pPr marL="0" indent="0" algn="ctr">
              <a:buNone/>
            </a:pPr>
            <a:r>
              <a:rPr lang="uk-UA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Аналіз комерційної здійсненності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Принципово суть маркетингового аналізу полягає у відповіді на </a:t>
            </a:r>
            <a:r>
              <a:rPr lang="uk-UA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два запитання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чи зможе підприємство продати продукт, що є результатом реалізації проекту?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чи зможе підприємство одержати від цього достатній обсяг прибутку, що має виправдати інвестиційний проект?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3081244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648072"/>
          </a:xfrm>
        </p:spPr>
        <p:txBody>
          <a:bodyPr/>
          <a:lstStyle/>
          <a:p>
            <a:pPr algn="r"/>
            <a:r>
              <a:rPr lang="uk-UA" sz="2000" dirty="0">
                <a:effectLst/>
              </a:rPr>
              <a:t>2.Структура проектного аналізу</a:t>
            </a:r>
            <a:endParaRPr lang="ru-RU" sz="200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Технічний аналіз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 технічного аналізу інвестиційного проекту полягають у: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визначенні технологій, найбільш прийнятних з погляду цілей проекту;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аналізі місцевих умов, у тому числі доступності й вартості сировини, енергії, робочої сили;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перевірці наявності потенційних можливостей планування і здійснення проекту.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5557671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648072"/>
          </a:xfrm>
        </p:spPr>
        <p:txBody>
          <a:bodyPr/>
          <a:lstStyle/>
          <a:p>
            <a:pPr algn="r"/>
            <a:r>
              <a:rPr lang="uk-UA" sz="2000" dirty="0">
                <a:effectLst/>
              </a:rPr>
              <a:t>2. Структура проектного аналізу</a:t>
            </a:r>
            <a:endParaRPr lang="ru-RU" sz="200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688632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Технічний аналіз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Якщо виявляється неможливим використати власну технологію, то проводиться аналіз можливості залучення закордонної технології і устаткування за однією з </a:t>
            </a: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можливих схем:</a:t>
            </a:r>
            <a:endParaRPr lang="ru-RU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спільне підприємство з іноземною фірмою - часткове інвестування і повне забезпечення всіма технологіями;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купівля устаткування, що реалізує технологічне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know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how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turn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купівля устаткування, будівництво заводу, налагодження технологічного процесу «під ключ»;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product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hand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turn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-» плюс навчання персоналу доти, поки підприємство не виробить необхідний продукт;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купівля ліцензій на виробництво;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технічна допомога з боку закордонного технолога.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9974105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648072"/>
          </a:xfrm>
        </p:spPr>
        <p:txBody>
          <a:bodyPr/>
          <a:lstStyle/>
          <a:p>
            <a:pPr algn="r"/>
            <a:r>
              <a:rPr lang="uk-UA" sz="2000" dirty="0">
                <a:effectLst/>
              </a:rPr>
              <a:t>2. Структура проектного аналізу</a:t>
            </a:r>
            <a:endParaRPr lang="ru-RU" sz="200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760640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Фінансовий аналіз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Загальна схема фінансового розділу інвестиційного проекту: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аналіз фінансового стану підприємства протягом 3-5 попередніх років роботи;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аналіз фінансового стану підприємства в період підготовки інвестиційного проекту;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установлення обсягу інвестиційних потреб;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установлення джерел фінансування інвестицій і їх вартості;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аналіз беззбитковості виробництва основних видів продукції;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прогноз прибутків і грошових потоків у процесі реалізації інвестиційного проекту;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оцінка ефективності інвестиційного проекту.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1447571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648072"/>
          </a:xfrm>
        </p:spPr>
        <p:txBody>
          <a:bodyPr/>
          <a:lstStyle/>
          <a:p>
            <a:pPr algn="r"/>
            <a:r>
              <a:rPr lang="uk-UA" sz="2000" dirty="0">
                <a:effectLst/>
              </a:rPr>
              <a:t>2. Структура проектного аналізу</a:t>
            </a:r>
            <a:endParaRPr lang="ru-RU" sz="200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76064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Фінансовий аналіз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Найбільш відповідальною частиною фінансового розділу проекту є його інвестиційна частина, що включає: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 інвестиційних потреб підприємства з проекту;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установлення і пошук джерел фінансування інвестиційних потреб;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оцінка вартості капіталу, залученого для реалізації інвестиційного проекту;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прогноз прибутків і грошових потоків за рахунок реалізації проекту;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оцінка показників ефективності проекту.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5783659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504056"/>
          </a:xfrm>
        </p:spPr>
        <p:txBody>
          <a:bodyPr/>
          <a:lstStyle/>
          <a:p>
            <a:pPr algn="r"/>
            <a:r>
              <a:rPr lang="uk-UA" sz="2000" dirty="0">
                <a:effectLst/>
              </a:rPr>
              <a:t>2. Структура проектного аналізу</a:t>
            </a:r>
            <a:endParaRPr lang="ru-RU" sz="200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54461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Економічний аналіз  </a:t>
            </a:r>
          </a:p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оцінка впливу внеску проекту в збільшення національного добробуту.</a:t>
            </a: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досягнення кожної мети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(в абсолютних значеннях або у % відношенні до кращого).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кожного проекту обчислюють зважене значення комплексного критерію: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=0.30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1+0.20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2+0.15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3+0.20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4+0.15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5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(2.1.)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вибір найкращого варіанта здійснюють за критерієм максимуму узагальненого критерію. Вимір економічної ефективності проводять з урахуванням вартості можливої закупівлі ресурсів і готової продукції, внутрішніх цін тощо.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824603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432048"/>
          </a:xfrm>
        </p:spPr>
        <p:txBody>
          <a:bodyPr/>
          <a:lstStyle/>
          <a:p>
            <a:pPr algn="r"/>
            <a:r>
              <a:rPr lang="uk-UA" sz="2000" dirty="0">
                <a:effectLst/>
              </a:rPr>
              <a:t>2. Структура проектного аналізу</a:t>
            </a:r>
            <a:endParaRPr lang="ru-RU" sz="200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Інституціональний аналіз 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оцінка сукупності внутрішніх і зовнішніх чинників, що супроводжують здійснення інвестиційного проекту за наступними трьома компонентами.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Можливості </a:t>
            </a:r>
            <a:r>
              <a:rPr lang="uk-UA" sz="2800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виробничого менеджменту</a:t>
            </a:r>
            <a:r>
              <a:rPr lang="uk-UA" sz="28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800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Трудові ресурси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які планується залучити для реалізації проекту.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800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Організаційна структура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 яка не повинна гальмувати розвиток проекту. 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8424695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864096"/>
          </a:xfrm>
        </p:spPr>
        <p:txBody>
          <a:bodyPr/>
          <a:lstStyle/>
          <a:p>
            <a:pPr algn="r">
              <a:lnSpc>
                <a:spcPct val="100000"/>
              </a:lnSpc>
            </a:pPr>
            <a:endParaRPr lang="ru-RU" sz="2000" dirty="0">
              <a:effectLst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uk-UA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Спільні ознаки, </a:t>
            </a:r>
          </a:p>
          <a:p>
            <a:pPr marL="0" indent="0" algn="ctr">
              <a:buNone/>
            </a:pPr>
            <a:r>
              <a:rPr lang="uk-UA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що </a:t>
            </a:r>
            <a:r>
              <a:rPr lang="uk-UA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характеризують </a:t>
            </a:r>
            <a:r>
              <a:rPr lang="uk-UA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проекти</a:t>
            </a:r>
          </a:p>
          <a:p>
            <a:pPr lvl="0"/>
            <a:r>
              <a:rPr lang="uk-UA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Спрямованість на досягнення мети</a:t>
            </a:r>
            <a:r>
              <a:rPr lang="uk-UA" sz="3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lvl="0"/>
            <a:r>
              <a:rPr lang="uk-UA" sz="3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Численні </a:t>
            </a:r>
            <a:r>
              <a:rPr lang="uk-UA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ієрархічні цілі</a:t>
            </a:r>
            <a:r>
              <a:rPr lang="uk-UA" sz="3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uk-UA" sz="3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Координоване </a:t>
            </a:r>
            <a:r>
              <a:rPr lang="uk-UA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 пов’язаних між собою дій. </a:t>
            </a:r>
            <a:endParaRPr lang="uk-UA" sz="31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Часові рамки проекту. </a:t>
            </a:r>
            <a:endParaRPr lang="uk-UA" sz="31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3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Наявність </a:t>
            </a:r>
            <a:r>
              <a:rPr lang="uk-UA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бюджету. </a:t>
            </a:r>
            <a:endParaRPr lang="uk-UA" sz="31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3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Унікальність</a:t>
            </a:r>
            <a:r>
              <a:rPr lang="uk-UA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3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587354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432048"/>
          </a:xfrm>
        </p:spPr>
        <p:txBody>
          <a:bodyPr/>
          <a:lstStyle/>
          <a:p>
            <a:pPr algn="r"/>
            <a:r>
              <a:rPr lang="uk-UA" sz="2000" dirty="0">
                <a:effectLst/>
              </a:rPr>
              <a:t>2. Структура проектного аналізу</a:t>
            </a:r>
            <a:endParaRPr lang="ru-RU" sz="200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uk-U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Аналіз ризику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(схема):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обрання найбільш невизначених параметрів інвестиційного проекту;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проведення аналізу ефективності проекту для граничних значень кожного параметра;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розробка трьох сценаріїв інвестиційного проекту: базового, найбільш песимістичного, найбільш оптимістичного (необов'язково).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uk-UA" sz="28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uk-UA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Стратегічний інвестор, як правило, робить висновок на основі найбільш песимістичного сценарію.</a:t>
            </a:r>
            <a:endParaRPr lang="ru-RU" sz="28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5462901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648072"/>
          </a:xfrm>
        </p:spPr>
        <p:txBody>
          <a:bodyPr/>
          <a:lstStyle/>
          <a:p>
            <a:pPr algn="r"/>
            <a:r>
              <a:rPr lang="uk-UA" sz="2000" dirty="0">
                <a:effectLst/>
              </a:rPr>
              <a:t>2. Структура проектного аналізу</a:t>
            </a:r>
            <a:endParaRPr lang="ru-RU" sz="200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68863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Соціальний аналіз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Мета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скласти план реалізації проекту, прийнятний для його користувачів. </a:t>
            </a:r>
          </a:p>
          <a:p>
            <a:pPr marL="0" indent="0" algn="just">
              <a:buNone/>
            </a:pP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 питання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соціокультурні і демографічні характеристики населення в регіоні реалізації проекту (кількісна та соціальна структура);</a:t>
            </a: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організація населення в цьому регіоні, зокрема наявність робочої сили; </a:t>
            </a: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прийнятності проекту для місцевої культури; </a:t>
            </a: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стратегії забезпечення виконання необхідних зобов'язань перед групами населення й організаціями, що мають користуватися результатами проекту чи підпадають під його вплив.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96537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792088"/>
          </a:xfrm>
        </p:spPr>
        <p:txBody>
          <a:bodyPr>
            <a:normAutofit/>
          </a:bodyPr>
          <a:lstStyle/>
          <a:p>
            <a:pPr lvl="0" algn="r">
              <a:lnSpc>
                <a:spcPct val="100000"/>
              </a:lnSpc>
            </a:pP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184576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 проектами </a:t>
            </a:r>
          </a:p>
          <a:p>
            <a:pPr marL="0" indent="0" algn="just">
              <a:buNone/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мистецтво керування і координації людських і матеріальних ресурсів упродовж життєвого циклу проекту шляхом застосування системи сучасних методів і техніки управління для досягнення визначених у проекті результатів за складом і обсягом робіт, вартістю, якістю і задоволенням потреб учасників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проекту.  </a:t>
            </a:r>
            <a:r>
              <a:rPr lang="uk-UA" sz="17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Інститут управління проектами США (</a:t>
            </a:r>
            <a:r>
              <a:rPr lang="en-US" sz="17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Project Management Institute</a:t>
            </a:r>
            <a:r>
              <a:rPr lang="uk-UA" sz="17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uk-UA" sz="17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 управлінське завдання із завершення проекту вчасно, у межах встановленого бюджету, відповідно до технічних специфікацій та вимог. Менеджер проекту є відповідальним за досягнення цих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результатів.  </a:t>
            </a:r>
            <a:r>
              <a:rPr lang="uk-UA" sz="17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Англійська асоціація </a:t>
            </a:r>
            <a:r>
              <a:rPr lang="uk-UA" sz="17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проект-менеджерів</a:t>
            </a:r>
          </a:p>
          <a:p>
            <a:pPr marL="0" indent="0" algn="just">
              <a:buNone/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 єдність управлінських завдань, організації, техніки та засобів для реалізації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проекту. </a:t>
            </a:r>
            <a:r>
              <a:rPr lang="en-US" sz="17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DIN </a:t>
            </a:r>
            <a:r>
              <a:rPr lang="uk-UA" sz="17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69 901, </a:t>
            </a:r>
            <a:r>
              <a:rPr lang="uk-UA" sz="17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Німеччина</a:t>
            </a:r>
            <a:endParaRPr lang="ru-RU" sz="17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18934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504056"/>
          </a:xfrm>
        </p:spPr>
        <p:txBody>
          <a:bodyPr/>
          <a:lstStyle/>
          <a:p>
            <a:pPr lvl="0" algn="r"/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Розробка концепції проекту.</a:t>
            </a:r>
            <a:endParaRPr lang="ru-RU" sz="200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Ініціація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процес формального визнання необхідності виконання проекту.</a:t>
            </a:r>
          </a:p>
          <a:p>
            <a:pPr marL="0" indent="0" algn="ctr">
              <a:buNone/>
            </a:pPr>
            <a:r>
              <a:rPr lang="uk-UA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 стадії ініціації 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 проблеми, яку необхідно вирішити;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позначення вимірного очікуваного результату проекту;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аналіз досяжності цілей проекту;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ухвалення рішення про старт/скасування проекту;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 пріоритетності проекту;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призначення менеджера проекту;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фіксація точки старту проекту.</a:t>
            </a:r>
          </a:p>
          <a:p>
            <a:pPr marL="0" lvl="0" indent="0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Перераховані стадії можуть реалізовуватися одночасно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05284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648072"/>
          </a:xfrm>
        </p:spPr>
        <p:txBody>
          <a:bodyPr/>
          <a:lstStyle/>
          <a:p>
            <a:pPr lvl="0" algn="r"/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Розробка концепції проекту.</a:t>
            </a:r>
            <a:endParaRPr lang="ru-RU" sz="200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 причини ініціації проектів:</a:t>
            </a:r>
          </a:p>
          <a:p>
            <a:pPr lvl="0"/>
            <a:r>
              <a:rPr lang="uk-UA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вимоги ринку;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uk-UA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потреби бізнесу;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uk-UA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попит споживачів;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uk-UA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технологічний розвиток;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uk-UA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юридичні вимоги.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301144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648072"/>
          </a:xfrm>
        </p:spPr>
        <p:txBody>
          <a:bodyPr/>
          <a:lstStyle/>
          <a:p>
            <a:pPr algn="r"/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Розробка концепції проекту.</a:t>
            </a:r>
            <a:endParaRPr lang="ru-RU" sz="200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908720"/>
            <a:ext cx="8229600" cy="561662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uk-UA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Обґрунтування проекту</a:t>
            </a:r>
            <a:r>
              <a:rPr lang="uk-UA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документ, що формально підтверджує обґрунтованість проекту, й містить опис: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потреб бізнесу, на задоволення яких орієнтується проект;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опис продукту, об’єкта, послуги.</a:t>
            </a:r>
          </a:p>
          <a:p>
            <a:pPr lvl="0" algn="just"/>
            <a:endParaRPr lang="uk-UA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buNone/>
            </a:pPr>
            <a:r>
              <a:rPr lang="uk-UA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Бізнес-план - форма обґрунтування майбутнього проекту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656045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432048"/>
          </a:xfrm>
        </p:spPr>
        <p:txBody>
          <a:bodyPr/>
          <a:lstStyle/>
          <a:p>
            <a:pPr algn="r"/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Розробка концепції проекту.</a:t>
            </a:r>
            <a:endParaRPr lang="ru-RU" sz="200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uk-UA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Бізнес-план</a:t>
            </a:r>
            <a:endParaRPr lang="uk-UA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докладний, чітко структурований і детально підготовлений документ, що описує цілі і задачі, які необхідно вирішити підприємству, способи досягнення поставлених цілей і техніко-економічні показники підприємства і/або проекту в результаті їх досягнення.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містить оцінку теперішнього моменту, сильних і слабких сторін проекту, аналіз ринку і інформацію про споживачів продукції або послуг.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дає можливість визначити життєздатність проекту в умовах конкуренції;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містить орієнтир розвитку проекту (підприємства, організації);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служить важливим інструментом отримання фінансової підтримки від зовнішніх інвесторів.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03681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432048"/>
          </a:xfrm>
        </p:spPr>
        <p:txBody>
          <a:bodyPr/>
          <a:lstStyle/>
          <a:p>
            <a:pPr algn="r"/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Розробка концепції проекту.</a:t>
            </a:r>
            <a:endParaRPr lang="ru-RU" sz="200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Бізнес-план призначений для трьох категорій учасників проекту: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uk-UA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менеджерів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творців бізнес-плану, розробка якого, окрім вищезгаданих результатів, дозволяє отримати очевидні переваги від самого процесу планування;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uk-UA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власників</a:t>
            </a:r>
            <a:r>
              <a:rPr lang="uk-UA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зацікавлених в складанні бізнес-плану з погляду перспектив розвитку фірми;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uk-UA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інвесторів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зазвичай банків, для яких бізнес-план є обов’язковим документом, підтверджуючим комерційну привабливість проекту.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9653862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сполнительная">
  <a:themeElements>
    <a:clrScheme name="Исполнительная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Исполнительн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Исполните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8545</TotalTime>
  <Words>1679</Words>
  <Application>Microsoft Office PowerPoint</Application>
  <PresentationFormat>Экран (4:3)</PresentationFormat>
  <Paragraphs>209</Paragraphs>
  <Slides>31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31</vt:i4>
      </vt:variant>
    </vt:vector>
  </HeadingPairs>
  <TitlesOfParts>
    <vt:vector size="37" baseType="lpstr">
      <vt:lpstr>Arial</vt:lpstr>
      <vt:lpstr>Century Gothic</vt:lpstr>
      <vt:lpstr>Courier New</vt:lpstr>
      <vt:lpstr>Palatino Linotype</vt:lpstr>
      <vt:lpstr>Times New Roman</vt:lpstr>
      <vt:lpstr>Исполнительная</vt:lpstr>
      <vt:lpstr>Місце ділового проекту в процесі впровадження бізнес-ідеї </vt:lpstr>
      <vt:lpstr>Презентация PowerPoint</vt:lpstr>
      <vt:lpstr>Презентация PowerPoint</vt:lpstr>
      <vt:lpstr>Презентация PowerPoint</vt:lpstr>
      <vt:lpstr>1. Розробка концепції проекту.</vt:lpstr>
      <vt:lpstr>1. Розробка концепції проекту.</vt:lpstr>
      <vt:lpstr>1. Розробка концепції проекту.</vt:lpstr>
      <vt:lpstr>1. Розробка концепції проекту.</vt:lpstr>
      <vt:lpstr>1. Розробка концепції проекту.</vt:lpstr>
      <vt:lpstr>1. Розробка концепції проекту.</vt:lpstr>
      <vt:lpstr>1. Розробка концепції проекту.</vt:lpstr>
      <vt:lpstr>1. Розробка концепції проекту.</vt:lpstr>
      <vt:lpstr>1. Розробка концепції проекту.</vt:lpstr>
      <vt:lpstr>1. Розробка концепції проекту.</vt:lpstr>
      <vt:lpstr>1. Розробка концепції проекту.</vt:lpstr>
      <vt:lpstr>1. Розробка концепції проекту.</vt:lpstr>
      <vt:lpstr>1. Розробка концепції проекту.</vt:lpstr>
      <vt:lpstr>1. Розробка концепції проекту.</vt:lpstr>
      <vt:lpstr>1. Розробка концепції проекту.</vt:lpstr>
      <vt:lpstr>2.Структура проектного аналізу</vt:lpstr>
      <vt:lpstr>2.Структура проектного аналізу</vt:lpstr>
      <vt:lpstr>2.Структура проектного аналізу</vt:lpstr>
      <vt:lpstr>2.Структура проектного аналізу</vt:lpstr>
      <vt:lpstr>2.Структура проектного аналізу</vt:lpstr>
      <vt:lpstr>2. Структура проектного аналізу</vt:lpstr>
      <vt:lpstr>2. Структура проектного аналізу</vt:lpstr>
      <vt:lpstr>2. Структура проектного аналізу</vt:lpstr>
      <vt:lpstr>2. Структура проектного аналізу</vt:lpstr>
      <vt:lpstr>2. Структура проектного аналізу</vt:lpstr>
      <vt:lpstr>2. Структура проектного аналізу</vt:lpstr>
      <vt:lpstr>2. Структура проектного аналізу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Admin</dc:creator>
  <cp:lastModifiedBy>Yana</cp:lastModifiedBy>
  <cp:revision>67</cp:revision>
  <dcterms:created xsi:type="dcterms:W3CDTF">2018-02-25T09:52:29Z</dcterms:created>
  <dcterms:modified xsi:type="dcterms:W3CDTF">2026-03-01T20:09:46Z</dcterms:modified>
</cp:coreProperties>
</file>