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3" r:id="rId20"/>
    <p:sldId id="274" r:id="rId21"/>
    <p:sldId id="286" r:id="rId22"/>
    <p:sldId id="28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94660"/>
  </p:normalViewPr>
  <p:slideViewPr>
    <p:cSldViewPr>
      <p:cViewPr varScale="1">
        <p:scale>
          <a:sx n="75" d="100"/>
          <a:sy n="75" d="100"/>
        </p:scale>
        <p:origin x="12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9C9D9-03BD-47F8-B8FD-9924D538DF84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3A6DA-8086-4F0B-A923-C02FBFE10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16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848872" cy="4752528"/>
          </a:xfrm>
        </p:spPr>
        <p:txBody>
          <a:bodyPr>
            <a:normAutofit/>
          </a:bodyPr>
          <a:lstStyle/>
          <a:p>
            <a:r>
              <a:rPr lang="ru-RU" sz="4800" b="1" dirty="0" err="1"/>
              <a:t>Управління</a:t>
            </a:r>
            <a:r>
              <a:rPr lang="ru-RU" sz="4800" b="1" dirty="0"/>
              <a:t> </a:t>
            </a:r>
            <a:r>
              <a:rPr lang="ru-RU" sz="4800" b="1" dirty="0" err="1"/>
              <a:t>ризиками</a:t>
            </a:r>
            <a:r>
              <a:rPr lang="ru-RU" sz="4800" b="1" dirty="0"/>
              <a:t> </a:t>
            </a:r>
            <a:r>
              <a:rPr lang="ru-RU" sz="4800" b="1" dirty="0" err="1"/>
              <a:t>проектів</a:t>
            </a:r>
            <a:r>
              <a:rPr lang="ru-RU" sz="4800" b="1" dirty="0"/>
              <a:t> </a:t>
            </a:r>
            <a:endParaRPr lang="en-US" sz="4800" b="1" dirty="0" smtClean="0"/>
          </a:p>
          <a:p>
            <a:r>
              <a:rPr lang="ru-RU" sz="4800" b="1" dirty="0" err="1" smtClean="0"/>
              <a:t>Сутність</a:t>
            </a:r>
            <a:r>
              <a:rPr lang="ru-RU" sz="4800" b="1" dirty="0" smtClean="0"/>
              <a:t> </a:t>
            </a:r>
            <a:r>
              <a:rPr lang="ru-RU" sz="4800" b="1" dirty="0"/>
              <a:t>і </a:t>
            </a:r>
            <a:r>
              <a:rPr lang="ru-RU" sz="4800" b="1" dirty="0" err="1"/>
              <a:t>класифікація</a:t>
            </a:r>
            <a:r>
              <a:rPr lang="ru-RU" sz="4800" b="1" dirty="0"/>
              <a:t> </a:t>
            </a:r>
            <a:r>
              <a:rPr lang="ru-RU" sz="4800" b="1" dirty="0" err="1"/>
              <a:t>ризиків</a:t>
            </a:r>
            <a:r>
              <a:rPr lang="ru-RU" sz="4800" b="1" dirty="0"/>
              <a:t> </a:t>
            </a:r>
            <a:r>
              <a:rPr lang="ru-RU" sz="4800" b="1" dirty="0" err="1"/>
              <a:t>проектів</a:t>
            </a:r>
            <a:r>
              <a:rPr lang="ru-RU" sz="4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349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r>
              <a:rPr lang="uk-UA" i="1" u="sng" dirty="0"/>
              <a:t>Управління проектними ризиками включає процеси: </a:t>
            </a:r>
            <a:endParaRPr lang="en-US" i="1" u="sng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457200" indent="-457200">
              <a:buAutoNum type="arabicParenR"/>
            </a:pPr>
            <a:r>
              <a:rPr lang="uk-UA" dirty="0" smtClean="0"/>
              <a:t>планування </a:t>
            </a:r>
            <a:r>
              <a:rPr lang="uk-UA" dirty="0"/>
              <a:t>управління ризиками, їх ідентифікації, </a:t>
            </a:r>
            <a:r>
              <a:rPr lang="uk-UA" dirty="0" err="1"/>
              <a:t>аналі</a:t>
            </a:r>
            <a:r>
              <a:rPr lang="uk-UA" dirty="0"/>
              <a:t> </a:t>
            </a:r>
            <a:r>
              <a:rPr lang="uk-UA" dirty="0" err="1"/>
              <a:t>зу</a:t>
            </a:r>
            <a:r>
              <a:rPr lang="uk-UA" dirty="0"/>
              <a:t>, реакції на ризики; </a:t>
            </a:r>
            <a:endParaRPr lang="en-US" dirty="0" smtClean="0"/>
          </a:p>
          <a:p>
            <a:pPr marL="457200" indent="-457200">
              <a:buAutoNum type="arabicParenR"/>
            </a:pPr>
            <a:endParaRPr lang="en-US" dirty="0" smtClean="0"/>
          </a:p>
          <a:p>
            <a:pPr marL="457200" indent="-457200">
              <a:buAutoNum type="arabicParenR"/>
            </a:pPr>
            <a:r>
              <a:rPr lang="uk-UA" dirty="0" smtClean="0"/>
              <a:t>моніторингу </a:t>
            </a:r>
            <a:r>
              <a:rPr lang="uk-UA" dirty="0"/>
              <a:t>і контролю ризиків під час виконання проекту.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041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uk-UA" b="1" dirty="0" smtClean="0"/>
              <a:t>Ціль </a:t>
            </a:r>
            <a:r>
              <a:rPr lang="uk-UA" b="1" dirty="0"/>
              <a:t>управління проектними ризиками </a:t>
            </a:r>
            <a:r>
              <a:rPr lang="uk-UA" dirty="0"/>
              <a:t>— підвищення </a:t>
            </a:r>
            <a:r>
              <a:rPr lang="uk-UA" dirty="0" smtClean="0"/>
              <a:t>ймовірності </a:t>
            </a:r>
            <a:r>
              <a:rPr lang="uk-UA" dirty="0"/>
              <a:t>позитивних для цілей проекту подій і зниження </a:t>
            </a:r>
            <a:r>
              <a:rPr lang="uk-UA" dirty="0" smtClean="0"/>
              <a:t>ймовірності </a:t>
            </a:r>
            <a:r>
              <a:rPr lang="uk-UA" dirty="0"/>
              <a:t>несприятливих подій.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362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uk-UA" sz="3200" b="1" dirty="0" smtClean="0"/>
              <a:t>проектний </a:t>
            </a:r>
            <a:r>
              <a:rPr lang="uk-UA" sz="3200" b="1" dirty="0"/>
              <a:t>«вогняний </a:t>
            </a:r>
            <a:r>
              <a:rPr lang="uk-UA" sz="3200" b="1" dirty="0" smtClean="0"/>
              <a:t>трикутник»: </a:t>
            </a:r>
            <a:endParaRPr lang="en-US" sz="3200" b="1" dirty="0" smtClean="0"/>
          </a:p>
          <a:p>
            <a:pPr marL="0" indent="0" algn="ctr">
              <a:buNone/>
            </a:pPr>
            <a:endParaRPr lang="en-US" sz="3200" b="1" dirty="0" smtClean="0"/>
          </a:p>
          <a:p>
            <a:pPr marL="457200" indent="-457200">
              <a:buAutoNum type="arabicPeriod"/>
            </a:pPr>
            <a:r>
              <a:rPr lang="uk-UA" dirty="0" smtClean="0"/>
              <a:t>Структурна </a:t>
            </a:r>
            <a:r>
              <a:rPr lang="uk-UA" dirty="0"/>
              <a:t>декомпозиція робіт і план реалізації проекту. </a:t>
            </a:r>
            <a:endParaRPr lang="en-US" dirty="0" smtClean="0"/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План </a:t>
            </a:r>
            <a:r>
              <a:rPr lang="uk-UA" dirty="0"/>
              <a:t>технічної підтримки проекту. </a:t>
            </a:r>
            <a:endParaRPr lang="en-US" dirty="0" smtClean="0"/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Підготовка </a:t>
            </a:r>
            <a:r>
              <a:rPr lang="uk-UA" dirty="0"/>
              <a:t>контрактів і документів про взаєморозуміння, які визначають взаємні зобов’язання.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8101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План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є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плану </a:t>
            </a:r>
            <a:r>
              <a:rPr lang="ru-RU" dirty="0" err="1"/>
              <a:t>управління</a:t>
            </a:r>
            <a:r>
              <a:rPr lang="ru-RU" dirty="0"/>
              <a:t> проектом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457200" indent="-457200">
              <a:buAutoNum type="arabicPeriod"/>
            </a:pPr>
            <a:r>
              <a:rPr lang="uk-UA" dirty="0" smtClean="0"/>
              <a:t>Методологія</a:t>
            </a:r>
            <a:r>
              <a:rPr lang="uk-UA" dirty="0"/>
              <a:t>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Розподіл </a:t>
            </a:r>
            <a:r>
              <a:rPr lang="uk-UA" dirty="0"/>
              <a:t>ролей і відповідальності.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Розробка </a:t>
            </a:r>
            <a:r>
              <a:rPr lang="uk-UA" dirty="0"/>
              <a:t>бюджету.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Терміни</a:t>
            </a:r>
            <a:r>
              <a:rPr lang="uk-UA" dirty="0"/>
              <a:t>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Категорії </a:t>
            </a:r>
            <a:r>
              <a:rPr lang="uk-UA" dirty="0"/>
              <a:t>ризиків.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600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категорії </a:t>
            </a:r>
            <a:r>
              <a:rPr lang="uk-UA" dirty="0"/>
              <a:t>ризиків: </a:t>
            </a:r>
            <a:endParaRPr lang="en-US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стратегічні/комерційні </a:t>
            </a:r>
            <a:r>
              <a:rPr lang="uk-UA" dirty="0"/>
              <a:t>(</a:t>
            </a:r>
            <a:r>
              <a:rPr lang="en-US" dirty="0"/>
              <a:t>ST/COM); </a:t>
            </a:r>
            <a:endParaRPr lang="en-US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економічні/фінансові </a:t>
            </a:r>
            <a:r>
              <a:rPr lang="uk-UA" dirty="0"/>
              <a:t>(</a:t>
            </a:r>
            <a:r>
              <a:rPr lang="en-US" dirty="0"/>
              <a:t>EC/FIN); </a:t>
            </a:r>
            <a:endParaRPr lang="en-US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організаційні </a:t>
            </a:r>
            <a:r>
              <a:rPr lang="uk-UA" dirty="0"/>
              <a:t>(організація, менеджмент, людський фактор) (</a:t>
            </a:r>
            <a:r>
              <a:rPr lang="en-US" dirty="0"/>
              <a:t>ORG); </a:t>
            </a:r>
            <a:endParaRPr lang="en-US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політичні </a:t>
            </a:r>
            <a:r>
              <a:rPr lang="uk-UA" dirty="0"/>
              <a:t>(</a:t>
            </a:r>
            <a:r>
              <a:rPr lang="en-US" dirty="0"/>
              <a:t>POL); </a:t>
            </a:r>
            <a:endParaRPr lang="en-US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навколишнього </a:t>
            </a:r>
            <a:r>
              <a:rPr lang="uk-UA" dirty="0"/>
              <a:t>середовища (</a:t>
            </a:r>
            <a:r>
              <a:rPr lang="en-US" dirty="0"/>
              <a:t>ENV); </a:t>
            </a:r>
            <a:endParaRPr lang="en-US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технічні </a:t>
            </a:r>
            <a:r>
              <a:rPr lang="uk-UA" dirty="0"/>
              <a:t>(</a:t>
            </a:r>
            <a:r>
              <a:rPr lang="en-US" dirty="0"/>
              <a:t>TECH).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3788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Risk</a:t>
            </a:r>
            <a:r>
              <a:rPr lang="ru-RU" dirty="0"/>
              <a:t> </a:t>
            </a:r>
            <a:r>
              <a:rPr lang="ru-RU" dirty="0" err="1"/>
              <a:t>Identification</a:t>
            </a:r>
            <a:r>
              <a:rPr lang="ru-RU" dirty="0"/>
              <a:t> &amp; </a:t>
            </a:r>
            <a:r>
              <a:rPr lang="ru-RU" dirty="0" err="1"/>
              <a:t>Quantification</a:t>
            </a:r>
            <a:r>
              <a:rPr lang="ru-RU" dirty="0"/>
              <a:t> — </a:t>
            </a:r>
            <a:r>
              <a:rPr lang="ru-RU" dirty="0" err="1"/>
              <a:t>визначення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проект та </a:t>
            </a:r>
            <a:r>
              <a:rPr lang="ru-RU" dirty="0" err="1"/>
              <a:t>докумен</a:t>
            </a:r>
            <a:r>
              <a:rPr lang="ru-RU" dirty="0"/>
              <a:t> </a:t>
            </a:r>
            <a:r>
              <a:rPr lang="ru-RU" dirty="0" err="1"/>
              <a:t>тування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характеристик.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700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/>
              <a:t>методи </a:t>
            </a:r>
            <a:r>
              <a:rPr lang="uk-UA" dirty="0"/>
              <a:t>ідентифікації ризиків: 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Аналіз </a:t>
            </a:r>
            <a:r>
              <a:rPr lang="uk-UA" dirty="0"/>
              <a:t>документації. 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Досвід </a:t>
            </a:r>
            <a:r>
              <a:rPr lang="uk-UA" dirty="0"/>
              <a:t>експертів. 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Методи </a:t>
            </a:r>
            <a:r>
              <a:rPr lang="uk-UA" dirty="0"/>
              <a:t>творчої генерації ідей</a:t>
            </a:r>
            <a:r>
              <a:rPr lang="uk-UA" dirty="0" smtClean="0"/>
              <a:t>: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«мозковий штурм</a:t>
            </a:r>
            <a:r>
              <a:rPr lang="uk-UA" dirty="0" smtClean="0"/>
              <a:t>»;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метод </a:t>
            </a:r>
            <a:r>
              <a:rPr lang="en-US" dirty="0" smtClean="0"/>
              <a:t>Delphi</a:t>
            </a:r>
            <a:r>
              <a:rPr lang="uk-UA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метод номінальної </a:t>
            </a:r>
            <a:r>
              <a:rPr lang="uk-UA" dirty="0" smtClean="0"/>
              <a:t>групи;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картки </a:t>
            </a:r>
            <a:r>
              <a:rPr lang="uk-UA" dirty="0" err="1" smtClean="0"/>
              <a:t>Кроуфорда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діаграма спорідненості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ТРІЗ.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187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uk-UA" dirty="0" smtClean="0"/>
              <a:t>Аналіз </a:t>
            </a:r>
            <a:r>
              <a:rPr lang="uk-UA" dirty="0"/>
              <a:t>чутливості — це техніка аналізу проектного ризику, яка показує, як змінити значення </a:t>
            </a:r>
            <a:r>
              <a:rPr lang="en-US" dirty="0"/>
              <a:t>NPV-</a:t>
            </a:r>
            <a:r>
              <a:rPr lang="uk-UA" dirty="0"/>
              <a:t>проекту при заданій зміні вхідної змінної за інших рівних умов.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464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uk-UA" dirty="0" smtClean="0"/>
              <a:t>Аналіз </a:t>
            </a:r>
            <a:r>
              <a:rPr lang="uk-UA" dirty="0"/>
              <a:t>сценаріїв — це техніка аналізу проектного ризику, що дає змогу врахувати як чутливість </a:t>
            </a:r>
            <a:r>
              <a:rPr lang="en-US" dirty="0"/>
              <a:t>NPV </a:t>
            </a:r>
            <a:r>
              <a:rPr lang="uk-UA" dirty="0"/>
              <a:t>до зміни вхідних змін них, так і інтервал, в якому перебувають їх імовірні значення.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609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Імітаційне моделювання по методу Монте-Карло (</a:t>
            </a:r>
            <a:r>
              <a:rPr lang="en-US" dirty="0"/>
              <a:t>Monte Carlo Simulation) </a:t>
            </a:r>
            <a:r>
              <a:rPr lang="uk-UA" dirty="0"/>
              <a:t>дозволяє побудувати математичну модель для проекту з невизначеними значеннями параметрів і, знаючи </a:t>
            </a:r>
            <a:r>
              <a:rPr lang="uk-UA" dirty="0" err="1"/>
              <a:t>ймо</a:t>
            </a:r>
            <a:r>
              <a:rPr lang="uk-UA" dirty="0"/>
              <a:t> </a:t>
            </a:r>
            <a:r>
              <a:rPr lang="uk-UA" dirty="0" err="1"/>
              <a:t>вірнісні</a:t>
            </a:r>
            <a:r>
              <a:rPr lang="uk-UA" dirty="0"/>
              <a:t> розподіли параметрів проекту, а також зв’язок між зміна ми параметрів (кореляцію), отримати розподіл досліджуваного ризику проекту (наприклад, прибутковості).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80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7848872" cy="5184576"/>
          </a:xfrm>
        </p:spPr>
        <p:txBody>
          <a:bodyPr>
            <a:normAutofit/>
          </a:bodyPr>
          <a:lstStyle/>
          <a:p>
            <a:pPr algn="just"/>
            <a:endParaRPr lang="en-US" dirty="0" smtClean="0"/>
          </a:p>
          <a:p>
            <a:pPr algn="just"/>
            <a:r>
              <a:rPr lang="uk-UA" b="1" dirty="0" smtClean="0"/>
              <a:t>Ризик</a:t>
            </a:r>
            <a:r>
              <a:rPr lang="uk-UA" dirty="0" smtClean="0"/>
              <a:t> </a:t>
            </a:r>
            <a:r>
              <a:rPr lang="uk-UA" dirty="0"/>
              <a:t>(з грець. </a:t>
            </a:r>
            <a:r>
              <a:rPr lang="en-US" dirty="0" err="1"/>
              <a:t>risikon</a:t>
            </a:r>
            <a:r>
              <a:rPr lang="en-US" dirty="0"/>
              <a:t> — </a:t>
            </a:r>
            <a:r>
              <a:rPr lang="uk-UA" dirty="0"/>
              <a:t>стрімчак) — небезпека втрат, </a:t>
            </a:r>
            <a:r>
              <a:rPr lang="uk-UA" dirty="0" smtClean="0"/>
              <a:t>непередбачуваних </a:t>
            </a:r>
            <a:r>
              <a:rPr lang="uk-UA" dirty="0"/>
              <a:t>подій та дій розрахунку на щасливий випадок</a:t>
            </a:r>
            <a:r>
              <a:rPr lang="uk-UA" dirty="0" smtClean="0"/>
              <a:t>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ru-RU" b="1" dirty="0" err="1"/>
              <a:t>Проектний</a:t>
            </a:r>
            <a:r>
              <a:rPr lang="ru-RU" b="1" dirty="0"/>
              <a:t> </a:t>
            </a:r>
            <a:r>
              <a:rPr lang="ru-RU" b="1" dirty="0" err="1"/>
              <a:t>ризик</a:t>
            </a:r>
            <a:r>
              <a:rPr lang="ru-RU" b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небезпека</a:t>
            </a:r>
            <a:r>
              <a:rPr lang="ru-RU" dirty="0"/>
              <a:t> </a:t>
            </a:r>
            <a:r>
              <a:rPr lang="ru-RU" dirty="0" err="1"/>
              <a:t>небажаних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очікуваних</a:t>
            </a:r>
            <a:r>
              <a:rPr lang="ru-RU" dirty="0"/>
              <a:t> </a:t>
            </a:r>
            <a:r>
              <a:rPr lang="ru-RU" dirty="0" err="1"/>
              <a:t>станів</a:t>
            </a:r>
            <a:r>
              <a:rPr lang="ru-RU" dirty="0"/>
              <a:t> проекту в </a:t>
            </a:r>
            <a:r>
              <a:rPr lang="ru-RU" dirty="0" err="1"/>
              <a:t>майбутньому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і </a:t>
            </a:r>
            <a:r>
              <a:rPr lang="ru-RU" dirty="0" err="1"/>
              <a:t>приймаються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момент.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424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uk-UA" dirty="0" smtClean="0"/>
              <a:t>«</a:t>
            </a:r>
            <a:r>
              <a:rPr lang="uk-UA" dirty="0"/>
              <a:t>Дерево рішень» — це спосіб представлення правил в </a:t>
            </a:r>
            <a:r>
              <a:rPr lang="uk-UA" dirty="0" err="1"/>
              <a:t>ієрар</a:t>
            </a:r>
            <a:r>
              <a:rPr lang="uk-UA" dirty="0"/>
              <a:t> </a:t>
            </a:r>
            <a:r>
              <a:rPr lang="uk-UA" dirty="0" err="1"/>
              <a:t>хічній</a:t>
            </a:r>
            <a:r>
              <a:rPr lang="uk-UA" dirty="0"/>
              <a:t>, послідовній структурі, де кожному об’єкту відповідає один вузол рішення.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743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u-RU" dirty="0" err="1" smtClean="0"/>
              <a:t>Розстановка</a:t>
            </a:r>
            <a:r>
              <a:rPr lang="ru-RU" dirty="0" smtClean="0"/>
              <a:t> </a:t>
            </a:r>
            <a:r>
              <a:rPr lang="ru-RU" dirty="0" err="1"/>
              <a:t>ризиків</a:t>
            </a:r>
            <a:r>
              <a:rPr lang="ru-RU" dirty="0"/>
              <a:t> за </a:t>
            </a:r>
            <a:r>
              <a:rPr lang="ru-RU" dirty="0" err="1"/>
              <a:t>пріоритетом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потенціаль</a:t>
            </a:r>
            <a:r>
              <a:rPr lang="ru-RU" dirty="0"/>
              <a:t> ному </a:t>
            </a:r>
            <a:r>
              <a:rPr lang="ru-RU" dirty="0" err="1"/>
              <a:t>ступеню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проекту.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48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uk-UA" dirty="0" smtClean="0"/>
              <a:t>Моніторинг </a:t>
            </a:r>
            <a:r>
              <a:rPr lang="uk-UA" dirty="0"/>
              <a:t>і контроль ризиків — це процес ідентифікації, </a:t>
            </a:r>
            <a:r>
              <a:rPr lang="uk-UA" dirty="0" smtClean="0"/>
              <a:t>аналізу</a:t>
            </a:r>
            <a:r>
              <a:rPr lang="uk-UA" dirty="0"/>
              <a:t>, планування нових ризиків, слідкування за ідентифікованими </a:t>
            </a:r>
            <a:r>
              <a:rPr lang="uk-UA" dirty="0" smtClean="0"/>
              <a:t>ризиками</a:t>
            </a:r>
            <a:r>
              <a:rPr lang="uk-UA" dirty="0"/>
              <a:t>, а також за тими, які занесено в список для постійного </a:t>
            </a:r>
            <a:r>
              <a:rPr lang="uk-UA" dirty="0" smtClean="0"/>
              <a:t>нагляду</a:t>
            </a:r>
            <a:r>
              <a:rPr lang="uk-UA" dirty="0"/>
              <a:t>, перевірки і виконання операцій реагування на ризики та оцінки їх ефективності впродовж життєвого циклу проекту.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363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Невизначеність</a:t>
            </a:r>
            <a:r>
              <a:rPr lang="ru-RU" dirty="0"/>
              <a:t> в </a:t>
            </a:r>
            <a:r>
              <a:rPr lang="ru-RU" dirty="0" err="1"/>
              <a:t>проекті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спричинена</a:t>
            </a:r>
            <a:r>
              <a:rPr lang="ru-RU" dirty="0"/>
              <a:t> </a:t>
            </a:r>
            <a:r>
              <a:rPr lang="ru-RU" dirty="0" err="1" smtClean="0"/>
              <a:t>неспроможністю</a:t>
            </a:r>
            <a:r>
              <a:rPr lang="ru-RU" dirty="0" smtClean="0"/>
              <a:t>: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проекту;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 err="1"/>
              <a:t>зрозуміти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є </a:t>
            </a:r>
            <a:r>
              <a:rPr lang="ru-RU" dirty="0" err="1"/>
              <a:t>зацікавленими</a:t>
            </a:r>
            <a:r>
              <a:rPr lang="ru-RU" dirty="0"/>
              <a:t> особами </a:t>
            </a:r>
            <a:r>
              <a:rPr lang="ru-RU" dirty="0" err="1"/>
              <a:t>цього</a:t>
            </a:r>
            <a:r>
              <a:rPr lang="ru-RU" dirty="0"/>
              <a:t> проекту</a:t>
            </a:r>
            <a:r>
              <a:rPr lang="ru-RU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кваліфікованих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підтримуються</a:t>
            </a:r>
            <a:r>
              <a:rPr lang="ru-RU" dirty="0"/>
              <a:t> </a:t>
            </a:r>
            <a:r>
              <a:rPr lang="ru-RU" dirty="0" err="1"/>
              <a:t>ке</a:t>
            </a:r>
            <a:r>
              <a:rPr lang="ru-RU" dirty="0"/>
              <a:t> </a:t>
            </a:r>
            <a:r>
              <a:rPr lang="ru-RU" dirty="0" err="1"/>
              <a:t>рівником</a:t>
            </a:r>
            <a:r>
              <a:rPr lang="ru-RU" dirty="0"/>
              <a:t>, в команду проекту</a:t>
            </a:r>
            <a:r>
              <a:rPr lang="ru-RU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– точно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 err="1"/>
              <a:t>визначити</a:t>
            </a:r>
            <a:r>
              <a:rPr lang="ru-RU" dirty="0"/>
              <a:t> точно </a:t>
            </a:r>
            <a:r>
              <a:rPr lang="ru-RU" dirty="0" err="1"/>
              <a:t>кінцевих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проекту</a:t>
            </a:r>
            <a:r>
              <a:rPr lang="ru-RU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команді</a:t>
            </a:r>
            <a:r>
              <a:rPr lang="ru-RU" dirty="0"/>
              <a:t> проекту;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 err="1"/>
              <a:t>зв'язати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людей, </a:t>
            </a:r>
            <a:r>
              <a:rPr lang="ru-RU" dirty="0" err="1"/>
              <a:t>залучених</a:t>
            </a:r>
            <a:r>
              <a:rPr lang="ru-RU" dirty="0"/>
              <a:t> в проект, контрактами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smtClean="0"/>
              <a:t>документами </a:t>
            </a:r>
            <a:r>
              <a:rPr lang="ru-RU" dirty="0"/>
              <a:t>про </a:t>
            </a:r>
            <a:r>
              <a:rPr lang="ru-RU" dirty="0" err="1"/>
              <a:t>взаєморозуміння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48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Ризик має </a:t>
            </a:r>
            <a:r>
              <a:rPr lang="uk-UA" i="1" u="sng" dirty="0"/>
              <a:t>три основні атрибути</a:t>
            </a:r>
            <a:r>
              <a:rPr lang="uk-UA" dirty="0"/>
              <a:t>: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AutoNum type="arabicParenR"/>
            </a:pPr>
            <a:r>
              <a:rPr lang="uk-UA" dirty="0" smtClean="0"/>
              <a:t>випадок</a:t>
            </a:r>
            <a:r>
              <a:rPr lang="uk-UA" dirty="0"/>
              <a:t>, що містить </a:t>
            </a:r>
            <a:r>
              <a:rPr lang="uk-UA" dirty="0" smtClean="0"/>
              <a:t>ризик</a:t>
            </a:r>
            <a:r>
              <a:rPr lang="uk-UA" dirty="0"/>
              <a:t>; </a:t>
            </a:r>
            <a:endParaRPr lang="en-US" dirty="0" smtClean="0"/>
          </a:p>
          <a:p>
            <a:pPr marL="457200" indent="-457200">
              <a:buAutoNum type="arabicParenR"/>
            </a:pPr>
            <a:endParaRPr lang="en-US" dirty="0" smtClean="0"/>
          </a:p>
          <a:p>
            <a:pPr marL="457200" indent="-457200">
              <a:buAutoNum type="arabicParenR"/>
            </a:pPr>
            <a:r>
              <a:rPr lang="uk-UA" dirty="0" smtClean="0"/>
              <a:t>ймовірність</a:t>
            </a:r>
            <a:r>
              <a:rPr lang="uk-UA" dirty="0"/>
              <a:t>; </a:t>
            </a:r>
            <a:endParaRPr lang="en-US" dirty="0" smtClean="0"/>
          </a:p>
          <a:p>
            <a:pPr marL="457200" indent="-457200">
              <a:buAutoNum type="arabicParenR"/>
            </a:pPr>
            <a:endParaRPr lang="en-US" dirty="0" smtClean="0"/>
          </a:p>
          <a:p>
            <a:pPr marL="457200" indent="-457200">
              <a:buAutoNum type="arabicParenR"/>
            </a:pPr>
            <a:r>
              <a:rPr lang="uk-UA" dirty="0" smtClean="0"/>
              <a:t>наслідок </a:t>
            </a:r>
            <a:r>
              <a:rPr lang="uk-UA" dirty="0"/>
              <a:t>(дія ризику).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180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/>
              <a:t>Важливість ризику (</a:t>
            </a:r>
            <a:r>
              <a:rPr lang="en-US" b="1" i="1" dirty="0"/>
              <a:t>risk exposure) </a:t>
            </a:r>
            <a:r>
              <a:rPr lang="en-US" dirty="0"/>
              <a:t>— </a:t>
            </a:r>
            <a:r>
              <a:rPr lang="uk-UA" dirty="0"/>
              <a:t>показник, який може вико </a:t>
            </a:r>
            <a:r>
              <a:rPr lang="uk-UA" dirty="0" err="1"/>
              <a:t>ристовуватися</a:t>
            </a:r>
            <a:r>
              <a:rPr lang="uk-UA" dirty="0"/>
              <a:t> в процесі ухвалення рішення і як механізм контролю за ризиками в проекті: </a:t>
            </a:r>
            <a:endParaRPr lang="en-US" dirty="0" smtClean="0"/>
          </a:p>
          <a:p>
            <a:pPr marL="0" indent="0" algn="ctr">
              <a:buNone/>
            </a:pPr>
            <a:r>
              <a:rPr lang="en-US" b="1" i="1" dirty="0" smtClean="0"/>
              <a:t>VR </a:t>
            </a:r>
            <a:r>
              <a:rPr lang="en-US" b="1" i="1" dirty="0"/>
              <a:t>= A * q</a:t>
            </a:r>
            <a:r>
              <a:rPr lang="en-US" dirty="0"/>
              <a:t>, </a:t>
            </a:r>
            <a:endParaRPr lang="en-US" dirty="0" smtClean="0"/>
          </a:p>
          <a:p>
            <a:pPr marL="0" indent="0" algn="just">
              <a:buNone/>
            </a:pPr>
            <a:r>
              <a:rPr lang="uk-UA" dirty="0" smtClean="0"/>
              <a:t>де</a:t>
            </a:r>
            <a:r>
              <a:rPr lang="uk-UA" dirty="0"/>
              <a:t>: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VR </a:t>
            </a:r>
            <a:r>
              <a:rPr lang="en-US" dirty="0"/>
              <a:t>— </a:t>
            </a:r>
            <a:r>
              <a:rPr lang="uk-UA" dirty="0"/>
              <a:t>важливість ризику;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A </a:t>
            </a:r>
            <a:r>
              <a:rPr lang="en-US" dirty="0"/>
              <a:t>— </a:t>
            </a:r>
            <a:r>
              <a:rPr lang="uk-UA" dirty="0"/>
              <a:t>загроза (наслідок, дія) ризику (небажаної події);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q </a:t>
            </a:r>
            <a:r>
              <a:rPr lang="en-US" dirty="0"/>
              <a:t>— </a:t>
            </a:r>
            <a:r>
              <a:rPr lang="uk-UA" dirty="0"/>
              <a:t>ймовірність її настання.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9331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uk-UA" b="1" i="1" dirty="0"/>
              <a:t>Ймовірність ризику (</a:t>
            </a:r>
            <a:r>
              <a:rPr lang="en-US" b="1" i="1" dirty="0"/>
              <a:t>risk probability) </a:t>
            </a:r>
            <a:r>
              <a:rPr lang="en-US" dirty="0"/>
              <a:t>— </a:t>
            </a:r>
            <a:r>
              <a:rPr lang="uk-UA" dirty="0"/>
              <a:t>це міра можливості того, що наслідок (дія) ризику дійсно буде мати місце. 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uk-UA" b="1" i="1" dirty="0" smtClean="0"/>
              <a:t>Загроза </a:t>
            </a:r>
            <a:r>
              <a:rPr lang="uk-UA" b="1" i="1" dirty="0"/>
              <a:t>ризику (</a:t>
            </a:r>
            <a:r>
              <a:rPr lang="en-US" b="1" i="1" dirty="0"/>
              <a:t>risk impact) </a:t>
            </a:r>
            <a:r>
              <a:rPr lang="en-US" dirty="0"/>
              <a:t>— </a:t>
            </a:r>
            <a:r>
              <a:rPr lang="uk-UA" dirty="0"/>
              <a:t>міра серйозності негативних на слідків, рівень збитків або оцінка потенційних можливостей, </a:t>
            </a:r>
            <a:r>
              <a:rPr lang="uk-UA" dirty="0" err="1"/>
              <a:t>пов’я</a:t>
            </a:r>
            <a:r>
              <a:rPr lang="uk-UA" dirty="0"/>
              <a:t> </a:t>
            </a:r>
            <a:r>
              <a:rPr lang="uk-UA" dirty="0" err="1"/>
              <a:t>заних</a:t>
            </a:r>
            <a:r>
              <a:rPr lang="uk-UA" dirty="0"/>
              <a:t> з ризиком.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10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i="1" u="sng" dirty="0"/>
              <a:t>Є декілька видів випадків, які містять ризик для проекту</a:t>
            </a:r>
            <a:r>
              <a:rPr lang="uk-UA" dirty="0"/>
              <a:t>: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Випадки</a:t>
            </a:r>
            <a:r>
              <a:rPr lang="uk-UA" dirty="0"/>
              <a:t>, які можуть статися.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Випадки</a:t>
            </a:r>
            <a:r>
              <a:rPr lang="uk-UA" dirty="0"/>
              <a:t>, які матимуть великі наслідки, якщо вони відбудуться.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Випадки </a:t>
            </a:r>
            <a:r>
              <a:rPr lang="uk-UA" dirty="0"/>
              <a:t>поза вашим контролем.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uk-UA" dirty="0" smtClean="0"/>
              <a:t>Випадки</a:t>
            </a:r>
            <a:r>
              <a:rPr lang="uk-UA" dirty="0"/>
              <a:t>, про які вам відомо дуже мало.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537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2800" i="1" u="sng" dirty="0"/>
              <a:t>Класифікація основних видів ризиків в проекті здійснюється за такими критеріями: </a:t>
            </a:r>
            <a:endParaRPr lang="en-US" sz="2800" i="1" u="sng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В </a:t>
            </a:r>
            <a:r>
              <a:rPr lang="uk-UA" dirty="0"/>
              <a:t>залежності від джерела </a:t>
            </a:r>
            <a:r>
              <a:rPr lang="uk-UA" dirty="0" smtClean="0"/>
              <a:t>виникнення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В </a:t>
            </a:r>
            <a:r>
              <a:rPr lang="uk-UA" dirty="0"/>
              <a:t>залежності від місця </a:t>
            </a:r>
            <a:r>
              <a:rPr lang="uk-UA" dirty="0" smtClean="0"/>
              <a:t>виникнення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В </a:t>
            </a:r>
            <a:r>
              <a:rPr lang="uk-UA" dirty="0"/>
              <a:t>залежності від тяжкості </a:t>
            </a:r>
            <a:r>
              <a:rPr lang="uk-UA" dirty="0" smtClean="0"/>
              <a:t>проявів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За </a:t>
            </a:r>
            <a:r>
              <a:rPr lang="uk-UA" dirty="0"/>
              <a:t>ступенем </a:t>
            </a:r>
            <a:r>
              <a:rPr lang="uk-UA" dirty="0" smtClean="0"/>
              <a:t>передбачуваності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За </a:t>
            </a:r>
            <a:r>
              <a:rPr lang="uk-UA" dirty="0"/>
              <a:t>можливістю </a:t>
            </a:r>
            <a:r>
              <a:rPr lang="uk-UA" dirty="0" smtClean="0"/>
              <a:t>страхування</a:t>
            </a:r>
            <a:endParaRPr lang="en-US" dirty="0" smtClean="0"/>
          </a:p>
          <a:p>
            <a:pPr marL="0" indent="0" algn="ctr">
              <a:buNone/>
            </a:pP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0613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За </a:t>
            </a:r>
            <a:r>
              <a:rPr lang="uk-UA" dirty="0" smtClean="0"/>
              <a:t>класифікацією </a:t>
            </a:r>
            <a:r>
              <a:rPr lang="uk-UA" dirty="0"/>
              <a:t>ризики аналогічно до тварин поділяються на такі категорії: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«</a:t>
            </a:r>
            <a:r>
              <a:rPr lang="uk-UA" b="1" i="1" dirty="0"/>
              <a:t>Тигри</a:t>
            </a:r>
            <a:r>
              <a:rPr lang="uk-UA" dirty="0"/>
              <a:t>». Висока ймовірність, вагомі наслідки. Ці ризики є небезпечними і повинні бути негайно нейтралізовані.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«</a:t>
            </a:r>
            <a:r>
              <a:rPr lang="uk-UA" b="1" i="1" dirty="0"/>
              <a:t>Алігатори</a:t>
            </a:r>
            <a:r>
              <a:rPr lang="uk-UA" dirty="0"/>
              <a:t>». Низька ймовірність, вагомі наслідки. Це небезпечні ризики, яких можна уникнути, якщо їх ретельно відслідковувати.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«</a:t>
            </a:r>
            <a:r>
              <a:rPr lang="uk-UA" b="1" i="1" dirty="0"/>
              <a:t>Цуценята</a:t>
            </a:r>
            <a:r>
              <a:rPr lang="uk-UA" dirty="0"/>
              <a:t>». Висока ймовірність, незначні наслідки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«</a:t>
            </a:r>
            <a:r>
              <a:rPr lang="uk-UA" b="1" i="1" dirty="0"/>
              <a:t>Кошенята</a:t>
            </a:r>
            <a:r>
              <a:rPr lang="uk-UA" dirty="0"/>
              <a:t>». Низька ймовірність, незначні наслідки.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35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1281</TotalTime>
  <Words>796</Words>
  <Application>Microsoft Office PowerPoint</Application>
  <PresentationFormat>Экран (4:3)</PresentationFormat>
  <Paragraphs>123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Gothic</vt:lpstr>
      <vt:lpstr>Courier New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92</cp:revision>
  <dcterms:created xsi:type="dcterms:W3CDTF">2018-04-16T16:57:39Z</dcterms:created>
  <dcterms:modified xsi:type="dcterms:W3CDTF">2026-03-01T19:22:29Z</dcterms:modified>
</cp:coreProperties>
</file>