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420888"/>
            <a:ext cx="8305800" cy="3600400"/>
          </a:xfrm>
        </p:spPr>
        <p:txBody>
          <a:bodyPr/>
          <a:lstStyle/>
          <a:p>
            <a:endParaRPr lang="uk-UA" b="1" dirty="0" smtClean="0"/>
          </a:p>
          <a:p>
            <a:r>
              <a:rPr lang="uk-UA" b="1" dirty="0" smtClean="0"/>
              <a:t>ПЛАН</a:t>
            </a:r>
          </a:p>
          <a:p>
            <a:endParaRPr lang="uk-UA" b="1" dirty="0"/>
          </a:p>
          <a:p>
            <a:pPr marL="457200" lvl="0" indent="-457200" algn="just">
              <a:buFont typeface="+mj-lt"/>
              <a:buAutoNum type="arabicPeriod"/>
            </a:pPr>
            <a:r>
              <a:rPr lang="uk-UA" dirty="0" smtClean="0"/>
              <a:t>Поняття, структура </a:t>
            </a:r>
            <a:r>
              <a:rPr lang="uk-UA" dirty="0"/>
              <a:t>та механізми інформаційної взаємодії. Модель інформаційного очікування.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dirty="0"/>
              <a:t>Інформаційна потреба/інформаційний інтерес.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uk-UA" dirty="0"/>
              <a:t>Інформаційний бар’єр.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1656184"/>
          </a:xfrm>
        </p:spPr>
        <p:txBody>
          <a:bodyPr/>
          <a:lstStyle/>
          <a:p>
            <a:r>
              <a:rPr lang="ru-RU" sz="3600" dirty="0"/>
              <a:t>ІНФОРМАЦІЙНА ВЗАЄМОДІЯ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СИСТЕМІ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uk-UA" sz="3600" dirty="0" smtClean="0"/>
              <a:t>МЕДІА</a:t>
            </a:r>
            <a:r>
              <a:rPr lang="ru-RU" sz="3600" dirty="0" smtClean="0"/>
              <a:t> </a:t>
            </a:r>
            <a:r>
              <a:rPr lang="ru-RU" sz="3600" dirty="0"/>
              <a:t>— </a:t>
            </a:r>
            <a:r>
              <a:rPr lang="ru-RU" sz="3600" dirty="0" smtClean="0"/>
              <a:t>МАСОВА АУДИТОРІЯ»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32673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Усвідомлена</a:t>
            </a:r>
          </a:p>
          <a:p>
            <a:endParaRPr lang="uk-UA" dirty="0"/>
          </a:p>
          <a:p>
            <a:r>
              <a:rPr lang="uk-UA" dirty="0" smtClean="0"/>
              <a:t>Неусвідомлена </a:t>
            </a:r>
          </a:p>
          <a:p>
            <a:endParaRPr lang="uk-UA" dirty="0"/>
          </a:p>
          <a:p>
            <a:r>
              <a:rPr lang="uk-UA" dirty="0" smtClean="0"/>
              <a:t>Нав'язана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ІНФОРМАЦІЙНА ПОТРЕБА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67" y="3212976"/>
            <a:ext cx="6505866" cy="330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18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Поточні</a:t>
            </a:r>
            <a:r>
              <a:rPr lang="uk-UA" dirty="0"/>
              <a:t>, зумовлені притаманною людині допитливістю і полягають в її прагненні бути в курсі всього, що відбувається у світі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•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Конкретні </a:t>
            </a:r>
            <a:r>
              <a:rPr lang="uk-UA" dirty="0"/>
              <a:t>(спеціальні</a:t>
            </a:r>
            <a:r>
              <a:rPr lang="uk-UA" dirty="0" smtClean="0"/>
              <a:t>),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що полягають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 </a:t>
            </a:r>
            <a:r>
              <a:rPr lang="uk-UA" dirty="0"/>
              <a:t>прагненні отримати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інформацію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необхідну </a:t>
            </a:r>
            <a:r>
              <a:rPr lang="uk-UA" dirty="0"/>
              <a:t>для вирішення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конкретного завдання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</a:t>
            </a:r>
            <a:endParaRPr lang="uk-UA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3260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8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Класифікація потреб за А.</a:t>
            </a:r>
            <a:r>
              <a:rPr lang="uk-UA" dirty="0" err="1" smtClean="0"/>
              <a:t>Маслоу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570730" cy="44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0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А.Д. </a:t>
            </a:r>
            <a:r>
              <a:rPr lang="uk-UA" dirty="0" err="1"/>
              <a:t>Урсул</a:t>
            </a:r>
            <a:r>
              <a:rPr lang="uk-UA" dirty="0"/>
              <a:t> виділяє мовні, політичні, вікові, історичні, професійні </a:t>
            </a:r>
            <a:r>
              <a:rPr lang="uk-UA" dirty="0" smtClean="0"/>
              <a:t>тощо. </a:t>
            </a:r>
          </a:p>
          <a:p>
            <a:r>
              <a:rPr lang="uk-UA" dirty="0" smtClean="0"/>
              <a:t>В.З</a:t>
            </a:r>
            <a:r>
              <a:rPr lang="uk-UA" dirty="0"/>
              <a:t>. </a:t>
            </a:r>
            <a:r>
              <a:rPr lang="uk-UA" dirty="0" err="1"/>
              <a:t>Коган</a:t>
            </a:r>
            <a:r>
              <a:rPr lang="uk-UA" dirty="0"/>
              <a:t>, до їх числа відносить знакові (мовні), </a:t>
            </a:r>
            <a:r>
              <a:rPr lang="uk-UA" dirty="0" err="1" smtClean="0"/>
              <a:t>тезаурусні</a:t>
            </a:r>
            <a:r>
              <a:rPr lang="uk-UA" dirty="0" smtClean="0"/>
              <a:t>, </a:t>
            </a:r>
            <a:r>
              <a:rPr lang="uk-UA" dirty="0"/>
              <a:t>ситуативні, темпоральні та </a:t>
            </a:r>
            <a:r>
              <a:rPr lang="uk-UA" dirty="0" smtClean="0"/>
              <a:t>інші</a:t>
            </a:r>
          </a:p>
          <a:p>
            <a:r>
              <a:rPr lang="uk-UA" dirty="0"/>
              <a:t>О.В. </a:t>
            </a:r>
            <a:r>
              <a:rPr lang="uk-UA" dirty="0" err="1" smtClean="0"/>
              <a:t>Елчанінова</a:t>
            </a:r>
            <a:r>
              <a:rPr lang="uk-UA" dirty="0" smtClean="0"/>
              <a:t> </a:t>
            </a:r>
            <a:r>
              <a:rPr lang="uk-UA" dirty="0"/>
              <a:t>вважає, що споживачеві інформації доводиться «долати» географічні, історичні, державно-політичні, відомчі, економічні, технічні, термінологічні, мовні, </a:t>
            </a:r>
            <a:r>
              <a:rPr lang="uk-UA" dirty="0" smtClean="0"/>
              <a:t>психологічні </a:t>
            </a:r>
            <a:r>
              <a:rPr lang="uk-UA" smtClean="0"/>
              <a:t>та ін. бар'єри</a:t>
            </a:r>
            <a:r>
              <a:rPr lang="uk-UA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Бар'єри інформаційної взаємодії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748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/>
              <a:t>той, хто генерує </a:t>
            </a:r>
            <a:r>
              <a:rPr lang="uk-UA" sz="2200" dirty="0" err="1" smtClean="0"/>
              <a:t>ін.потік</a:t>
            </a:r>
            <a:r>
              <a:rPr lang="uk-UA" sz="2200" dirty="0" smtClean="0"/>
              <a:t>  </a:t>
            </a:r>
            <a:r>
              <a:rPr lang="uk-UA" sz="2200" dirty="0"/>
              <a:t>----- </a:t>
            </a:r>
            <a:r>
              <a:rPr lang="uk-UA" sz="2200" dirty="0" smtClean="0"/>
              <a:t>канал </a:t>
            </a:r>
            <a:r>
              <a:rPr lang="uk-UA" sz="2200" dirty="0"/>
              <a:t>зв'язку </a:t>
            </a:r>
            <a:r>
              <a:rPr lang="uk-UA" sz="2200" dirty="0" smtClean="0"/>
              <a:t> ------ споживач</a:t>
            </a:r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endParaRPr lang="uk-UA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/>
              <a:t>ІНФОРМАЦІЙНА ВЗАЄМОДІЯ</a:t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18" y="2492896"/>
            <a:ext cx="6536871" cy="344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0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00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6000" dirty="0" smtClean="0"/>
          </a:p>
          <a:p>
            <a:pPr marL="0" indent="0" algn="ctr">
              <a:buNone/>
            </a:pPr>
            <a:r>
              <a:rPr lang="en-US" sz="6000" dirty="0" smtClean="0"/>
              <a:t>S</a:t>
            </a:r>
            <a:r>
              <a:rPr lang="uk-UA" sz="6000" dirty="0" smtClean="0"/>
              <a:t>   </a:t>
            </a:r>
            <a:r>
              <a:rPr lang="en-US" sz="6000" dirty="0" smtClean="0"/>
              <a:t>          </a:t>
            </a:r>
            <a:r>
              <a:rPr lang="uk-UA" sz="6000" dirty="0" smtClean="0"/>
              <a:t>     </a:t>
            </a:r>
            <a:r>
              <a:rPr lang="en-US" sz="6000" dirty="0" smtClean="0"/>
              <a:t>                  </a:t>
            </a:r>
            <a:r>
              <a:rPr lang="en-US" sz="6000" dirty="0"/>
              <a:t>O</a:t>
            </a:r>
            <a:endParaRPr lang="uk-UA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СХЕМА ІНФОРМАЦІЙНОЇ ВЗАЄМОДІЇ</a:t>
            </a:r>
            <a:endParaRPr lang="uk-UA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27809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736" y="2780928"/>
            <a:ext cx="432048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43808" y="2780928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91880" y="27809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11960" y="27809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8024" y="2780928"/>
            <a:ext cx="50405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08104" y="27809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56176" y="27809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76256" y="2780928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3689455" y="2205990"/>
            <a:ext cx="482495" cy="1828862"/>
          </a:xfrm>
          <a:custGeom>
            <a:avLst/>
            <a:gdLst>
              <a:gd name="connsiteX0" fmla="*/ 128165 w 482495"/>
              <a:gd name="connsiteY0" fmla="*/ 0 h 1828862"/>
              <a:gd name="connsiteX1" fmla="*/ 253895 w 482495"/>
              <a:gd name="connsiteY1" fmla="*/ 57150 h 1828862"/>
              <a:gd name="connsiteX2" fmla="*/ 311045 w 482495"/>
              <a:gd name="connsiteY2" fmla="*/ 80010 h 1828862"/>
              <a:gd name="connsiteX3" fmla="*/ 413915 w 482495"/>
              <a:gd name="connsiteY3" fmla="*/ 137160 h 1828862"/>
              <a:gd name="connsiteX4" fmla="*/ 448205 w 482495"/>
              <a:gd name="connsiteY4" fmla="*/ 182880 h 1828862"/>
              <a:gd name="connsiteX5" fmla="*/ 482495 w 482495"/>
              <a:gd name="connsiteY5" fmla="*/ 262890 h 1828862"/>
              <a:gd name="connsiteX6" fmla="*/ 471065 w 482495"/>
              <a:gd name="connsiteY6" fmla="*/ 365760 h 1828862"/>
              <a:gd name="connsiteX7" fmla="*/ 436775 w 482495"/>
              <a:gd name="connsiteY7" fmla="*/ 411480 h 1828862"/>
              <a:gd name="connsiteX8" fmla="*/ 345335 w 482495"/>
              <a:gd name="connsiteY8" fmla="*/ 457200 h 1828862"/>
              <a:gd name="connsiteX9" fmla="*/ 311045 w 482495"/>
              <a:gd name="connsiteY9" fmla="*/ 480060 h 1828862"/>
              <a:gd name="connsiteX10" fmla="*/ 276755 w 482495"/>
              <a:gd name="connsiteY10" fmla="*/ 514350 h 1828862"/>
              <a:gd name="connsiteX11" fmla="*/ 162455 w 482495"/>
              <a:gd name="connsiteY11" fmla="*/ 525780 h 1828862"/>
              <a:gd name="connsiteX12" fmla="*/ 93875 w 482495"/>
              <a:gd name="connsiteY12" fmla="*/ 560070 h 1828862"/>
              <a:gd name="connsiteX13" fmla="*/ 71015 w 482495"/>
              <a:gd name="connsiteY13" fmla="*/ 594360 h 1828862"/>
              <a:gd name="connsiteX14" fmla="*/ 36725 w 482495"/>
              <a:gd name="connsiteY14" fmla="*/ 640080 h 1828862"/>
              <a:gd name="connsiteX15" fmla="*/ 25295 w 482495"/>
              <a:gd name="connsiteY15" fmla="*/ 685800 h 1828862"/>
              <a:gd name="connsiteX16" fmla="*/ 2435 w 482495"/>
              <a:gd name="connsiteY16" fmla="*/ 731520 h 1828862"/>
              <a:gd name="connsiteX17" fmla="*/ 13865 w 482495"/>
              <a:gd name="connsiteY17" fmla="*/ 845820 h 1828862"/>
              <a:gd name="connsiteX18" fmla="*/ 71015 w 482495"/>
              <a:gd name="connsiteY18" fmla="*/ 857250 h 1828862"/>
              <a:gd name="connsiteX19" fmla="*/ 265325 w 482495"/>
              <a:gd name="connsiteY19" fmla="*/ 868680 h 1828862"/>
              <a:gd name="connsiteX20" fmla="*/ 265325 w 482495"/>
              <a:gd name="connsiteY20" fmla="*/ 1017270 h 1828862"/>
              <a:gd name="connsiteX21" fmla="*/ 196745 w 482495"/>
              <a:gd name="connsiteY21" fmla="*/ 1051560 h 1828862"/>
              <a:gd name="connsiteX22" fmla="*/ 185315 w 482495"/>
              <a:gd name="connsiteY22" fmla="*/ 1154430 h 1828862"/>
              <a:gd name="connsiteX23" fmla="*/ 105305 w 482495"/>
              <a:gd name="connsiteY23" fmla="*/ 1245870 h 1828862"/>
              <a:gd name="connsiteX24" fmla="*/ 71015 w 482495"/>
              <a:gd name="connsiteY24" fmla="*/ 1325880 h 1828862"/>
              <a:gd name="connsiteX25" fmla="*/ 82445 w 482495"/>
              <a:gd name="connsiteY25" fmla="*/ 1383030 h 1828862"/>
              <a:gd name="connsiteX26" fmla="*/ 128165 w 482495"/>
              <a:gd name="connsiteY26" fmla="*/ 1417320 h 1828862"/>
              <a:gd name="connsiteX27" fmla="*/ 196745 w 482495"/>
              <a:gd name="connsiteY27" fmla="*/ 1451610 h 1828862"/>
              <a:gd name="connsiteX28" fmla="*/ 231035 w 482495"/>
              <a:gd name="connsiteY28" fmla="*/ 1520190 h 1828862"/>
              <a:gd name="connsiteX29" fmla="*/ 253895 w 482495"/>
              <a:gd name="connsiteY29" fmla="*/ 1554480 h 1828862"/>
              <a:gd name="connsiteX30" fmla="*/ 219605 w 482495"/>
              <a:gd name="connsiteY30" fmla="*/ 1645920 h 1828862"/>
              <a:gd name="connsiteX31" fmla="*/ 173885 w 482495"/>
              <a:gd name="connsiteY31" fmla="*/ 1668780 h 1828862"/>
              <a:gd name="connsiteX32" fmla="*/ 162455 w 482495"/>
              <a:gd name="connsiteY32" fmla="*/ 1703070 h 1828862"/>
              <a:gd name="connsiteX33" fmla="*/ 196745 w 482495"/>
              <a:gd name="connsiteY33" fmla="*/ 1783080 h 1828862"/>
              <a:gd name="connsiteX34" fmla="*/ 173885 w 482495"/>
              <a:gd name="connsiteY34" fmla="*/ 1828800 h 182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2495" h="1828862">
                <a:moveTo>
                  <a:pt x="128165" y="0"/>
                </a:moveTo>
                <a:cubicBezTo>
                  <a:pt x="297742" y="48451"/>
                  <a:pt x="137050" y="-7764"/>
                  <a:pt x="253895" y="57150"/>
                </a:cubicBezTo>
                <a:cubicBezTo>
                  <a:pt x="271831" y="67114"/>
                  <a:pt x="293451" y="69454"/>
                  <a:pt x="311045" y="80010"/>
                </a:cubicBezTo>
                <a:cubicBezTo>
                  <a:pt x="420128" y="145460"/>
                  <a:pt x="318985" y="113428"/>
                  <a:pt x="413915" y="137160"/>
                </a:cubicBezTo>
                <a:cubicBezTo>
                  <a:pt x="425345" y="152400"/>
                  <a:pt x="438109" y="166726"/>
                  <a:pt x="448205" y="182880"/>
                </a:cubicBezTo>
                <a:cubicBezTo>
                  <a:pt x="468382" y="215164"/>
                  <a:pt x="471384" y="229557"/>
                  <a:pt x="482495" y="262890"/>
                </a:cubicBezTo>
                <a:cubicBezTo>
                  <a:pt x="478685" y="297180"/>
                  <a:pt x="481211" y="332785"/>
                  <a:pt x="471065" y="365760"/>
                </a:cubicBezTo>
                <a:cubicBezTo>
                  <a:pt x="465463" y="383968"/>
                  <a:pt x="452181" y="400275"/>
                  <a:pt x="436775" y="411480"/>
                </a:cubicBezTo>
                <a:cubicBezTo>
                  <a:pt x="409215" y="431524"/>
                  <a:pt x="373689" y="438297"/>
                  <a:pt x="345335" y="457200"/>
                </a:cubicBezTo>
                <a:cubicBezTo>
                  <a:pt x="333905" y="464820"/>
                  <a:pt x="321598" y="471266"/>
                  <a:pt x="311045" y="480060"/>
                </a:cubicBezTo>
                <a:cubicBezTo>
                  <a:pt x="298627" y="490408"/>
                  <a:pt x="292205" y="509596"/>
                  <a:pt x="276755" y="514350"/>
                </a:cubicBezTo>
                <a:cubicBezTo>
                  <a:pt x="240158" y="525611"/>
                  <a:pt x="200555" y="521970"/>
                  <a:pt x="162455" y="525780"/>
                </a:cubicBezTo>
                <a:cubicBezTo>
                  <a:pt x="134566" y="535076"/>
                  <a:pt x="116032" y="537913"/>
                  <a:pt x="93875" y="560070"/>
                </a:cubicBezTo>
                <a:cubicBezTo>
                  <a:pt x="84161" y="569784"/>
                  <a:pt x="79000" y="583182"/>
                  <a:pt x="71015" y="594360"/>
                </a:cubicBezTo>
                <a:cubicBezTo>
                  <a:pt x="59942" y="609862"/>
                  <a:pt x="48155" y="624840"/>
                  <a:pt x="36725" y="640080"/>
                </a:cubicBezTo>
                <a:cubicBezTo>
                  <a:pt x="32915" y="655320"/>
                  <a:pt x="30811" y="671091"/>
                  <a:pt x="25295" y="685800"/>
                </a:cubicBezTo>
                <a:cubicBezTo>
                  <a:pt x="19312" y="701754"/>
                  <a:pt x="3649" y="714524"/>
                  <a:pt x="2435" y="731520"/>
                </a:cubicBezTo>
                <a:cubicBezTo>
                  <a:pt x="-293" y="769713"/>
                  <a:pt x="-4470" y="812205"/>
                  <a:pt x="13865" y="845820"/>
                </a:cubicBezTo>
                <a:cubicBezTo>
                  <a:pt x="23168" y="862875"/>
                  <a:pt x="51668" y="855491"/>
                  <a:pt x="71015" y="857250"/>
                </a:cubicBezTo>
                <a:cubicBezTo>
                  <a:pt x="135631" y="863124"/>
                  <a:pt x="200555" y="864870"/>
                  <a:pt x="265325" y="868680"/>
                </a:cubicBezTo>
                <a:cubicBezTo>
                  <a:pt x="284227" y="925387"/>
                  <a:pt x="292688" y="935182"/>
                  <a:pt x="265325" y="1017270"/>
                </a:cubicBezTo>
                <a:cubicBezTo>
                  <a:pt x="259786" y="1033888"/>
                  <a:pt x="210059" y="1047122"/>
                  <a:pt x="196745" y="1051560"/>
                </a:cubicBezTo>
                <a:cubicBezTo>
                  <a:pt x="192935" y="1085850"/>
                  <a:pt x="196225" y="1121699"/>
                  <a:pt x="185315" y="1154430"/>
                </a:cubicBezTo>
                <a:cubicBezTo>
                  <a:pt x="166265" y="1211580"/>
                  <a:pt x="145310" y="1219200"/>
                  <a:pt x="105305" y="1245870"/>
                </a:cubicBezTo>
                <a:cubicBezTo>
                  <a:pt x="100841" y="1254797"/>
                  <a:pt x="71015" y="1309062"/>
                  <a:pt x="71015" y="1325880"/>
                </a:cubicBezTo>
                <a:cubicBezTo>
                  <a:pt x="71015" y="1345307"/>
                  <a:pt x="72149" y="1366556"/>
                  <a:pt x="82445" y="1383030"/>
                </a:cubicBezTo>
                <a:cubicBezTo>
                  <a:pt x="92541" y="1399184"/>
                  <a:pt x="112663" y="1406247"/>
                  <a:pt x="128165" y="1417320"/>
                </a:cubicBezTo>
                <a:cubicBezTo>
                  <a:pt x="166940" y="1445017"/>
                  <a:pt x="154281" y="1437455"/>
                  <a:pt x="196745" y="1451610"/>
                </a:cubicBezTo>
                <a:cubicBezTo>
                  <a:pt x="262259" y="1549880"/>
                  <a:pt x="183713" y="1425546"/>
                  <a:pt x="231035" y="1520190"/>
                </a:cubicBezTo>
                <a:cubicBezTo>
                  <a:pt x="237178" y="1532477"/>
                  <a:pt x="246275" y="1543050"/>
                  <a:pt x="253895" y="1554480"/>
                </a:cubicBezTo>
                <a:cubicBezTo>
                  <a:pt x="247382" y="1587045"/>
                  <a:pt x="247859" y="1622375"/>
                  <a:pt x="219605" y="1645920"/>
                </a:cubicBezTo>
                <a:cubicBezTo>
                  <a:pt x="206515" y="1656828"/>
                  <a:pt x="189125" y="1661160"/>
                  <a:pt x="173885" y="1668780"/>
                </a:cubicBezTo>
                <a:cubicBezTo>
                  <a:pt x="170075" y="1680210"/>
                  <a:pt x="162455" y="1691022"/>
                  <a:pt x="162455" y="1703070"/>
                </a:cubicBezTo>
                <a:cubicBezTo>
                  <a:pt x="162455" y="1739974"/>
                  <a:pt x="178080" y="1755082"/>
                  <a:pt x="196745" y="1783080"/>
                </a:cubicBezTo>
                <a:cubicBezTo>
                  <a:pt x="184391" y="1832496"/>
                  <a:pt x="201024" y="1828800"/>
                  <a:pt x="173885" y="18288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олилиния 30"/>
          <p:cNvSpPr/>
          <p:nvPr/>
        </p:nvSpPr>
        <p:spPr>
          <a:xfrm>
            <a:off x="4411980" y="2217420"/>
            <a:ext cx="514350" cy="1828800"/>
          </a:xfrm>
          <a:custGeom>
            <a:avLst/>
            <a:gdLst>
              <a:gd name="connsiteX0" fmla="*/ 0 w 514350"/>
              <a:gd name="connsiteY0" fmla="*/ 0 h 1828800"/>
              <a:gd name="connsiteX1" fmla="*/ 80010 w 514350"/>
              <a:gd name="connsiteY1" fmla="*/ 68580 h 1828800"/>
              <a:gd name="connsiteX2" fmla="*/ 114300 w 514350"/>
              <a:gd name="connsiteY2" fmla="*/ 102870 h 1828800"/>
              <a:gd name="connsiteX3" fmla="*/ 171450 w 514350"/>
              <a:gd name="connsiteY3" fmla="*/ 125730 h 1828800"/>
              <a:gd name="connsiteX4" fmla="*/ 240030 w 514350"/>
              <a:gd name="connsiteY4" fmla="*/ 182880 h 1828800"/>
              <a:gd name="connsiteX5" fmla="*/ 308610 w 514350"/>
              <a:gd name="connsiteY5" fmla="*/ 228600 h 1828800"/>
              <a:gd name="connsiteX6" fmla="*/ 457200 w 514350"/>
              <a:gd name="connsiteY6" fmla="*/ 354330 h 1828800"/>
              <a:gd name="connsiteX7" fmla="*/ 491490 w 514350"/>
              <a:gd name="connsiteY7" fmla="*/ 434340 h 1828800"/>
              <a:gd name="connsiteX8" fmla="*/ 514350 w 514350"/>
              <a:gd name="connsiteY8" fmla="*/ 525780 h 1828800"/>
              <a:gd name="connsiteX9" fmla="*/ 491490 w 514350"/>
              <a:gd name="connsiteY9" fmla="*/ 605790 h 1828800"/>
              <a:gd name="connsiteX10" fmla="*/ 411480 w 514350"/>
              <a:gd name="connsiteY10" fmla="*/ 685800 h 1828800"/>
              <a:gd name="connsiteX11" fmla="*/ 320040 w 514350"/>
              <a:gd name="connsiteY11" fmla="*/ 697230 h 1828800"/>
              <a:gd name="connsiteX12" fmla="*/ 251460 w 514350"/>
              <a:gd name="connsiteY12" fmla="*/ 708660 h 1828800"/>
              <a:gd name="connsiteX13" fmla="*/ 205740 w 514350"/>
              <a:gd name="connsiteY13" fmla="*/ 731520 h 1828800"/>
              <a:gd name="connsiteX14" fmla="*/ 160020 w 514350"/>
              <a:gd name="connsiteY14" fmla="*/ 742950 h 1828800"/>
              <a:gd name="connsiteX15" fmla="*/ 45720 w 514350"/>
              <a:gd name="connsiteY15" fmla="*/ 880110 h 1828800"/>
              <a:gd name="connsiteX16" fmla="*/ 34290 w 514350"/>
              <a:gd name="connsiteY16" fmla="*/ 914400 h 1828800"/>
              <a:gd name="connsiteX17" fmla="*/ 57150 w 514350"/>
              <a:gd name="connsiteY17" fmla="*/ 1097280 h 1828800"/>
              <a:gd name="connsiteX18" fmla="*/ 68580 w 514350"/>
              <a:gd name="connsiteY18" fmla="*/ 1143000 h 1828800"/>
              <a:gd name="connsiteX19" fmla="*/ 137160 w 514350"/>
              <a:gd name="connsiteY19" fmla="*/ 1200150 h 1828800"/>
              <a:gd name="connsiteX20" fmla="*/ 205740 w 514350"/>
              <a:gd name="connsiteY20" fmla="*/ 1223010 h 1828800"/>
              <a:gd name="connsiteX21" fmla="*/ 228600 w 514350"/>
              <a:gd name="connsiteY21" fmla="*/ 1257300 h 1828800"/>
              <a:gd name="connsiteX22" fmla="*/ 251460 w 514350"/>
              <a:gd name="connsiteY22" fmla="*/ 1325880 h 1828800"/>
              <a:gd name="connsiteX23" fmla="*/ 228600 w 514350"/>
              <a:gd name="connsiteY23" fmla="*/ 1360170 h 1828800"/>
              <a:gd name="connsiteX24" fmla="*/ 205740 w 514350"/>
              <a:gd name="connsiteY24" fmla="*/ 1428750 h 1828800"/>
              <a:gd name="connsiteX25" fmla="*/ 240030 w 514350"/>
              <a:gd name="connsiteY25" fmla="*/ 1451610 h 1828800"/>
              <a:gd name="connsiteX26" fmla="*/ 228600 w 514350"/>
              <a:gd name="connsiteY26" fmla="*/ 1497330 h 1828800"/>
              <a:gd name="connsiteX27" fmla="*/ 205740 w 514350"/>
              <a:gd name="connsiteY27" fmla="*/ 1543050 h 1828800"/>
              <a:gd name="connsiteX28" fmla="*/ 160020 w 514350"/>
              <a:gd name="connsiteY28" fmla="*/ 1611630 h 1828800"/>
              <a:gd name="connsiteX29" fmla="*/ 148590 w 514350"/>
              <a:gd name="connsiteY29" fmla="*/ 1645920 h 1828800"/>
              <a:gd name="connsiteX30" fmla="*/ 160020 w 514350"/>
              <a:gd name="connsiteY30" fmla="*/ 1691640 h 1828800"/>
              <a:gd name="connsiteX31" fmla="*/ 205740 w 514350"/>
              <a:gd name="connsiteY31" fmla="*/ 1714500 h 1828800"/>
              <a:gd name="connsiteX32" fmla="*/ 240030 w 514350"/>
              <a:gd name="connsiteY32" fmla="*/ 1783080 h 1828800"/>
              <a:gd name="connsiteX33" fmla="*/ 228600 w 514350"/>
              <a:gd name="connsiteY3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4350" h="1828800">
                <a:moveTo>
                  <a:pt x="0" y="0"/>
                </a:moveTo>
                <a:cubicBezTo>
                  <a:pt x="26670" y="22860"/>
                  <a:pt x="53901" y="45082"/>
                  <a:pt x="80010" y="68580"/>
                </a:cubicBezTo>
                <a:cubicBezTo>
                  <a:pt x="92025" y="79393"/>
                  <a:pt x="100593" y="94303"/>
                  <a:pt x="114300" y="102870"/>
                </a:cubicBezTo>
                <a:cubicBezTo>
                  <a:pt x="131699" y="113744"/>
                  <a:pt x="152400" y="118110"/>
                  <a:pt x="171450" y="125730"/>
                </a:cubicBezTo>
                <a:cubicBezTo>
                  <a:pt x="194310" y="144780"/>
                  <a:pt x="216224" y="165026"/>
                  <a:pt x="240030" y="182880"/>
                </a:cubicBezTo>
                <a:cubicBezTo>
                  <a:pt x="262009" y="199365"/>
                  <a:pt x="286631" y="212115"/>
                  <a:pt x="308610" y="228600"/>
                </a:cubicBezTo>
                <a:cubicBezTo>
                  <a:pt x="410148" y="304753"/>
                  <a:pt x="396819" y="293949"/>
                  <a:pt x="457200" y="354330"/>
                </a:cubicBezTo>
                <a:cubicBezTo>
                  <a:pt x="484005" y="434746"/>
                  <a:pt x="449118" y="335471"/>
                  <a:pt x="491490" y="434340"/>
                </a:cubicBezTo>
                <a:cubicBezTo>
                  <a:pt x="504670" y="465094"/>
                  <a:pt x="507641" y="492236"/>
                  <a:pt x="514350" y="525780"/>
                </a:cubicBezTo>
                <a:cubicBezTo>
                  <a:pt x="506730" y="552450"/>
                  <a:pt x="502968" y="580539"/>
                  <a:pt x="491490" y="605790"/>
                </a:cubicBezTo>
                <a:cubicBezTo>
                  <a:pt x="480604" y="629739"/>
                  <a:pt x="437606" y="677091"/>
                  <a:pt x="411480" y="685800"/>
                </a:cubicBezTo>
                <a:cubicBezTo>
                  <a:pt x="382339" y="695514"/>
                  <a:pt x="350448" y="692886"/>
                  <a:pt x="320040" y="697230"/>
                </a:cubicBezTo>
                <a:cubicBezTo>
                  <a:pt x="297098" y="700507"/>
                  <a:pt x="274320" y="704850"/>
                  <a:pt x="251460" y="708660"/>
                </a:cubicBezTo>
                <a:cubicBezTo>
                  <a:pt x="236220" y="716280"/>
                  <a:pt x="221694" y="725537"/>
                  <a:pt x="205740" y="731520"/>
                </a:cubicBezTo>
                <a:cubicBezTo>
                  <a:pt x="191031" y="737036"/>
                  <a:pt x="172889" y="733941"/>
                  <a:pt x="160020" y="742950"/>
                </a:cubicBezTo>
                <a:cubicBezTo>
                  <a:pt x="132340" y="762326"/>
                  <a:pt x="58105" y="842956"/>
                  <a:pt x="45720" y="880110"/>
                </a:cubicBezTo>
                <a:lnTo>
                  <a:pt x="34290" y="914400"/>
                </a:lnTo>
                <a:cubicBezTo>
                  <a:pt x="52533" y="1151564"/>
                  <a:pt x="28583" y="997294"/>
                  <a:pt x="57150" y="1097280"/>
                </a:cubicBezTo>
                <a:cubicBezTo>
                  <a:pt x="61466" y="1112385"/>
                  <a:pt x="60786" y="1129361"/>
                  <a:pt x="68580" y="1143000"/>
                </a:cubicBezTo>
                <a:cubicBezTo>
                  <a:pt x="77743" y="1159036"/>
                  <a:pt x="119029" y="1192092"/>
                  <a:pt x="137160" y="1200150"/>
                </a:cubicBezTo>
                <a:cubicBezTo>
                  <a:pt x="159180" y="1209937"/>
                  <a:pt x="205740" y="1223010"/>
                  <a:pt x="205740" y="1223010"/>
                </a:cubicBezTo>
                <a:cubicBezTo>
                  <a:pt x="213360" y="1234440"/>
                  <a:pt x="223021" y="1244747"/>
                  <a:pt x="228600" y="1257300"/>
                </a:cubicBezTo>
                <a:cubicBezTo>
                  <a:pt x="238387" y="1279320"/>
                  <a:pt x="251460" y="1325880"/>
                  <a:pt x="251460" y="1325880"/>
                </a:cubicBezTo>
                <a:cubicBezTo>
                  <a:pt x="243840" y="1337310"/>
                  <a:pt x="234179" y="1347617"/>
                  <a:pt x="228600" y="1360170"/>
                </a:cubicBezTo>
                <a:cubicBezTo>
                  <a:pt x="218813" y="1382190"/>
                  <a:pt x="205740" y="1428750"/>
                  <a:pt x="205740" y="1428750"/>
                </a:cubicBezTo>
                <a:cubicBezTo>
                  <a:pt x="217170" y="1436370"/>
                  <a:pt x="235686" y="1438578"/>
                  <a:pt x="240030" y="1451610"/>
                </a:cubicBezTo>
                <a:cubicBezTo>
                  <a:pt x="244998" y="1466513"/>
                  <a:pt x="234116" y="1482621"/>
                  <a:pt x="228600" y="1497330"/>
                </a:cubicBezTo>
                <a:cubicBezTo>
                  <a:pt x="222617" y="1513284"/>
                  <a:pt x="214506" y="1528439"/>
                  <a:pt x="205740" y="1543050"/>
                </a:cubicBezTo>
                <a:cubicBezTo>
                  <a:pt x="191605" y="1566609"/>
                  <a:pt x="168708" y="1585566"/>
                  <a:pt x="160020" y="1611630"/>
                </a:cubicBezTo>
                <a:lnTo>
                  <a:pt x="148590" y="1645920"/>
                </a:lnTo>
                <a:cubicBezTo>
                  <a:pt x="152400" y="1661160"/>
                  <a:pt x="149963" y="1679572"/>
                  <a:pt x="160020" y="1691640"/>
                </a:cubicBezTo>
                <a:cubicBezTo>
                  <a:pt x="170928" y="1704730"/>
                  <a:pt x="192650" y="1703592"/>
                  <a:pt x="205740" y="1714500"/>
                </a:cubicBezTo>
                <a:cubicBezTo>
                  <a:pt x="226193" y="1731544"/>
                  <a:pt x="232229" y="1759676"/>
                  <a:pt x="240030" y="1783080"/>
                </a:cubicBezTo>
                <a:cubicBezTo>
                  <a:pt x="227395" y="1820984"/>
                  <a:pt x="228600" y="1805322"/>
                  <a:pt x="228600" y="18288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олилиния 31"/>
          <p:cNvSpPr/>
          <p:nvPr/>
        </p:nvSpPr>
        <p:spPr>
          <a:xfrm>
            <a:off x="5223510" y="2251710"/>
            <a:ext cx="400446" cy="1908810"/>
          </a:xfrm>
          <a:custGeom>
            <a:avLst/>
            <a:gdLst>
              <a:gd name="connsiteX0" fmla="*/ 34290 w 400446"/>
              <a:gd name="connsiteY0" fmla="*/ 0 h 1908810"/>
              <a:gd name="connsiteX1" fmla="*/ 137160 w 400446"/>
              <a:gd name="connsiteY1" fmla="*/ 11430 h 1908810"/>
              <a:gd name="connsiteX2" fmla="*/ 228600 w 400446"/>
              <a:gd name="connsiteY2" fmla="*/ 57150 h 1908810"/>
              <a:gd name="connsiteX3" fmla="*/ 274320 w 400446"/>
              <a:gd name="connsiteY3" fmla="*/ 80010 h 1908810"/>
              <a:gd name="connsiteX4" fmla="*/ 320040 w 400446"/>
              <a:gd name="connsiteY4" fmla="*/ 137160 h 1908810"/>
              <a:gd name="connsiteX5" fmla="*/ 354330 w 400446"/>
              <a:gd name="connsiteY5" fmla="*/ 171450 h 1908810"/>
              <a:gd name="connsiteX6" fmla="*/ 365760 w 400446"/>
              <a:gd name="connsiteY6" fmla="*/ 205740 h 1908810"/>
              <a:gd name="connsiteX7" fmla="*/ 354330 w 400446"/>
              <a:gd name="connsiteY7" fmla="*/ 354330 h 1908810"/>
              <a:gd name="connsiteX8" fmla="*/ 320040 w 400446"/>
              <a:gd name="connsiteY8" fmla="*/ 388620 h 1908810"/>
              <a:gd name="connsiteX9" fmla="*/ 251460 w 400446"/>
              <a:gd name="connsiteY9" fmla="*/ 434340 h 1908810"/>
              <a:gd name="connsiteX10" fmla="*/ 171450 w 400446"/>
              <a:gd name="connsiteY10" fmla="*/ 491490 h 1908810"/>
              <a:gd name="connsiteX11" fmla="*/ 80010 w 400446"/>
              <a:gd name="connsiteY11" fmla="*/ 548640 h 1908810"/>
              <a:gd name="connsiteX12" fmla="*/ 68580 w 400446"/>
              <a:gd name="connsiteY12" fmla="*/ 582930 h 1908810"/>
              <a:gd name="connsiteX13" fmla="*/ 34290 w 400446"/>
              <a:gd name="connsiteY13" fmla="*/ 605790 h 1908810"/>
              <a:gd name="connsiteX14" fmla="*/ 22860 w 400446"/>
              <a:gd name="connsiteY14" fmla="*/ 674370 h 1908810"/>
              <a:gd name="connsiteX15" fmla="*/ 0 w 400446"/>
              <a:gd name="connsiteY15" fmla="*/ 765810 h 1908810"/>
              <a:gd name="connsiteX16" fmla="*/ 45720 w 400446"/>
              <a:gd name="connsiteY16" fmla="*/ 994410 h 1908810"/>
              <a:gd name="connsiteX17" fmla="*/ 80010 w 400446"/>
              <a:gd name="connsiteY17" fmla="*/ 1040130 h 1908810"/>
              <a:gd name="connsiteX18" fmla="*/ 240030 w 400446"/>
              <a:gd name="connsiteY18" fmla="*/ 1097280 h 1908810"/>
              <a:gd name="connsiteX19" fmla="*/ 308610 w 400446"/>
              <a:gd name="connsiteY19" fmla="*/ 1120140 h 1908810"/>
              <a:gd name="connsiteX20" fmla="*/ 342900 w 400446"/>
              <a:gd name="connsiteY20" fmla="*/ 1131570 h 1908810"/>
              <a:gd name="connsiteX21" fmla="*/ 377190 w 400446"/>
              <a:gd name="connsiteY21" fmla="*/ 1143000 h 1908810"/>
              <a:gd name="connsiteX22" fmla="*/ 400050 w 400446"/>
              <a:gd name="connsiteY22" fmla="*/ 1188720 h 1908810"/>
              <a:gd name="connsiteX23" fmla="*/ 377190 w 400446"/>
              <a:gd name="connsiteY23" fmla="*/ 1360170 h 1908810"/>
              <a:gd name="connsiteX24" fmla="*/ 354330 w 400446"/>
              <a:gd name="connsiteY24" fmla="*/ 1417320 h 1908810"/>
              <a:gd name="connsiteX25" fmla="*/ 331470 w 400446"/>
              <a:gd name="connsiteY25" fmla="*/ 1508760 h 1908810"/>
              <a:gd name="connsiteX26" fmla="*/ 320040 w 400446"/>
              <a:gd name="connsiteY26" fmla="*/ 1543050 h 1908810"/>
              <a:gd name="connsiteX27" fmla="*/ 251460 w 400446"/>
              <a:gd name="connsiteY27" fmla="*/ 1680210 h 1908810"/>
              <a:gd name="connsiteX28" fmla="*/ 205740 w 400446"/>
              <a:gd name="connsiteY28" fmla="*/ 1691640 h 1908810"/>
              <a:gd name="connsiteX29" fmla="*/ 182880 w 400446"/>
              <a:gd name="connsiteY29" fmla="*/ 1908810 h 19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0446" h="1908810">
                <a:moveTo>
                  <a:pt x="34290" y="0"/>
                </a:moveTo>
                <a:cubicBezTo>
                  <a:pt x="68580" y="3810"/>
                  <a:pt x="103425" y="4201"/>
                  <a:pt x="137160" y="11430"/>
                </a:cubicBezTo>
                <a:cubicBezTo>
                  <a:pt x="191171" y="23004"/>
                  <a:pt x="187880" y="33881"/>
                  <a:pt x="228600" y="57150"/>
                </a:cubicBezTo>
                <a:cubicBezTo>
                  <a:pt x="243394" y="65604"/>
                  <a:pt x="259080" y="72390"/>
                  <a:pt x="274320" y="80010"/>
                </a:cubicBezTo>
                <a:cubicBezTo>
                  <a:pt x="289560" y="99060"/>
                  <a:pt x="303975" y="118800"/>
                  <a:pt x="320040" y="137160"/>
                </a:cubicBezTo>
                <a:cubicBezTo>
                  <a:pt x="330684" y="149325"/>
                  <a:pt x="345364" y="158000"/>
                  <a:pt x="354330" y="171450"/>
                </a:cubicBezTo>
                <a:cubicBezTo>
                  <a:pt x="361013" y="181475"/>
                  <a:pt x="361950" y="194310"/>
                  <a:pt x="365760" y="205740"/>
                </a:cubicBezTo>
                <a:cubicBezTo>
                  <a:pt x="361950" y="255270"/>
                  <a:pt x="366378" y="306137"/>
                  <a:pt x="354330" y="354330"/>
                </a:cubicBezTo>
                <a:cubicBezTo>
                  <a:pt x="350410" y="370012"/>
                  <a:pt x="332799" y="378696"/>
                  <a:pt x="320040" y="388620"/>
                </a:cubicBezTo>
                <a:cubicBezTo>
                  <a:pt x="298353" y="405488"/>
                  <a:pt x="273968" y="418585"/>
                  <a:pt x="251460" y="434340"/>
                </a:cubicBezTo>
                <a:cubicBezTo>
                  <a:pt x="224202" y="453421"/>
                  <a:pt x="200353" y="474974"/>
                  <a:pt x="171450" y="491490"/>
                </a:cubicBezTo>
                <a:cubicBezTo>
                  <a:pt x="83588" y="541697"/>
                  <a:pt x="167428" y="483077"/>
                  <a:pt x="80010" y="548640"/>
                </a:cubicBezTo>
                <a:cubicBezTo>
                  <a:pt x="76200" y="560070"/>
                  <a:pt x="76106" y="573522"/>
                  <a:pt x="68580" y="582930"/>
                </a:cubicBezTo>
                <a:cubicBezTo>
                  <a:pt x="59998" y="593657"/>
                  <a:pt x="40433" y="593503"/>
                  <a:pt x="34290" y="605790"/>
                </a:cubicBezTo>
                <a:cubicBezTo>
                  <a:pt x="23926" y="626519"/>
                  <a:pt x="27006" y="651568"/>
                  <a:pt x="22860" y="674370"/>
                </a:cubicBezTo>
                <a:cubicBezTo>
                  <a:pt x="11826" y="735059"/>
                  <a:pt x="15863" y="718222"/>
                  <a:pt x="0" y="765810"/>
                </a:cubicBezTo>
                <a:cubicBezTo>
                  <a:pt x="13631" y="874856"/>
                  <a:pt x="-1468" y="918909"/>
                  <a:pt x="45720" y="994410"/>
                </a:cubicBezTo>
                <a:cubicBezTo>
                  <a:pt x="55816" y="1010564"/>
                  <a:pt x="63786" y="1030146"/>
                  <a:pt x="80010" y="1040130"/>
                </a:cubicBezTo>
                <a:cubicBezTo>
                  <a:pt x="156296" y="1087075"/>
                  <a:pt x="174636" y="1077662"/>
                  <a:pt x="240030" y="1097280"/>
                </a:cubicBezTo>
                <a:cubicBezTo>
                  <a:pt x="263110" y="1104204"/>
                  <a:pt x="285750" y="1112520"/>
                  <a:pt x="308610" y="1120140"/>
                </a:cubicBezTo>
                <a:lnTo>
                  <a:pt x="342900" y="1131570"/>
                </a:lnTo>
                <a:lnTo>
                  <a:pt x="377190" y="1143000"/>
                </a:lnTo>
                <a:cubicBezTo>
                  <a:pt x="384810" y="1158240"/>
                  <a:pt x="398917" y="1171719"/>
                  <a:pt x="400050" y="1188720"/>
                </a:cubicBezTo>
                <a:cubicBezTo>
                  <a:pt x="402542" y="1226100"/>
                  <a:pt x="393099" y="1312444"/>
                  <a:pt x="377190" y="1360170"/>
                </a:cubicBezTo>
                <a:cubicBezTo>
                  <a:pt x="370702" y="1379635"/>
                  <a:pt x="360364" y="1397710"/>
                  <a:pt x="354330" y="1417320"/>
                </a:cubicBezTo>
                <a:cubicBezTo>
                  <a:pt x="345090" y="1447349"/>
                  <a:pt x="341405" y="1478954"/>
                  <a:pt x="331470" y="1508760"/>
                </a:cubicBezTo>
                <a:lnTo>
                  <a:pt x="320040" y="1543050"/>
                </a:lnTo>
                <a:cubicBezTo>
                  <a:pt x="306412" y="1692963"/>
                  <a:pt x="350079" y="1658295"/>
                  <a:pt x="251460" y="1680210"/>
                </a:cubicBezTo>
                <a:cubicBezTo>
                  <a:pt x="236125" y="1683618"/>
                  <a:pt x="220980" y="1687830"/>
                  <a:pt x="205740" y="1691640"/>
                </a:cubicBezTo>
                <a:cubicBezTo>
                  <a:pt x="167217" y="1807208"/>
                  <a:pt x="182880" y="1736123"/>
                  <a:pt x="182880" y="19088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4365104"/>
            <a:ext cx="82809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Структура </a:t>
            </a:r>
            <a:r>
              <a:rPr lang="ru-RU" sz="2800" dirty="0" err="1" smtClean="0"/>
              <a:t>інформаційної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взаємодії</a:t>
            </a:r>
            <a:r>
              <a:rPr lang="ru-RU" sz="2800" dirty="0" smtClean="0"/>
              <a:t> 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напрям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інтенсивність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/>
              <a:t>тривалість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часі</a:t>
            </a: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/>
              <a:t>протяжність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просторі</a:t>
            </a:r>
            <a:endParaRPr lang="ru-RU" sz="2800" dirty="0" smtClean="0"/>
          </a:p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1475656" y="2996952"/>
            <a:ext cx="6048672" cy="3766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60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r>
              <a:rPr lang="uk-UA" dirty="0" smtClean="0"/>
              <a:t>- ВИРОБНИЦТВО (</a:t>
            </a:r>
            <a:r>
              <a:rPr lang="en-US" dirty="0" smtClean="0"/>
              <a:t>S)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  <a:p>
            <a:r>
              <a:rPr lang="uk-UA" dirty="0" smtClean="0"/>
              <a:t>- СПОЖИВАННЯ </a:t>
            </a:r>
            <a:r>
              <a:rPr lang="en-US" dirty="0" smtClean="0"/>
              <a:t>(O)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3908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Основні елементи структури </a:t>
            </a:r>
            <a:br>
              <a:rPr lang="uk-UA" sz="4400" dirty="0" smtClean="0"/>
            </a:br>
            <a:r>
              <a:rPr lang="uk-UA" sz="4400" dirty="0" smtClean="0"/>
              <a:t>інформаційної взаємодії:</a:t>
            </a:r>
            <a:endParaRPr lang="uk-UA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932832" cy="407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66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Емпірично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не вся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і </a:t>
            </a:r>
            <a:r>
              <a:rPr lang="ru-RU" dirty="0" err="1"/>
              <a:t>засвоюється</a:t>
            </a:r>
            <a:r>
              <a:rPr lang="ru-RU" dirty="0"/>
              <a:t> </a:t>
            </a:r>
            <a:r>
              <a:rPr lang="ru-RU" dirty="0" err="1" smtClean="0"/>
              <a:t>конкретним</a:t>
            </a:r>
            <a:r>
              <a:rPr lang="ru-RU" dirty="0" smtClean="0"/>
              <a:t> </a:t>
            </a:r>
            <a:r>
              <a:rPr lang="ru-RU" dirty="0" err="1" smtClean="0"/>
              <a:t>споживачем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за межами </a:t>
            </a:r>
            <a:r>
              <a:rPr lang="ru-RU" dirty="0" err="1"/>
              <a:t>сприйняття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Як </a:t>
            </a:r>
            <a:r>
              <a:rPr lang="ru-RU" dirty="0"/>
              <a:t>і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?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628510"/>
            <a:ext cx="8229600" cy="1536794"/>
          </a:xfrm>
        </p:spPr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потенційна—реальна—сприйнята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357062" cy="28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4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стан </a:t>
            </a:r>
            <a:r>
              <a:rPr lang="ru-RU" dirty="0" err="1" smtClean="0"/>
              <a:t>окремої</a:t>
            </a:r>
            <a:r>
              <a:rPr lang="ru-RU" dirty="0" smtClean="0"/>
              <a:t> особи</a:t>
            </a:r>
            <a:r>
              <a:rPr lang="ru-RU" dirty="0"/>
              <a:t>, </a:t>
            </a:r>
            <a:r>
              <a:rPr lang="ru-RU" dirty="0" err="1"/>
              <a:t>колективу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endParaRPr lang="en-US" dirty="0"/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ІНФОРМАЦІЙНА ПОТРЕБА -</a:t>
            </a:r>
            <a:endParaRPr lang="uk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6408712" cy="260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1. </a:t>
            </a:r>
            <a:r>
              <a:rPr lang="ru-RU" dirty="0" smtClean="0"/>
              <a:t>Об</a:t>
            </a:r>
            <a:r>
              <a:rPr lang="en-US" dirty="0" smtClean="0"/>
              <a:t>’</a:t>
            </a:r>
            <a:r>
              <a:rPr lang="ru-RU" dirty="0" err="1" smtClean="0"/>
              <a:t>єктивна</a:t>
            </a:r>
            <a:r>
              <a:rPr lang="ru-RU" dirty="0" smtClean="0"/>
              <a:t>  -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у кожному конкретному </a:t>
            </a:r>
            <a:r>
              <a:rPr lang="ru-RU" dirty="0" err="1"/>
              <a:t>випадку</a:t>
            </a:r>
            <a:r>
              <a:rPr lang="ru-RU" dirty="0"/>
              <a:t> склад і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uk-UA" dirty="0" smtClean="0"/>
              <a:t>.</a:t>
            </a:r>
            <a:r>
              <a:rPr lang="ru-RU" dirty="0" err="1" smtClean="0"/>
              <a:t>Суб</a:t>
            </a:r>
            <a:r>
              <a:rPr lang="en-US" dirty="0" smtClean="0"/>
              <a:t>’</a:t>
            </a:r>
            <a:r>
              <a:rPr lang="ru-RU" dirty="0" err="1" smtClean="0"/>
              <a:t>єктивна</a:t>
            </a:r>
            <a:r>
              <a:rPr lang="en-US" dirty="0" smtClean="0"/>
              <a:t> -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/>
              <a:t>суб</a:t>
            </a:r>
            <a:r>
              <a:rPr lang="en-US" dirty="0"/>
              <a:t>'</a:t>
            </a:r>
            <a:r>
              <a:rPr lang="ru-RU" dirty="0" err="1"/>
              <a:t>єктів</a:t>
            </a:r>
            <a:r>
              <a:rPr lang="ru-RU" dirty="0"/>
              <a:t> про </a:t>
            </a:r>
            <a:r>
              <a:rPr lang="ru-RU" dirty="0" err="1"/>
              <a:t>інформацію</a:t>
            </a:r>
            <a:r>
              <a:rPr lang="en-US" dirty="0"/>
              <a:t>, </a:t>
            </a:r>
            <a:r>
              <a:rPr lang="ru-RU" dirty="0"/>
              <a:t>яка </a:t>
            </a:r>
            <a:r>
              <a:rPr lang="ru-RU" dirty="0" err="1" smtClean="0"/>
              <a:t>здається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необхідною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зазначеними</a:t>
            </a:r>
            <a:r>
              <a:rPr lang="ru-RU" dirty="0"/>
              <a:t> видами </a:t>
            </a:r>
            <a:r>
              <a:rPr lang="ru-RU" dirty="0" err="1"/>
              <a:t>інформаційних</a:t>
            </a:r>
            <a:r>
              <a:rPr lang="ru-RU" dirty="0"/>
              <a:t> потреб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професійними</a:t>
            </a:r>
            <a:r>
              <a:rPr lang="ru-RU" dirty="0"/>
              <a:t> і </a:t>
            </a:r>
            <a:r>
              <a:rPr lang="ru-RU" dirty="0" err="1"/>
              <a:t>особистісними</a:t>
            </a:r>
            <a:r>
              <a:rPr lang="ru-RU" dirty="0"/>
              <a:t> характеристиками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ТИПИ ІНФОРМАЦІЙНИХ ПОТРЕБ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90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вони </a:t>
            </a:r>
            <a:r>
              <a:rPr lang="ru-RU" dirty="0" err="1"/>
              <a:t>представляють</a:t>
            </a:r>
            <a:r>
              <a:rPr lang="ru-RU" dirty="0"/>
              <a:t> собою потребу в </a:t>
            </a:r>
            <a:r>
              <a:rPr lang="ru-RU" dirty="0" err="1"/>
              <a:t>знаннях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індивід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шляхом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існуючої</a:t>
            </a:r>
            <a:r>
              <a:rPr lang="ru-RU" dirty="0"/>
              <a:t> </a:t>
            </a:r>
            <a:r>
              <a:rPr lang="ru-RU" dirty="0" err="1" smtClean="0"/>
              <a:t>інформації</a:t>
            </a:r>
            <a:endParaRPr lang="ru-RU" dirty="0" smtClean="0"/>
          </a:p>
          <a:p>
            <a:pPr algn="just"/>
            <a:r>
              <a:rPr lang="uk-UA" dirty="0" smtClean="0"/>
              <a:t>невизначеність (бракує знань для встановлення напрямків пошуку інформації)</a:t>
            </a:r>
          </a:p>
          <a:p>
            <a:pPr algn="just"/>
            <a:r>
              <a:rPr lang="uk-UA" dirty="0" smtClean="0"/>
              <a:t> </a:t>
            </a:r>
            <a:r>
              <a:rPr lang="ru-RU" dirty="0" err="1" smtClean="0"/>
              <a:t>суб'єктивність</a:t>
            </a:r>
            <a:r>
              <a:rPr lang="ru-RU" dirty="0" smtClean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 smtClean="0"/>
              <a:t>послуг</a:t>
            </a:r>
            <a:r>
              <a:rPr lang="ru-RU" dirty="0"/>
              <a:t> (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" </a:t>
            </a:r>
            <a:r>
              <a:rPr lang="ru-RU" dirty="0" err="1"/>
              <a:t>споживача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установки)</a:t>
            </a:r>
          </a:p>
          <a:p>
            <a:pPr algn="just"/>
            <a:r>
              <a:rPr lang="ru-RU" dirty="0" err="1" smtClean="0"/>
              <a:t>індивідуальний</a:t>
            </a:r>
            <a:r>
              <a:rPr lang="ru-RU" dirty="0" smtClean="0"/>
              <a:t> характер</a:t>
            </a:r>
          </a:p>
          <a:p>
            <a:pPr algn="just"/>
            <a:r>
              <a:rPr lang="uk-UA" dirty="0" smtClean="0"/>
              <a:t>мінливість потреб</a:t>
            </a:r>
          </a:p>
          <a:p>
            <a:pPr algn="just"/>
            <a:r>
              <a:rPr lang="uk-UA" dirty="0" smtClean="0"/>
              <a:t>неможливість повного задоволення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задоволення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інформпотреб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Релевантність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змістова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запитом і виданою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за таким </a:t>
            </a:r>
            <a:r>
              <a:rPr lang="ru-RU" dirty="0" err="1"/>
              <a:t>формальним</a:t>
            </a:r>
            <a:r>
              <a:rPr lang="ru-RU" dirty="0"/>
              <a:t> </a:t>
            </a:r>
            <a:r>
              <a:rPr lang="ru-RU" dirty="0" err="1"/>
              <a:t>ознакам</a:t>
            </a:r>
            <a:r>
              <a:rPr lang="ru-RU" dirty="0"/>
              <a:t>, як </a:t>
            </a:r>
            <a:r>
              <a:rPr lang="ru-RU" dirty="0" err="1"/>
              <a:t>збіг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близькість</a:t>
            </a:r>
            <a:r>
              <a:rPr lang="ru-RU" dirty="0"/>
              <a:t> </a:t>
            </a:r>
            <a:r>
              <a:rPr lang="ru-RU" dirty="0" err="1"/>
              <a:t>присутніх</a:t>
            </a:r>
            <a:r>
              <a:rPr lang="ru-RU" dirty="0"/>
              <a:t> </a:t>
            </a:r>
            <a:r>
              <a:rPr lang="uk-UA" dirty="0"/>
              <a:t>у</a:t>
            </a:r>
            <a:r>
              <a:rPr lang="ru-RU" dirty="0" smtClean="0"/>
              <a:t> </a:t>
            </a:r>
            <a:r>
              <a:rPr lang="ru-RU" dirty="0"/>
              <a:t>них понять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uk-UA" b="1" dirty="0" err="1"/>
              <a:t>Пертинентність</a:t>
            </a:r>
            <a:r>
              <a:rPr lang="uk-UA" dirty="0"/>
              <a:t> – суб'єктивно-оцінювана споживачем відповідність змісту інформації його </a:t>
            </a:r>
            <a:r>
              <a:rPr lang="uk-UA" dirty="0" smtClean="0"/>
              <a:t>інтересам та потребам. </a:t>
            </a:r>
            <a:r>
              <a:rPr lang="uk-UA" dirty="0"/>
              <a:t>Природно, що користувачі завжди </a:t>
            </a:r>
            <a:r>
              <a:rPr lang="uk-UA" dirty="0" smtClean="0"/>
              <a:t>оцінюють </a:t>
            </a:r>
            <a:r>
              <a:rPr lang="uk-UA" dirty="0"/>
              <a:t>інформаційні послуги з точки зору </a:t>
            </a:r>
            <a:r>
              <a:rPr lang="uk-UA" dirty="0" err="1"/>
              <a:t>пертинентності</a:t>
            </a:r>
            <a:r>
              <a:rPr lang="uk-UA" dirty="0"/>
              <a:t> отриманих відомостей.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практиці інформаційної діяльності для оцінки якості обслуговування використовуються два критерії –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релевантність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пертинентність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242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</TotalTime>
  <Words>428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ІНФОРМАЦІЙНА ВЗАЄМОДІЯ  В СИСТЕМІ  «МЕДІА — МАСОВА АУДИТОРІЯ»</vt:lpstr>
      <vt:lpstr>ІНФОРМАЦІЙНА ВЗАЄМОДІЯ </vt:lpstr>
      <vt:lpstr>СХЕМА ІНФОРМАЦІЙНОЇ ВЗАЄМОДІЇ</vt:lpstr>
      <vt:lpstr>Основні елементи структури  інформаційної взаємодії:</vt:lpstr>
      <vt:lpstr> потенційна—реальна—сприйнята</vt:lpstr>
      <vt:lpstr>ІНФОРМАЦІЙНА ПОТРЕБА -</vt:lpstr>
      <vt:lpstr>ТИПИ ІНФОРМАЦІЙНИХ ПОТРЕБ</vt:lpstr>
      <vt:lpstr>Особливості задоволення інформпотреб</vt:lpstr>
      <vt:lpstr>Тільки в практиці інформаційної діяльності для оцінки якості обслуговування використовуються два критерії – релевантність і пертинентність</vt:lpstr>
      <vt:lpstr>ІНФОРМАЦІЙНА ПОТРЕБА</vt:lpstr>
      <vt:lpstr>     Типи  інформаційних  потреб</vt:lpstr>
      <vt:lpstr>Класифікація потреб за А.Маслоу</vt:lpstr>
      <vt:lpstr>Бар'єри інформаційної взаємодії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ВЗАЄМОДІЯ  В СИСТЕМІ  «МЕДІА — МАСОВА АУДИТОРІЯ»</dc:title>
  <dc:creator>Natali</dc:creator>
  <cp:lastModifiedBy>Natali</cp:lastModifiedBy>
  <cp:revision>15</cp:revision>
  <dcterms:created xsi:type="dcterms:W3CDTF">2018-02-27T19:13:11Z</dcterms:created>
  <dcterms:modified xsi:type="dcterms:W3CDTF">2018-03-24T08:29:30Z</dcterms:modified>
</cp:coreProperties>
</file>