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media/image8.wmf" ContentType="image/x-wmf"/>
  <Override PartName="/ppt/media/image1.png" ContentType="image/png"/>
  <Override PartName="/ppt/media/image2.png" ContentType="image/png"/>
  <Override PartName="/ppt/media/image3.png" ContentType="image/png"/>
  <Override PartName="/ppt/media/image4.png" ContentType="image/png"/>
  <Override PartName="/ppt/media/image5.wmf" ContentType="image/x-wmf"/>
  <Override PartName="/ppt/media/image6.wmf" ContentType="image/x-wmf"/>
  <Override PartName="/ppt/media/image7.wmf" ContentType="image/x-wmf"/>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756000" y="5078520"/>
            <a:ext cx="6047640" cy="4811040"/>
          </a:xfrm>
          <a:prstGeom prst="rect">
            <a:avLst/>
          </a:prstGeom>
        </p:spPr>
        <p:txBody>
          <a:bodyPr lIns="0" rIns="0" tIns="0" bIns="0"/>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208" name="PlaceHolder 2"/>
          <p:cNvSpPr>
            <a:spLocks noGrp="1"/>
          </p:cNvSpPr>
          <p:nvPr>
            <p:ph type="hdr"/>
          </p:nvPr>
        </p:nvSpPr>
        <p:spPr>
          <a:xfrm>
            <a:off x="1512000" y="5880600"/>
            <a:ext cx="6047640" cy="4811040"/>
          </a:xfrm>
          <a:prstGeom prst="rect">
            <a:avLst/>
          </a:prstGeom>
        </p:spPr>
        <p:txBody>
          <a:bodyPr lIns="0" rIns="0" tIns="0" bIns="0"/>
          <a:p>
            <a:r>
              <a:rPr b="0" lang="ru-RU" sz="1400" spc="-1" strike="noStrike">
                <a:latin typeface="Times New Roman"/>
              </a:rPr>
              <a:t>&lt;верхний колонтитул&gt;</a:t>
            </a:r>
            <a:endParaRPr b="0" lang="ru-RU" sz="1400" spc="-1" strike="noStrike">
              <a:latin typeface="Times New Roman"/>
            </a:endParaRPr>
          </a:p>
        </p:txBody>
      </p:sp>
      <p:sp>
        <p:nvSpPr>
          <p:cNvPr id="209" name="PlaceHolder 3"/>
          <p:cNvSpPr>
            <a:spLocks noGrp="1"/>
          </p:cNvSpPr>
          <p:nvPr>
            <p:ph type="dt"/>
          </p:nvPr>
        </p:nvSpPr>
        <p:spPr>
          <a:xfrm>
            <a:off x="0" y="10157400"/>
            <a:ext cx="3280680" cy="534240"/>
          </a:xfrm>
          <a:prstGeom prst="rect">
            <a:avLst/>
          </a:prstGeom>
        </p:spPr>
        <p:txBody>
          <a:bodyPr lIns="0" rIns="0" tIns="0" bIns="0"/>
          <a:p>
            <a:pPr algn="r"/>
            <a:r>
              <a:rPr b="0" lang="ru-RU" sz="1400" spc="-1" strike="noStrike">
                <a:latin typeface="Times New Roman"/>
              </a:rPr>
              <a:t>&lt;дата/время&gt;</a:t>
            </a:r>
            <a:endParaRPr b="0" lang="ru-RU" sz="1400" spc="-1" strike="noStrike">
              <a:latin typeface="Times New Roman"/>
            </a:endParaRPr>
          </a:p>
        </p:txBody>
      </p:sp>
      <p:sp>
        <p:nvSpPr>
          <p:cNvPr id="210" name="PlaceHolder 4"/>
          <p:cNvSpPr>
            <a:spLocks noGrp="1"/>
          </p:cNvSpPr>
          <p:nvPr>
            <p:ph type="ftr"/>
          </p:nvPr>
        </p:nvSpPr>
        <p:spPr>
          <a:xfrm>
            <a:off x="0" y="0"/>
            <a:ext cx="3280680" cy="534240"/>
          </a:xfrm>
          <a:prstGeom prst="rect">
            <a:avLst/>
          </a:prstGeom>
        </p:spPr>
        <p:txBody>
          <a:bodyPr lIns="0" rIns="0" tIns="0" bIns="0" anchor="b"/>
          <a:p>
            <a:r>
              <a:rPr b="0" lang="ru-RU" sz="1400" spc="-1" strike="noStrike">
                <a:latin typeface="Times New Roman"/>
              </a:rPr>
              <a:t>&lt;нижний колонтитул&gt;</a:t>
            </a:r>
            <a:endParaRPr b="0" lang="ru-RU" sz="1400" spc="-1" strike="noStrike">
              <a:latin typeface="Times New Roman"/>
            </a:endParaRPr>
          </a:p>
        </p:txBody>
      </p:sp>
      <p:sp>
        <p:nvSpPr>
          <p:cNvPr id="211" name="PlaceHolder 5"/>
          <p:cNvSpPr>
            <a:spLocks noGrp="1"/>
          </p:cNvSpPr>
          <p:nvPr>
            <p:ph type="sldNum"/>
          </p:nvPr>
        </p:nvSpPr>
        <p:spPr>
          <a:xfrm>
            <a:off x="4278960" y="0"/>
            <a:ext cx="3280680" cy="534240"/>
          </a:xfrm>
          <a:prstGeom prst="rect">
            <a:avLst/>
          </a:prstGeom>
        </p:spPr>
        <p:txBody>
          <a:bodyPr lIns="0" rIns="0" tIns="0" bIns="0" anchor="b"/>
          <a:p>
            <a:pPr algn="r"/>
            <a:fld id="{29D1D558-5073-47AA-935C-2500A8402748}"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body"/>
          </p:nvPr>
        </p:nvSpPr>
        <p:spPr>
          <a:xfrm>
            <a:off x="685800" y="4343400"/>
            <a:ext cx="5484960" cy="4113360"/>
          </a:xfrm>
          <a:prstGeom prst="rect">
            <a:avLst/>
          </a:prstGeom>
        </p:spPr>
        <p:txBody>
          <a:bodyPr lIns="0" rIns="0" tIns="0" bIns="0">
            <a:normAutofit/>
          </a:bodyPr>
          <a:p>
            <a:endParaRPr b="0" lang="ru-RU" sz="2000" spc="-1" strike="noStrike">
              <a:latin typeface="Arial"/>
            </a:endParaRPr>
          </a:p>
        </p:txBody>
      </p:sp>
      <p:sp>
        <p:nvSpPr>
          <p:cNvPr id="577"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6E4B499D-8C63-40A8-8EEF-07B210CFD939}" type="slidenum">
              <a:rPr b="0" lang="ru-RU" sz="1200" spc="-1" strike="noStrike">
                <a:solidFill>
                  <a:srgbClr val="000000"/>
                </a:solidFill>
                <a:latin typeface="+mn-lt"/>
                <a:ea typeface="+mn-ea"/>
              </a:rPr>
              <a:t>&lt;номер&gt;</a:t>
            </a:fld>
            <a:endParaRPr b="0" lang="ru-RU"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3FCC9287-FD1F-435B-B18E-1A06E18EB230}" type="slidenum">
              <a:rPr b="0" lang="ru-RU" sz="1200" spc="-1" strike="noStrike">
                <a:solidFill>
                  <a:srgbClr val="000000"/>
                </a:solidFill>
                <a:latin typeface="Arial"/>
              </a:rPr>
              <a:t>&lt;номер&gt;</a:t>
            </a:fld>
            <a:endParaRPr b="0" lang="ru-RU" sz="1200" spc="-1" strike="noStrike">
              <a:latin typeface="Arial"/>
            </a:endParaRPr>
          </a:p>
        </p:txBody>
      </p:sp>
      <p:sp>
        <p:nvSpPr>
          <p:cNvPr id="602"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BF57C04F-76B4-492B-8AE2-C9187668487E}"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03"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80A70716-DEB8-4F07-A6C1-E94B143342F0}" type="slidenum">
              <a:rPr b="0" lang="ru-RU" sz="1200" spc="-1" strike="noStrike">
                <a:solidFill>
                  <a:srgbClr val="000000"/>
                </a:solidFill>
                <a:latin typeface="Arial"/>
              </a:rPr>
              <a:t>&lt;номер&gt;</a:t>
            </a:fld>
            <a:endParaRPr b="0" lang="ru-RU" sz="1200" spc="-1" strike="noStrike">
              <a:latin typeface="Arial"/>
            </a:endParaRPr>
          </a:p>
        </p:txBody>
      </p:sp>
      <p:sp>
        <p:nvSpPr>
          <p:cNvPr id="605"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4445BD76-EB87-4C03-B91E-437E43DC6215}"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06"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03EEAB07-611F-41F2-8DCB-D03595ECBDF6}" type="slidenum">
              <a:rPr b="0" lang="ru-RU" sz="1200" spc="-1" strike="noStrike">
                <a:solidFill>
                  <a:srgbClr val="000000"/>
                </a:solidFill>
                <a:latin typeface="Arial"/>
              </a:rPr>
              <a:t>&lt;номер&gt;</a:t>
            </a:fld>
            <a:endParaRPr b="0" lang="ru-RU" sz="1200" spc="-1" strike="noStrike">
              <a:latin typeface="Arial"/>
            </a:endParaRPr>
          </a:p>
        </p:txBody>
      </p:sp>
      <p:sp>
        <p:nvSpPr>
          <p:cNvPr id="608"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FBD2FF05-748D-4C87-8CD8-8739984EC96B}"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09"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153E1AB6-09C4-4861-BA41-AABD74FD5175}" type="slidenum">
              <a:rPr b="0" lang="ru-RU" sz="1200" spc="-1" strike="noStrike">
                <a:solidFill>
                  <a:srgbClr val="000000"/>
                </a:solidFill>
                <a:latin typeface="Times New Roman"/>
              </a:rPr>
              <a:t>&lt;номер&gt;</a:t>
            </a:fld>
            <a:endParaRPr b="0" lang="ru-RU" sz="1200" spc="-1" strike="noStrike">
              <a:latin typeface="Arial"/>
            </a:endParaRPr>
          </a:p>
        </p:txBody>
      </p:sp>
      <p:sp>
        <p:nvSpPr>
          <p:cNvPr id="611" name="PlaceHolder 2"/>
          <p:cNvSpPr>
            <a:spLocks noGrp="1"/>
          </p:cNvSpPr>
          <p:nvPr>
            <p:ph type="body"/>
          </p:nvPr>
        </p:nvSpPr>
        <p:spPr>
          <a:xfrm>
            <a:off x="685800" y="4343400"/>
            <a:ext cx="5484960" cy="4113360"/>
          </a:xfrm>
          <a:prstGeom prst="rect">
            <a:avLst/>
          </a:prstGeom>
        </p:spPr>
        <p:txBody>
          <a:bodyPr lIns="0" rIns="0" tIns="0" bIns="0"/>
          <a:p>
            <a:endParaRPr b="0" lang="ru-RU"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41E6E7F-1EB6-4DD5-B711-FE3560E25015}" type="slidenum">
              <a:rPr b="0" lang="ru-RU" sz="1200" spc="-1" strike="noStrike">
                <a:solidFill>
                  <a:srgbClr val="000000"/>
                </a:solidFill>
                <a:latin typeface="Arial"/>
              </a:rPr>
              <a:t>&lt;номер&gt;</a:t>
            </a:fld>
            <a:endParaRPr b="0" lang="ru-RU" sz="1200" spc="-1" strike="noStrike">
              <a:latin typeface="Arial"/>
            </a:endParaRPr>
          </a:p>
        </p:txBody>
      </p:sp>
      <p:sp>
        <p:nvSpPr>
          <p:cNvPr id="613"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5FF05E11-B7D4-40EA-879E-84FC86F7BCA7}"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14"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C429080-DEDA-4AE1-97A0-3CD18DA66C53}" type="slidenum">
              <a:rPr b="0" lang="ru-RU" sz="1200" spc="-1" strike="noStrike">
                <a:solidFill>
                  <a:srgbClr val="000000"/>
                </a:solidFill>
                <a:latin typeface="Arial"/>
              </a:rPr>
              <a:t>&lt;номер&gt;</a:t>
            </a:fld>
            <a:endParaRPr b="0" lang="ru-RU" sz="1200" spc="-1" strike="noStrike">
              <a:latin typeface="Arial"/>
            </a:endParaRPr>
          </a:p>
        </p:txBody>
      </p:sp>
      <p:sp>
        <p:nvSpPr>
          <p:cNvPr id="616"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4B2CB85D-30E2-4193-B439-5E856182EADF}"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17"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5E49DDB2-6D89-41CC-ACED-37538DA575C6}" type="slidenum">
              <a:rPr b="0" lang="ru-RU" sz="1200" spc="-1" strike="noStrike">
                <a:solidFill>
                  <a:srgbClr val="000000"/>
                </a:solidFill>
                <a:latin typeface="Arial"/>
              </a:rPr>
              <a:t>&lt;номер&gt;</a:t>
            </a:fld>
            <a:endParaRPr b="0" lang="ru-RU" sz="1200" spc="-1" strike="noStrike">
              <a:latin typeface="Arial"/>
            </a:endParaRPr>
          </a:p>
        </p:txBody>
      </p:sp>
      <p:sp>
        <p:nvSpPr>
          <p:cNvPr id="619"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9863583-8120-49A1-8510-D72F3477F9E1}"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20"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99D97C51-0610-452B-845A-0A65C3982D9F}" type="slidenum">
              <a:rPr b="0" lang="ru-RU" sz="1200" spc="-1" strike="noStrike">
                <a:solidFill>
                  <a:srgbClr val="000000"/>
                </a:solidFill>
                <a:latin typeface="Arial"/>
              </a:rPr>
              <a:t>&lt;номер&gt;</a:t>
            </a:fld>
            <a:endParaRPr b="0" lang="ru-RU" sz="1200" spc="-1" strike="noStrike">
              <a:latin typeface="Arial"/>
            </a:endParaRPr>
          </a:p>
        </p:txBody>
      </p:sp>
      <p:sp>
        <p:nvSpPr>
          <p:cNvPr id="622"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7D2B6AF7-8B4C-42CA-9E8E-E3BF203E91B0}"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23"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PlaceHolder 1"/>
          <p:cNvSpPr>
            <a:spLocks noGrp="1"/>
          </p:cNvSpPr>
          <p:nvPr>
            <p:ph type="body"/>
          </p:nvPr>
        </p:nvSpPr>
        <p:spPr>
          <a:xfrm>
            <a:off x="685800" y="4343400"/>
            <a:ext cx="5484960" cy="4113360"/>
          </a:xfrm>
          <a:prstGeom prst="rect">
            <a:avLst/>
          </a:prstGeom>
        </p:spPr>
        <p:txBody>
          <a:bodyPr lIns="0" rIns="0" tIns="0" bIns="0">
            <a:normAutofit/>
          </a:bodyPr>
          <a:p>
            <a:endParaRPr b="0" lang="ru-RU" sz="2000" spc="-1" strike="noStrike">
              <a:latin typeface="Arial"/>
            </a:endParaRPr>
          </a:p>
        </p:txBody>
      </p:sp>
      <p:sp>
        <p:nvSpPr>
          <p:cNvPr id="579"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F1A9F540-3C9A-4316-8318-ABBEA7FCE42C}" type="slidenum">
              <a:rPr b="0" lang="ru-RU" sz="1200" spc="-1" strike="noStrike">
                <a:solidFill>
                  <a:srgbClr val="000000"/>
                </a:solidFill>
                <a:latin typeface="+mn-lt"/>
                <a:ea typeface="+mn-ea"/>
              </a:rPr>
              <a:t>&lt;номер&gt;</a:t>
            </a:fld>
            <a:endParaRPr b="0" lang="ru-RU"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BCAD718A-1868-4C73-AF7B-945D17DFBE1B}" type="slidenum">
              <a:rPr b="0" lang="ru-RU" sz="1200" spc="-1" strike="noStrike">
                <a:solidFill>
                  <a:srgbClr val="000000"/>
                </a:solidFill>
                <a:latin typeface="Arial"/>
              </a:rPr>
              <a:t>&lt;номер&gt;</a:t>
            </a:fld>
            <a:endParaRPr b="0" lang="ru-RU" sz="1200" spc="-1" strike="noStrike">
              <a:latin typeface="Arial"/>
            </a:endParaRPr>
          </a:p>
        </p:txBody>
      </p:sp>
      <p:sp>
        <p:nvSpPr>
          <p:cNvPr id="625"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9E8505A6-B521-4CFB-BCC2-92A65013EA5F}"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26"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8D0D7E0B-C2C8-4C7A-A853-41BA9B617EC8}" type="slidenum">
              <a:rPr b="0" lang="ru-RU" sz="1200" spc="-1" strike="noStrike">
                <a:solidFill>
                  <a:srgbClr val="000000"/>
                </a:solidFill>
                <a:latin typeface="Arial"/>
              </a:rPr>
              <a:t>&lt;номер&gt;</a:t>
            </a:fld>
            <a:endParaRPr b="0" lang="ru-RU" sz="1200" spc="-1" strike="noStrike">
              <a:latin typeface="Arial"/>
            </a:endParaRPr>
          </a:p>
        </p:txBody>
      </p:sp>
      <p:sp>
        <p:nvSpPr>
          <p:cNvPr id="628"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95FFFEEF-682E-429A-9979-DE048C56D148}"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29"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E1C9CC48-9587-4826-BACA-A512B7113A29}" type="slidenum">
              <a:rPr b="0" lang="ru-RU" sz="1200" spc="-1" strike="noStrike">
                <a:solidFill>
                  <a:srgbClr val="000000"/>
                </a:solidFill>
                <a:latin typeface="Arial"/>
              </a:rPr>
              <a:t>&lt;номер&gt;</a:t>
            </a:fld>
            <a:endParaRPr b="0" lang="ru-RU" sz="1200" spc="-1" strike="noStrike">
              <a:latin typeface="Arial"/>
            </a:endParaRPr>
          </a:p>
        </p:txBody>
      </p:sp>
      <p:sp>
        <p:nvSpPr>
          <p:cNvPr id="631"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A44B4DB-98BD-4DF2-8318-44D36A19AA0F}"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32"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92A9CC1-74D0-4177-ABD2-F8781284F404}" type="slidenum">
              <a:rPr b="0" lang="ru-RU" sz="1200" spc="-1" strike="noStrike">
                <a:solidFill>
                  <a:srgbClr val="000000"/>
                </a:solidFill>
                <a:latin typeface="Arial"/>
              </a:rPr>
              <a:t>&lt;номер&gt;</a:t>
            </a:fld>
            <a:endParaRPr b="0" lang="ru-RU" sz="1200" spc="-1" strike="noStrike">
              <a:latin typeface="Arial"/>
            </a:endParaRPr>
          </a:p>
        </p:txBody>
      </p:sp>
      <p:sp>
        <p:nvSpPr>
          <p:cNvPr id="634" name="PlaceHolder 2"/>
          <p:cNvSpPr>
            <a:spLocks noGrp="1"/>
          </p:cNvSpPr>
          <p:nvPr>
            <p:ph type="body"/>
          </p:nvPr>
        </p:nvSpPr>
        <p:spPr>
          <a:xfrm>
            <a:off x="685800" y="4343400"/>
            <a:ext cx="5484960" cy="4113360"/>
          </a:xfrm>
          <a:prstGeom prst="rect">
            <a:avLst/>
          </a:prstGeom>
        </p:spPr>
        <p:txBody>
          <a:bodyPr lIns="0" rIns="0" tIns="0" bIns="0"/>
          <a:p>
            <a:endParaRPr b="0" lang="ru-RU"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3154B705-A35B-4541-B2EE-5FCBE35C1E1C}" type="slidenum">
              <a:rPr b="0" lang="ru-RU" sz="1200" spc="-1" strike="noStrike">
                <a:solidFill>
                  <a:srgbClr val="000000"/>
                </a:solidFill>
                <a:latin typeface="Arial"/>
              </a:rPr>
              <a:t>&lt;номер&gt;</a:t>
            </a:fld>
            <a:endParaRPr b="0" lang="ru-RU" sz="1200" spc="-1" strike="noStrike">
              <a:latin typeface="Arial"/>
            </a:endParaRPr>
          </a:p>
        </p:txBody>
      </p:sp>
      <p:sp>
        <p:nvSpPr>
          <p:cNvPr id="636"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1B793072-BA31-489E-94A1-3B422161A05E}"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37"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0FD592C3-67AB-4BEA-9559-928F86E190CE}" type="slidenum">
              <a:rPr b="0" lang="ru-RU" sz="1200" spc="-1" strike="noStrike">
                <a:solidFill>
                  <a:srgbClr val="000000"/>
                </a:solidFill>
                <a:latin typeface="Arial"/>
              </a:rPr>
              <a:t>&lt;номер&gt;</a:t>
            </a:fld>
            <a:endParaRPr b="0" lang="ru-RU" sz="1200" spc="-1" strike="noStrike">
              <a:latin typeface="Arial"/>
            </a:endParaRPr>
          </a:p>
        </p:txBody>
      </p:sp>
      <p:sp>
        <p:nvSpPr>
          <p:cNvPr id="639"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FB2D524F-02AE-4993-926B-105C0790B2AD}"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40"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BECE2B7-52DC-4763-B565-6E3ACD58C086}" type="slidenum">
              <a:rPr b="0" lang="ru-RU" sz="1200" spc="-1" strike="noStrike">
                <a:solidFill>
                  <a:srgbClr val="000000"/>
                </a:solidFill>
                <a:latin typeface="Arial"/>
              </a:rPr>
              <a:t>&lt;номер&gt;</a:t>
            </a:fld>
            <a:endParaRPr b="0" lang="ru-RU" sz="1200" spc="-1" strike="noStrike">
              <a:latin typeface="Arial"/>
            </a:endParaRPr>
          </a:p>
        </p:txBody>
      </p:sp>
      <p:sp>
        <p:nvSpPr>
          <p:cNvPr id="642"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027753BD-B823-479C-AA3E-035E888894C2}"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43"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8CC52E6-4AF5-45EB-89F4-2F1E01D28CD4}" type="slidenum">
              <a:rPr b="0" lang="ru-RU" sz="1200" spc="-1" strike="noStrike">
                <a:solidFill>
                  <a:srgbClr val="000000"/>
                </a:solidFill>
                <a:latin typeface="Arial"/>
              </a:rPr>
              <a:t>&lt;номер&gt;</a:t>
            </a:fld>
            <a:endParaRPr b="0" lang="ru-RU" sz="1200" spc="-1" strike="noStrike">
              <a:latin typeface="Arial"/>
            </a:endParaRPr>
          </a:p>
        </p:txBody>
      </p:sp>
      <p:sp>
        <p:nvSpPr>
          <p:cNvPr id="645"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F382498-EE96-4693-A1BF-9FF2FBFFD699}"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46"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93D0827-3B76-4844-8F9B-00D990D39377}" type="slidenum">
              <a:rPr b="0" lang="ru-RU" sz="1200" spc="-1" strike="noStrike">
                <a:solidFill>
                  <a:srgbClr val="000000"/>
                </a:solidFill>
                <a:latin typeface="Arial"/>
              </a:rPr>
              <a:t>&lt;номер&gt;</a:t>
            </a:fld>
            <a:endParaRPr b="0" lang="ru-RU" sz="1200" spc="-1" strike="noStrike">
              <a:latin typeface="Arial"/>
            </a:endParaRPr>
          </a:p>
        </p:txBody>
      </p:sp>
      <p:sp>
        <p:nvSpPr>
          <p:cNvPr id="648"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EF3EB857-5DFE-4F0C-80E9-E8C555DFCDEE}"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49"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F4452363-A7B3-4389-9FC4-C66D8D9C23A8}" type="slidenum">
              <a:rPr b="0" lang="ru-RU" sz="1200" spc="-1" strike="noStrike">
                <a:solidFill>
                  <a:srgbClr val="000000"/>
                </a:solidFill>
                <a:latin typeface="Arial"/>
              </a:rPr>
              <a:t>&lt;номер&gt;</a:t>
            </a:fld>
            <a:endParaRPr b="0" lang="ru-RU" sz="1200" spc="-1" strike="noStrike">
              <a:latin typeface="Arial"/>
            </a:endParaRPr>
          </a:p>
        </p:txBody>
      </p:sp>
      <p:sp>
        <p:nvSpPr>
          <p:cNvPr id="651"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E26C99F-EB2D-4F17-9C7E-9DB330ECA6A0}"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52"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BF8CAE69-B2AB-4095-84E4-0F3624E0B6F3}" type="slidenum">
              <a:rPr b="0" lang="ru-RU" sz="1200" spc="-1" strike="noStrike">
                <a:solidFill>
                  <a:srgbClr val="000000"/>
                </a:solidFill>
                <a:latin typeface="Arial"/>
              </a:rPr>
              <a:t>&lt;номер&gt;</a:t>
            </a:fld>
            <a:endParaRPr b="0" lang="ru-RU" sz="1200" spc="-1" strike="noStrike">
              <a:latin typeface="Arial"/>
            </a:endParaRPr>
          </a:p>
        </p:txBody>
      </p:sp>
      <p:sp>
        <p:nvSpPr>
          <p:cNvPr id="581"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2D63FEA1-E237-444D-9D47-CFFC63C7A57C}"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582"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BEF3CB7D-8F27-4C5F-81A4-E7DF9979FB3E}" type="slidenum">
              <a:rPr b="0" lang="ru-RU" sz="1200" spc="-1" strike="noStrike">
                <a:solidFill>
                  <a:srgbClr val="000000"/>
                </a:solidFill>
                <a:latin typeface="Arial"/>
              </a:rPr>
              <a:t>&lt;номер&gt;</a:t>
            </a:fld>
            <a:endParaRPr b="0" lang="ru-RU" sz="1200" spc="-1" strike="noStrike">
              <a:latin typeface="Arial"/>
            </a:endParaRPr>
          </a:p>
        </p:txBody>
      </p:sp>
      <p:sp>
        <p:nvSpPr>
          <p:cNvPr id="654"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AC2BCCF-561D-4FB6-A766-67062FB593DD}"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55"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F0B4F4F6-743D-4795-B5AA-9D7D8019B1B1}" type="slidenum">
              <a:rPr b="0" lang="ru-RU" sz="1200" spc="-1" strike="noStrike">
                <a:solidFill>
                  <a:srgbClr val="000000"/>
                </a:solidFill>
                <a:latin typeface="Arial"/>
              </a:rPr>
              <a:t>&lt;номер&gt;</a:t>
            </a:fld>
            <a:endParaRPr b="0" lang="ru-RU" sz="1200" spc="-1" strike="noStrike">
              <a:latin typeface="Arial"/>
            </a:endParaRPr>
          </a:p>
        </p:txBody>
      </p:sp>
      <p:sp>
        <p:nvSpPr>
          <p:cNvPr id="657"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C8C7BBD6-BCB7-4134-8D77-195FAB873025}"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58"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01119EF9-2391-4D35-A581-FAC1F6504623}" type="slidenum">
              <a:rPr b="0" lang="ru-RU" sz="1200" spc="-1" strike="noStrike">
                <a:solidFill>
                  <a:srgbClr val="000000"/>
                </a:solidFill>
                <a:latin typeface="Arial"/>
              </a:rPr>
              <a:t>&lt;номер&gt;</a:t>
            </a:fld>
            <a:endParaRPr b="0" lang="ru-RU" sz="1200" spc="-1" strike="noStrike">
              <a:latin typeface="Arial"/>
            </a:endParaRPr>
          </a:p>
        </p:txBody>
      </p:sp>
      <p:sp>
        <p:nvSpPr>
          <p:cNvPr id="660"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134CA837-E157-47F6-B487-50ADE8CF387A}"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61"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4415360F-753A-48BA-BE91-E9D812893590}" type="slidenum">
              <a:rPr b="0" lang="ru-RU" sz="1200" spc="-1" strike="noStrike">
                <a:solidFill>
                  <a:srgbClr val="000000"/>
                </a:solidFill>
                <a:latin typeface="Times New Roman"/>
              </a:rPr>
              <a:t>&lt;номер&gt;</a:t>
            </a:fld>
            <a:endParaRPr b="0" lang="ru-RU" sz="1200" spc="-1" strike="noStrike">
              <a:latin typeface="Arial"/>
            </a:endParaRPr>
          </a:p>
        </p:txBody>
      </p:sp>
      <p:sp>
        <p:nvSpPr>
          <p:cNvPr id="663" name="PlaceHolder 2"/>
          <p:cNvSpPr>
            <a:spLocks noGrp="1"/>
          </p:cNvSpPr>
          <p:nvPr>
            <p:ph type="body"/>
          </p:nvPr>
        </p:nvSpPr>
        <p:spPr>
          <a:xfrm>
            <a:off x="685800" y="4343400"/>
            <a:ext cx="5484960" cy="4113360"/>
          </a:xfrm>
          <a:prstGeom prst="rect">
            <a:avLst/>
          </a:prstGeom>
        </p:spPr>
        <p:txBody>
          <a:bodyPr lIns="0" rIns="0" tIns="0" bIns="0"/>
          <a:p>
            <a:endParaRPr b="0" lang="ru-RU"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9F8DC378-7C0B-40CA-AC09-4CDA0D4144AB}" type="slidenum">
              <a:rPr b="0" lang="ru-RU" sz="1200" spc="-1" strike="noStrike">
                <a:solidFill>
                  <a:srgbClr val="000000"/>
                </a:solidFill>
                <a:latin typeface="Times New Roman"/>
              </a:rPr>
              <a:t>&lt;номер&gt;</a:t>
            </a:fld>
            <a:endParaRPr b="0" lang="ru-RU" sz="1200" spc="-1" strike="noStrike">
              <a:latin typeface="Arial"/>
            </a:endParaRPr>
          </a:p>
        </p:txBody>
      </p:sp>
      <p:sp>
        <p:nvSpPr>
          <p:cNvPr id="665" name="PlaceHolder 2"/>
          <p:cNvSpPr>
            <a:spLocks noGrp="1"/>
          </p:cNvSpPr>
          <p:nvPr>
            <p:ph type="body"/>
          </p:nvPr>
        </p:nvSpPr>
        <p:spPr>
          <a:xfrm>
            <a:off x="685800" y="4343400"/>
            <a:ext cx="5484960" cy="4113360"/>
          </a:xfrm>
          <a:prstGeom prst="rect">
            <a:avLst/>
          </a:prstGeom>
        </p:spPr>
        <p:txBody>
          <a:bodyPr lIns="0" rIns="0" tIns="0" bIns="0"/>
          <a:p>
            <a:endParaRPr b="0" lang="ru-RU"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6FF7928E-2BBE-4D72-978D-3CCD3FC1C698}" type="slidenum">
              <a:rPr b="0" lang="ru-RU" sz="1200" spc="-1" strike="noStrike">
                <a:solidFill>
                  <a:srgbClr val="000000"/>
                </a:solidFill>
                <a:latin typeface="Times New Roman"/>
              </a:rPr>
              <a:t>&lt;номер&gt;</a:t>
            </a:fld>
            <a:endParaRPr b="0" lang="ru-RU" sz="1200" spc="-1" strike="noStrike">
              <a:latin typeface="Arial"/>
            </a:endParaRPr>
          </a:p>
        </p:txBody>
      </p:sp>
      <p:sp>
        <p:nvSpPr>
          <p:cNvPr id="667" name="PlaceHolder 2"/>
          <p:cNvSpPr>
            <a:spLocks noGrp="1"/>
          </p:cNvSpPr>
          <p:nvPr>
            <p:ph type="body"/>
          </p:nvPr>
        </p:nvSpPr>
        <p:spPr>
          <a:xfrm>
            <a:off x="685800" y="4343400"/>
            <a:ext cx="5484960" cy="4113360"/>
          </a:xfrm>
          <a:prstGeom prst="rect">
            <a:avLst/>
          </a:prstGeom>
        </p:spPr>
        <p:txBody>
          <a:bodyPr lIns="0" rIns="0" tIns="0" bIns="0"/>
          <a:p>
            <a:endParaRPr b="0" lang="ru-RU"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430D01E9-4067-430D-8B31-38A1FA416577}" type="slidenum">
              <a:rPr b="0" lang="ru-RU" sz="1200" spc="-1" strike="noStrike">
                <a:solidFill>
                  <a:srgbClr val="000000"/>
                </a:solidFill>
                <a:latin typeface="Arial"/>
              </a:rPr>
              <a:t>&lt;номер&gt;</a:t>
            </a:fld>
            <a:endParaRPr b="0" lang="ru-RU" sz="1200" spc="-1" strike="noStrike">
              <a:latin typeface="Arial"/>
            </a:endParaRPr>
          </a:p>
        </p:txBody>
      </p:sp>
      <p:sp>
        <p:nvSpPr>
          <p:cNvPr id="584"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729CEAEF-8402-4BB4-83A6-3341FDD73C89}"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585"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0BAA2546-8DC8-4AFE-B182-7E902A5CE383}" type="slidenum">
              <a:rPr b="0" lang="ru-RU" sz="1200" spc="-1" strike="noStrike">
                <a:solidFill>
                  <a:srgbClr val="000000"/>
                </a:solidFill>
                <a:latin typeface="Arial"/>
              </a:rPr>
              <a:t>&lt;номер&gt;</a:t>
            </a:fld>
            <a:endParaRPr b="0" lang="ru-RU" sz="1200" spc="-1" strike="noStrike">
              <a:latin typeface="Arial"/>
            </a:endParaRPr>
          </a:p>
        </p:txBody>
      </p:sp>
      <p:sp>
        <p:nvSpPr>
          <p:cNvPr id="587"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29B08531-4C3B-4291-BD8B-2EFDFA8CA7E9}"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588"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624C8B14-2FDD-4450-9DFF-3D463ED5028B}" type="slidenum">
              <a:rPr b="0" lang="ru-RU" sz="1200" spc="-1" strike="noStrike">
                <a:solidFill>
                  <a:srgbClr val="000000"/>
                </a:solidFill>
                <a:latin typeface="Arial"/>
              </a:rPr>
              <a:t>&lt;номер&gt;</a:t>
            </a:fld>
            <a:endParaRPr b="0" lang="ru-RU" sz="1200" spc="-1" strike="noStrike">
              <a:latin typeface="Arial"/>
            </a:endParaRPr>
          </a:p>
        </p:txBody>
      </p:sp>
      <p:sp>
        <p:nvSpPr>
          <p:cNvPr id="590"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58CF0564-CA9C-4B96-9B9F-199F9FF3606C}"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591" name="PlaceHolder 3"/>
          <p:cNvSpPr>
            <a:spLocks noGrp="1"/>
          </p:cNvSpPr>
          <p:nvPr>
            <p:ph type="body"/>
          </p:nvPr>
        </p:nvSpPr>
        <p:spPr>
          <a:xfrm>
            <a:off x="685800" y="4343400"/>
            <a:ext cx="5484960" cy="4113360"/>
          </a:xfrm>
          <a:prstGeom prst="rect">
            <a:avLst/>
          </a:prstGeom>
        </p:spPr>
        <p:txBody>
          <a:bodyPr lIns="0" rIns="0" tIns="0" bIns="0"/>
          <a:p>
            <a:endParaRPr b="0" lang="ru-RU"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5E940325-0E12-4645-91E0-E8D5F83BAB41}" type="slidenum">
              <a:rPr b="0" lang="ru-RU" sz="1200" spc="-1" strike="noStrike">
                <a:solidFill>
                  <a:srgbClr val="000000"/>
                </a:solidFill>
                <a:latin typeface="Arial"/>
              </a:rPr>
              <a:t>&lt;номер&gt;</a:t>
            </a:fld>
            <a:endParaRPr b="0" lang="ru-RU" sz="1200" spc="-1" strike="noStrike">
              <a:latin typeface="Arial"/>
            </a:endParaRPr>
          </a:p>
        </p:txBody>
      </p:sp>
      <p:sp>
        <p:nvSpPr>
          <p:cNvPr id="593"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7C00D0EE-A57F-4DCE-8077-CE0218E88F82}"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594"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3C8DE1FA-0246-4973-8556-BB4C812A1D60}" type="slidenum">
              <a:rPr b="0" lang="ru-RU" sz="1200" spc="-1" strike="noStrike">
                <a:solidFill>
                  <a:srgbClr val="000000"/>
                </a:solidFill>
                <a:latin typeface="Arial"/>
              </a:rPr>
              <a:t>&lt;номер&gt;</a:t>
            </a:fld>
            <a:endParaRPr b="0" lang="ru-RU" sz="1200" spc="-1" strike="noStrike">
              <a:latin typeface="Arial"/>
            </a:endParaRPr>
          </a:p>
        </p:txBody>
      </p:sp>
      <p:sp>
        <p:nvSpPr>
          <p:cNvPr id="596"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CCA2C867-663D-445B-AD17-B6084999AE45}"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597"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EB22F76-8377-430C-AF93-6C558DD31D01}" type="slidenum">
              <a:rPr b="0" lang="ru-RU" sz="1200" spc="-1" strike="noStrike">
                <a:solidFill>
                  <a:srgbClr val="000000"/>
                </a:solidFill>
                <a:latin typeface="Arial"/>
              </a:rPr>
              <a:t>&lt;номер&gt;</a:t>
            </a:fld>
            <a:endParaRPr b="0" lang="ru-RU" sz="1200" spc="-1" strike="noStrike">
              <a:latin typeface="Arial"/>
            </a:endParaRPr>
          </a:p>
        </p:txBody>
      </p:sp>
      <p:sp>
        <p:nvSpPr>
          <p:cNvPr id="599"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8FA9C4EE-731C-49C1-A1FE-3122EB16A80A}" type="slidenum">
              <a:rPr b="0" lang="ru-RU" sz="1200" spc="-1" strike="noStrike">
                <a:solidFill>
                  <a:srgbClr val="000000"/>
                </a:solidFill>
                <a:latin typeface="Arial"/>
                <a:ea typeface="+mn-ea"/>
              </a:rPr>
              <a:t>&lt;номер&gt;</a:t>
            </a:fld>
            <a:endParaRPr b="0" lang="ru-RU" sz="1200" spc="-1" strike="noStrike">
              <a:latin typeface="Arial"/>
            </a:endParaRPr>
          </a:p>
        </p:txBody>
      </p:sp>
      <p:sp>
        <p:nvSpPr>
          <p:cNvPr id="600" name="PlaceHolder 3"/>
          <p:cNvSpPr>
            <a:spLocks noGrp="1"/>
          </p:cNvSpPr>
          <p:nvPr>
            <p:ph type="body"/>
          </p:nvPr>
        </p:nvSpPr>
        <p:spPr>
          <a:xfrm>
            <a:off x="685800" y="4248000"/>
            <a:ext cx="5484960" cy="4208760"/>
          </a:xfrm>
          <a:prstGeom prst="rect">
            <a:avLst/>
          </a:prstGeom>
        </p:spPr>
        <p:txBody>
          <a:bodyPr lIns="0" rIns="0" tIns="0" bIns="0"/>
          <a:p>
            <a:endParaRPr b="0" lang="ru-RU"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29"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30"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34"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35"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37"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38"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39"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40"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41"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42"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8"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75"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76"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81"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83"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9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92"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95"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0"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00"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01"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03"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05"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0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0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09"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11"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12"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117"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19"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120"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121"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122"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123"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124"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3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3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2"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3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3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4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41"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42"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4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4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4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5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5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5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5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57"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158"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60"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161"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162"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163"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164"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165"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7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74"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7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7"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81"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82"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83"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8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8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7"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8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9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91"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93"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94"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9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9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9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
        <p:nvSpPr>
          <p:cNvPr id="199" name="PlaceHolder 5"/>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201"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3200" spc="-1" strike="noStrike">
              <a:latin typeface="Arial"/>
            </a:endParaRPr>
          </a:p>
        </p:txBody>
      </p:sp>
      <p:sp>
        <p:nvSpPr>
          <p:cNvPr id="202"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3200" spc="-1" strike="noStrike">
              <a:latin typeface="Arial"/>
            </a:endParaRPr>
          </a:p>
        </p:txBody>
      </p:sp>
      <p:sp>
        <p:nvSpPr>
          <p:cNvPr id="203"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3200" spc="-1" strike="noStrike">
              <a:latin typeface="Arial"/>
            </a:endParaRPr>
          </a:p>
        </p:txBody>
      </p:sp>
      <p:sp>
        <p:nvSpPr>
          <p:cNvPr id="204" name="PlaceHolder 5"/>
          <p:cNvSpPr>
            <a:spLocks noGrp="1"/>
          </p:cNvSpPr>
          <p:nvPr>
            <p:ph type="body"/>
          </p:nvPr>
        </p:nvSpPr>
        <p:spPr>
          <a:xfrm>
            <a:off x="6022080" y="3682080"/>
            <a:ext cx="2649600" cy="1896840"/>
          </a:xfrm>
          <a:prstGeom prst="rect">
            <a:avLst/>
          </a:prstGeom>
        </p:spPr>
        <p:txBody>
          <a:bodyPr lIns="0" rIns="0" tIns="0" bIns="0">
            <a:normAutofit/>
          </a:bodyPr>
          <a:p>
            <a:endParaRPr b="0" lang="ru-RU" sz="3200" spc="-1" strike="noStrike">
              <a:latin typeface="Arial"/>
            </a:endParaRPr>
          </a:p>
        </p:txBody>
      </p:sp>
      <p:sp>
        <p:nvSpPr>
          <p:cNvPr id="205"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3200" spc="-1" strike="noStrike">
              <a:latin typeface="Arial"/>
            </a:endParaRPr>
          </a:p>
        </p:txBody>
      </p:sp>
      <p:sp>
        <p:nvSpPr>
          <p:cNvPr id="206" name="PlaceHolder 7"/>
          <p:cNvSpPr>
            <a:spLocks noGrp="1"/>
          </p:cNvSpPr>
          <p:nvPr>
            <p:ph type="body"/>
          </p:nvPr>
        </p:nvSpPr>
        <p:spPr>
          <a:xfrm>
            <a:off x="457200" y="3682080"/>
            <a:ext cx="26496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1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3"/>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9" name="PlaceHolder 4"/>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21"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3"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22840"/>
            <a:ext cx="8229240" cy="1246680"/>
          </a:xfrm>
          <a:prstGeom prst="rect">
            <a:avLst/>
          </a:prstGeom>
        </p:spPr>
        <p:txBody>
          <a:bodyPr lIns="0" rIns="0" tIns="0" bIns="0" anchor="ctr"/>
          <a:p>
            <a:pPr algn="ctr"/>
            <a:endParaRPr b="0" lang="ru-RU" sz="4400" spc="-1" strike="noStrike">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7"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2cd"/>
        </a:solidFill>
      </p:bgPr>
    </p:bg>
    <p:spTree>
      <p:nvGrpSpPr>
        <p:cNvPr id="1" name=""/>
        <p:cNvGrpSpPr/>
        <p:nvPr/>
      </p:nvGrpSpPr>
      <p:grpSpPr>
        <a:xfrm>
          <a:off x="0" y="0"/>
          <a:ext cx="0" cy="0"/>
          <a:chOff x="0" y="0"/>
          <a:chExt cx="0" cy="0"/>
        </a:xfrm>
      </p:grpSpPr>
      <p:sp>
        <p:nvSpPr>
          <p:cNvPr id="0" name="CustomShape 1" hidden="1"/>
          <p:cNvSpPr/>
          <p:nvPr/>
        </p:nvSpPr>
        <p:spPr>
          <a:xfrm>
            <a:off x="-1080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
        <p:nvSpPr>
          <p:cNvPr id="1" name="CustomShape 2" hidden="1"/>
          <p:cNvSpPr/>
          <p:nvPr/>
        </p:nvSpPr>
        <p:spPr>
          <a:xfrm>
            <a:off x="7543800" y="6324480"/>
            <a:ext cx="1141560" cy="348480"/>
          </a:xfrm>
          <a:prstGeom prst="rect">
            <a:avLst/>
          </a:prstGeom>
          <a:noFill/>
          <a:ln>
            <a:noFill/>
          </a:ln>
        </p:spPr>
        <p:style>
          <a:lnRef idx="0"/>
          <a:fillRef idx="0"/>
          <a:effectRef idx="0"/>
          <a:fontRef idx="minor"/>
        </p:style>
        <p:txBody>
          <a:bodyPr lIns="90000" rIns="90000" tIns="45000" bIns="45000"/>
          <a:p>
            <a:pPr algn="r">
              <a:lnSpc>
                <a:spcPct val="100000"/>
              </a:lnSpc>
            </a:pPr>
            <a:fld id="{70E375ED-CEEB-43AC-A0B4-7CCDE037E853}" type="slidenum">
              <a:rPr b="0" lang="ru-RU" sz="1700" spc="-1" strike="noStrike">
                <a:solidFill>
                  <a:srgbClr val="b2b2b2"/>
                </a:solidFill>
                <a:latin typeface="Times New Roman"/>
                <a:ea typeface="Verdana"/>
              </a:rPr>
              <a:t>&lt;номер&gt;</a:t>
            </a:fld>
            <a:endParaRPr b="0" lang="ru-RU" sz="1700" spc="-1" strike="noStrike">
              <a:latin typeface="Arial"/>
            </a:endParaRPr>
          </a:p>
        </p:txBody>
      </p:sp>
      <p:sp>
        <p:nvSpPr>
          <p:cNvPr id="2" name="CustomShape 3"/>
          <p:cNvSpPr/>
          <p:nvPr/>
        </p:nvSpPr>
        <p:spPr>
          <a:xfrm>
            <a:off x="152280" y="4137840"/>
            <a:ext cx="6856560" cy="1550880"/>
          </a:xfrm>
          <a:prstGeom prst="rect">
            <a:avLst/>
          </a:prstGeom>
          <a:noFill/>
          <a:ln>
            <a:noFill/>
          </a:ln>
        </p:spPr>
        <p:style>
          <a:lnRef idx="0"/>
          <a:fillRef idx="0"/>
          <a:effectRef idx="0"/>
          <a:fontRef idx="minor"/>
        </p:style>
        <p:txBody>
          <a:bodyPr lIns="90000" rIns="90000" tIns="45000" bIns="45000"/>
          <a:p>
            <a:pPr>
              <a:lnSpc>
                <a:spcPts val="85"/>
              </a:lnSpc>
            </a:pPr>
            <a:r>
              <a:rPr b="0" lang="ru-RU" sz="4800" spc="-1" strike="noStrike">
                <a:solidFill>
                  <a:srgbClr val="000000"/>
                </a:solidFill>
                <a:latin typeface="Times New Roman"/>
                <a:ea typeface="DejaVu Sans"/>
              </a:rPr>
              <a:t>A Macroeconomic Theory of the Open Economy</a:t>
            </a:r>
            <a:endParaRPr b="0" lang="ru-RU" sz="4800" spc="-1" strike="noStrike">
              <a:latin typeface="Arial"/>
            </a:endParaRPr>
          </a:p>
        </p:txBody>
      </p:sp>
      <p:sp>
        <p:nvSpPr>
          <p:cNvPr id="3" name="CustomShape 4"/>
          <p:cNvSpPr/>
          <p:nvPr/>
        </p:nvSpPr>
        <p:spPr>
          <a:xfrm>
            <a:off x="6705720" y="5181480"/>
            <a:ext cx="2284560" cy="1552320"/>
          </a:xfrm>
          <a:prstGeom prst="rect">
            <a:avLst/>
          </a:prstGeom>
          <a:noFill/>
          <a:ln w="9360">
            <a:noFill/>
          </a:ln>
        </p:spPr>
        <p:style>
          <a:lnRef idx="0"/>
          <a:fillRef idx="0"/>
          <a:effectRef idx="0"/>
          <a:fontRef idx="minor"/>
        </p:style>
        <p:txBody>
          <a:bodyPr lIns="90000" rIns="90000" tIns="45000" bIns="45000"/>
          <a:p>
            <a:pPr algn="r">
              <a:lnSpc>
                <a:spcPct val="100000"/>
              </a:lnSpc>
            </a:pPr>
            <a:r>
              <a:rPr b="1" i="1" lang="ru-RU" sz="2400" spc="-1" strike="noStrike">
                <a:solidFill>
                  <a:srgbClr val="996633"/>
                </a:solidFill>
                <a:latin typeface="Garamond"/>
                <a:ea typeface="Arial Unicode MS"/>
              </a:rPr>
              <a:t>Premium PowerPoint </a:t>
            </a:r>
            <a:br/>
            <a:r>
              <a:rPr b="1" i="1" lang="ru-RU" sz="2400" spc="-1" strike="noStrike">
                <a:solidFill>
                  <a:srgbClr val="996633"/>
                </a:solidFill>
                <a:latin typeface="Garamond"/>
                <a:ea typeface="Arial Unicode MS"/>
              </a:rPr>
              <a:t>Slides by </a:t>
            </a:r>
            <a:br/>
            <a:r>
              <a:rPr b="1" i="1" lang="ru-RU" sz="2400" spc="-1" strike="noStrike">
                <a:solidFill>
                  <a:srgbClr val="996633"/>
                </a:solidFill>
                <a:latin typeface="Garamond"/>
                <a:ea typeface="Arial Unicode MS"/>
              </a:rPr>
              <a:t>Ron Cronovich</a:t>
            </a:r>
            <a:endParaRPr b="0" lang="ru-RU" sz="2400" spc="-1" strike="noStrike">
              <a:latin typeface="Arial"/>
            </a:endParaRPr>
          </a:p>
        </p:txBody>
      </p:sp>
      <p:sp>
        <p:nvSpPr>
          <p:cNvPr id="4" name="CustomShape 5"/>
          <p:cNvSpPr/>
          <p:nvPr/>
        </p:nvSpPr>
        <p:spPr>
          <a:xfrm>
            <a:off x="-1080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
        <p:nvSpPr>
          <p:cNvPr id="5" name="PlaceHolder 6"/>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latin typeface="Arial"/>
              </a:rPr>
              <a:t>Для правки текста заголовка щёлкните мышью</a:t>
            </a:r>
            <a:endParaRPr b="0" lang="ru-RU" sz="4400" spc="-1" strike="noStrike">
              <a:latin typeface="Arial"/>
            </a:endParaRPr>
          </a:p>
        </p:txBody>
      </p:sp>
      <p:sp>
        <p:nvSpPr>
          <p:cNvPr id="6" name="PlaceHolder 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1080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
        <p:nvSpPr>
          <p:cNvPr id="44" name="CustomShape 2"/>
          <p:cNvSpPr/>
          <p:nvPr/>
        </p:nvSpPr>
        <p:spPr>
          <a:xfrm>
            <a:off x="7543800" y="6324480"/>
            <a:ext cx="1141560" cy="348480"/>
          </a:xfrm>
          <a:prstGeom prst="rect">
            <a:avLst/>
          </a:prstGeom>
          <a:noFill/>
          <a:ln>
            <a:noFill/>
          </a:ln>
        </p:spPr>
        <p:style>
          <a:lnRef idx="0"/>
          <a:fillRef idx="0"/>
          <a:effectRef idx="0"/>
          <a:fontRef idx="minor"/>
        </p:style>
        <p:txBody>
          <a:bodyPr lIns="90000" rIns="90000" tIns="45000" bIns="45000"/>
          <a:p>
            <a:pPr algn="r">
              <a:lnSpc>
                <a:spcPct val="100000"/>
              </a:lnSpc>
            </a:pPr>
            <a:fld id="{E505473B-C9A5-46CC-B144-8E434994A044}" type="slidenum">
              <a:rPr b="0" lang="ru-RU" sz="1700" spc="-1" strike="noStrike">
                <a:solidFill>
                  <a:srgbClr val="b2b2b2"/>
                </a:solidFill>
                <a:latin typeface="Times New Roman"/>
                <a:ea typeface="Verdana"/>
              </a:rPr>
              <a:t>&lt;номер&gt;</a:t>
            </a:fld>
            <a:endParaRPr b="0" lang="ru-RU" sz="1700" spc="-1" strike="noStrike">
              <a:latin typeface="Arial"/>
            </a:endParaRPr>
          </a:p>
        </p:txBody>
      </p:sp>
      <p:sp>
        <p:nvSpPr>
          <p:cNvPr id="45" name="CustomShape 3"/>
          <p:cNvSpPr/>
          <p:nvPr/>
        </p:nvSpPr>
        <p:spPr>
          <a:xfrm>
            <a:off x="7543800" y="6324480"/>
            <a:ext cx="1141560" cy="348480"/>
          </a:xfrm>
          <a:prstGeom prst="rect">
            <a:avLst/>
          </a:prstGeom>
          <a:noFill/>
          <a:ln>
            <a:noFill/>
          </a:ln>
        </p:spPr>
        <p:style>
          <a:lnRef idx="0"/>
          <a:fillRef idx="0"/>
          <a:effectRef idx="0"/>
          <a:fontRef idx="minor"/>
        </p:style>
        <p:txBody>
          <a:bodyPr lIns="90000" rIns="90000" tIns="45000" bIns="45000"/>
          <a:p>
            <a:pPr algn="r">
              <a:lnSpc>
                <a:spcPct val="100000"/>
              </a:lnSpc>
            </a:pPr>
            <a:fld id="{3D3EB8D8-5171-4997-A523-34930E1466B6}" type="slidenum">
              <a:rPr b="0" lang="ru-RU" sz="1700" spc="-1" strike="noStrike">
                <a:solidFill>
                  <a:srgbClr val="b2b2b2"/>
                </a:solidFill>
                <a:latin typeface="Times New Roman"/>
                <a:ea typeface="Verdana"/>
              </a:rPr>
              <a:t>&lt;номер&gt;</a:t>
            </a:fld>
            <a:endParaRPr b="0" lang="ru-RU" sz="1700" spc="-1" strike="noStrike">
              <a:latin typeface="Arial"/>
            </a:endParaRPr>
          </a:p>
        </p:txBody>
      </p:sp>
      <p:sp>
        <p:nvSpPr>
          <p:cNvPr id="46" name="PlaceHolder 4"/>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latin typeface="Arial"/>
              </a:rPr>
              <a:t>Для правки текста заголовка щёлкните мышью</a:t>
            </a:r>
            <a:endParaRPr b="0" lang="ru-RU" sz="4400" spc="-1" strike="noStrike">
              <a:latin typeface="Arial"/>
            </a:endParaRPr>
          </a:p>
        </p:txBody>
      </p:sp>
      <p:sp>
        <p:nvSpPr>
          <p:cNvPr id="4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1080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
        <p:nvSpPr>
          <p:cNvPr id="85" name="CustomShape 2"/>
          <p:cNvSpPr/>
          <p:nvPr/>
        </p:nvSpPr>
        <p:spPr>
          <a:xfrm>
            <a:off x="7543800" y="6324480"/>
            <a:ext cx="1141560" cy="348480"/>
          </a:xfrm>
          <a:prstGeom prst="rect">
            <a:avLst/>
          </a:prstGeom>
          <a:noFill/>
          <a:ln>
            <a:noFill/>
          </a:ln>
        </p:spPr>
        <p:style>
          <a:lnRef idx="0"/>
          <a:fillRef idx="0"/>
          <a:effectRef idx="0"/>
          <a:fontRef idx="minor"/>
        </p:style>
        <p:txBody>
          <a:bodyPr lIns="90000" rIns="90000" tIns="45000" bIns="45000"/>
          <a:p>
            <a:pPr algn="r">
              <a:lnSpc>
                <a:spcPct val="100000"/>
              </a:lnSpc>
            </a:pPr>
            <a:fld id="{B17BF9FC-623C-4F7B-8C6D-52F379DF6B99}" type="slidenum">
              <a:rPr b="0" lang="ru-RU" sz="1700" spc="-1" strike="noStrike">
                <a:solidFill>
                  <a:srgbClr val="b2b2b2"/>
                </a:solidFill>
                <a:latin typeface="Times New Roman"/>
                <a:ea typeface="Verdana"/>
              </a:rPr>
              <a:t>&lt;номер&gt;</a:t>
            </a:fld>
            <a:endParaRPr b="0" lang="ru-RU" sz="1700" spc="-1" strike="noStrike">
              <a:latin typeface="Arial"/>
            </a:endParaRPr>
          </a:p>
        </p:txBody>
      </p:sp>
      <p:sp>
        <p:nvSpPr>
          <p:cNvPr id="86" name="CustomShape 3"/>
          <p:cNvSpPr/>
          <p:nvPr/>
        </p:nvSpPr>
        <p:spPr>
          <a:xfrm>
            <a:off x="7543800" y="6324480"/>
            <a:ext cx="1141560" cy="348480"/>
          </a:xfrm>
          <a:prstGeom prst="rect">
            <a:avLst/>
          </a:prstGeom>
          <a:noFill/>
          <a:ln>
            <a:noFill/>
          </a:ln>
        </p:spPr>
        <p:style>
          <a:lnRef idx="0"/>
          <a:fillRef idx="0"/>
          <a:effectRef idx="0"/>
          <a:fontRef idx="minor"/>
        </p:style>
        <p:txBody>
          <a:bodyPr lIns="90000" rIns="90000" tIns="45000" bIns="45000"/>
          <a:p>
            <a:pPr algn="r">
              <a:lnSpc>
                <a:spcPct val="100000"/>
              </a:lnSpc>
            </a:pPr>
            <a:fld id="{B7E06C65-E231-4F4C-80F6-6D860BB5033A}" type="slidenum">
              <a:rPr b="0" lang="ru-RU" sz="1700" spc="-1" strike="noStrike">
                <a:solidFill>
                  <a:srgbClr val="b2b2b2"/>
                </a:solidFill>
                <a:latin typeface="Times New Roman"/>
                <a:ea typeface="Verdana"/>
              </a:rPr>
              <a:t>&lt;номер&gt;</a:t>
            </a:fld>
            <a:endParaRPr b="0" lang="ru-RU" sz="1700" spc="-1" strike="noStrike">
              <a:latin typeface="Arial"/>
            </a:endParaRPr>
          </a:p>
        </p:txBody>
      </p:sp>
      <p:sp>
        <p:nvSpPr>
          <p:cNvPr id="87" name="PlaceHolder 4"/>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latin typeface="Arial"/>
              </a:rPr>
              <a:t>Для правки текста заголовка щёлкните мышью</a:t>
            </a:r>
            <a:endParaRPr b="0" lang="ru-RU" sz="4400" spc="-1" strike="noStrike">
              <a:latin typeface="Arial"/>
            </a:endParaRPr>
          </a:p>
        </p:txBody>
      </p:sp>
      <p:sp>
        <p:nvSpPr>
          <p:cNvPr id="88"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CustomShape 1"/>
          <p:cNvSpPr/>
          <p:nvPr/>
        </p:nvSpPr>
        <p:spPr>
          <a:xfrm>
            <a:off x="-1080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
        <p:nvSpPr>
          <p:cNvPr id="126" name="CustomShape 2"/>
          <p:cNvSpPr/>
          <p:nvPr/>
        </p:nvSpPr>
        <p:spPr>
          <a:xfrm>
            <a:off x="7543800" y="6324480"/>
            <a:ext cx="1141560" cy="348480"/>
          </a:xfrm>
          <a:prstGeom prst="rect">
            <a:avLst/>
          </a:prstGeom>
          <a:noFill/>
          <a:ln>
            <a:noFill/>
          </a:ln>
        </p:spPr>
        <p:style>
          <a:lnRef idx="0"/>
          <a:fillRef idx="0"/>
          <a:effectRef idx="0"/>
          <a:fontRef idx="minor"/>
        </p:style>
        <p:txBody>
          <a:bodyPr lIns="90000" rIns="90000" tIns="45000" bIns="45000"/>
          <a:p>
            <a:pPr algn="r">
              <a:lnSpc>
                <a:spcPct val="100000"/>
              </a:lnSpc>
            </a:pPr>
            <a:fld id="{4F923EBE-F01C-4AE4-A188-58E6623C6E68}" type="slidenum">
              <a:rPr b="0" lang="ru-RU" sz="1700" spc="-1" strike="noStrike">
                <a:solidFill>
                  <a:srgbClr val="b2b2b2"/>
                </a:solidFill>
                <a:latin typeface="Times New Roman"/>
                <a:ea typeface="Verdana"/>
              </a:rPr>
              <a:t>&lt;номер&gt;</a:t>
            </a:fld>
            <a:endParaRPr b="0" lang="ru-RU" sz="1700" spc="-1" strike="noStrike">
              <a:latin typeface="Arial"/>
            </a:endParaRPr>
          </a:p>
        </p:txBody>
      </p:sp>
      <p:sp>
        <p:nvSpPr>
          <p:cNvPr id="127" name="CustomShape 3"/>
          <p:cNvSpPr/>
          <p:nvPr/>
        </p:nvSpPr>
        <p:spPr>
          <a:xfrm>
            <a:off x="7543800" y="6324480"/>
            <a:ext cx="1141560" cy="348480"/>
          </a:xfrm>
          <a:prstGeom prst="rect">
            <a:avLst/>
          </a:prstGeom>
          <a:noFill/>
          <a:ln>
            <a:noFill/>
          </a:ln>
        </p:spPr>
        <p:style>
          <a:lnRef idx="0"/>
          <a:fillRef idx="0"/>
          <a:effectRef idx="0"/>
          <a:fontRef idx="minor"/>
        </p:style>
        <p:txBody>
          <a:bodyPr lIns="90000" rIns="90000" tIns="45000" bIns="45000"/>
          <a:p>
            <a:pPr algn="r">
              <a:lnSpc>
                <a:spcPct val="100000"/>
              </a:lnSpc>
            </a:pPr>
            <a:fld id="{43F37C36-8741-48C7-AF51-587BC2C939E4}" type="slidenum">
              <a:rPr b="0" lang="ru-RU" sz="1700" spc="-1" strike="noStrike">
                <a:solidFill>
                  <a:srgbClr val="b2b2b2"/>
                </a:solidFill>
                <a:latin typeface="Times New Roman"/>
                <a:ea typeface="Verdana"/>
              </a:rPr>
              <a:t>&lt;номер&gt;</a:t>
            </a:fld>
            <a:endParaRPr b="0" lang="ru-RU" sz="1700" spc="-1" strike="noStrike">
              <a:latin typeface="Arial"/>
            </a:endParaRPr>
          </a:p>
        </p:txBody>
      </p:sp>
      <p:sp>
        <p:nvSpPr>
          <p:cNvPr id="128" name="PlaceHolder 4"/>
          <p:cNvSpPr>
            <a:spLocks noGrp="1"/>
          </p:cNvSpPr>
          <p:nvPr>
            <p:ph type="title"/>
          </p:nvPr>
        </p:nvSpPr>
        <p:spPr>
          <a:xfrm>
            <a:off x="457200" y="222840"/>
            <a:ext cx="8228880" cy="1246320"/>
          </a:xfrm>
          <a:prstGeom prst="rect">
            <a:avLst/>
          </a:prstGeom>
        </p:spPr>
        <p:txBody>
          <a:bodyPr lIns="0" rIns="0" tIns="0" bIns="0" anchor="ctr"/>
          <a:p>
            <a:r>
              <a:rPr b="0" lang="ru-RU" sz="1800" spc="-1" strike="noStrike">
                <a:latin typeface="Arial"/>
              </a:rPr>
              <a:t>Для правки текста заголовка щёлкните мышью</a:t>
            </a:r>
            <a:endParaRPr b="0" lang="ru-RU" sz="1800" spc="-1" strike="noStrike">
              <a:latin typeface="Arial"/>
            </a:endParaRPr>
          </a:p>
        </p:txBody>
      </p:sp>
      <p:sp>
        <p:nvSpPr>
          <p:cNvPr id="129" name="PlaceHolder 5"/>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1800" spc="-1" strike="noStrike">
                <a:latin typeface="Arial"/>
              </a:rPr>
              <a:t>Для правки структуры щёлкните мышью</a:t>
            </a:r>
            <a:endParaRPr b="0" lang="ru-RU" sz="1800" spc="-1" strike="noStrike">
              <a:latin typeface="Arial"/>
            </a:endParaRPr>
          </a:p>
          <a:p>
            <a:pPr lvl="1" marL="864000" indent="-324000">
              <a:spcBef>
                <a:spcPts val="1134"/>
              </a:spcBef>
              <a:buClr>
                <a:srgbClr val="000000"/>
              </a:buClr>
              <a:buSzPct val="75000"/>
              <a:buFont typeface="Symbol" charset="2"/>
              <a:buChar char=""/>
            </a:pPr>
            <a:r>
              <a:rPr b="0" lang="ru-RU" sz="1800" spc="-1" strike="noStrike">
                <a:latin typeface="Arial"/>
              </a:rPr>
              <a:t>Второй уровень структуры</a:t>
            </a:r>
            <a:endParaRPr b="0" lang="ru-RU" sz="1800" spc="-1" strike="noStrike">
              <a:latin typeface="Arial"/>
            </a:endParaRPr>
          </a:p>
          <a:p>
            <a:pPr lvl="2" marL="1296000" indent="-288000">
              <a:spcBef>
                <a:spcPts val="850"/>
              </a:spcBef>
              <a:buClr>
                <a:srgbClr val="000000"/>
              </a:buClr>
              <a:buSzPct val="45000"/>
              <a:buFont typeface="Wingdings" charset="2"/>
              <a:buChar char=""/>
            </a:pPr>
            <a:r>
              <a:rPr b="0" lang="ru-RU" sz="1800" spc="-1" strike="noStrike">
                <a:latin typeface="Arial"/>
              </a:rPr>
              <a:t>Третий уровень структуры</a:t>
            </a:r>
            <a:endParaRPr b="0" lang="ru-RU" sz="1800" spc="-1" strike="noStrike">
              <a:latin typeface="Arial"/>
            </a:endParaRPr>
          </a:p>
          <a:p>
            <a:pPr lvl="3" marL="1728000" indent="-216000">
              <a:spcBef>
                <a:spcPts val="567"/>
              </a:spcBef>
              <a:buClr>
                <a:srgbClr val="000000"/>
              </a:buClr>
              <a:buSzPct val="75000"/>
              <a:buFont typeface="Symbol" charset="2"/>
              <a:buChar char=""/>
            </a:pPr>
            <a:r>
              <a:rPr b="0" lang="ru-RU" sz="1800" spc="-1" strike="noStrike">
                <a:latin typeface="Arial"/>
              </a:rPr>
              <a:t>Четвёртый уровень структуры</a:t>
            </a:r>
            <a:endParaRPr b="0" lang="ru-RU" sz="1800" spc="-1" strike="noStrike">
              <a:latin typeface="Arial"/>
            </a:endParaRPr>
          </a:p>
          <a:p>
            <a:pPr lvl="4" marL="2160000" indent="-216000">
              <a:spcBef>
                <a:spcPts val="283"/>
              </a:spcBef>
              <a:buClr>
                <a:srgbClr val="000000"/>
              </a:buClr>
              <a:buSzPct val="45000"/>
              <a:buFont typeface="Wingdings" charset="2"/>
              <a:buChar char=""/>
            </a:pPr>
            <a:r>
              <a:rPr b="0" lang="ru-RU" sz="1800" spc="-1" strike="noStrike">
                <a:latin typeface="Arial"/>
              </a:rPr>
              <a:t>Пятый уровень структуры</a:t>
            </a:r>
            <a:endParaRPr b="0" lang="ru-RU" sz="1800" spc="-1" strike="noStrike">
              <a:latin typeface="Arial"/>
            </a:endParaRPr>
          </a:p>
          <a:p>
            <a:pPr lvl="5" marL="2592000" indent="-216000">
              <a:spcBef>
                <a:spcPts val="283"/>
              </a:spcBef>
              <a:buClr>
                <a:srgbClr val="000000"/>
              </a:buClr>
              <a:buSzPct val="45000"/>
              <a:buFont typeface="Wingdings" charset="2"/>
              <a:buChar char=""/>
            </a:pPr>
            <a:r>
              <a:rPr b="0" lang="ru-RU" sz="1800" spc="-1" strike="noStrike">
                <a:latin typeface="Arial"/>
              </a:rPr>
              <a:t>Шестой уровень структуры</a:t>
            </a:r>
            <a:endParaRPr b="0" lang="ru-RU" sz="1800" spc="-1" strike="noStrike">
              <a:latin typeface="Arial"/>
            </a:endParaRPr>
          </a:p>
          <a:p>
            <a:pPr lvl="6" marL="3024000" indent="-216000">
              <a:spcBef>
                <a:spcPts val="283"/>
              </a:spcBef>
              <a:buClr>
                <a:srgbClr val="000000"/>
              </a:buClr>
              <a:buSzPct val="45000"/>
              <a:buFont typeface="Wingdings" charset="2"/>
              <a:buChar char=""/>
            </a:pPr>
            <a:r>
              <a:rPr b="0" lang="ru-RU" sz="1800" spc="-1" strike="noStrike">
                <a:latin typeface="Arial"/>
              </a:rPr>
              <a:t>Седьмой уровень структуры</a:t>
            </a:r>
            <a:endParaRPr b="0" lang="ru-R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6" name="Picture 2" descr=""/>
          <p:cNvPicPr/>
          <p:nvPr/>
        </p:nvPicPr>
        <p:blipFill>
          <a:blip r:embed="rId2"/>
          <a:stretch/>
        </p:blipFill>
        <p:spPr>
          <a:xfrm>
            <a:off x="0" y="0"/>
            <a:ext cx="9142560" cy="6856560"/>
          </a:xfrm>
          <a:prstGeom prst="rect">
            <a:avLst/>
          </a:prstGeom>
          <a:ln>
            <a:noFill/>
          </a:ln>
        </p:spPr>
      </p:pic>
      <p:pic>
        <p:nvPicPr>
          <p:cNvPr id="167" name="Picture 3" descr=""/>
          <p:cNvPicPr/>
          <p:nvPr/>
        </p:nvPicPr>
        <p:blipFill>
          <a:blip r:embed="rId3"/>
          <a:stretch/>
        </p:blipFill>
        <p:spPr>
          <a:xfrm>
            <a:off x="0" y="533520"/>
            <a:ext cx="9142560" cy="150840"/>
          </a:xfrm>
          <a:prstGeom prst="rect">
            <a:avLst/>
          </a:prstGeom>
          <a:ln>
            <a:noFill/>
          </a:ln>
        </p:spPr>
      </p:pic>
      <p:sp>
        <p:nvSpPr>
          <p:cNvPr id="168" name="CustomShape 1"/>
          <p:cNvSpPr/>
          <p:nvPr/>
        </p:nvSpPr>
        <p:spPr>
          <a:xfrm>
            <a:off x="217440" y="0"/>
            <a:ext cx="1188720" cy="515880"/>
          </a:xfrm>
          <a:prstGeom prst="rect">
            <a:avLst/>
          </a:prstGeom>
          <a:noFill/>
          <a:ln>
            <a:noFill/>
          </a:ln>
        </p:spPr>
        <p:style>
          <a:lnRef idx="0"/>
          <a:fillRef idx="0"/>
          <a:effectRef idx="0"/>
          <a:fontRef idx="minor"/>
        </p:style>
        <p:txBody>
          <a:bodyPr wrap="none" lIns="90000" rIns="90000" tIns="45000" bIns="45000"/>
          <a:p>
            <a:pPr>
              <a:lnSpc>
                <a:spcPct val="100000"/>
              </a:lnSpc>
            </a:pPr>
            <a:r>
              <a:rPr b="0" lang="ru-RU" sz="2800" spc="-1" strike="noStrike">
                <a:solidFill>
                  <a:srgbClr val="800080"/>
                </a:solidFill>
                <a:latin typeface="Arial Unicode MS"/>
                <a:ea typeface="Arial Unicode MS"/>
              </a:rPr>
              <a:t>Figure</a:t>
            </a:r>
            <a:endParaRPr b="0" lang="ru-RU" sz="2800" spc="-1" strike="noStrike">
              <a:latin typeface="Arial"/>
            </a:endParaRPr>
          </a:p>
        </p:txBody>
      </p:sp>
      <p:sp>
        <p:nvSpPr>
          <p:cNvPr id="169" name="PlaceHolder 2"/>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latin typeface="Arial"/>
              </a:rPr>
              <a:t>Для правки текста заголовка щёлкните мышью</a:t>
            </a:r>
            <a:endParaRPr b="0" lang="ru-RU" sz="4400" spc="-1" strike="noStrike">
              <a:latin typeface="Arial"/>
            </a:endParaRPr>
          </a:p>
        </p:txBody>
      </p:sp>
      <p:sp>
        <p:nvSpPr>
          <p:cNvPr id="170"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25.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5.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25.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5.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2cd"/>
        </a:solidFill>
      </p:bgPr>
    </p:bg>
    <p:spTree>
      <p:nvGrpSpPr>
        <p:cNvPr id="1" name=""/>
        <p:cNvGrpSpPr/>
        <p:nvPr/>
      </p:nvGrpSpPr>
      <p:grpSpPr>
        <a:xfrm>
          <a:off x="0" y="0"/>
          <a:ext cx="0" cy="0"/>
          <a:chOff x="0" y="0"/>
          <a:chExt cx="0" cy="0"/>
        </a:xfrm>
      </p:grpSpPr>
      <p:sp>
        <p:nvSpPr>
          <p:cNvPr id="212" name="CustomShape 1"/>
          <p:cNvSpPr/>
          <p:nvPr/>
        </p:nvSpPr>
        <p:spPr>
          <a:xfrm>
            <a:off x="0" y="0"/>
            <a:ext cx="9142560" cy="684360"/>
          </a:xfrm>
          <a:prstGeom prst="rect">
            <a:avLst/>
          </a:prstGeom>
          <a:solidFill>
            <a:srgbClr val="e69900"/>
          </a:solidFill>
          <a:ln>
            <a:noFill/>
          </a:ln>
        </p:spPr>
        <p:style>
          <a:lnRef idx="2">
            <a:schemeClr val="accent1">
              <a:shade val="50000"/>
            </a:schemeClr>
          </a:lnRef>
          <a:fillRef idx="1">
            <a:schemeClr val="accent1"/>
          </a:fillRef>
          <a:effectRef idx="0">
            <a:schemeClr val="accent1"/>
          </a:effectRef>
          <a:fontRef idx="minor"/>
        </p:style>
      </p:sp>
      <p:sp>
        <p:nvSpPr>
          <p:cNvPr id="213" name="CustomShape 2"/>
          <p:cNvSpPr/>
          <p:nvPr/>
        </p:nvSpPr>
        <p:spPr>
          <a:xfrm>
            <a:off x="152280" y="75600"/>
            <a:ext cx="8837640" cy="546120"/>
          </a:xfrm>
          <a:prstGeom prst="rect">
            <a:avLst/>
          </a:prstGeom>
          <a:noFill/>
          <a:ln>
            <a:noFill/>
          </a:ln>
        </p:spPr>
        <p:style>
          <a:lnRef idx="0"/>
          <a:fillRef idx="0"/>
          <a:effectRef idx="0"/>
          <a:fontRef idx="minor"/>
        </p:style>
        <p:txBody>
          <a:bodyPr lIns="90000" rIns="90000" tIns="45000" bIns="45000"/>
          <a:p>
            <a:pPr>
              <a:lnSpc>
                <a:spcPct val="100000"/>
              </a:lnSpc>
            </a:pPr>
            <a:r>
              <a:rPr b="0" lang="ru-RU" sz="3000" spc="-1" strike="noStrike">
                <a:solidFill>
                  <a:srgbClr val="ffffff"/>
                </a:solidFill>
                <a:latin typeface="Times New Roman"/>
                <a:ea typeface="DejaVu Sans"/>
              </a:rPr>
              <a:t>N. Gregory Mankiw</a:t>
            </a:r>
            <a:endParaRPr b="0" lang="ru-RU" sz="3000" spc="-1" strike="noStrike">
              <a:latin typeface="Arial"/>
            </a:endParaRPr>
          </a:p>
        </p:txBody>
      </p:sp>
      <p:pic>
        <p:nvPicPr>
          <p:cNvPr id="214" name="Picture 2" descr=""/>
          <p:cNvPicPr/>
          <p:nvPr/>
        </p:nvPicPr>
        <p:blipFill>
          <a:blip r:embed="rId1"/>
          <a:srcRect l="8980" t="18146" r="48189" b="12409"/>
          <a:stretch/>
        </p:blipFill>
        <p:spPr>
          <a:xfrm>
            <a:off x="6324480" y="228600"/>
            <a:ext cx="2589480" cy="3590640"/>
          </a:xfrm>
          <a:prstGeom prst="rect">
            <a:avLst/>
          </a:prstGeom>
          <a:ln w="9360">
            <a:noFill/>
          </a:ln>
          <a:effectLst>
            <a:outerShdw algn="tl" blurRad="25400" dir="2700000" dist="76200" rotWithShape="0">
              <a:srgbClr val="000000">
                <a:alpha val="40000"/>
              </a:srgbClr>
            </a:outerShdw>
          </a:effectLst>
        </p:spPr>
      </p:pic>
      <p:sp>
        <p:nvSpPr>
          <p:cNvPr id="215" name="CustomShape 3"/>
          <p:cNvSpPr/>
          <p:nvPr/>
        </p:nvSpPr>
        <p:spPr>
          <a:xfrm>
            <a:off x="128520" y="1190520"/>
            <a:ext cx="6705720" cy="1155600"/>
          </a:xfrm>
          <a:prstGeom prst="rect">
            <a:avLst/>
          </a:prstGeom>
          <a:noFill/>
          <a:ln w="9360">
            <a:noFill/>
          </a:ln>
        </p:spPr>
        <p:style>
          <a:lnRef idx="0"/>
          <a:fillRef idx="0"/>
          <a:effectRef idx="0"/>
          <a:fontRef idx="minor"/>
        </p:style>
        <p:txBody>
          <a:bodyPr lIns="90000" rIns="90000" tIns="45000" bIns="45000"/>
          <a:p>
            <a:pPr>
              <a:lnSpc>
                <a:spcPct val="100000"/>
              </a:lnSpc>
            </a:pPr>
            <a:r>
              <a:rPr b="0" lang="ru-RU" sz="7000" spc="-1" strike="noStrike">
                <a:solidFill>
                  <a:srgbClr val="000000"/>
                </a:solidFill>
                <a:latin typeface="Book Antiqua"/>
                <a:ea typeface="DejaVu Sans"/>
              </a:rPr>
              <a:t>M</a:t>
            </a:r>
            <a:r>
              <a:rPr b="0" lang="ru-RU" sz="6200" spc="-1" strike="noStrike">
                <a:solidFill>
                  <a:srgbClr val="000000"/>
                </a:solidFill>
                <a:latin typeface="Book Antiqua"/>
                <a:ea typeface="DejaVu Sans"/>
              </a:rPr>
              <a:t>acroeconomics</a:t>
            </a:r>
            <a:endParaRPr b="0" lang="ru-RU" sz="6200" spc="-1" strike="noStrike">
              <a:latin typeface="Arial"/>
            </a:endParaRPr>
          </a:p>
        </p:txBody>
      </p:sp>
      <p:sp>
        <p:nvSpPr>
          <p:cNvPr id="216" name="CustomShape 4"/>
          <p:cNvSpPr/>
          <p:nvPr/>
        </p:nvSpPr>
        <p:spPr>
          <a:xfrm>
            <a:off x="1190880" y="1038240"/>
            <a:ext cx="4680000" cy="561600"/>
          </a:xfrm>
          <a:prstGeom prst="rect">
            <a:avLst/>
          </a:prstGeom>
          <a:noFill/>
          <a:ln>
            <a:noFill/>
          </a:ln>
        </p:spPr>
        <p:style>
          <a:lnRef idx="0"/>
          <a:fillRef idx="0"/>
          <a:effectRef idx="0"/>
          <a:fontRef idx="minor"/>
        </p:style>
        <p:txBody>
          <a:bodyPr lIns="90000" rIns="90000" tIns="45000" bIns="45000"/>
          <a:p>
            <a:pPr>
              <a:lnSpc>
                <a:spcPct val="100000"/>
              </a:lnSpc>
            </a:pPr>
            <a:r>
              <a:rPr b="0" lang="ru-RU" sz="3100" spc="-1" strike="noStrike">
                <a:solidFill>
                  <a:srgbClr val="5f5f5f"/>
                </a:solidFill>
                <a:latin typeface="Times New Roman"/>
                <a:ea typeface="DejaVu Sans"/>
              </a:rPr>
              <a:t>Principles of</a:t>
            </a:r>
            <a:endParaRPr b="0" lang="ru-RU" sz="3100" spc="-1" strike="noStrike">
              <a:latin typeface="Arial"/>
            </a:endParaRPr>
          </a:p>
        </p:txBody>
      </p:sp>
      <p:sp>
        <p:nvSpPr>
          <p:cNvPr id="217" name="CustomShape 5"/>
          <p:cNvSpPr/>
          <p:nvPr/>
        </p:nvSpPr>
        <p:spPr>
          <a:xfrm>
            <a:off x="2579040" y="2129040"/>
            <a:ext cx="2665440" cy="455040"/>
          </a:xfrm>
          <a:prstGeom prst="rect">
            <a:avLst/>
          </a:prstGeom>
          <a:noFill/>
          <a:ln>
            <a:noFill/>
          </a:ln>
        </p:spPr>
        <p:style>
          <a:lnRef idx="0"/>
          <a:fillRef idx="0"/>
          <a:effectRef idx="0"/>
          <a:fontRef idx="minor"/>
        </p:style>
        <p:txBody>
          <a:bodyPr lIns="90000" rIns="90000" tIns="45000" bIns="45000"/>
          <a:p>
            <a:pPr algn="r">
              <a:lnSpc>
                <a:spcPct val="100000"/>
              </a:lnSpc>
            </a:pPr>
            <a:r>
              <a:rPr b="0" lang="ru-RU" sz="2400" spc="-1" strike="noStrike">
                <a:solidFill>
                  <a:srgbClr val="969696"/>
                </a:solidFill>
                <a:latin typeface="Times New Roman"/>
                <a:ea typeface="DejaVu Sans"/>
              </a:rPr>
              <a:t>Sixth Edition</a:t>
            </a:r>
            <a:endParaRPr b="0" lang="ru-RU" sz="2400" spc="-1" strike="noStrike">
              <a:latin typeface="Arial"/>
            </a:endParaRPr>
          </a:p>
        </p:txBody>
      </p:sp>
      <p:sp>
        <p:nvSpPr>
          <p:cNvPr id="218" name="CustomShape 6"/>
          <p:cNvSpPr/>
          <p:nvPr/>
        </p:nvSpPr>
        <p:spPr>
          <a:xfrm>
            <a:off x="776160" y="2939760"/>
            <a:ext cx="912960" cy="912960"/>
          </a:xfrm>
          <a:prstGeom prst="rect">
            <a:avLst/>
          </a:prstGeom>
          <a:solidFill>
            <a:srgbClr val="4d4d4d"/>
          </a:solidFill>
          <a:ln>
            <a:noFill/>
          </a:ln>
        </p:spPr>
        <p:style>
          <a:lnRef idx="0"/>
          <a:fillRef idx="0"/>
          <a:effectRef idx="0"/>
          <a:fontRef idx="minor"/>
        </p:style>
        <p:txBody>
          <a:bodyPr lIns="0" rIns="0" tIns="0" bIns="0" anchor="ctr"/>
          <a:p>
            <a:pPr algn="ctr">
              <a:lnSpc>
                <a:spcPct val="100000"/>
              </a:lnSpc>
            </a:pPr>
            <a:r>
              <a:rPr b="0" lang="ru-RU" sz="5600" spc="-1" strike="noStrike">
                <a:solidFill>
                  <a:srgbClr val="ffffff"/>
                </a:solidFill>
                <a:latin typeface="Times New Roman"/>
                <a:ea typeface="DejaVu Sans"/>
              </a:rPr>
              <a:t>19</a:t>
            </a:r>
            <a:endParaRPr b="0" lang="ru-RU" sz="5600" spc="-1" strike="noStrike">
              <a:latin typeface="Arial"/>
            </a:endParaRPr>
          </a:p>
        </p:txBody>
      </p:sp>
    </p:spTree>
  </p:cSld>
  <p:transition>
    <p:fade/>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0" y="25236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000" spc="-1" strike="noStrike">
                <a:solidFill>
                  <a:srgbClr val="006699"/>
                </a:solidFill>
                <a:latin typeface="Tahoma"/>
                <a:ea typeface="Tahoma"/>
              </a:rPr>
              <a:t>10. The Market for Foreign-Currency Exchange</a:t>
            </a:r>
            <a:endParaRPr b="0" lang="ru-RU" sz="3000" spc="-1" strike="noStrike">
              <a:latin typeface="Arial"/>
            </a:endParaRPr>
          </a:p>
        </p:txBody>
      </p:sp>
      <p:sp>
        <p:nvSpPr>
          <p:cNvPr id="301" name="CustomShape 2"/>
          <p:cNvSpPr/>
          <p:nvPr/>
        </p:nvSpPr>
        <p:spPr>
          <a:xfrm>
            <a:off x="372960" y="1008000"/>
            <a:ext cx="8312400" cy="571680"/>
          </a:xfrm>
          <a:prstGeom prst="rect">
            <a:avLst/>
          </a:prstGeom>
          <a:noFill/>
          <a:ln>
            <a:noFill/>
          </a:ln>
        </p:spPr>
        <p:style>
          <a:lnRef idx="0"/>
          <a:fillRef idx="0"/>
          <a:effectRef idx="0"/>
          <a:fontRef idx="minor"/>
        </p:style>
        <p:txBody>
          <a:bodyPr lIns="90000" rIns="90000" tIns="45000" bIns="45000"/>
          <a:p>
            <a:pPr>
              <a:lnSpc>
                <a:spcPct val="105000"/>
              </a:lnSpc>
              <a:spcBef>
                <a:spcPts val="944"/>
              </a:spcBef>
            </a:pPr>
            <a:r>
              <a:rPr b="0" lang="ru-RU" sz="2700" spc="-1" strike="noStrike">
                <a:solidFill>
                  <a:srgbClr val="000000"/>
                </a:solidFill>
                <a:latin typeface="Arial"/>
                <a:ea typeface="DejaVu Sans"/>
              </a:rPr>
              <a:t>When </a:t>
            </a:r>
            <a:r>
              <a:rPr b="1" i="1" lang="ru-RU" sz="2700" spc="-1" strike="noStrike">
                <a:solidFill>
                  <a:srgbClr val="000000"/>
                </a:solidFill>
                <a:latin typeface="Arial"/>
                <a:ea typeface="DejaVu Sans"/>
              </a:rPr>
              <a:t>NX</a:t>
            </a:r>
            <a:r>
              <a:rPr b="0" lang="ru-RU" sz="2700" spc="-1" strike="noStrike">
                <a:solidFill>
                  <a:srgbClr val="000000"/>
                </a:solidFill>
                <a:latin typeface="Arial"/>
                <a:ea typeface="DejaVu Sans"/>
              </a:rPr>
              <a:t> is negative</a:t>
            </a:r>
            <a:endParaRPr b="0" lang="ru-RU" sz="2700" spc="-1" strike="noStrike">
              <a:latin typeface="Arial"/>
            </a:endParaRPr>
          </a:p>
        </p:txBody>
      </p:sp>
      <p:sp>
        <p:nvSpPr>
          <p:cNvPr id="302" name="CustomShape 3"/>
          <p:cNvSpPr/>
          <p:nvPr/>
        </p:nvSpPr>
        <p:spPr>
          <a:xfrm>
            <a:off x="3166560" y="1552680"/>
            <a:ext cx="2063520" cy="515880"/>
          </a:xfrm>
          <a:prstGeom prst="rect">
            <a:avLst/>
          </a:prstGeom>
          <a:noFill/>
          <a:ln>
            <a:noFill/>
          </a:ln>
        </p:spPr>
        <p:style>
          <a:lnRef idx="0"/>
          <a:fillRef idx="0"/>
          <a:effectRef idx="0"/>
          <a:fontRef idx="minor"/>
        </p:style>
      </p:sp>
      <p:sp>
        <p:nvSpPr>
          <p:cNvPr id="303" name="CustomShape 4"/>
          <p:cNvSpPr/>
          <p:nvPr/>
        </p:nvSpPr>
        <p:spPr>
          <a:xfrm>
            <a:off x="465120" y="2744640"/>
            <a:ext cx="8228160" cy="3883320"/>
          </a:xfrm>
          <a:prstGeom prst="rect">
            <a:avLst/>
          </a:prstGeom>
          <a:noFill/>
          <a:ln>
            <a:noFill/>
          </a:ln>
        </p:spPr>
        <p:style>
          <a:lnRef idx="0"/>
          <a:fillRef idx="0"/>
          <a:effectRef idx="0"/>
          <a:fontRef idx="minor"/>
        </p:style>
        <p:txBody>
          <a:bodyPr lIns="90000" rIns="90000" tIns="45000" bIns="45000"/>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We import more goods abroad than we send abroad.</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Therefore, we pay for this excess with foreign money. </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We get their money by selling them some of ours.</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Foreigners now have claims on domestic assets, so </a:t>
            </a:r>
            <a:r>
              <a:rPr b="1" i="1" lang="ru-RU" sz="2700" spc="-1" strike="noStrike">
                <a:solidFill>
                  <a:srgbClr val="000000"/>
                </a:solidFill>
                <a:latin typeface="Arial"/>
                <a:ea typeface="DejaVu Sans"/>
              </a:rPr>
              <a:t>NCO</a:t>
            </a:r>
            <a:r>
              <a:rPr b="0" lang="ru-RU" sz="2700" spc="-1" strike="noStrike">
                <a:solidFill>
                  <a:srgbClr val="000000"/>
                </a:solidFill>
                <a:latin typeface="Arial"/>
                <a:ea typeface="DejaVu Sans"/>
              </a:rPr>
              <a:t> is also negative.</a:t>
            </a:r>
            <a:endParaRPr b="0" lang="ru-RU" sz="2700" spc="-1" strike="noStrike">
              <a:latin typeface="Arial"/>
            </a:endParaRPr>
          </a:p>
        </p:txBody>
      </p:sp>
    </p:spTree>
  </p:cSld>
  <p:transition>
    <p:wipe dir="r"/>
  </p:transition>
  <p:timing>
    <p:tnLst>
      <p:par>
        <p:cTn id="240" dur="indefinite" restart="never" nodeType="tmRoot">
          <p:childTnLst>
            <p:seq>
              <p:cTn id="241" nodeType="mainSeq">
                <p:childTnLst>
                  <p:par>
                    <p:cTn id="242" fill="freeze">
                      <p:stCondLst>
                        <p:cond delay="indefinite"/>
                      </p:stCondLst>
                      <p:childTnLst>
                        <p:par>
                          <p:cTn id="243" fill="freeze">
                            <p:stCondLst>
                              <p:cond delay="0"/>
                            </p:stCondLst>
                            <p:childTnLst>
                              <p:par>
                                <p:cTn id="244" nodeType="clickEffect" fill="hold" presetClass="entr" presetID="22" presetSubtype="8">
                                  <p:stCondLst>
                                    <p:cond delay="0"/>
                                  </p:stCondLst>
                                  <p:childTnLst>
                                    <p:set>
                                      <p:cBhvr>
                                        <p:cTn id="245" dur="1" fill="hold">
                                          <p:stCondLst>
                                            <p:cond delay="0"/>
                                          </p:stCondLst>
                                        </p:cTn>
                                        <p:tgtEl>
                                          <p:spTgt spid="301">
                                            <p:txEl>
                                              <p:pRg st="0" end="20"/>
                                            </p:txEl>
                                          </p:spTgt>
                                        </p:tgtEl>
                                        <p:attrNameLst>
                                          <p:attrName>style.visibility</p:attrName>
                                        </p:attrNameLst>
                                      </p:cBhvr>
                                      <p:to>
                                        <p:strVal val="visible"/>
                                      </p:to>
                                    </p:set>
                                    <p:animEffect filter="wipe(left)" transition="in">
                                      <p:cBhvr additive="repl">
                                        <p:cTn id="246" dur="500"/>
                                        <p:tgtEl>
                                          <p:spTgt spid="301">
                                            <p:txEl>
                                              <p:pRg st="0" end="20"/>
                                            </p:txEl>
                                          </p:spTgt>
                                        </p:tgtEl>
                                      </p:cBhvr>
                                    </p:animEffect>
                                  </p:childTnLst>
                                </p:cTn>
                              </p:par>
                            </p:childTnLst>
                          </p:cTn>
                        </p:par>
                      </p:childTnLst>
                    </p:cTn>
                  </p:par>
                  <p:par>
                    <p:cTn id="247" fill="freeze">
                      <p:stCondLst>
                        <p:cond delay="indefinite"/>
                      </p:stCondLst>
                      <p:childTnLst>
                        <p:par>
                          <p:cTn id="248" fill="freeze">
                            <p:stCondLst>
                              <p:cond delay="0"/>
                            </p:stCondLst>
                            <p:childTnLst>
                              <p:par>
                                <p:cTn id="249" nodeType="clickEffect" fill="hold" presetClass="entr" presetID="22" presetSubtype="8">
                                  <p:stCondLst>
                                    <p:cond delay="0"/>
                                  </p:stCondLst>
                                  <p:childTnLst>
                                    <p:set>
                                      <p:cBhvr>
                                        <p:cTn id="250" dur="1" fill="hold">
                                          <p:stCondLst>
                                            <p:cond delay="0"/>
                                          </p:stCondLst>
                                        </p:cTn>
                                        <p:tgtEl>
                                          <p:spTgt spid="302"/>
                                        </p:tgtEl>
                                        <p:attrNameLst>
                                          <p:attrName>style.visibility</p:attrName>
                                        </p:attrNameLst>
                                      </p:cBhvr>
                                      <p:to>
                                        <p:strVal val="visible"/>
                                      </p:to>
                                    </p:set>
                                    <p:animEffect filter="wipe(left)" transition="in">
                                      <p:cBhvr additive="repl">
                                        <p:cTn id="251" dur="500"/>
                                        <p:tgtEl>
                                          <p:spTgt spid="302"/>
                                        </p:tgtEl>
                                      </p:cBhvr>
                                    </p:animEffect>
                                  </p:childTnLst>
                                </p:cTn>
                              </p:par>
                            </p:childTnLst>
                          </p:cTn>
                        </p:par>
                        <p:par>
                          <p:cTn id="252" fill="freeze">
                            <p:stCondLst>
                              <p:cond delay="500"/>
                            </p:stCondLst>
                            <p:childTnLst>
                              <p:par>
                                <p:cTn id="253" nodeType="afterEffect" fill="hold" presetClass="entr" presetID="10">
                                  <p:stCondLst>
                                    <p:cond delay="0"/>
                                  </p:stCondLst>
                                  <p:childTnLst>
                                    <p:set>
                                      <p:cBhvr>
                                        <p:cTn id="254" dur="1" fill="hold">
                                          <p:stCondLst>
                                            <p:cond delay="0"/>
                                          </p:stCondLst>
                                        </p:cTn>
                                        <p:attrNameLst>
                                          <p:attrName>style.visibility</p:attrName>
                                        </p:attrNameLst>
                                      </p:cBhvr>
                                      <p:to>
                                        <p:strVal val="visible"/>
                                      </p:to>
                                    </p:set>
                                    <p:animEffect filter="fade" transition="in">
                                      <p:cBhvr additive="repl">
                                        <p:cTn id="255" dur="500"/>
                                      </p:cBhvr>
                                    </p:animEffect>
                                  </p:childTnLst>
                                </p:cTn>
                              </p:par>
                            </p:childTnLst>
                          </p:cTn>
                        </p:par>
                        <p:par>
                          <p:cTn id="256" fill="freeze">
                            <p:stCondLst>
                              <p:cond delay="1000"/>
                            </p:stCondLst>
                            <p:childTnLst>
                              <p:par>
                                <p:cTn id="257" nodeType="afterEffect" fill="hold" presetClass="entr" presetID="10">
                                  <p:stCondLst>
                                    <p:cond delay="0"/>
                                  </p:stCondLst>
                                  <p:childTnLst>
                                    <p:set>
                                      <p:cBhvr>
                                        <p:cTn id="258" dur="1" fill="hold">
                                          <p:stCondLst>
                                            <p:cond delay="0"/>
                                          </p:stCondLst>
                                        </p:cTn>
                                        <p:attrNameLst>
                                          <p:attrName>style.visibility</p:attrName>
                                        </p:attrNameLst>
                                      </p:cBhvr>
                                      <p:to>
                                        <p:strVal val="visible"/>
                                      </p:to>
                                    </p:set>
                                    <p:animEffect filter="fade" transition="in">
                                      <p:cBhvr additive="repl">
                                        <p:cTn id="259" dur="500"/>
                                      </p:cBhvr>
                                    </p:animEffect>
                                  </p:childTnLst>
                                </p:cTn>
                              </p:par>
                            </p:childTnLst>
                          </p:cTn>
                        </p:par>
                      </p:childTnLst>
                    </p:cTn>
                  </p:par>
                  <p:par>
                    <p:cTn id="260" fill="freeze">
                      <p:stCondLst>
                        <p:cond delay="indefinite"/>
                      </p:stCondLst>
                      <p:childTnLst>
                        <p:par>
                          <p:cTn id="261" fill="freeze">
                            <p:stCondLst>
                              <p:cond delay="0"/>
                            </p:stCondLst>
                            <p:childTnLst>
                              <p:par>
                                <p:cTn id="262" nodeType="clickEffect" fill="hold" presetClass="entr" presetID="22" presetSubtype="8">
                                  <p:stCondLst>
                                    <p:cond delay="0"/>
                                  </p:stCondLst>
                                  <p:childTnLst>
                                    <p:set>
                                      <p:cBhvr>
                                        <p:cTn id="263" dur="1" fill="hold">
                                          <p:stCondLst>
                                            <p:cond delay="0"/>
                                          </p:stCondLst>
                                        </p:cTn>
                                        <p:tgtEl>
                                          <p:spTgt spid="303">
                                            <p:txEl>
                                              <p:pRg st="0" end="49"/>
                                            </p:txEl>
                                          </p:spTgt>
                                        </p:tgtEl>
                                        <p:attrNameLst>
                                          <p:attrName>style.visibility</p:attrName>
                                        </p:attrNameLst>
                                      </p:cBhvr>
                                      <p:to>
                                        <p:strVal val="visible"/>
                                      </p:to>
                                    </p:set>
                                    <p:animEffect filter="wipe(left)" transition="in">
                                      <p:cBhvr additive="repl">
                                        <p:cTn id="264" dur="500"/>
                                        <p:tgtEl>
                                          <p:spTgt spid="303">
                                            <p:txEl>
                                              <p:pRg st="0" end="49"/>
                                            </p:txEl>
                                          </p:spTgt>
                                        </p:tgtEl>
                                      </p:cBhvr>
                                    </p:animEffect>
                                  </p:childTnLst>
                                </p:cTn>
                              </p:par>
                            </p:childTnLst>
                          </p:cTn>
                        </p:par>
                      </p:childTnLst>
                    </p:cTn>
                  </p:par>
                  <p:par>
                    <p:cTn id="265" fill="freeze">
                      <p:stCondLst>
                        <p:cond delay="indefinite"/>
                      </p:stCondLst>
                      <p:childTnLst>
                        <p:par>
                          <p:cTn id="266" fill="freeze">
                            <p:stCondLst>
                              <p:cond delay="0"/>
                            </p:stCondLst>
                            <p:childTnLst>
                              <p:par>
                                <p:cTn id="267" nodeType="clickEffect" fill="hold" presetClass="entr" presetID="22" presetSubtype="8">
                                  <p:stCondLst>
                                    <p:cond delay="0"/>
                                  </p:stCondLst>
                                  <p:childTnLst>
                                    <p:set>
                                      <p:cBhvr>
                                        <p:cTn id="268" dur="1" fill="hold">
                                          <p:stCondLst>
                                            <p:cond delay="0"/>
                                          </p:stCondLst>
                                        </p:cTn>
                                        <p:tgtEl>
                                          <p:spTgt spid="303">
                                            <p:txEl>
                                              <p:pRg st="225" end="225"/>
                                            </p:txEl>
                                          </p:spTgt>
                                        </p:tgtEl>
                                        <p:attrNameLst>
                                          <p:attrName>style.visibility</p:attrName>
                                        </p:attrNameLst>
                                      </p:cBhvr>
                                      <p:to>
                                        <p:strVal val="visible"/>
                                      </p:to>
                                    </p:set>
                                    <p:animEffect filter="wipe(left)" transition="in">
                                      <p:cBhvr additive="repl">
                                        <p:cTn id="269" dur="500"/>
                                        <p:tgtEl>
                                          <p:spTgt spid="303">
                                            <p:txEl>
                                              <p:pRg st="225" end="225"/>
                                            </p:txEl>
                                          </p:spTgt>
                                        </p:tgtEl>
                                      </p:cBhvr>
                                    </p:animEffect>
                                  </p:childTnLst>
                                </p:cTn>
                              </p:par>
                            </p:childTnLst>
                          </p:cTn>
                        </p:par>
                      </p:childTnLst>
                    </p:cTn>
                  </p:par>
                  <p:par>
                    <p:cTn id="270" fill="freeze">
                      <p:stCondLst>
                        <p:cond delay="indefinite"/>
                      </p:stCondLst>
                      <p:childTnLst>
                        <p:par>
                          <p:cTn id="271" fill="freeze">
                            <p:stCondLst>
                              <p:cond delay="0"/>
                            </p:stCondLst>
                            <p:childTnLst>
                              <p:par>
                                <p:cTn id="272" nodeType="clickEffect" fill="hold" presetClass="entr" presetID="22" presetSubtype="8">
                                  <p:stCondLst>
                                    <p:cond delay="0"/>
                                  </p:stCondLst>
                                  <p:childTnLst>
                                    <p:set>
                                      <p:cBhvr>
                                        <p:cTn id="273" dur="1" fill="hold">
                                          <p:stCondLst>
                                            <p:cond delay="0"/>
                                          </p:stCondLst>
                                        </p:cTn>
                                        <p:tgtEl>
                                          <p:spTgt spid="303">
                                            <p:txEl>
                                              <p:pRg st="225" end="225"/>
                                            </p:txEl>
                                          </p:spTgt>
                                        </p:tgtEl>
                                        <p:attrNameLst>
                                          <p:attrName>style.visibility</p:attrName>
                                        </p:attrNameLst>
                                      </p:cBhvr>
                                      <p:to>
                                        <p:strVal val="visible"/>
                                      </p:to>
                                    </p:set>
                                    <p:animEffect filter="wipe(left)" transition="in">
                                      <p:cBhvr additive="repl">
                                        <p:cTn id="274" dur="500"/>
                                        <p:tgtEl>
                                          <p:spTgt spid="303">
                                            <p:txEl>
                                              <p:pRg st="225" end="225"/>
                                            </p:txEl>
                                          </p:spTgt>
                                        </p:tgtEl>
                                      </p:cBhvr>
                                    </p:animEffect>
                                  </p:childTnLst>
                                </p:cTn>
                              </p:par>
                            </p:childTnLst>
                          </p:cTn>
                        </p:par>
                      </p:childTnLst>
                    </p:cTn>
                  </p:par>
                  <p:par>
                    <p:cTn id="275" fill="freeze">
                      <p:stCondLst>
                        <p:cond delay="indefinite"/>
                      </p:stCondLst>
                      <p:childTnLst>
                        <p:par>
                          <p:cTn id="276" fill="freeze">
                            <p:stCondLst>
                              <p:cond delay="0"/>
                            </p:stCondLst>
                            <p:childTnLst>
                              <p:par>
                                <p:cTn id="277" nodeType="clickEffect" fill="hold" presetClass="entr" presetID="22" presetSubtype="8">
                                  <p:stCondLst>
                                    <p:cond delay="0"/>
                                  </p:stCondLst>
                                  <p:childTnLst>
                                    <p:set>
                                      <p:cBhvr>
                                        <p:cTn id="278" dur="1" fill="hold">
                                          <p:stCondLst>
                                            <p:cond delay="0"/>
                                          </p:stCondLst>
                                        </p:cTn>
                                        <p:tgtEl>
                                          <p:spTgt spid="303">
                                            <p:txEl>
                                              <p:pRg st="225" end="225"/>
                                            </p:txEl>
                                          </p:spTgt>
                                        </p:tgtEl>
                                        <p:attrNameLst>
                                          <p:attrName>style.visibility</p:attrName>
                                        </p:attrNameLst>
                                      </p:cBhvr>
                                      <p:to>
                                        <p:strVal val="visible"/>
                                      </p:to>
                                    </p:set>
                                    <p:animEffect filter="wipe(left)" transition="in">
                                      <p:cBhvr additive="repl">
                                        <p:cTn id="279" dur="500"/>
                                        <p:tgtEl>
                                          <p:spTgt spid="303">
                                            <p:txEl>
                                              <p:pRg st="225" end="22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0" y="25236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000" spc="-1" strike="noStrike">
                <a:solidFill>
                  <a:srgbClr val="006699"/>
                </a:solidFill>
                <a:latin typeface="Tahoma"/>
                <a:ea typeface="Tahoma"/>
              </a:rPr>
              <a:t>11.The Market for Foreign-Currency Exchange</a:t>
            </a:r>
            <a:endParaRPr b="0" lang="ru-RU" sz="3000" spc="-1" strike="noStrike">
              <a:latin typeface="Arial"/>
            </a:endParaRPr>
          </a:p>
        </p:txBody>
      </p:sp>
      <p:sp>
        <p:nvSpPr>
          <p:cNvPr id="305" name="CustomShape 2"/>
          <p:cNvSpPr/>
          <p:nvPr/>
        </p:nvSpPr>
        <p:spPr>
          <a:xfrm>
            <a:off x="457200" y="1066680"/>
            <a:ext cx="8228160" cy="5249880"/>
          </a:xfrm>
          <a:prstGeom prst="rect">
            <a:avLst/>
          </a:prstGeom>
          <a:noFill/>
          <a:ln>
            <a:noFill/>
          </a:ln>
        </p:spPr>
        <p:style>
          <a:lnRef idx="0"/>
          <a:fillRef idx="0"/>
          <a:effectRef idx="0"/>
          <a:fontRef idx="minor"/>
        </p:style>
        <p:txBody>
          <a:bodyPr lIns="90000" rIns="90000" tIns="45000" bIns="45000"/>
          <a:p>
            <a:pPr algn="just">
              <a:lnSpc>
                <a:spcPct val="150000"/>
              </a:lnSpc>
            </a:pPr>
            <a:r>
              <a:rPr b="0" lang="ru-RU" sz="2700" spc="-1" strike="noStrike">
                <a:solidFill>
                  <a:srgbClr val="000000"/>
                </a:solidFill>
                <a:latin typeface="Arial"/>
                <a:ea typeface="DejaVu Sans"/>
              </a:rPr>
              <a:t>What price balances the supply and demand in the market for foreign-currency exchange? </a:t>
            </a:r>
            <a:endParaRPr b="0" lang="ru-RU" sz="2700" spc="-1" strike="noStrike">
              <a:latin typeface="Arial"/>
            </a:endParaRPr>
          </a:p>
          <a:p>
            <a:pPr marL="343080" indent="-341640">
              <a:lnSpc>
                <a:spcPct val="100000"/>
              </a:lnSpc>
              <a:spcBef>
                <a:spcPts val="944"/>
              </a:spcBef>
              <a:buClr>
                <a:srgbClr val="a3c167"/>
              </a:buClr>
              <a:buFont typeface="Wingdings" charset="2"/>
              <a:buChar char=""/>
            </a:pPr>
            <a:r>
              <a:rPr b="0" lang="ru-RU" sz="2700" spc="-1" strike="noStrike">
                <a:solidFill>
                  <a:srgbClr val="000000"/>
                </a:solidFill>
                <a:latin typeface="Arial"/>
                <a:ea typeface="DejaVu Sans"/>
              </a:rPr>
              <a:t>The U.S. real exchange rate (</a:t>
            </a:r>
            <a:r>
              <a:rPr b="1" i="1" lang="ru-RU" sz="2700" spc="-1" strike="noStrike">
                <a:solidFill>
                  <a:srgbClr val="000000"/>
                </a:solidFill>
                <a:latin typeface="Arial"/>
                <a:ea typeface="DejaVu Sans"/>
              </a:rPr>
              <a:t>E</a:t>
            </a:r>
            <a:r>
              <a:rPr b="0" lang="ru-RU" sz="2700" spc="-1" strike="noStrike">
                <a:solidFill>
                  <a:srgbClr val="000000"/>
                </a:solidFill>
                <a:latin typeface="Arial"/>
                <a:ea typeface="DejaVu Sans"/>
              </a:rPr>
              <a:t>) measures </a:t>
            </a:r>
            <a:br/>
            <a:r>
              <a:rPr b="0" lang="ru-RU" sz="2700" spc="-1" strike="noStrike">
                <a:solidFill>
                  <a:srgbClr val="000000"/>
                </a:solidFill>
                <a:latin typeface="Arial"/>
                <a:ea typeface="DejaVu Sans"/>
              </a:rPr>
              <a:t>the quantity of foreign goods &amp; services </a:t>
            </a:r>
            <a:br/>
            <a:r>
              <a:rPr b="0" lang="ru-RU" sz="2700" spc="-1" strike="noStrike">
                <a:solidFill>
                  <a:srgbClr val="000000"/>
                </a:solidFill>
                <a:latin typeface="Arial"/>
                <a:ea typeface="DejaVu Sans"/>
              </a:rPr>
              <a:t>that trade for one unit of U.S. goods &amp; services.  </a:t>
            </a:r>
            <a:endParaRPr b="0" lang="ru-RU" sz="2700" spc="-1" strike="noStrike">
              <a:latin typeface="Arial"/>
            </a:endParaRPr>
          </a:p>
          <a:p>
            <a:pPr lvl="1" marL="743040" indent="-284400">
              <a:lnSpc>
                <a:spcPct val="100000"/>
              </a:lnSpc>
              <a:spcBef>
                <a:spcPts val="944"/>
              </a:spcBef>
              <a:buClr>
                <a:srgbClr val="cc9900"/>
              </a:buClr>
              <a:buFont typeface="Wingdings" charset="2"/>
              <a:buChar char=""/>
            </a:pPr>
            <a:r>
              <a:rPr b="1" i="1" lang="ru-RU" sz="2700" spc="-1" strike="noStrike">
                <a:solidFill>
                  <a:srgbClr val="000000"/>
                </a:solidFill>
                <a:latin typeface="Arial"/>
                <a:ea typeface="DejaVu Sans"/>
              </a:rPr>
              <a:t> </a:t>
            </a:r>
            <a:endParaRPr b="0" lang="ru-RU" sz="2700" spc="-1" strike="noStrike">
              <a:latin typeface="Arial"/>
            </a:endParaRPr>
          </a:p>
          <a:p>
            <a:pPr lvl="1" marL="743040" indent="-284400">
              <a:lnSpc>
                <a:spcPct val="100000"/>
              </a:lnSpc>
              <a:spcBef>
                <a:spcPts val="944"/>
              </a:spcBef>
              <a:buClr>
                <a:srgbClr val="cc9900"/>
              </a:buClr>
              <a:buFont typeface="Wingdings" charset="2"/>
              <a:buChar char=""/>
            </a:pPr>
            <a:r>
              <a:rPr b="1" i="1" lang="ru-RU" sz="2700" spc="-1" strike="noStrike">
                <a:solidFill>
                  <a:srgbClr val="000000"/>
                </a:solidFill>
                <a:latin typeface="Arial"/>
                <a:ea typeface="DejaVu Sans"/>
              </a:rPr>
              <a:t>E</a:t>
            </a:r>
            <a:r>
              <a:rPr b="0" lang="ru-RU" sz="2700" spc="-1" strike="noStrike">
                <a:solidFill>
                  <a:srgbClr val="000000"/>
                </a:solidFill>
                <a:latin typeface="Arial"/>
                <a:ea typeface="DejaVu Sans"/>
              </a:rPr>
              <a:t> is the real value of a dollar in the market for foreign-currency exchange.  </a:t>
            </a:r>
            <a:endParaRPr b="0" lang="ru-RU" sz="2700" spc="-1" strike="noStrike">
              <a:latin typeface="Arial"/>
            </a:endParaRPr>
          </a:p>
          <a:p>
            <a:pPr lvl="1" marL="743040" indent="-284400">
              <a:lnSpc>
                <a:spcPct val="100000"/>
              </a:lnSpc>
              <a:spcBef>
                <a:spcPts val="944"/>
              </a:spcBef>
              <a:buClr>
                <a:srgbClr val="cc9900"/>
              </a:buClr>
              <a:buFont typeface="Wingdings" charset="2"/>
              <a:buChar char=""/>
            </a:pPr>
            <a:r>
              <a:rPr b="0" lang="ru-RU" sz="2700" spc="-1" strike="noStrike">
                <a:solidFill>
                  <a:srgbClr val="000000"/>
                </a:solidFill>
                <a:latin typeface="Arial"/>
                <a:ea typeface="DejaVu Sans"/>
              </a:rPr>
              <a:t> </a:t>
            </a:r>
            <a:endParaRPr b="0" lang="ru-RU" sz="2700" spc="-1" strike="noStrike">
              <a:latin typeface="Arial"/>
            </a:endParaRPr>
          </a:p>
        </p:txBody>
      </p:sp>
    </p:spTree>
  </p:cSld>
  <p:transition>
    <p:wipe dir="r"/>
  </p:transition>
  <p:timing>
    <p:tnLst>
      <p:par>
        <p:cTn id="280" dur="indefinite" restart="never" nodeType="tmRoot">
          <p:childTnLst>
            <p:seq>
              <p:cTn id="281" dur="indefinite" nodeType="mainSeq">
                <p:childTnLst>
                  <p:par>
                    <p:cTn id="282" nodeType="clickEffect" fill="hold">
                      <p:stCondLst>
                        <p:cond delay="indefinite"/>
                      </p:stCondLst>
                      <p:childTnLst>
                        <p:par>
                          <p:cTn id="283" nodeType="withEffect" fill="hold">
                            <p:stCondLst>
                              <p:cond delay="0"/>
                            </p:stCondLst>
                            <p:childTnLst>
                              <p:par>
                                <p:cTn id="284" nodeType="clickEffect" fill="hold" presetClass="entr" presetID="22" presetSubtype="8">
                                  <p:stCondLst>
                                    <p:cond delay="0"/>
                                  </p:stCondLst>
                                  <p:childTnLst>
                                    <p:set>
                                      <p:cBhvr>
                                        <p:cTn id="285" dur="1" fill="hold">
                                          <p:stCondLst>
                                            <p:cond delay="0"/>
                                          </p:stCondLst>
                                        </p:cTn>
                                        <p:tgtEl>
                                          <p:spTgt spid="305">
                                            <p:txEl>
                                              <p:pRg st="0" end="88"/>
                                            </p:txEl>
                                          </p:spTgt>
                                        </p:tgtEl>
                                        <p:attrNameLst>
                                          <p:attrName>style.visibility</p:attrName>
                                        </p:attrNameLst>
                                      </p:cBhvr>
                                      <p:to>
                                        <p:strVal val="visible"/>
                                      </p:to>
                                    </p:set>
                                    <p:animEffect filter="wipe(left)" transition="in">
                                      <p:cBhvr additive="repl">
                                        <p:cTn id="286" dur="500"/>
                                        <p:tgtEl>
                                          <p:spTgt spid="305">
                                            <p:txEl>
                                              <p:pRg st="0" end="88"/>
                                            </p:txEl>
                                          </p:spTgt>
                                        </p:tgtEl>
                                      </p:cBhvr>
                                    </p:animEffect>
                                  </p:childTnLst>
                                </p:cTn>
                              </p:par>
                            </p:childTnLst>
                          </p:cTn>
                        </p:par>
                      </p:childTnLst>
                    </p:cTn>
                  </p:par>
                  <p:par>
                    <p:cTn id="287" nodeType="clickEffect" fill="hold">
                      <p:stCondLst>
                        <p:cond delay="indefinite"/>
                      </p:stCondLst>
                      <p:childTnLst>
                        <p:par>
                          <p:cTn id="288" nodeType="withEffect" fill="hold">
                            <p:stCondLst>
                              <p:cond delay="0"/>
                            </p:stCondLst>
                            <p:childTnLst>
                              <p:par>
                                <p:cTn id="289" nodeType="clickEffect" fill="hold" presetClass="entr" presetID="22" presetSubtype="8">
                                  <p:stCondLst>
                                    <p:cond delay="0"/>
                                  </p:stCondLst>
                                  <p:childTnLst>
                                    <p:set>
                                      <p:cBhvr>
                                        <p:cTn id="290" dur="1" fill="hold">
                                          <p:stCondLst>
                                            <p:cond delay="0"/>
                                          </p:stCondLst>
                                        </p:cTn>
                                        <p:tgtEl>
                                          <p:spTgt spid="305">
                                            <p:txEl>
                                              <p:pRg st="307" end="307"/>
                                            </p:txEl>
                                          </p:spTgt>
                                        </p:tgtEl>
                                        <p:attrNameLst>
                                          <p:attrName>style.visibility</p:attrName>
                                        </p:attrNameLst>
                                      </p:cBhvr>
                                      <p:to>
                                        <p:strVal val="visible"/>
                                      </p:to>
                                    </p:set>
                                    <p:animEffect filter="wipe(left)" transition="in">
                                      <p:cBhvr additive="repl">
                                        <p:cTn id="291" dur="500"/>
                                        <p:tgtEl>
                                          <p:spTgt spid="305">
                                            <p:txEl>
                                              <p:pRg st="307" end="307"/>
                                            </p:txEl>
                                          </p:spTgt>
                                        </p:tgtEl>
                                      </p:cBhvr>
                                    </p:animEffect>
                                  </p:childTnLst>
                                </p:cTn>
                              </p:par>
                            </p:childTnLst>
                          </p:cTn>
                        </p:par>
                      </p:childTnLst>
                    </p:cTn>
                  </p:par>
                  <p:par>
                    <p:cTn id="292" fill="hold">
                      <p:stCondLst>
                        <p:cond delay="indefinite"/>
                      </p:stCondLst>
                      <p:childTnLst>
                        <p:par>
                          <p:cTn id="293" fill="hold">
                            <p:stCondLst>
                              <p:cond delay="0"/>
                            </p:stCondLst>
                            <p:childTnLst>
                              <p:par>
                                <p:cTn id="294" nodeType="clickEffect" fill="hold" presetClass="entr" presetID="22" presetSubtype="8">
                                  <p:stCondLst>
                                    <p:cond delay="0"/>
                                  </p:stCondLst>
                                  <p:childTnLst>
                                    <p:set>
                                      <p:cBhvr>
                                        <p:cTn id="295" dur="1" fill="hold">
                                          <p:stCondLst>
                                            <p:cond delay="0"/>
                                          </p:stCondLst>
                                        </p:cTn>
                                        <p:tgtEl>
                                          <p:spTgt spid="305">
                                            <p:txEl>
                                              <p:pRg st="307" end="307"/>
                                            </p:txEl>
                                          </p:spTgt>
                                        </p:tgtEl>
                                        <p:attrNameLst>
                                          <p:attrName>style.visibility</p:attrName>
                                        </p:attrNameLst>
                                      </p:cBhvr>
                                      <p:to>
                                        <p:strVal val="visible"/>
                                      </p:to>
                                    </p:set>
                                    <p:animEffect filter="wipe(left)" transition="in">
                                      <p:cBhvr additive="repl">
                                        <p:cTn id="296" dur="500"/>
                                        <p:tgtEl>
                                          <p:spTgt spid="305">
                                            <p:txEl>
                                              <p:pRg st="307" end="307"/>
                                            </p:txEl>
                                          </p:spTgt>
                                        </p:tgtEl>
                                      </p:cBhvr>
                                    </p:animEffect>
                                  </p:childTnLst>
                                </p:cTn>
                              </p:par>
                            </p:childTnLst>
                          </p:cTn>
                        </p:par>
                        <p:par>
                          <p:cTn id="297" fill="hold">
                            <p:stCondLst>
                              <p:cond delay="500"/>
                            </p:stCondLst>
                            <p:childTnLst>
                              <p:par>
                                <p:cTn id="298" nodeType="afterEffect" fill="hold" presetClass="entr" presetID="22" presetSubtype="8">
                                  <p:stCondLst>
                                    <p:cond delay="0"/>
                                  </p:stCondLst>
                                  <p:childTnLst>
                                    <p:set>
                                      <p:cBhvr>
                                        <p:cTn id="299" dur="1" fill="hold">
                                          <p:stCondLst>
                                            <p:cond delay="0"/>
                                          </p:stCondLst>
                                        </p:cTn>
                                        <p:attrNameLst>
                                          <p:attrName>style.visibility</p:attrName>
                                        </p:attrNameLst>
                                      </p:cBhvr>
                                      <p:to>
                                        <p:strVal val="visible"/>
                                      </p:to>
                                    </p:set>
                                    <p:animEffect filter="wipe(left)" transition="in">
                                      <p:cBhvr additive="repl">
                                        <p:cTn id="300"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5956200" y="1792440"/>
            <a:ext cx="2005200" cy="455040"/>
          </a:xfrm>
          <a:prstGeom prst="rect">
            <a:avLst/>
          </a:prstGeom>
          <a:noFill/>
          <a:ln>
            <a:noFill/>
          </a:ln>
        </p:spPr>
        <p:style>
          <a:lnRef idx="0"/>
          <a:fillRef idx="0"/>
          <a:effectRef idx="0"/>
          <a:fontRef idx="minor"/>
        </p:style>
        <p:txBody>
          <a:bodyPr lIns="90000" rIns="90000" tIns="45000" bIns="45000"/>
          <a:p>
            <a:pPr algn="ctr">
              <a:lnSpc>
                <a:spcPct val="105000"/>
              </a:lnSpc>
              <a:spcBef>
                <a:spcPts val="1199"/>
              </a:spcBef>
            </a:pPr>
            <a:r>
              <a:rPr b="0" i="1" lang="ru-RU" sz="2400" spc="-1" strike="noStrike">
                <a:solidFill>
                  <a:srgbClr val="000000"/>
                </a:solidFill>
                <a:latin typeface="Arial"/>
                <a:ea typeface="DejaVu Sans"/>
              </a:rPr>
              <a:t>S</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NCO</a:t>
            </a:r>
            <a:endParaRPr b="0" lang="ru-RU" sz="2400" spc="-1" strike="noStrike">
              <a:latin typeface="Arial"/>
            </a:endParaRPr>
          </a:p>
        </p:txBody>
      </p:sp>
      <p:sp>
        <p:nvSpPr>
          <p:cNvPr id="307" name="Line 2"/>
          <p:cNvSpPr/>
          <p:nvPr/>
        </p:nvSpPr>
        <p:spPr>
          <a:xfrm flipV="1">
            <a:off x="6432480" y="2215800"/>
            <a:ext cx="360" cy="3160800"/>
          </a:xfrm>
          <a:prstGeom prst="line">
            <a:avLst/>
          </a:prstGeom>
          <a:ln w="38160">
            <a:solidFill>
              <a:srgbClr val="003399"/>
            </a:solidFill>
            <a:round/>
          </a:ln>
        </p:spPr>
        <p:style>
          <a:lnRef idx="0"/>
          <a:fillRef idx="0"/>
          <a:effectRef idx="0"/>
          <a:fontRef idx="minor"/>
        </p:style>
      </p:sp>
      <p:sp>
        <p:nvSpPr>
          <p:cNvPr id="308" name="CustomShape 3"/>
          <p:cNvSpPr/>
          <p:nvPr/>
        </p:nvSpPr>
        <p:spPr>
          <a:xfrm>
            <a:off x="0" y="25236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000" spc="-1" strike="noStrike">
                <a:solidFill>
                  <a:srgbClr val="006699"/>
                </a:solidFill>
                <a:latin typeface="Tahoma"/>
                <a:ea typeface="Tahoma"/>
              </a:rPr>
              <a:t>12.The Market for Foreign-Currency Exchange</a:t>
            </a:r>
            <a:endParaRPr b="0" lang="ru-RU" sz="3000" spc="-1" strike="noStrike">
              <a:latin typeface="Arial"/>
            </a:endParaRPr>
          </a:p>
        </p:txBody>
      </p:sp>
      <p:sp>
        <p:nvSpPr>
          <p:cNvPr id="309" name="Line 4"/>
          <p:cNvSpPr/>
          <p:nvPr/>
        </p:nvSpPr>
        <p:spPr>
          <a:xfrm>
            <a:off x="4827600" y="2296800"/>
            <a:ext cx="360" cy="3073680"/>
          </a:xfrm>
          <a:prstGeom prst="line">
            <a:avLst/>
          </a:prstGeom>
          <a:ln w="12600">
            <a:solidFill>
              <a:schemeClr val="tx1"/>
            </a:solidFill>
            <a:round/>
          </a:ln>
        </p:spPr>
        <p:style>
          <a:lnRef idx="0"/>
          <a:fillRef idx="0"/>
          <a:effectRef idx="0"/>
          <a:fontRef idx="minor"/>
        </p:style>
      </p:sp>
      <p:sp>
        <p:nvSpPr>
          <p:cNvPr id="310" name="Line 5"/>
          <p:cNvSpPr/>
          <p:nvPr/>
        </p:nvSpPr>
        <p:spPr>
          <a:xfrm>
            <a:off x="4821120" y="5373360"/>
            <a:ext cx="3389400" cy="360"/>
          </a:xfrm>
          <a:prstGeom prst="line">
            <a:avLst/>
          </a:prstGeom>
          <a:ln w="12600">
            <a:solidFill>
              <a:schemeClr val="tx1"/>
            </a:solidFill>
            <a:round/>
          </a:ln>
        </p:spPr>
        <p:style>
          <a:lnRef idx="0"/>
          <a:fillRef idx="0"/>
          <a:effectRef idx="0"/>
          <a:fontRef idx="minor"/>
        </p:style>
      </p:sp>
      <p:sp>
        <p:nvSpPr>
          <p:cNvPr id="311" name="CustomShape 6"/>
          <p:cNvSpPr/>
          <p:nvPr/>
        </p:nvSpPr>
        <p:spPr>
          <a:xfrm>
            <a:off x="4611600" y="1859040"/>
            <a:ext cx="41760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E</a:t>
            </a:r>
            <a:endParaRPr b="0" lang="ru-RU" sz="2400" spc="-1" strike="noStrike">
              <a:latin typeface="Arial"/>
            </a:endParaRPr>
          </a:p>
        </p:txBody>
      </p:sp>
      <p:sp>
        <p:nvSpPr>
          <p:cNvPr id="312" name="CustomShape 7"/>
          <p:cNvSpPr/>
          <p:nvPr/>
        </p:nvSpPr>
        <p:spPr>
          <a:xfrm>
            <a:off x="7278840" y="5429160"/>
            <a:ext cx="1141560" cy="3643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lang="ru-RU" sz="2400" spc="-1" strike="noStrike">
                <a:solidFill>
                  <a:srgbClr val="000000"/>
                </a:solidFill>
                <a:latin typeface="Arial"/>
                <a:ea typeface="DejaVu Sans"/>
              </a:rPr>
              <a:t>Dollars</a:t>
            </a:r>
            <a:endParaRPr b="0" lang="ru-RU" sz="2400" spc="-1" strike="noStrike">
              <a:latin typeface="Arial"/>
            </a:endParaRPr>
          </a:p>
        </p:txBody>
      </p:sp>
      <p:sp>
        <p:nvSpPr>
          <p:cNvPr id="313" name="Line 8"/>
          <p:cNvSpPr/>
          <p:nvPr/>
        </p:nvSpPr>
        <p:spPr>
          <a:xfrm>
            <a:off x="5184720" y="2501640"/>
            <a:ext cx="2340000" cy="2044800"/>
          </a:xfrm>
          <a:prstGeom prst="line">
            <a:avLst/>
          </a:prstGeom>
          <a:ln w="38160">
            <a:solidFill>
              <a:srgbClr val="003399"/>
            </a:solidFill>
            <a:round/>
          </a:ln>
        </p:spPr>
        <p:style>
          <a:lnRef idx="0"/>
          <a:fillRef idx="0"/>
          <a:effectRef idx="0"/>
          <a:fontRef idx="minor"/>
        </p:style>
      </p:sp>
      <p:sp>
        <p:nvSpPr>
          <p:cNvPr id="314" name="CustomShape 9"/>
          <p:cNvSpPr/>
          <p:nvPr/>
        </p:nvSpPr>
        <p:spPr>
          <a:xfrm>
            <a:off x="7462800" y="4387680"/>
            <a:ext cx="1236960" cy="455040"/>
          </a:xfrm>
          <a:prstGeom prst="rect">
            <a:avLst/>
          </a:prstGeom>
          <a:noFill/>
          <a:ln>
            <a:noFill/>
          </a:ln>
        </p:spPr>
        <p:style>
          <a:lnRef idx="0"/>
          <a:fillRef idx="0"/>
          <a:effectRef idx="0"/>
          <a:fontRef idx="minor"/>
        </p:style>
        <p:txBody>
          <a:bodyPr lIns="90000" rIns="90000" tIns="45000" bIns="45000"/>
          <a:p>
            <a:pPr>
              <a:lnSpc>
                <a:spcPct val="105000"/>
              </a:lnSpc>
              <a:spcBef>
                <a:spcPts val="1199"/>
              </a:spcBef>
            </a:pPr>
            <a:r>
              <a:rPr b="0" i="1" lang="ru-RU" sz="2400" spc="-1" strike="noStrike">
                <a:solidFill>
                  <a:srgbClr val="000000"/>
                </a:solidFill>
                <a:latin typeface="Arial"/>
                <a:ea typeface="DejaVu Sans"/>
              </a:rPr>
              <a:t>D</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NX</a:t>
            </a:r>
            <a:endParaRPr b="0" lang="ru-RU" sz="2400" spc="-1" strike="noStrike">
              <a:latin typeface="Arial"/>
            </a:endParaRPr>
          </a:p>
        </p:txBody>
      </p:sp>
      <p:sp>
        <p:nvSpPr>
          <p:cNvPr id="315" name="CustomShape 10"/>
          <p:cNvSpPr/>
          <p:nvPr/>
        </p:nvSpPr>
        <p:spPr>
          <a:xfrm>
            <a:off x="4373640" y="3394080"/>
            <a:ext cx="406440" cy="414720"/>
          </a:xfrm>
          <a:prstGeom prst="rect">
            <a:avLst/>
          </a:prstGeom>
          <a:solidFill>
            <a:schemeClr val="bg1">
              <a:alpha val="50195"/>
            </a:schemeClr>
          </a:solid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E</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316" name="Line 11"/>
          <p:cNvSpPr/>
          <p:nvPr/>
        </p:nvSpPr>
        <p:spPr>
          <a:xfrm flipH="1">
            <a:off x="4822560" y="3592440"/>
            <a:ext cx="1609920" cy="360"/>
          </a:xfrm>
          <a:prstGeom prst="line">
            <a:avLst/>
          </a:prstGeom>
          <a:ln cap="rnd" w="9360">
            <a:solidFill>
              <a:schemeClr val="tx1"/>
            </a:solidFill>
            <a:custDash>
              <a:ds d="2200000" sp="800000"/>
            </a:custDash>
            <a:round/>
          </a:ln>
        </p:spPr>
        <p:style>
          <a:lnRef idx="0"/>
          <a:fillRef idx="0"/>
          <a:effectRef idx="0"/>
          <a:fontRef idx="minor"/>
        </p:style>
      </p:sp>
      <p:sp>
        <p:nvSpPr>
          <p:cNvPr id="317" name="CustomShape 12"/>
          <p:cNvSpPr/>
          <p:nvPr/>
        </p:nvSpPr>
        <p:spPr>
          <a:xfrm>
            <a:off x="6361200" y="3529080"/>
            <a:ext cx="127080" cy="125640"/>
          </a:xfrm>
          <a:prstGeom prst="ellipse">
            <a:avLst/>
          </a:prstGeom>
          <a:solidFill>
            <a:srgbClr val="000000"/>
          </a:solidFill>
          <a:ln>
            <a:noFill/>
          </a:ln>
        </p:spPr>
        <p:style>
          <a:lnRef idx="0"/>
          <a:fillRef idx="0"/>
          <a:effectRef idx="0"/>
          <a:fontRef idx="minor"/>
        </p:style>
      </p:sp>
      <p:sp>
        <p:nvSpPr>
          <p:cNvPr id="318" name="CustomShape 13"/>
          <p:cNvSpPr/>
          <p:nvPr/>
        </p:nvSpPr>
        <p:spPr>
          <a:xfrm>
            <a:off x="438120" y="3787920"/>
            <a:ext cx="3489480" cy="2564280"/>
          </a:xfrm>
          <a:prstGeom prst="rect">
            <a:avLst/>
          </a:prstGeom>
          <a:noFill/>
          <a:ln>
            <a:noFill/>
          </a:ln>
        </p:spPr>
        <p:style>
          <a:lnRef idx="0"/>
          <a:fillRef idx="0"/>
          <a:effectRef idx="0"/>
          <a:fontRef idx="minor"/>
        </p:style>
        <p:txBody>
          <a:bodyPr lIns="90000" rIns="90000" tIns="45000" bIns="45000"/>
          <a:p>
            <a:pPr>
              <a:lnSpc>
                <a:spcPct val="105000"/>
              </a:lnSpc>
              <a:spcBef>
                <a:spcPts val="649"/>
              </a:spcBef>
            </a:pPr>
            <a:r>
              <a:rPr b="0" lang="ru-RU" sz="2600" spc="-1" strike="noStrike">
                <a:solidFill>
                  <a:srgbClr val="000000"/>
                </a:solidFill>
                <a:latin typeface="Arial"/>
                <a:ea typeface="DejaVu Sans"/>
              </a:rPr>
              <a:t>An increase in </a:t>
            </a:r>
            <a:r>
              <a:rPr b="1" i="1" lang="ru-RU" sz="2600" spc="-1" strike="noStrike">
                <a:solidFill>
                  <a:srgbClr val="000000"/>
                </a:solidFill>
                <a:latin typeface="Arial"/>
                <a:ea typeface="DejaVu Sans"/>
              </a:rPr>
              <a:t>E</a:t>
            </a:r>
            <a:r>
              <a:rPr b="0" lang="ru-RU" sz="2600" spc="-1" strike="noStrike">
                <a:solidFill>
                  <a:srgbClr val="000000"/>
                </a:solidFill>
                <a:latin typeface="Arial"/>
                <a:ea typeface="DejaVu Sans"/>
              </a:rPr>
              <a:t> </a:t>
            </a:r>
            <a:br/>
            <a:r>
              <a:rPr b="0" lang="ru-RU" sz="2600" spc="-1" strike="noStrike">
                <a:solidFill>
                  <a:srgbClr val="000000"/>
                </a:solidFill>
                <a:latin typeface="Arial"/>
                <a:ea typeface="DejaVu Sans"/>
              </a:rPr>
              <a:t>has no effect on saving or investment, so it does not affect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or the supply of dollars. </a:t>
            </a:r>
            <a:endParaRPr b="0" lang="ru-RU" sz="2600" spc="-1" strike="noStrike">
              <a:latin typeface="Arial"/>
            </a:endParaRPr>
          </a:p>
        </p:txBody>
      </p:sp>
      <p:sp>
        <p:nvSpPr>
          <p:cNvPr id="319" name="CustomShape 14"/>
          <p:cNvSpPr/>
          <p:nvPr/>
        </p:nvSpPr>
        <p:spPr>
          <a:xfrm>
            <a:off x="450720" y="1139760"/>
            <a:ext cx="3192480" cy="2148480"/>
          </a:xfrm>
          <a:prstGeom prst="rect">
            <a:avLst/>
          </a:prstGeom>
          <a:noFill/>
          <a:ln>
            <a:noFill/>
          </a:ln>
        </p:spPr>
        <p:style>
          <a:lnRef idx="0"/>
          <a:fillRef idx="0"/>
          <a:effectRef idx="0"/>
          <a:fontRef idx="minor"/>
        </p:style>
        <p:txBody>
          <a:bodyPr lIns="90000" rIns="90000" tIns="45000" bIns="45000"/>
          <a:p>
            <a:pPr>
              <a:lnSpc>
                <a:spcPct val="105000"/>
              </a:lnSpc>
              <a:spcBef>
                <a:spcPts val="649"/>
              </a:spcBef>
            </a:pPr>
            <a:r>
              <a:rPr b="1" i="1" lang="ru-RU" sz="2600" spc="-1" strike="noStrike">
                <a:solidFill>
                  <a:srgbClr val="000000"/>
                </a:solidFill>
                <a:latin typeface="Arial"/>
                <a:ea typeface="DejaVu Sans"/>
              </a:rPr>
              <a:t>E</a:t>
            </a:r>
            <a:r>
              <a:rPr b="0" lang="ru-RU" sz="2600" spc="-1" strike="noStrike">
                <a:solidFill>
                  <a:srgbClr val="000000"/>
                </a:solidFill>
                <a:latin typeface="Arial"/>
                <a:ea typeface="DejaVu Sans"/>
              </a:rPr>
              <a:t> adjusts to balance supply and demand for dollars in the market for foreign- currency exchange.  </a:t>
            </a:r>
            <a:endParaRPr b="0" lang="ru-RU" sz="2600" spc="-1" strike="noStrike">
              <a:latin typeface="Arial"/>
            </a:endParaRPr>
          </a:p>
        </p:txBody>
      </p:sp>
    </p:spTree>
  </p:cSld>
  <p:transition>
    <p:wipe dir="r"/>
  </p:transition>
  <p:timing>
    <p:tnLst>
      <p:par>
        <p:cTn id="301" dur="indefinite" restart="never" nodeType="tmRoot">
          <p:childTnLst>
            <p:seq>
              <p:cTn id="302" nodeType="mainSeq">
                <p:childTnLst>
                  <p:par>
                    <p:cTn id="303" fill="freeze">
                      <p:stCondLst>
                        <p:cond delay="0"/>
                      </p:stCondLst>
                      <p:childTnLst>
                        <p:par>
                          <p:cTn id="304" fill="freeze">
                            <p:stCondLst>
                              <p:cond delay="0"/>
                            </p:stCondLst>
                            <p:childTnLst>
                              <p:par>
                                <p:cTn id="305" nodeType="withEffect" fill="hold" presetClass="entr" presetID="18" presetSubtype="6">
                                  <p:stCondLst>
                                    <p:cond delay="0"/>
                                  </p:stCondLst>
                                  <p:childTnLst>
                                    <p:set>
                                      <p:cBhvr>
                                        <p:cTn id="306" dur="1" fill="hold">
                                          <p:stCondLst>
                                            <p:cond delay="0"/>
                                          </p:stCondLst>
                                        </p:cTn>
                                        <p:attrNameLst>
                                          <p:attrName>style.visibility</p:attrName>
                                        </p:attrNameLst>
                                      </p:cBhvr>
                                      <p:to>
                                        <p:strVal val="visible"/>
                                      </p:to>
                                    </p:set>
                                    <p:animEffect filter="strips(downRight)" transition="in">
                                      <p:cBhvr additive="repl">
                                        <p:cTn id="307" dur="500"/>
                                      </p:cBhvr>
                                    </p:animEffect>
                                  </p:childTnLst>
                                </p:cTn>
                              </p:par>
                            </p:childTnLst>
                          </p:cTn>
                        </p:par>
                      </p:childTnLst>
                    </p:cTn>
                  </p:par>
                  <p:par>
                    <p:cTn id="308" fill="freeze">
                      <p:stCondLst>
                        <p:cond delay="indefinite"/>
                      </p:stCondLst>
                      <p:childTnLst>
                        <p:par>
                          <p:cTn id="309" fill="freeze">
                            <p:stCondLst>
                              <p:cond delay="0"/>
                            </p:stCondLst>
                            <p:childTnLst>
                              <p:par>
                                <p:cTn id="310" nodeType="clickEffect" fill="hold" presetClass="entr" presetID="10">
                                  <p:stCondLst>
                                    <p:cond delay="0"/>
                                  </p:stCondLst>
                                  <p:childTnLst>
                                    <p:set>
                                      <p:cBhvr>
                                        <p:cTn id="311" dur="1" fill="hold">
                                          <p:stCondLst>
                                            <p:cond delay="0"/>
                                          </p:stCondLst>
                                        </p:cTn>
                                        <p:tgtEl>
                                          <p:spTgt spid="318">
                                            <p:txEl>
                                              <p:pRg st="0" end="110"/>
                                            </p:txEl>
                                          </p:spTgt>
                                        </p:tgtEl>
                                        <p:attrNameLst>
                                          <p:attrName>style.visibility</p:attrName>
                                        </p:attrNameLst>
                                      </p:cBhvr>
                                      <p:to>
                                        <p:strVal val="visible"/>
                                      </p:to>
                                    </p:set>
                                    <p:animEffect filter="fade" transition="in">
                                      <p:cBhvr additive="repl">
                                        <p:cTn id="312" dur="500"/>
                                        <p:tgtEl>
                                          <p:spTgt spid="318">
                                            <p:txEl>
                                              <p:pRg st="0" end="110"/>
                                            </p:txEl>
                                          </p:spTgt>
                                        </p:tgtEl>
                                      </p:cBhvr>
                                    </p:animEffect>
                                  </p:childTnLst>
                                </p:cTn>
                              </p:par>
                              <p:par>
                                <p:cTn id="313" nodeType="withEffect" fill="hold" presetClass="entr" presetID="22" presetSubtype="4">
                                  <p:stCondLst>
                                    <p:cond delay="0"/>
                                  </p:stCondLst>
                                  <p:childTnLst>
                                    <p:set>
                                      <p:cBhvr>
                                        <p:cTn id="314" dur="1" fill="hold">
                                          <p:stCondLst>
                                            <p:cond delay="0"/>
                                          </p:stCondLst>
                                        </p:cTn>
                                        <p:attrNameLst>
                                          <p:attrName>style.visibility</p:attrName>
                                        </p:attrNameLst>
                                      </p:cBhvr>
                                      <p:to>
                                        <p:strVal val="visible"/>
                                      </p:to>
                                    </p:set>
                                    <p:animEffect filter="wipe(down)" transition="out">
                                      <p:cBhvr additive="repl">
                                        <p:cTn id="315" dur="500"/>
                                      </p:cBhvr>
                                    </p:animEffect>
                                  </p:childTnLst>
                                </p:cTn>
                              </p:par>
                            </p:childTnLst>
                          </p:cTn>
                        </p:par>
                        <p:par>
                          <p:cTn id="316" fill="freeze">
                            <p:stCondLst>
                              <p:cond delay="500"/>
                            </p:stCondLst>
                            <p:childTnLst>
                              <p:par>
                                <p:cTn id="317" nodeType="afterEffect" fill="hold" presetClass="entr" presetID="10">
                                  <p:stCondLst>
                                    <p:cond delay="0"/>
                                  </p:stCondLst>
                                  <p:childTnLst>
                                    <p:set>
                                      <p:cBhvr>
                                        <p:cTn id="318" dur="1" fill="hold">
                                          <p:stCondLst>
                                            <p:cond delay="0"/>
                                          </p:stCondLst>
                                        </p:cTn>
                                        <p:tgtEl>
                                          <p:spTgt spid="319">
                                            <p:txEl>
                                              <p:pRg st="0" end="99"/>
                                            </p:txEl>
                                          </p:spTgt>
                                        </p:tgtEl>
                                        <p:attrNameLst>
                                          <p:attrName>style.visibility</p:attrName>
                                        </p:attrNameLst>
                                      </p:cBhvr>
                                      <p:to>
                                        <p:strVal val="visible"/>
                                      </p:to>
                                    </p:set>
                                    <p:animEffect filter="fade" transition="in">
                                      <p:cBhvr additive="repl">
                                        <p:cTn id="319" dur="500"/>
                                        <p:tgtEl>
                                          <p:spTgt spid="319">
                                            <p:txEl>
                                              <p:pRg st="0" end="99"/>
                                            </p:txEl>
                                          </p:spTgt>
                                        </p:tgtEl>
                                      </p:cBhvr>
                                    </p:animEffect>
                                  </p:childTnLst>
                                </p:cTn>
                              </p:par>
                              <p:par>
                                <p:cTn id="320" nodeType="withEffect" fill="hold" presetClass="entr" presetID="22" presetSubtype="2">
                                  <p:stCondLst>
                                    <p:cond delay="0"/>
                                  </p:stCondLst>
                                  <p:childTnLst>
                                    <p:set>
                                      <p:cBhvr>
                                        <p:cTn id="321" dur="1" fill="hold">
                                          <p:stCondLst>
                                            <p:cond delay="0"/>
                                          </p:stCondLst>
                                        </p:cTn>
                                        <p:attrNameLst>
                                          <p:attrName>style.visibility</p:attrName>
                                        </p:attrNameLst>
                                      </p:cBhvr>
                                      <p:to>
                                        <p:strVal val="visible"/>
                                      </p:to>
                                    </p:set>
                                    <p:animEffect filter="wipe(right)" transition="out">
                                      <p:cBhvr additive="repl">
                                        <p:cTn id="322"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457200" y="273600"/>
            <a:ext cx="8228880" cy="1144440"/>
          </a:xfrm>
          <a:prstGeom prst="rect">
            <a:avLst/>
          </a:prstGeom>
          <a:noFill/>
          <a:ln>
            <a:noFill/>
          </a:ln>
        </p:spPr>
        <p:style>
          <a:lnRef idx="0"/>
          <a:fillRef idx="0"/>
          <a:effectRef idx="0"/>
          <a:fontRef idx="minor"/>
        </p:style>
        <p:txBody>
          <a:bodyPr lIns="0" rIns="0" tIns="0" bIns="0" anchor="ctr"/>
          <a:p>
            <a:pPr algn="ctr">
              <a:lnSpc>
                <a:spcPct val="100000"/>
              </a:lnSpc>
            </a:pPr>
            <a:r>
              <a:rPr b="0" lang="ru-RU" sz="3600" spc="-1" strike="noStrike">
                <a:solidFill>
                  <a:srgbClr val="0066ff"/>
                </a:solidFill>
                <a:latin typeface="Times New Roman"/>
              </a:rPr>
              <a:t>13.Simultaneous Equilibrium in Two Markets </a:t>
            </a:r>
            <a:endParaRPr b="0" lang="ru-RU" sz="3600" spc="-1" strike="noStrike">
              <a:latin typeface="Arial"/>
            </a:endParaRPr>
          </a:p>
        </p:txBody>
      </p:sp>
      <p:sp>
        <p:nvSpPr>
          <p:cNvPr id="321" name="CustomShape 2"/>
          <p:cNvSpPr/>
          <p:nvPr/>
        </p:nvSpPr>
        <p:spPr>
          <a:xfrm>
            <a:off x="457200" y="1604520"/>
            <a:ext cx="8228880" cy="3976920"/>
          </a:xfrm>
          <a:prstGeom prst="rect">
            <a:avLst/>
          </a:prstGeom>
          <a:noFill/>
          <a:ln>
            <a:noFill/>
          </a:ln>
        </p:spPr>
        <p:style>
          <a:lnRef idx="0"/>
          <a:fillRef idx="0"/>
          <a:effectRef idx="0"/>
          <a:fontRef idx="minor"/>
        </p:style>
      </p:sp>
      <p:pic>
        <p:nvPicPr>
          <p:cNvPr id="322" name="" descr=""/>
          <p:cNvPicPr/>
          <p:nvPr/>
        </p:nvPicPr>
        <p:blipFill>
          <a:blip r:embed="rId1"/>
          <a:stretch/>
        </p:blipFill>
        <p:spPr>
          <a:xfrm>
            <a:off x="457200" y="1656000"/>
            <a:ext cx="8228880" cy="4463640"/>
          </a:xfrm>
          <a:prstGeom prst="rect">
            <a:avLst/>
          </a:prstGeom>
          <a:ln>
            <a:noFill/>
          </a:ln>
        </p:spPr>
      </p:pic>
    </p:spTree>
  </p:cSld>
  <p:transition>
    <p:wipe dir="r"/>
  </p:transition>
  <p:timing>
    <p:tnLst>
      <p:par>
        <p:cTn id="323" dur="indefinite" restart="never" nodeType="tmRoot">
          <p:childTnLst>
            <p:seq>
              <p:cTn id="324"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304920" y="685800"/>
            <a:ext cx="8837640" cy="532080"/>
          </a:xfrm>
          <a:prstGeom prst="rect">
            <a:avLst/>
          </a:prstGeom>
          <a:noFill/>
          <a:ln>
            <a:noFill/>
          </a:ln>
        </p:spPr>
        <p:style>
          <a:lnRef idx="0"/>
          <a:fillRef idx="0"/>
          <a:effectRef idx="0"/>
          <a:fontRef idx="minor"/>
        </p:style>
      </p:sp>
      <p:sp>
        <p:nvSpPr>
          <p:cNvPr id="324" name="CustomShape 2"/>
          <p:cNvSpPr/>
          <p:nvPr/>
        </p:nvSpPr>
        <p:spPr>
          <a:xfrm>
            <a:off x="1610640" y="76320"/>
            <a:ext cx="5056920" cy="532080"/>
          </a:xfrm>
          <a:prstGeom prst="rect">
            <a:avLst/>
          </a:prstGeom>
          <a:noFill/>
          <a:ln cap="rnd" w="3240">
            <a:solidFill>
              <a:srgbClr val="800080"/>
            </a:solidFill>
            <a:custDash>
              <a:ds d="16300000" sp="16300000"/>
            </a:custDash>
            <a:miter/>
          </a:ln>
        </p:spPr>
        <p:style>
          <a:lnRef idx="0"/>
          <a:fillRef idx="0"/>
          <a:effectRef idx="0"/>
          <a:fontRef idx="minor"/>
        </p:style>
        <p:txBody>
          <a:bodyPr lIns="90000" rIns="90000" tIns="45000" bIns="45000"/>
          <a:p>
            <a:pPr marL="343080" indent="-341640" algn="ctr">
              <a:lnSpc>
                <a:spcPct val="100000"/>
              </a:lnSpc>
              <a:spcBef>
                <a:spcPts val="561"/>
              </a:spcBef>
            </a:pPr>
            <a:r>
              <a:rPr b="0" lang="ru-RU" sz="2800" spc="-1" strike="noStrike">
                <a:solidFill>
                  <a:srgbClr val="800080"/>
                </a:solidFill>
                <a:latin typeface="Arial Unicode MS"/>
                <a:ea typeface="Arial Unicode MS"/>
              </a:rPr>
              <a:t>14.</a:t>
            </a:r>
            <a:r>
              <a:rPr b="0" lang="ru-RU" sz="2800" spc="-1" strike="noStrike">
                <a:solidFill>
                  <a:srgbClr val="7e0000"/>
                </a:solidFill>
                <a:latin typeface="Arial Unicode MS"/>
                <a:ea typeface="Arial Unicode MS"/>
              </a:rPr>
              <a:t>The effects of a government budget deficit</a:t>
            </a:r>
            <a:endParaRPr b="0" lang="ru-RU" sz="2800" spc="-1" strike="noStrike">
              <a:latin typeface="Arial"/>
            </a:endParaRPr>
          </a:p>
        </p:txBody>
      </p:sp>
      <p:sp>
        <p:nvSpPr>
          <p:cNvPr id="325" name="CustomShape 3"/>
          <p:cNvSpPr/>
          <p:nvPr/>
        </p:nvSpPr>
        <p:spPr>
          <a:xfrm>
            <a:off x="8534520" y="6416640"/>
            <a:ext cx="608040" cy="363600"/>
          </a:xfrm>
          <a:prstGeom prst="rect">
            <a:avLst/>
          </a:prstGeom>
          <a:noFill/>
          <a:ln>
            <a:noFill/>
          </a:ln>
        </p:spPr>
        <p:style>
          <a:lnRef idx="0"/>
          <a:fillRef idx="0"/>
          <a:effectRef idx="0"/>
          <a:fontRef idx="minor"/>
        </p:style>
        <p:txBody>
          <a:bodyPr lIns="90000" rIns="90000" tIns="45000" bIns="45000"/>
          <a:p>
            <a:pPr algn="ctr">
              <a:lnSpc>
                <a:spcPct val="100000"/>
              </a:lnSpc>
            </a:pPr>
            <a:fld id="{340EF7A5-053C-4E0B-9C62-4A83CCD43913}" type="slidenum">
              <a:rPr b="0" lang="ru-RU" sz="1800" spc="-1" strike="noStrike">
                <a:solidFill>
                  <a:srgbClr val="000000"/>
                </a:solidFill>
                <a:latin typeface="Calibri"/>
                <a:ea typeface="DejaVu Sans"/>
              </a:rPr>
              <a:t>&lt;номер&gt;</a:t>
            </a:fld>
            <a:endParaRPr b="0" lang="ru-RU" sz="1800" spc="-1" strike="noStrike">
              <a:latin typeface="Arial"/>
            </a:endParaRPr>
          </a:p>
        </p:txBody>
      </p:sp>
      <p:sp>
        <p:nvSpPr>
          <p:cNvPr id="326" name="Line 4"/>
          <p:cNvSpPr/>
          <p:nvPr/>
        </p:nvSpPr>
        <p:spPr>
          <a:xfrm flipH="1">
            <a:off x="676080" y="1496880"/>
            <a:ext cx="1440" cy="2255760"/>
          </a:xfrm>
          <a:prstGeom prst="line">
            <a:avLst/>
          </a:prstGeom>
          <a:ln w="28440">
            <a:solidFill>
              <a:schemeClr val="tx1"/>
            </a:solidFill>
            <a:round/>
          </a:ln>
        </p:spPr>
        <p:style>
          <a:lnRef idx="1">
            <a:schemeClr val="accent1"/>
          </a:lnRef>
          <a:fillRef idx="0">
            <a:schemeClr val="accent1"/>
          </a:fillRef>
          <a:effectRef idx="0">
            <a:schemeClr val="accent1"/>
          </a:effectRef>
          <a:fontRef idx="minor"/>
        </p:style>
      </p:sp>
      <p:sp>
        <p:nvSpPr>
          <p:cNvPr id="327" name="CustomShape 5"/>
          <p:cNvSpPr/>
          <p:nvPr/>
        </p:nvSpPr>
        <p:spPr>
          <a:xfrm>
            <a:off x="700200" y="1473120"/>
            <a:ext cx="3156120" cy="227808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328" name="CustomShape 6"/>
          <p:cNvSpPr/>
          <p:nvPr/>
        </p:nvSpPr>
        <p:spPr>
          <a:xfrm>
            <a:off x="-81360" y="1378080"/>
            <a:ext cx="777240" cy="7286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Real</a:t>
            </a:r>
            <a:endParaRPr b="0" lang="ru-RU" sz="1400" spc="-1" strike="noStrike">
              <a:latin typeface="Arial"/>
            </a:endParaRPr>
          </a:p>
          <a:p>
            <a:pPr algn="r">
              <a:lnSpc>
                <a:spcPct val="100000"/>
              </a:lnSpc>
            </a:pPr>
            <a:r>
              <a:rPr b="0" lang="ru-RU" sz="1400" spc="-1" strike="noStrike">
                <a:solidFill>
                  <a:srgbClr val="000000"/>
                </a:solidFill>
                <a:latin typeface="Arial"/>
                <a:ea typeface="DejaVu Sans"/>
              </a:rPr>
              <a:t>Interest</a:t>
            </a:r>
            <a:endParaRPr b="0" lang="ru-RU" sz="1400" spc="-1" strike="noStrike">
              <a:latin typeface="Arial"/>
            </a:endParaRPr>
          </a:p>
          <a:p>
            <a:pPr algn="r">
              <a:lnSpc>
                <a:spcPct val="100000"/>
              </a:lnSpc>
            </a:pPr>
            <a:r>
              <a:rPr b="0" lang="ru-RU" sz="1400" spc="-1" strike="noStrike">
                <a:solidFill>
                  <a:srgbClr val="000000"/>
                </a:solidFill>
                <a:latin typeface="Arial"/>
                <a:ea typeface="DejaVu Sans"/>
              </a:rPr>
              <a:t>Rate</a:t>
            </a:r>
            <a:endParaRPr b="0" lang="ru-RU" sz="1400" spc="-1" strike="noStrike">
              <a:latin typeface="Arial"/>
            </a:endParaRPr>
          </a:p>
        </p:txBody>
      </p:sp>
      <p:sp>
        <p:nvSpPr>
          <p:cNvPr id="329" name="Line 7"/>
          <p:cNvSpPr/>
          <p:nvPr/>
        </p:nvSpPr>
        <p:spPr>
          <a:xfrm flipV="1">
            <a:off x="1473120" y="2077920"/>
            <a:ext cx="960480" cy="1449360"/>
          </a:xfrm>
          <a:prstGeom prst="line">
            <a:avLst/>
          </a:prstGeom>
          <a:ln w="38160">
            <a:solidFill>
              <a:srgbClr val="0000b8"/>
            </a:solidFill>
            <a:round/>
          </a:ln>
        </p:spPr>
        <p:style>
          <a:lnRef idx="1">
            <a:schemeClr val="accent1"/>
          </a:lnRef>
          <a:fillRef idx="0">
            <a:schemeClr val="accent1"/>
          </a:fillRef>
          <a:effectRef idx="0">
            <a:schemeClr val="accent1"/>
          </a:effectRef>
          <a:fontRef idx="minor"/>
        </p:style>
      </p:sp>
      <p:sp>
        <p:nvSpPr>
          <p:cNvPr id="330" name="CustomShape 8"/>
          <p:cNvSpPr/>
          <p:nvPr/>
        </p:nvSpPr>
        <p:spPr>
          <a:xfrm>
            <a:off x="2451240" y="1979640"/>
            <a:ext cx="3567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S</a:t>
            </a:r>
            <a:r>
              <a:rPr b="0" lang="ru-RU" sz="1400" spc="-1" strike="noStrike" baseline="-25000">
                <a:solidFill>
                  <a:srgbClr val="000000"/>
                </a:solidFill>
                <a:latin typeface="Arial"/>
                <a:ea typeface="DejaVu Sans"/>
              </a:rPr>
              <a:t>1</a:t>
            </a:r>
            <a:endParaRPr b="0" lang="ru-RU" sz="1400" spc="-1" strike="noStrike">
              <a:latin typeface="Arial"/>
            </a:endParaRPr>
          </a:p>
        </p:txBody>
      </p:sp>
      <p:sp>
        <p:nvSpPr>
          <p:cNvPr id="331" name="Line 9"/>
          <p:cNvSpPr/>
          <p:nvPr/>
        </p:nvSpPr>
        <p:spPr>
          <a:xfrm>
            <a:off x="1152360" y="2220840"/>
            <a:ext cx="1662120" cy="1055520"/>
          </a:xfrm>
          <a:prstGeom prst="line">
            <a:avLst/>
          </a:prstGeom>
          <a:ln w="38160">
            <a:solidFill>
              <a:srgbClr val="0000b8"/>
            </a:solidFill>
            <a:round/>
          </a:ln>
        </p:spPr>
        <p:style>
          <a:lnRef idx="1">
            <a:schemeClr val="accent1"/>
          </a:lnRef>
          <a:fillRef idx="0">
            <a:schemeClr val="accent1"/>
          </a:fillRef>
          <a:effectRef idx="0">
            <a:schemeClr val="accent1"/>
          </a:effectRef>
          <a:fontRef idx="minor"/>
        </p:style>
      </p:sp>
      <p:sp>
        <p:nvSpPr>
          <p:cNvPr id="332" name="CustomShape 10"/>
          <p:cNvSpPr/>
          <p:nvPr/>
        </p:nvSpPr>
        <p:spPr>
          <a:xfrm>
            <a:off x="2716920" y="3332520"/>
            <a:ext cx="902520" cy="30240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Demand </a:t>
            </a:r>
            <a:endParaRPr b="0" lang="ru-RU" sz="1400" spc="-1" strike="noStrike">
              <a:latin typeface="Arial"/>
            </a:endParaRPr>
          </a:p>
        </p:txBody>
      </p:sp>
      <p:sp>
        <p:nvSpPr>
          <p:cNvPr id="333" name="Line 11"/>
          <p:cNvSpPr/>
          <p:nvPr/>
        </p:nvSpPr>
        <p:spPr>
          <a:xfrm>
            <a:off x="676080" y="3763800"/>
            <a:ext cx="3183120" cy="1440"/>
          </a:xfrm>
          <a:prstGeom prst="line">
            <a:avLst/>
          </a:prstGeom>
          <a:ln w="28440">
            <a:solidFill>
              <a:schemeClr val="tx1"/>
            </a:solidFill>
            <a:round/>
          </a:ln>
        </p:spPr>
        <p:style>
          <a:lnRef idx="1">
            <a:schemeClr val="accent1"/>
          </a:lnRef>
          <a:fillRef idx="0">
            <a:schemeClr val="accent1"/>
          </a:fillRef>
          <a:effectRef idx="0">
            <a:schemeClr val="accent1"/>
          </a:effectRef>
          <a:fontRef idx="minor"/>
        </p:style>
      </p:sp>
      <p:sp>
        <p:nvSpPr>
          <p:cNvPr id="334" name="CustomShape 12"/>
          <p:cNvSpPr/>
          <p:nvPr/>
        </p:nvSpPr>
        <p:spPr>
          <a:xfrm>
            <a:off x="2506320" y="3750480"/>
            <a:ext cx="1458720" cy="51552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Quantity of</a:t>
            </a:r>
            <a:endParaRPr b="0" lang="ru-RU" sz="1400" spc="-1" strike="noStrike">
              <a:latin typeface="Arial"/>
            </a:endParaRPr>
          </a:p>
          <a:p>
            <a:pPr algn="r">
              <a:lnSpc>
                <a:spcPct val="100000"/>
              </a:lnSpc>
            </a:pPr>
            <a:r>
              <a:rPr b="0" lang="ru-RU" sz="1400" spc="-1" strike="noStrike">
                <a:solidFill>
                  <a:srgbClr val="000000"/>
                </a:solidFill>
                <a:latin typeface="Arial"/>
                <a:ea typeface="DejaVu Sans"/>
              </a:rPr>
              <a:t>Loanable Funds</a:t>
            </a:r>
            <a:endParaRPr b="0" lang="ru-RU" sz="1400" spc="-1" strike="noStrike">
              <a:latin typeface="Arial"/>
            </a:endParaRPr>
          </a:p>
        </p:txBody>
      </p:sp>
      <p:sp>
        <p:nvSpPr>
          <p:cNvPr id="335" name="CustomShape 13"/>
          <p:cNvSpPr/>
          <p:nvPr/>
        </p:nvSpPr>
        <p:spPr>
          <a:xfrm>
            <a:off x="775080" y="1116000"/>
            <a:ext cx="2934000" cy="302400"/>
          </a:xfrm>
          <a:prstGeom prst="rect">
            <a:avLst/>
          </a:prstGeom>
          <a:no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800080"/>
                </a:solidFill>
                <a:latin typeface="Arial"/>
                <a:ea typeface="DejaVu Sans"/>
              </a:rPr>
              <a:t>(a) The Market for Loanable Funds</a:t>
            </a:r>
            <a:endParaRPr b="0" lang="ru-RU" sz="1400" spc="-1" strike="noStrike">
              <a:latin typeface="Arial"/>
            </a:endParaRPr>
          </a:p>
        </p:txBody>
      </p:sp>
      <p:sp>
        <p:nvSpPr>
          <p:cNvPr id="336" name="Line 14"/>
          <p:cNvSpPr/>
          <p:nvPr/>
        </p:nvSpPr>
        <p:spPr>
          <a:xfrm flipH="1">
            <a:off x="4913280" y="1493640"/>
            <a:ext cx="1440" cy="2257560"/>
          </a:xfrm>
          <a:prstGeom prst="line">
            <a:avLst/>
          </a:prstGeom>
          <a:ln w="28440">
            <a:solidFill>
              <a:schemeClr val="tx1"/>
            </a:solidFill>
            <a:round/>
          </a:ln>
        </p:spPr>
        <p:style>
          <a:lnRef idx="1">
            <a:schemeClr val="accent1"/>
          </a:lnRef>
          <a:fillRef idx="0">
            <a:schemeClr val="accent1"/>
          </a:fillRef>
          <a:effectRef idx="0">
            <a:schemeClr val="accent1"/>
          </a:effectRef>
          <a:fontRef idx="minor"/>
        </p:style>
      </p:sp>
      <p:sp>
        <p:nvSpPr>
          <p:cNvPr id="337" name="CustomShape 15"/>
          <p:cNvSpPr/>
          <p:nvPr/>
        </p:nvSpPr>
        <p:spPr>
          <a:xfrm>
            <a:off x="4937040" y="1469880"/>
            <a:ext cx="3157560" cy="227988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338" name="CustomShape 16"/>
          <p:cNvSpPr/>
          <p:nvPr/>
        </p:nvSpPr>
        <p:spPr>
          <a:xfrm>
            <a:off x="4155480" y="1374840"/>
            <a:ext cx="777240" cy="7286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Real</a:t>
            </a:r>
            <a:endParaRPr b="0" lang="ru-RU" sz="1400" spc="-1" strike="noStrike">
              <a:latin typeface="Arial"/>
            </a:endParaRPr>
          </a:p>
          <a:p>
            <a:pPr algn="r">
              <a:lnSpc>
                <a:spcPct val="100000"/>
              </a:lnSpc>
            </a:pPr>
            <a:r>
              <a:rPr b="0" lang="ru-RU" sz="1400" spc="-1" strike="noStrike">
                <a:solidFill>
                  <a:srgbClr val="000000"/>
                </a:solidFill>
                <a:latin typeface="Arial"/>
                <a:ea typeface="DejaVu Sans"/>
              </a:rPr>
              <a:t>Interest</a:t>
            </a:r>
            <a:endParaRPr b="0" lang="ru-RU" sz="1400" spc="-1" strike="noStrike">
              <a:latin typeface="Arial"/>
            </a:endParaRPr>
          </a:p>
          <a:p>
            <a:pPr algn="r">
              <a:lnSpc>
                <a:spcPct val="100000"/>
              </a:lnSpc>
            </a:pPr>
            <a:r>
              <a:rPr b="0" lang="ru-RU" sz="1400" spc="-1" strike="noStrike">
                <a:solidFill>
                  <a:srgbClr val="000000"/>
                </a:solidFill>
                <a:latin typeface="Arial"/>
                <a:ea typeface="DejaVu Sans"/>
              </a:rPr>
              <a:t>Rate</a:t>
            </a:r>
            <a:endParaRPr b="0" lang="ru-RU" sz="1400" spc="-1" strike="noStrike">
              <a:latin typeface="Arial"/>
            </a:endParaRPr>
          </a:p>
        </p:txBody>
      </p:sp>
      <p:sp>
        <p:nvSpPr>
          <p:cNvPr id="339" name="Line 17"/>
          <p:cNvSpPr/>
          <p:nvPr/>
        </p:nvSpPr>
        <p:spPr>
          <a:xfrm>
            <a:off x="5448240" y="1790640"/>
            <a:ext cx="1409760" cy="1638000"/>
          </a:xfrm>
          <a:prstGeom prst="line">
            <a:avLst/>
          </a:prstGeom>
          <a:ln w="38160">
            <a:solidFill>
              <a:srgbClr val="0000b8"/>
            </a:solidFill>
            <a:round/>
          </a:ln>
        </p:spPr>
        <p:style>
          <a:lnRef idx="1">
            <a:schemeClr val="accent1"/>
          </a:lnRef>
          <a:fillRef idx="0">
            <a:schemeClr val="accent1"/>
          </a:fillRef>
          <a:effectRef idx="0">
            <a:schemeClr val="accent1"/>
          </a:effectRef>
          <a:fontRef idx="minor"/>
        </p:style>
      </p:sp>
      <p:sp>
        <p:nvSpPr>
          <p:cNvPr id="340" name="CustomShape 18"/>
          <p:cNvSpPr/>
          <p:nvPr/>
        </p:nvSpPr>
        <p:spPr>
          <a:xfrm>
            <a:off x="6847920" y="3407040"/>
            <a:ext cx="574560" cy="302400"/>
          </a:xfrm>
          <a:prstGeom prst="rect">
            <a:avLst/>
          </a:prstGeom>
          <a:no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000000"/>
                </a:solidFill>
                <a:latin typeface="Arial"/>
                <a:ea typeface="DejaVu Sans"/>
              </a:rPr>
              <a:t>NCO</a:t>
            </a:r>
            <a:endParaRPr b="0" lang="ru-RU" sz="1400" spc="-1" strike="noStrike">
              <a:latin typeface="Arial"/>
            </a:endParaRPr>
          </a:p>
        </p:txBody>
      </p:sp>
      <p:sp>
        <p:nvSpPr>
          <p:cNvPr id="341" name="Line 19"/>
          <p:cNvSpPr/>
          <p:nvPr/>
        </p:nvSpPr>
        <p:spPr>
          <a:xfrm>
            <a:off x="4914720" y="3762360"/>
            <a:ext cx="3182760" cy="1440"/>
          </a:xfrm>
          <a:prstGeom prst="line">
            <a:avLst/>
          </a:prstGeom>
          <a:ln w="28440">
            <a:solidFill>
              <a:schemeClr val="tx1"/>
            </a:solidFill>
            <a:round/>
          </a:ln>
        </p:spPr>
        <p:style>
          <a:lnRef idx="1">
            <a:schemeClr val="accent1"/>
          </a:lnRef>
          <a:fillRef idx="0">
            <a:schemeClr val="accent1"/>
          </a:fillRef>
          <a:effectRef idx="0">
            <a:schemeClr val="accent1"/>
          </a:effectRef>
          <a:fontRef idx="minor"/>
        </p:style>
      </p:sp>
      <p:sp>
        <p:nvSpPr>
          <p:cNvPr id="342" name="CustomShape 20"/>
          <p:cNvSpPr/>
          <p:nvPr/>
        </p:nvSpPr>
        <p:spPr>
          <a:xfrm>
            <a:off x="7368840" y="3760920"/>
            <a:ext cx="1640160" cy="302400"/>
          </a:xfrm>
          <a:prstGeom prst="rect">
            <a:avLst/>
          </a:prstGeom>
          <a:no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000000"/>
                </a:solidFill>
                <a:latin typeface="Arial"/>
                <a:ea typeface="DejaVu Sans"/>
              </a:rPr>
              <a:t>Net capital outflow</a:t>
            </a:r>
            <a:endParaRPr b="0" lang="ru-RU" sz="1400" spc="-1" strike="noStrike">
              <a:latin typeface="Arial"/>
            </a:endParaRPr>
          </a:p>
        </p:txBody>
      </p:sp>
      <p:sp>
        <p:nvSpPr>
          <p:cNvPr id="343" name="CustomShape 21"/>
          <p:cNvSpPr/>
          <p:nvPr/>
        </p:nvSpPr>
        <p:spPr>
          <a:xfrm>
            <a:off x="5518800" y="1114560"/>
            <a:ext cx="1986120" cy="302400"/>
          </a:xfrm>
          <a:prstGeom prst="rect">
            <a:avLst/>
          </a:prstGeom>
          <a:no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800080"/>
                </a:solidFill>
                <a:latin typeface="Arial"/>
                <a:ea typeface="DejaVu Sans"/>
              </a:rPr>
              <a:t>(b) Net Capital Outflow</a:t>
            </a:r>
            <a:endParaRPr b="0" lang="ru-RU" sz="1400" spc="-1" strike="noStrike">
              <a:latin typeface="Arial"/>
            </a:endParaRPr>
          </a:p>
        </p:txBody>
      </p:sp>
      <p:sp>
        <p:nvSpPr>
          <p:cNvPr id="344" name="CustomShape 22"/>
          <p:cNvSpPr/>
          <p:nvPr/>
        </p:nvSpPr>
        <p:spPr>
          <a:xfrm>
            <a:off x="4600440" y="2583000"/>
            <a:ext cx="2973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r</a:t>
            </a:r>
            <a:r>
              <a:rPr b="0" lang="ru-RU" sz="1400" spc="-1" strike="noStrike" baseline="-25000">
                <a:solidFill>
                  <a:srgbClr val="000000"/>
                </a:solidFill>
                <a:latin typeface="Arial"/>
                <a:ea typeface="DejaVu Sans"/>
              </a:rPr>
              <a:t>1</a:t>
            </a:r>
            <a:endParaRPr b="0" lang="ru-RU" sz="1400" spc="-1" strike="noStrike">
              <a:latin typeface="Arial"/>
            </a:endParaRPr>
          </a:p>
        </p:txBody>
      </p:sp>
      <p:sp>
        <p:nvSpPr>
          <p:cNvPr id="345" name="Line 23"/>
          <p:cNvSpPr/>
          <p:nvPr/>
        </p:nvSpPr>
        <p:spPr>
          <a:xfrm flipH="1" flipV="1">
            <a:off x="4902120" y="2741400"/>
            <a:ext cx="1306440" cy="180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46" name="CustomShape 24"/>
          <p:cNvSpPr/>
          <p:nvPr/>
        </p:nvSpPr>
        <p:spPr>
          <a:xfrm>
            <a:off x="6170760" y="2673720"/>
            <a:ext cx="144720" cy="135360"/>
          </a:xfrm>
          <a:custGeom>
            <a:avLst/>
            <a:gdLst/>
            <a:ahLst/>
            <a:rect l="l" t="t" r="r" b="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p:spPr>
        <p:style>
          <a:lnRef idx="0"/>
          <a:fillRef idx="0"/>
          <a:effectRef idx="0"/>
          <a:fontRef idx="minor"/>
        </p:style>
      </p:sp>
      <p:sp>
        <p:nvSpPr>
          <p:cNvPr id="347" name="Line 25"/>
          <p:cNvSpPr/>
          <p:nvPr/>
        </p:nvSpPr>
        <p:spPr>
          <a:xfrm>
            <a:off x="2006280" y="2754000"/>
            <a:ext cx="2554560" cy="180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48" name="Line 26"/>
          <p:cNvSpPr/>
          <p:nvPr/>
        </p:nvSpPr>
        <p:spPr>
          <a:xfrm flipH="1">
            <a:off x="4913280" y="4203360"/>
            <a:ext cx="2880" cy="2030400"/>
          </a:xfrm>
          <a:prstGeom prst="line">
            <a:avLst/>
          </a:prstGeom>
          <a:ln w="28440">
            <a:solidFill>
              <a:schemeClr val="tx1"/>
            </a:solidFill>
            <a:round/>
          </a:ln>
        </p:spPr>
        <p:style>
          <a:lnRef idx="1">
            <a:schemeClr val="accent1"/>
          </a:lnRef>
          <a:fillRef idx="0">
            <a:schemeClr val="accent1"/>
          </a:fillRef>
          <a:effectRef idx="0">
            <a:schemeClr val="accent1"/>
          </a:effectRef>
          <a:fontRef idx="minor"/>
        </p:style>
      </p:sp>
      <p:sp>
        <p:nvSpPr>
          <p:cNvPr id="349" name="CustomShape 27"/>
          <p:cNvSpPr/>
          <p:nvPr/>
        </p:nvSpPr>
        <p:spPr>
          <a:xfrm>
            <a:off x="4937040" y="4214880"/>
            <a:ext cx="3157560" cy="201780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350" name="CustomShape 28"/>
          <p:cNvSpPr/>
          <p:nvPr/>
        </p:nvSpPr>
        <p:spPr>
          <a:xfrm>
            <a:off x="3957480" y="4178160"/>
            <a:ext cx="974160" cy="7286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Real</a:t>
            </a:r>
            <a:endParaRPr b="0" lang="ru-RU" sz="1400" spc="-1" strike="noStrike">
              <a:latin typeface="Arial"/>
            </a:endParaRPr>
          </a:p>
          <a:p>
            <a:pPr algn="r">
              <a:lnSpc>
                <a:spcPct val="100000"/>
              </a:lnSpc>
            </a:pPr>
            <a:r>
              <a:rPr b="0" lang="ru-RU" sz="1400" spc="-1" strike="noStrike">
                <a:solidFill>
                  <a:srgbClr val="000000"/>
                </a:solidFill>
                <a:latin typeface="Arial"/>
                <a:ea typeface="DejaVu Sans"/>
              </a:rPr>
              <a:t>Exchange</a:t>
            </a:r>
            <a:endParaRPr b="0" lang="ru-RU" sz="1400" spc="-1" strike="noStrike">
              <a:latin typeface="Arial"/>
            </a:endParaRPr>
          </a:p>
          <a:p>
            <a:pPr algn="r">
              <a:lnSpc>
                <a:spcPct val="100000"/>
              </a:lnSpc>
            </a:pPr>
            <a:r>
              <a:rPr b="0" lang="ru-RU" sz="1400" spc="-1" strike="noStrike">
                <a:solidFill>
                  <a:srgbClr val="000000"/>
                </a:solidFill>
                <a:latin typeface="Arial"/>
                <a:ea typeface="DejaVu Sans"/>
              </a:rPr>
              <a:t>Rate</a:t>
            </a:r>
            <a:endParaRPr b="0" lang="ru-RU" sz="1400" spc="-1" strike="noStrike">
              <a:latin typeface="Arial"/>
            </a:endParaRPr>
          </a:p>
        </p:txBody>
      </p:sp>
      <p:sp>
        <p:nvSpPr>
          <p:cNvPr id="351" name="Line 29"/>
          <p:cNvSpPr/>
          <p:nvPr/>
        </p:nvSpPr>
        <p:spPr>
          <a:xfrm flipV="1">
            <a:off x="6246720" y="4608360"/>
            <a:ext cx="360" cy="1625400"/>
          </a:xfrm>
          <a:prstGeom prst="line">
            <a:avLst/>
          </a:prstGeom>
          <a:ln w="38160">
            <a:solidFill>
              <a:srgbClr val="0000b8"/>
            </a:solidFill>
            <a:round/>
          </a:ln>
        </p:spPr>
        <p:style>
          <a:lnRef idx="1">
            <a:schemeClr val="accent1"/>
          </a:lnRef>
          <a:fillRef idx="0">
            <a:schemeClr val="accent1"/>
          </a:fillRef>
          <a:effectRef idx="0">
            <a:schemeClr val="accent1"/>
          </a:effectRef>
          <a:fontRef idx="minor"/>
        </p:style>
      </p:sp>
      <p:sp>
        <p:nvSpPr>
          <p:cNvPr id="352" name="CustomShape 30"/>
          <p:cNvSpPr/>
          <p:nvPr/>
        </p:nvSpPr>
        <p:spPr>
          <a:xfrm>
            <a:off x="6083280" y="4281480"/>
            <a:ext cx="3567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S</a:t>
            </a:r>
            <a:r>
              <a:rPr b="0" lang="ru-RU" sz="1400" spc="-1" strike="noStrike" baseline="-25000">
                <a:solidFill>
                  <a:srgbClr val="000000"/>
                </a:solidFill>
                <a:latin typeface="Arial"/>
                <a:ea typeface="DejaVu Sans"/>
              </a:rPr>
              <a:t>1</a:t>
            </a:r>
            <a:endParaRPr b="0" lang="ru-RU" sz="1400" spc="-1" strike="noStrike">
              <a:latin typeface="Arial"/>
            </a:endParaRPr>
          </a:p>
        </p:txBody>
      </p:sp>
      <p:sp>
        <p:nvSpPr>
          <p:cNvPr id="353" name="Line 31"/>
          <p:cNvSpPr/>
          <p:nvPr/>
        </p:nvSpPr>
        <p:spPr>
          <a:xfrm>
            <a:off x="5389560" y="4700520"/>
            <a:ext cx="1663560" cy="1057320"/>
          </a:xfrm>
          <a:prstGeom prst="line">
            <a:avLst/>
          </a:prstGeom>
          <a:ln w="38160">
            <a:solidFill>
              <a:srgbClr val="0000b8"/>
            </a:solidFill>
            <a:round/>
          </a:ln>
        </p:spPr>
        <p:style>
          <a:lnRef idx="1">
            <a:schemeClr val="accent1"/>
          </a:lnRef>
          <a:fillRef idx="0">
            <a:schemeClr val="accent1"/>
          </a:fillRef>
          <a:effectRef idx="0">
            <a:schemeClr val="accent1"/>
          </a:effectRef>
          <a:fontRef idx="minor"/>
        </p:style>
      </p:sp>
      <p:sp>
        <p:nvSpPr>
          <p:cNvPr id="354" name="CustomShape 32"/>
          <p:cNvSpPr/>
          <p:nvPr/>
        </p:nvSpPr>
        <p:spPr>
          <a:xfrm>
            <a:off x="6883920" y="5824800"/>
            <a:ext cx="902520" cy="30240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Demand </a:t>
            </a:r>
            <a:endParaRPr b="0" lang="ru-RU" sz="1400" spc="-1" strike="noStrike">
              <a:latin typeface="Arial"/>
            </a:endParaRPr>
          </a:p>
        </p:txBody>
      </p:sp>
      <p:sp>
        <p:nvSpPr>
          <p:cNvPr id="355" name="Line 33"/>
          <p:cNvSpPr/>
          <p:nvPr/>
        </p:nvSpPr>
        <p:spPr>
          <a:xfrm>
            <a:off x="4914720" y="6243480"/>
            <a:ext cx="3182760" cy="1440"/>
          </a:xfrm>
          <a:prstGeom prst="line">
            <a:avLst/>
          </a:prstGeom>
          <a:ln w="28440">
            <a:solidFill>
              <a:schemeClr val="tx1"/>
            </a:solidFill>
            <a:round/>
          </a:ln>
        </p:spPr>
        <p:style>
          <a:lnRef idx="1">
            <a:schemeClr val="accent1"/>
          </a:lnRef>
          <a:fillRef idx="0">
            <a:schemeClr val="accent1"/>
          </a:fillRef>
          <a:effectRef idx="0">
            <a:schemeClr val="accent1"/>
          </a:effectRef>
          <a:fontRef idx="minor"/>
        </p:style>
      </p:sp>
      <p:sp>
        <p:nvSpPr>
          <p:cNvPr id="356" name="CustomShape 34"/>
          <p:cNvSpPr/>
          <p:nvPr/>
        </p:nvSpPr>
        <p:spPr>
          <a:xfrm>
            <a:off x="6850440" y="6218280"/>
            <a:ext cx="1650600" cy="30240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Quantity of Dollars</a:t>
            </a:r>
            <a:endParaRPr b="0" lang="ru-RU" sz="1400" spc="-1" strike="noStrike">
              <a:latin typeface="Arial"/>
            </a:endParaRPr>
          </a:p>
        </p:txBody>
      </p:sp>
      <p:sp>
        <p:nvSpPr>
          <p:cNvPr id="357" name="CustomShape 35"/>
          <p:cNvSpPr/>
          <p:nvPr/>
        </p:nvSpPr>
        <p:spPr>
          <a:xfrm>
            <a:off x="4729680" y="6467040"/>
            <a:ext cx="3877200" cy="302400"/>
          </a:xfrm>
          <a:prstGeom prst="rect">
            <a:avLst/>
          </a:prstGeom>
          <a:no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800080"/>
                </a:solidFill>
                <a:latin typeface="Arial"/>
                <a:ea typeface="DejaVu Sans"/>
              </a:rPr>
              <a:t>(c) The Market for Foreign-Currency Exchange</a:t>
            </a:r>
            <a:endParaRPr b="0" lang="ru-RU" sz="1400" spc="-1" strike="noStrike">
              <a:latin typeface="Arial"/>
            </a:endParaRPr>
          </a:p>
        </p:txBody>
      </p:sp>
      <p:sp>
        <p:nvSpPr>
          <p:cNvPr id="358" name="CustomShape 36"/>
          <p:cNvSpPr/>
          <p:nvPr/>
        </p:nvSpPr>
        <p:spPr>
          <a:xfrm>
            <a:off x="4539600" y="5100480"/>
            <a:ext cx="3567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E</a:t>
            </a:r>
            <a:r>
              <a:rPr b="0" lang="ru-RU" sz="1400" spc="-1" strike="noStrike" baseline="-25000">
                <a:solidFill>
                  <a:srgbClr val="000000"/>
                </a:solidFill>
                <a:latin typeface="Arial"/>
                <a:ea typeface="DejaVu Sans"/>
              </a:rPr>
              <a:t>1</a:t>
            </a:r>
            <a:endParaRPr b="0" lang="ru-RU" sz="1400" spc="-1" strike="noStrike">
              <a:latin typeface="Arial"/>
            </a:endParaRPr>
          </a:p>
        </p:txBody>
      </p:sp>
      <p:sp>
        <p:nvSpPr>
          <p:cNvPr id="359" name="Line 37"/>
          <p:cNvSpPr/>
          <p:nvPr/>
        </p:nvSpPr>
        <p:spPr>
          <a:xfrm flipH="1" flipV="1">
            <a:off x="4902120" y="5222520"/>
            <a:ext cx="1306440" cy="180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60" name="CustomShape 38"/>
          <p:cNvSpPr/>
          <p:nvPr/>
        </p:nvSpPr>
        <p:spPr>
          <a:xfrm>
            <a:off x="6170400" y="5167440"/>
            <a:ext cx="144720" cy="135360"/>
          </a:xfrm>
          <a:custGeom>
            <a:avLst/>
            <a:gdLst/>
            <a:ahLst/>
            <a:rect l="l" t="t" r="r" b="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p:spPr>
        <p:style>
          <a:lnRef idx="0"/>
          <a:fillRef idx="0"/>
          <a:effectRef idx="0"/>
          <a:fontRef idx="minor"/>
        </p:style>
      </p:sp>
      <p:sp>
        <p:nvSpPr>
          <p:cNvPr id="361" name="Line 39"/>
          <p:cNvSpPr/>
          <p:nvPr/>
        </p:nvSpPr>
        <p:spPr>
          <a:xfrm flipV="1">
            <a:off x="6257880" y="2754000"/>
            <a:ext cx="360" cy="157968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62" name="CustomShape 40"/>
          <p:cNvSpPr/>
          <p:nvPr/>
        </p:nvSpPr>
        <p:spPr>
          <a:xfrm>
            <a:off x="0" y="4168800"/>
            <a:ext cx="4106880" cy="2791800"/>
          </a:xfrm>
          <a:prstGeom prst="rect">
            <a:avLst/>
          </a:prstGeom>
          <a:noFill/>
          <a:ln>
            <a:noFill/>
          </a:ln>
        </p:spPr>
        <p:style>
          <a:lnRef idx="0"/>
          <a:fillRef idx="0"/>
          <a:effectRef idx="0"/>
          <a:fontRef idx="minor"/>
        </p:style>
        <p:txBody>
          <a:bodyPr lIns="90000" rIns="90000" tIns="45000" bIns="45000"/>
          <a:p>
            <a:pPr>
              <a:lnSpc>
                <a:spcPct val="100000"/>
              </a:lnSpc>
            </a:pPr>
            <a:r>
              <a:rPr b="0" lang="ru-RU" sz="1400" spc="-1" strike="noStrike">
                <a:solidFill>
                  <a:srgbClr val="800080"/>
                </a:solidFill>
                <a:latin typeface="Arial"/>
                <a:ea typeface="DejaVu Sans"/>
              </a:rPr>
              <a:t>When the government runs a budget deficit, it reduces the supply of loanable funds from S</a:t>
            </a:r>
            <a:r>
              <a:rPr b="0" lang="ru-RU" sz="1400" spc="-1" strike="noStrike" baseline="-25000">
                <a:solidFill>
                  <a:srgbClr val="800080"/>
                </a:solidFill>
                <a:latin typeface="Arial"/>
                <a:ea typeface="DejaVu Sans"/>
              </a:rPr>
              <a:t>1</a:t>
            </a:r>
            <a:r>
              <a:rPr b="0" lang="ru-RU" sz="1400" spc="-1" strike="noStrike">
                <a:solidFill>
                  <a:srgbClr val="800080"/>
                </a:solidFill>
                <a:latin typeface="Arial"/>
                <a:ea typeface="DejaVu Sans"/>
              </a:rPr>
              <a:t> to S</a:t>
            </a:r>
            <a:r>
              <a:rPr b="0" lang="ru-RU" sz="1400" spc="-1" strike="noStrike" baseline="-25000">
                <a:solidFill>
                  <a:srgbClr val="800080"/>
                </a:solidFill>
                <a:latin typeface="Arial"/>
                <a:ea typeface="DejaVu Sans"/>
              </a:rPr>
              <a:t>2</a:t>
            </a:r>
            <a:r>
              <a:rPr b="0" lang="ru-RU" sz="1400" spc="-1" strike="noStrike">
                <a:solidFill>
                  <a:srgbClr val="800080"/>
                </a:solidFill>
                <a:latin typeface="Arial"/>
                <a:ea typeface="DejaVu Sans"/>
              </a:rPr>
              <a:t> in panel (a). The interest rate rises from r</a:t>
            </a:r>
            <a:r>
              <a:rPr b="0" lang="ru-RU" sz="1400" spc="-1" strike="noStrike" baseline="-25000">
                <a:solidFill>
                  <a:srgbClr val="800080"/>
                </a:solidFill>
                <a:latin typeface="Arial"/>
                <a:ea typeface="DejaVu Sans"/>
              </a:rPr>
              <a:t>1</a:t>
            </a:r>
            <a:r>
              <a:rPr b="0" lang="ru-RU" sz="1400" spc="-1" strike="noStrike">
                <a:solidFill>
                  <a:srgbClr val="800080"/>
                </a:solidFill>
                <a:latin typeface="Arial"/>
                <a:ea typeface="DejaVu Sans"/>
              </a:rPr>
              <a:t> to r</a:t>
            </a:r>
            <a:r>
              <a:rPr b="0" lang="ru-RU" sz="1400" spc="-1" strike="noStrike" baseline="-25000">
                <a:solidFill>
                  <a:srgbClr val="800080"/>
                </a:solidFill>
                <a:latin typeface="Arial"/>
                <a:ea typeface="DejaVu Sans"/>
              </a:rPr>
              <a:t>2</a:t>
            </a:r>
            <a:r>
              <a:rPr b="0" lang="ru-RU" sz="1400" spc="-1" strike="noStrike">
                <a:solidFill>
                  <a:srgbClr val="800080"/>
                </a:solidFill>
                <a:latin typeface="Arial"/>
                <a:ea typeface="DejaVu Sans"/>
              </a:rPr>
              <a:t> to balance the supply and demand for loanable funds. In panel (b), the higher interest rate reduces net capital outflow. Reduced net capital outflow, in turn, reduces the supply of dollars in the market for foreign-currency exchange from S</a:t>
            </a:r>
            <a:r>
              <a:rPr b="0" lang="ru-RU" sz="1400" spc="-1" strike="noStrike" baseline="-25000">
                <a:solidFill>
                  <a:srgbClr val="800080"/>
                </a:solidFill>
                <a:latin typeface="Arial"/>
                <a:ea typeface="DejaVu Sans"/>
              </a:rPr>
              <a:t>1</a:t>
            </a:r>
            <a:r>
              <a:rPr b="0" lang="ru-RU" sz="1400" spc="-1" strike="noStrike">
                <a:solidFill>
                  <a:srgbClr val="800080"/>
                </a:solidFill>
                <a:latin typeface="Arial"/>
                <a:ea typeface="DejaVu Sans"/>
              </a:rPr>
              <a:t> to S</a:t>
            </a:r>
            <a:r>
              <a:rPr b="0" lang="ru-RU" sz="1400" spc="-1" strike="noStrike" baseline="-25000">
                <a:solidFill>
                  <a:srgbClr val="800080"/>
                </a:solidFill>
                <a:latin typeface="Arial"/>
                <a:ea typeface="DejaVu Sans"/>
              </a:rPr>
              <a:t>2</a:t>
            </a:r>
            <a:r>
              <a:rPr b="0" lang="ru-RU" sz="1400" spc="-1" strike="noStrike">
                <a:solidFill>
                  <a:srgbClr val="800080"/>
                </a:solidFill>
                <a:latin typeface="Arial"/>
                <a:ea typeface="DejaVu Sans"/>
              </a:rPr>
              <a:t> in panel (c). This fall in the supply of dollars causes the real exchange rate to appreciate from E</a:t>
            </a:r>
            <a:r>
              <a:rPr b="0" lang="ru-RU" sz="1400" spc="-1" strike="noStrike" baseline="-25000">
                <a:solidFill>
                  <a:srgbClr val="800080"/>
                </a:solidFill>
                <a:latin typeface="Arial"/>
                <a:ea typeface="DejaVu Sans"/>
              </a:rPr>
              <a:t>1</a:t>
            </a:r>
            <a:r>
              <a:rPr b="0" lang="ru-RU" sz="1400" spc="-1" strike="noStrike">
                <a:solidFill>
                  <a:srgbClr val="800080"/>
                </a:solidFill>
                <a:latin typeface="Arial"/>
                <a:ea typeface="DejaVu Sans"/>
              </a:rPr>
              <a:t> to E</a:t>
            </a:r>
            <a:r>
              <a:rPr b="0" lang="ru-RU" sz="1400" spc="-1" strike="noStrike" baseline="-25000">
                <a:solidFill>
                  <a:srgbClr val="800080"/>
                </a:solidFill>
                <a:latin typeface="Arial"/>
                <a:ea typeface="DejaVu Sans"/>
              </a:rPr>
              <a:t>2</a:t>
            </a:r>
            <a:r>
              <a:rPr b="0" lang="ru-RU" sz="1400" spc="-1" strike="noStrike">
                <a:solidFill>
                  <a:srgbClr val="800080"/>
                </a:solidFill>
                <a:latin typeface="Arial"/>
                <a:ea typeface="DejaVu Sans"/>
              </a:rPr>
              <a:t>. The appreciation of the exchange rate pushes the trade balance toward deficit.</a:t>
            </a:r>
            <a:endParaRPr b="0" lang="ru-RU" sz="1400" spc="-1" strike="noStrike">
              <a:latin typeface="Arial"/>
            </a:endParaRPr>
          </a:p>
        </p:txBody>
      </p:sp>
      <p:sp>
        <p:nvSpPr>
          <p:cNvPr id="363" name="Line 41"/>
          <p:cNvSpPr/>
          <p:nvPr/>
        </p:nvSpPr>
        <p:spPr>
          <a:xfrm flipV="1">
            <a:off x="736560" y="1981080"/>
            <a:ext cx="982440" cy="1438200"/>
          </a:xfrm>
          <a:prstGeom prst="line">
            <a:avLst/>
          </a:prstGeom>
          <a:ln w="38160">
            <a:solidFill>
              <a:srgbClr val="c00000"/>
            </a:solidFill>
            <a:round/>
          </a:ln>
        </p:spPr>
        <p:style>
          <a:lnRef idx="1">
            <a:schemeClr val="accent1"/>
          </a:lnRef>
          <a:fillRef idx="0">
            <a:schemeClr val="accent1"/>
          </a:fillRef>
          <a:effectRef idx="0">
            <a:schemeClr val="accent1"/>
          </a:effectRef>
          <a:fontRef idx="minor"/>
        </p:style>
      </p:sp>
      <p:sp>
        <p:nvSpPr>
          <p:cNvPr id="364" name="CustomShape 42"/>
          <p:cNvSpPr/>
          <p:nvPr/>
        </p:nvSpPr>
        <p:spPr>
          <a:xfrm>
            <a:off x="1214280" y="1870200"/>
            <a:ext cx="3567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S</a:t>
            </a:r>
            <a:r>
              <a:rPr b="0" lang="ru-RU" sz="1400" spc="-1" strike="noStrike" baseline="-25000">
                <a:solidFill>
                  <a:srgbClr val="000000"/>
                </a:solidFill>
                <a:latin typeface="Arial"/>
                <a:ea typeface="DejaVu Sans"/>
              </a:rPr>
              <a:t>2</a:t>
            </a:r>
            <a:endParaRPr b="0" lang="ru-RU" sz="1400" spc="-1" strike="noStrike">
              <a:latin typeface="Arial"/>
            </a:endParaRPr>
          </a:p>
        </p:txBody>
      </p:sp>
      <p:sp>
        <p:nvSpPr>
          <p:cNvPr id="365" name="CustomShape 43"/>
          <p:cNvSpPr/>
          <p:nvPr/>
        </p:nvSpPr>
        <p:spPr>
          <a:xfrm>
            <a:off x="361800" y="2549520"/>
            <a:ext cx="2973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r</a:t>
            </a:r>
            <a:r>
              <a:rPr b="0" lang="ru-RU" sz="1400" spc="-1" strike="noStrike" baseline="-25000">
                <a:solidFill>
                  <a:srgbClr val="000000"/>
                </a:solidFill>
                <a:latin typeface="Arial"/>
                <a:ea typeface="DejaVu Sans"/>
              </a:rPr>
              <a:t>1</a:t>
            </a:r>
            <a:endParaRPr b="0" lang="ru-RU" sz="1400" spc="-1" strike="noStrike">
              <a:latin typeface="Arial"/>
            </a:endParaRPr>
          </a:p>
        </p:txBody>
      </p:sp>
      <p:sp>
        <p:nvSpPr>
          <p:cNvPr id="366" name="Line 44"/>
          <p:cNvSpPr/>
          <p:nvPr/>
        </p:nvSpPr>
        <p:spPr>
          <a:xfrm flipH="1" flipV="1">
            <a:off x="663480" y="2742840"/>
            <a:ext cx="1303200" cy="180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67" name="CustomShape 45"/>
          <p:cNvSpPr/>
          <p:nvPr/>
        </p:nvSpPr>
        <p:spPr>
          <a:xfrm>
            <a:off x="1908720" y="2687760"/>
            <a:ext cx="144720" cy="135360"/>
          </a:xfrm>
          <a:custGeom>
            <a:avLst/>
            <a:gdLst/>
            <a:ahLst/>
            <a:rect l="l" t="t" r="r" b="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p:spPr>
        <p:style>
          <a:lnRef idx="0"/>
          <a:fillRef idx="0"/>
          <a:effectRef idx="0"/>
          <a:fontRef idx="minor"/>
        </p:style>
      </p:sp>
      <p:sp>
        <p:nvSpPr>
          <p:cNvPr id="368" name="CustomShape 46"/>
          <p:cNvSpPr/>
          <p:nvPr/>
        </p:nvSpPr>
        <p:spPr>
          <a:xfrm>
            <a:off x="1787760" y="2381400"/>
            <a:ext cx="298800" cy="30240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A</a:t>
            </a:r>
            <a:endParaRPr b="0" lang="ru-RU" sz="1400" spc="-1" strike="noStrike">
              <a:latin typeface="Arial"/>
            </a:endParaRPr>
          </a:p>
        </p:txBody>
      </p:sp>
      <p:sp>
        <p:nvSpPr>
          <p:cNvPr id="369" name="CustomShape 47"/>
          <p:cNvSpPr/>
          <p:nvPr/>
        </p:nvSpPr>
        <p:spPr>
          <a:xfrm flipV="1" rot="10800000">
            <a:off x="4439880" y="2248920"/>
            <a:ext cx="711360" cy="3240"/>
          </a:xfrm>
          <a:custGeom>
            <a:avLst/>
            <a:gdLst/>
            <a:ahLst/>
            <a:rect l="l" t="t" r="r" b="b"/>
            <a:pathLst>
              <a:path w="21600" h="21600">
                <a:moveTo>
                  <a:pt x="0" y="0"/>
                </a:moveTo>
                <a:lnTo>
                  <a:pt x="21600" y="21600"/>
                </a:lnTo>
              </a:path>
            </a:pathLst>
          </a:custGeom>
          <a:noFill/>
          <a:ln w="19080">
            <a:solidFill>
              <a:srgbClr val="800080"/>
            </a:solidFill>
            <a:round/>
            <a:tailEnd len="med" type="triangle" w="med"/>
          </a:ln>
        </p:spPr>
        <p:style>
          <a:lnRef idx="1">
            <a:schemeClr val="accent1"/>
          </a:lnRef>
          <a:fillRef idx="0">
            <a:schemeClr val="accent1"/>
          </a:fillRef>
          <a:effectRef idx="0">
            <a:schemeClr val="accent1"/>
          </a:effectRef>
          <a:fontRef idx="minor"/>
        </p:style>
      </p:sp>
      <p:sp>
        <p:nvSpPr>
          <p:cNvPr id="370" name="CustomShape 48"/>
          <p:cNvSpPr/>
          <p:nvPr/>
        </p:nvSpPr>
        <p:spPr>
          <a:xfrm>
            <a:off x="1473120" y="1401840"/>
            <a:ext cx="2708280" cy="515520"/>
          </a:xfrm>
          <a:prstGeom prst="rect">
            <a:avLst/>
          </a:prstGeom>
          <a:solidFill>
            <a:srgbClr val="f8edec"/>
          </a:solid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800080"/>
                </a:solidFill>
                <a:latin typeface="Arial"/>
                <a:ea typeface="DejaVu Sans"/>
              </a:rPr>
              <a:t>1. A budget deficit reduces</a:t>
            </a:r>
            <a:endParaRPr b="0" lang="ru-RU" sz="1400" spc="-1" strike="noStrike">
              <a:latin typeface="Arial"/>
            </a:endParaRPr>
          </a:p>
          <a:p>
            <a:pPr>
              <a:lnSpc>
                <a:spcPct val="100000"/>
              </a:lnSpc>
            </a:pPr>
            <a:r>
              <a:rPr b="0" lang="ru-RU" sz="1400" spc="-1" strike="noStrike">
                <a:solidFill>
                  <a:srgbClr val="800080"/>
                </a:solidFill>
                <a:latin typeface="Arial"/>
                <a:ea typeface="DejaVu Sans"/>
              </a:rPr>
              <a:t>the supply of loanable funds . . .</a:t>
            </a:r>
            <a:endParaRPr b="0" lang="ru-RU" sz="1400" spc="-1" strike="noStrike">
              <a:latin typeface="Arial"/>
            </a:endParaRPr>
          </a:p>
        </p:txBody>
      </p:sp>
      <p:sp>
        <p:nvSpPr>
          <p:cNvPr id="371" name="Line 49"/>
          <p:cNvSpPr/>
          <p:nvPr/>
        </p:nvSpPr>
        <p:spPr>
          <a:xfrm flipV="1">
            <a:off x="2185920" y="1947600"/>
            <a:ext cx="153720" cy="284400"/>
          </a:xfrm>
          <a:prstGeom prst="line">
            <a:avLst/>
          </a:prstGeom>
          <a:ln>
            <a:solidFill>
              <a:srgbClr val="800080"/>
            </a:solidFill>
            <a:round/>
          </a:ln>
        </p:spPr>
        <p:style>
          <a:lnRef idx="1">
            <a:schemeClr val="accent1"/>
          </a:lnRef>
          <a:fillRef idx="0">
            <a:schemeClr val="accent1"/>
          </a:fillRef>
          <a:effectRef idx="0">
            <a:schemeClr val="accent1"/>
          </a:effectRef>
          <a:fontRef idx="minor"/>
        </p:style>
      </p:sp>
      <p:sp>
        <p:nvSpPr>
          <p:cNvPr id="372" name="CustomShape 50"/>
          <p:cNvSpPr/>
          <p:nvPr/>
        </p:nvSpPr>
        <p:spPr>
          <a:xfrm>
            <a:off x="360000" y="2220840"/>
            <a:ext cx="2973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r</a:t>
            </a:r>
            <a:r>
              <a:rPr b="0" lang="ru-RU" sz="1400" spc="-1" strike="noStrike" baseline="-25000">
                <a:solidFill>
                  <a:srgbClr val="000000"/>
                </a:solidFill>
                <a:latin typeface="Arial"/>
                <a:ea typeface="DejaVu Sans"/>
              </a:rPr>
              <a:t>2</a:t>
            </a:r>
            <a:endParaRPr b="0" lang="ru-RU" sz="1400" spc="-1" strike="noStrike">
              <a:latin typeface="Arial"/>
            </a:endParaRPr>
          </a:p>
        </p:txBody>
      </p:sp>
      <p:sp>
        <p:nvSpPr>
          <p:cNvPr id="373" name="Line 51"/>
          <p:cNvSpPr/>
          <p:nvPr/>
        </p:nvSpPr>
        <p:spPr>
          <a:xfrm flipH="1">
            <a:off x="666720" y="2396880"/>
            <a:ext cx="801360" cy="468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74" name="CustomShape 52"/>
          <p:cNvSpPr/>
          <p:nvPr/>
        </p:nvSpPr>
        <p:spPr>
          <a:xfrm>
            <a:off x="1368000" y="2328480"/>
            <a:ext cx="144720" cy="135360"/>
          </a:xfrm>
          <a:custGeom>
            <a:avLst/>
            <a:gdLst/>
            <a:ahLst/>
            <a:rect l="l" t="t" r="r" b="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p:spPr>
        <p:style>
          <a:lnRef idx="0"/>
          <a:fillRef idx="0"/>
          <a:effectRef idx="0"/>
          <a:fontRef idx="minor"/>
        </p:style>
      </p:sp>
      <p:sp>
        <p:nvSpPr>
          <p:cNvPr id="375" name="CustomShape 53"/>
          <p:cNvSpPr/>
          <p:nvPr/>
        </p:nvSpPr>
        <p:spPr>
          <a:xfrm>
            <a:off x="1300680" y="2407680"/>
            <a:ext cx="298800" cy="30240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B</a:t>
            </a:r>
            <a:endParaRPr b="0" lang="ru-RU" sz="1400" spc="-1" strike="noStrike">
              <a:latin typeface="Arial"/>
            </a:endParaRPr>
          </a:p>
        </p:txBody>
      </p:sp>
      <p:sp>
        <p:nvSpPr>
          <p:cNvPr id="376" name="CustomShape 54"/>
          <p:cNvSpPr/>
          <p:nvPr/>
        </p:nvSpPr>
        <p:spPr>
          <a:xfrm flipH="1" flipV="1" rot="5400000">
            <a:off x="561240" y="2568600"/>
            <a:ext cx="336600" cy="360"/>
          </a:xfrm>
          <a:custGeom>
            <a:avLst/>
            <a:gdLst/>
            <a:ahLst/>
            <a:rect l="l" t="t" r="r" b="b"/>
            <a:pathLst>
              <a:path w="21600" h="21600">
                <a:moveTo>
                  <a:pt x="0" y="0"/>
                </a:moveTo>
                <a:lnTo>
                  <a:pt x="21600" y="21600"/>
                </a:lnTo>
              </a:path>
            </a:pathLst>
          </a:custGeom>
          <a:noFill/>
          <a:ln w="19080">
            <a:solidFill>
              <a:srgbClr val="800080"/>
            </a:solidFill>
            <a:round/>
            <a:tailEnd len="med" type="triangle" w="med"/>
          </a:ln>
        </p:spPr>
        <p:style>
          <a:lnRef idx="1">
            <a:schemeClr val="accent1"/>
          </a:lnRef>
          <a:fillRef idx="0">
            <a:schemeClr val="accent1"/>
          </a:fillRef>
          <a:effectRef idx="0">
            <a:schemeClr val="accent1"/>
          </a:effectRef>
          <a:fontRef idx="minor"/>
        </p:style>
      </p:sp>
      <p:sp>
        <p:nvSpPr>
          <p:cNvPr id="377" name="CustomShape 55"/>
          <p:cNvSpPr/>
          <p:nvPr/>
        </p:nvSpPr>
        <p:spPr>
          <a:xfrm>
            <a:off x="2160" y="2835000"/>
            <a:ext cx="945000" cy="1368000"/>
          </a:xfrm>
          <a:prstGeom prst="rect">
            <a:avLst/>
          </a:prstGeom>
          <a:solidFill>
            <a:srgbClr val="f8edec"/>
          </a:solid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800080"/>
                </a:solidFill>
                <a:latin typeface="Arial"/>
                <a:ea typeface="DejaVu Sans"/>
              </a:rPr>
              <a:t>2. . . . </a:t>
            </a:r>
            <a:endParaRPr b="0" lang="ru-RU" sz="1400" spc="-1" strike="noStrike">
              <a:latin typeface="Arial"/>
            </a:endParaRPr>
          </a:p>
          <a:p>
            <a:pPr>
              <a:lnSpc>
                <a:spcPct val="100000"/>
              </a:lnSpc>
            </a:pPr>
            <a:r>
              <a:rPr b="0" lang="ru-RU" sz="1400" spc="-1" strike="noStrike">
                <a:solidFill>
                  <a:srgbClr val="800080"/>
                </a:solidFill>
                <a:latin typeface="Arial"/>
                <a:ea typeface="DejaVu Sans"/>
              </a:rPr>
              <a:t>which</a:t>
            </a:r>
            <a:endParaRPr b="0" lang="ru-RU" sz="1400" spc="-1" strike="noStrike">
              <a:latin typeface="Arial"/>
            </a:endParaRPr>
          </a:p>
          <a:p>
            <a:pPr>
              <a:lnSpc>
                <a:spcPct val="100000"/>
              </a:lnSpc>
            </a:pPr>
            <a:r>
              <a:rPr b="0" lang="ru-RU" sz="1400" spc="-1" strike="noStrike">
                <a:solidFill>
                  <a:srgbClr val="800080"/>
                </a:solidFill>
                <a:latin typeface="Arial"/>
                <a:ea typeface="DejaVu Sans"/>
              </a:rPr>
              <a:t>increases</a:t>
            </a:r>
            <a:endParaRPr b="0" lang="ru-RU" sz="1400" spc="-1" strike="noStrike">
              <a:latin typeface="Arial"/>
            </a:endParaRPr>
          </a:p>
          <a:p>
            <a:pPr>
              <a:lnSpc>
                <a:spcPct val="100000"/>
              </a:lnSpc>
            </a:pPr>
            <a:r>
              <a:rPr b="0" lang="ru-RU" sz="1400" spc="-1" strike="noStrike">
                <a:solidFill>
                  <a:srgbClr val="800080"/>
                </a:solidFill>
                <a:latin typeface="Arial"/>
                <a:ea typeface="DejaVu Sans"/>
              </a:rPr>
              <a:t>the real</a:t>
            </a:r>
            <a:endParaRPr b="0" lang="ru-RU" sz="1400" spc="-1" strike="noStrike">
              <a:latin typeface="Arial"/>
            </a:endParaRPr>
          </a:p>
          <a:p>
            <a:pPr>
              <a:lnSpc>
                <a:spcPct val="100000"/>
              </a:lnSpc>
            </a:pPr>
            <a:r>
              <a:rPr b="0" lang="ru-RU" sz="1400" spc="-1" strike="noStrike">
                <a:solidFill>
                  <a:srgbClr val="800080"/>
                </a:solidFill>
                <a:latin typeface="Arial"/>
                <a:ea typeface="DejaVu Sans"/>
              </a:rPr>
              <a:t>interest</a:t>
            </a:r>
            <a:endParaRPr b="0" lang="ru-RU" sz="1400" spc="-1" strike="noStrike">
              <a:latin typeface="Arial"/>
            </a:endParaRPr>
          </a:p>
          <a:p>
            <a:pPr>
              <a:lnSpc>
                <a:spcPct val="100000"/>
              </a:lnSpc>
            </a:pPr>
            <a:r>
              <a:rPr b="0" lang="ru-RU" sz="1400" spc="-1" strike="noStrike">
                <a:solidFill>
                  <a:srgbClr val="800080"/>
                </a:solidFill>
                <a:latin typeface="Arial"/>
                <a:ea typeface="DejaVu Sans"/>
              </a:rPr>
              <a:t>rate . . .</a:t>
            </a:r>
            <a:endParaRPr b="0" lang="ru-RU" sz="1400" spc="-1" strike="noStrike">
              <a:latin typeface="Arial"/>
            </a:endParaRPr>
          </a:p>
        </p:txBody>
      </p:sp>
      <p:sp>
        <p:nvSpPr>
          <p:cNvPr id="378" name="Line 56"/>
          <p:cNvSpPr/>
          <p:nvPr/>
        </p:nvSpPr>
        <p:spPr>
          <a:xfrm flipV="1">
            <a:off x="558720" y="2684160"/>
            <a:ext cx="155520" cy="284400"/>
          </a:xfrm>
          <a:prstGeom prst="line">
            <a:avLst/>
          </a:prstGeom>
          <a:ln>
            <a:solidFill>
              <a:srgbClr val="800080"/>
            </a:solidFill>
            <a:round/>
          </a:ln>
        </p:spPr>
        <p:style>
          <a:lnRef idx="1">
            <a:schemeClr val="accent1"/>
          </a:lnRef>
          <a:fillRef idx="0">
            <a:schemeClr val="accent1"/>
          </a:fillRef>
          <a:effectRef idx="0">
            <a:schemeClr val="accent1"/>
          </a:effectRef>
          <a:fontRef idx="minor"/>
        </p:style>
      </p:sp>
      <p:sp>
        <p:nvSpPr>
          <p:cNvPr id="379" name="CustomShape 57"/>
          <p:cNvSpPr/>
          <p:nvPr/>
        </p:nvSpPr>
        <p:spPr>
          <a:xfrm flipV="1" rot="16200000">
            <a:off x="4863960" y="2568240"/>
            <a:ext cx="335160" cy="5040"/>
          </a:xfrm>
          <a:custGeom>
            <a:avLst/>
            <a:gdLst/>
            <a:ahLst/>
            <a:rect l="l" t="t" r="r" b="b"/>
            <a:pathLst>
              <a:path w="21600" h="21600">
                <a:moveTo>
                  <a:pt x="0" y="0"/>
                </a:moveTo>
                <a:lnTo>
                  <a:pt x="21600" y="21600"/>
                </a:lnTo>
              </a:path>
            </a:pathLst>
          </a:custGeom>
          <a:noFill/>
          <a:ln w="19080">
            <a:solidFill>
              <a:srgbClr val="800080"/>
            </a:solidFill>
            <a:round/>
            <a:tailEnd len="med" type="triangle" w="med"/>
          </a:ln>
        </p:spPr>
        <p:style>
          <a:lnRef idx="1">
            <a:schemeClr val="accent1"/>
          </a:lnRef>
          <a:fillRef idx="0">
            <a:schemeClr val="accent1"/>
          </a:fillRef>
          <a:effectRef idx="0">
            <a:schemeClr val="accent1"/>
          </a:effectRef>
          <a:fontRef idx="minor"/>
        </p:style>
      </p:sp>
      <p:sp>
        <p:nvSpPr>
          <p:cNvPr id="380" name="Line 58"/>
          <p:cNvSpPr/>
          <p:nvPr/>
        </p:nvSpPr>
        <p:spPr>
          <a:xfrm>
            <a:off x="1511280" y="2396880"/>
            <a:ext cx="3035160" cy="180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81" name="CustomShape 59"/>
          <p:cNvSpPr/>
          <p:nvPr/>
        </p:nvSpPr>
        <p:spPr>
          <a:xfrm>
            <a:off x="4613040" y="2232000"/>
            <a:ext cx="2973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r</a:t>
            </a:r>
            <a:r>
              <a:rPr b="0" lang="ru-RU" sz="1400" spc="-1" strike="noStrike" baseline="-25000">
                <a:solidFill>
                  <a:srgbClr val="000000"/>
                </a:solidFill>
                <a:latin typeface="Arial"/>
                <a:ea typeface="DejaVu Sans"/>
              </a:rPr>
              <a:t>2</a:t>
            </a:r>
            <a:endParaRPr b="0" lang="ru-RU" sz="1400" spc="-1" strike="noStrike">
              <a:latin typeface="Arial"/>
            </a:endParaRPr>
          </a:p>
        </p:txBody>
      </p:sp>
      <p:sp>
        <p:nvSpPr>
          <p:cNvPr id="382" name="Line 60"/>
          <p:cNvSpPr/>
          <p:nvPr/>
        </p:nvSpPr>
        <p:spPr>
          <a:xfrm flipH="1" flipV="1">
            <a:off x="4914720" y="2390760"/>
            <a:ext cx="1092240" cy="144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83" name="CustomShape 61"/>
          <p:cNvSpPr/>
          <p:nvPr/>
        </p:nvSpPr>
        <p:spPr>
          <a:xfrm>
            <a:off x="5881680" y="2322720"/>
            <a:ext cx="144360" cy="135360"/>
          </a:xfrm>
          <a:custGeom>
            <a:avLst/>
            <a:gdLst/>
            <a:ahLst/>
            <a:rect l="l" t="t" r="r" b="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c00000"/>
          </a:solidFill>
          <a:ln w="9360">
            <a:solidFill>
              <a:srgbClr val="c00000"/>
            </a:solidFill>
            <a:round/>
          </a:ln>
        </p:spPr>
        <p:style>
          <a:lnRef idx="0"/>
          <a:fillRef idx="0"/>
          <a:effectRef idx="0"/>
          <a:fontRef idx="minor"/>
        </p:style>
      </p:sp>
      <p:sp>
        <p:nvSpPr>
          <p:cNvPr id="384" name="Line 62"/>
          <p:cNvSpPr/>
          <p:nvPr/>
        </p:nvSpPr>
        <p:spPr>
          <a:xfrm flipV="1">
            <a:off x="5937120" y="2381040"/>
            <a:ext cx="6120" cy="195264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85" name="CustomShape 63"/>
          <p:cNvSpPr/>
          <p:nvPr/>
        </p:nvSpPr>
        <p:spPr>
          <a:xfrm rot="10800000">
            <a:off x="7103160" y="3697920"/>
            <a:ext cx="285840" cy="3240"/>
          </a:xfrm>
          <a:custGeom>
            <a:avLst/>
            <a:gdLst/>
            <a:ahLst/>
            <a:rect l="l" t="t" r="r" b="b"/>
            <a:pathLst>
              <a:path w="21600" h="21600">
                <a:moveTo>
                  <a:pt x="0" y="0"/>
                </a:moveTo>
                <a:lnTo>
                  <a:pt x="21600" y="21600"/>
                </a:lnTo>
              </a:path>
            </a:pathLst>
          </a:custGeom>
          <a:noFill/>
          <a:ln w="19080">
            <a:solidFill>
              <a:srgbClr val="800080"/>
            </a:solidFill>
            <a:round/>
            <a:tailEnd len="med" type="triangle" w="med"/>
          </a:ln>
        </p:spPr>
        <p:style>
          <a:lnRef idx="1">
            <a:schemeClr val="accent1"/>
          </a:lnRef>
          <a:fillRef idx="0">
            <a:schemeClr val="accent1"/>
          </a:fillRef>
          <a:effectRef idx="0">
            <a:schemeClr val="accent1"/>
          </a:effectRef>
          <a:fontRef idx="minor"/>
        </p:style>
      </p:sp>
      <p:sp>
        <p:nvSpPr>
          <p:cNvPr id="386" name="CustomShape 64"/>
          <p:cNvSpPr/>
          <p:nvPr/>
        </p:nvSpPr>
        <p:spPr>
          <a:xfrm>
            <a:off x="6945480" y="2135160"/>
            <a:ext cx="1325880" cy="941760"/>
          </a:xfrm>
          <a:prstGeom prst="rect">
            <a:avLst/>
          </a:prstGeom>
          <a:solidFill>
            <a:srgbClr val="f8edec"/>
          </a:solid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800080"/>
                </a:solidFill>
                <a:latin typeface="Arial"/>
                <a:ea typeface="DejaVu Sans"/>
              </a:rPr>
              <a:t>3. . . . which in</a:t>
            </a:r>
            <a:endParaRPr b="0" lang="ru-RU" sz="1400" spc="-1" strike="noStrike">
              <a:latin typeface="Arial"/>
            </a:endParaRPr>
          </a:p>
          <a:p>
            <a:pPr>
              <a:lnSpc>
                <a:spcPct val="100000"/>
              </a:lnSpc>
            </a:pPr>
            <a:r>
              <a:rPr b="0" lang="ru-RU" sz="1400" spc="-1" strike="noStrike">
                <a:solidFill>
                  <a:srgbClr val="800080"/>
                </a:solidFill>
                <a:latin typeface="Arial"/>
                <a:ea typeface="DejaVu Sans"/>
              </a:rPr>
              <a:t>turn reduces</a:t>
            </a:r>
            <a:endParaRPr b="0" lang="ru-RU" sz="1400" spc="-1" strike="noStrike">
              <a:latin typeface="Arial"/>
            </a:endParaRPr>
          </a:p>
          <a:p>
            <a:pPr>
              <a:lnSpc>
                <a:spcPct val="100000"/>
              </a:lnSpc>
            </a:pPr>
            <a:r>
              <a:rPr b="0" lang="ru-RU" sz="1400" spc="-1" strike="noStrike">
                <a:solidFill>
                  <a:srgbClr val="800080"/>
                </a:solidFill>
                <a:latin typeface="Arial"/>
                <a:ea typeface="DejaVu Sans"/>
              </a:rPr>
              <a:t>net capital</a:t>
            </a:r>
            <a:endParaRPr b="0" lang="ru-RU" sz="1400" spc="-1" strike="noStrike">
              <a:latin typeface="Arial"/>
            </a:endParaRPr>
          </a:p>
          <a:p>
            <a:pPr>
              <a:lnSpc>
                <a:spcPct val="100000"/>
              </a:lnSpc>
            </a:pPr>
            <a:r>
              <a:rPr b="0" lang="ru-RU" sz="1400" spc="-1" strike="noStrike">
                <a:solidFill>
                  <a:srgbClr val="800080"/>
                </a:solidFill>
                <a:latin typeface="Arial"/>
                <a:ea typeface="DejaVu Sans"/>
              </a:rPr>
              <a:t>outflow.</a:t>
            </a:r>
            <a:endParaRPr b="0" lang="ru-RU" sz="1400" spc="-1" strike="noStrike">
              <a:latin typeface="Arial"/>
            </a:endParaRPr>
          </a:p>
        </p:txBody>
      </p:sp>
      <p:sp>
        <p:nvSpPr>
          <p:cNvPr id="387" name="Line 65"/>
          <p:cNvSpPr/>
          <p:nvPr/>
        </p:nvSpPr>
        <p:spPr>
          <a:xfrm flipV="1">
            <a:off x="6136920" y="3016080"/>
            <a:ext cx="1000440" cy="568440"/>
          </a:xfrm>
          <a:prstGeom prst="line">
            <a:avLst/>
          </a:prstGeom>
          <a:ln>
            <a:solidFill>
              <a:srgbClr val="800080"/>
            </a:solidFill>
            <a:round/>
          </a:ln>
        </p:spPr>
        <p:style>
          <a:lnRef idx="1">
            <a:schemeClr val="accent1"/>
          </a:lnRef>
          <a:fillRef idx="0">
            <a:schemeClr val="accent1"/>
          </a:fillRef>
          <a:effectRef idx="0">
            <a:schemeClr val="accent1"/>
          </a:effectRef>
          <a:fontRef idx="minor"/>
        </p:style>
      </p:sp>
      <p:sp>
        <p:nvSpPr>
          <p:cNvPr id="388" name="Line 66"/>
          <p:cNvSpPr/>
          <p:nvPr/>
        </p:nvSpPr>
        <p:spPr>
          <a:xfrm flipV="1">
            <a:off x="5930640" y="4617720"/>
            <a:ext cx="360" cy="1627200"/>
          </a:xfrm>
          <a:prstGeom prst="line">
            <a:avLst/>
          </a:prstGeom>
          <a:ln w="38160">
            <a:solidFill>
              <a:srgbClr val="c00000"/>
            </a:solidFill>
            <a:round/>
          </a:ln>
        </p:spPr>
        <p:style>
          <a:lnRef idx="1">
            <a:schemeClr val="accent1"/>
          </a:lnRef>
          <a:fillRef idx="0">
            <a:schemeClr val="accent1"/>
          </a:fillRef>
          <a:effectRef idx="0">
            <a:schemeClr val="accent1"/>
          </a:effectRef>
          <a:fontRef idx="minor"/>
        </p:style>
      </p:sp>
      <p:sp>
        <p:nvSpPr>
          <p:cNvPr id="389" name="CustomShape 67"/>
          <p:cNvSpPr/>
          <p:nvPr/>
        </p:nvSpPr>
        <p:spPr>
          <a:xfrm>
            <a:off x="5768280" y="4290840"/>
            <a:ext cx="3567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S</a:t>
            </a:r>
            <a:r>
              <a:rPr b="0" lang="ru-RU" sz="1400" spc="-1" strike="noStrike" baseline="-25000">
                <a:solidFill>
                  <a:srgbClr val="000000"/>
                </a:solidFill>
                <a:latin typeface="Arial"/>
                <a:ea typeface="DejaVu Sans"/>
              </a:rPr>
              <a:t>2</a:t>
            </a:r>
            <a:endParaRPr b="0" lang="ru-RU" sz="1400" spc="-1" strike="noStrike">
              <a:latin typeface="Arial"/>
            </a:endParaRPr>
          </a:p>
        </p:txBody>
      </p:sp>
      <p:sp>
        <p:nvSpPr>
          <p:cNvPr id="390" name="CustomShape 68"/>
          <p:cNvSpPr/>
          <p:nvPr/>
        </p:nvSpPr>
        <p:spPr>
          <a:xfrm rot="10800000">
            <a:off x="7076160" y="6130080"/>
            <a:ext cx="285840" cy="3240"/>
          </a:xfrm>
          <a:custGeom>
            <a:avLst/>
            <a:gdLst/>
            <a:ahLst/>
            <a:rect l="l" t="t" r="r" b="b"/>
            <a:pathLst>
              <a:path w="21600" h="21600">
                <a:moveTo>
                  <a:pt x="0" y="0"/>
                </a:moveTo>
                <a:lnTo>
                  <a:pt x="21600" y="21600"/>
                </a:lnTo>
              </a:path>
            </a:pathLst>
          </a:custGeom>
          <a:noFill/>
          <a:ln w="19080">
            <a:solidFill>
              <a:srgbClr val="800080"/>
            </a:solidFill>
            <a:round/>
            <a:tailEnd len="med" type="triangle" w="med"/>
          </a:ln>
        </p:spPr>
        <p:style>
          <a:lnRef idx="1">
            <a:schemeClr val="accent1"/>
          </a:lnRef>
          <a:fillRef idx="0">
            <a:schemeClr val="accent1"/>
          </a:fillRef>
          <a:effectRef idx="0">
            <a:schemeClr val="accent1"/>
          </a:effectRef>
          <a:fontRef idx="minor"/>
        </p:style>
      </p:sp>
      <p:sp>
        <p:nvSpPr>
          <p:cNvPr id="391" name="CustomShape 69"/>
          <p:cNvSpPr/>
          <p:nvPr/>
        </p:nvSpPr>
        <p:spPr>
          <a:xfrm>
            <a:off x="7179120" y="4187880"/>
            <a:ext cx="1771200" cy="1581120"/>
          </a:xfrm>
          <a:prstGeom prst="rect">
            <a:avLst/>
          </a:prstGeom>
          <a:solidFill>
            <a:srgbClr val="f8edec"/>
          </a:solidFill>
          <a:ln>
            <a:noFill/>
          </a:ln>
        </p:spPr>
        <p:style>
          <a:lnRef idx="0"/>
          <a:fillRef idx="0"/>
          <a:effectRef idx="0"/>
          <a:fontRef idx="minor"/>
        </p:style>
        <p:txBody>
          <a:bodyPr wrap="none" lIns="90000" rIns="90000" tIns="45000" bIns="45000"/>
          <a:p>
            <a:pPr>
              <a:lnSpc>
                <a:spcPct val="100000"/>
              </a:lnSpc>
            </a:pPr>
            <a:r>
              <a:rPr b="0" lang="ru-RU" sz="1400" spc="-1" strike="noStrike">
                <a:solidFill>
                  <a:srgbClr val="800080"/>
                </a:solidFill>
                <a:latin typeface="Arial"/>
                <a:ea typeface="DejaVu Sans"/>
              </a:rPr>
              <a:t>4. The decrease</a:t>
            </a:r>
            <a:endParaRPr b="0" lang="ru-RU" sz="1400" spc="-1" strike="noStrike">
              <a:latin typeface="Arial"/>
            </a:endParaRPr>
          </a:p>
          <a:p>
            <a:pPr>
              <a:lnSpc>
                <a:spcPct val="100000"/>
              </a:lnSpc>
            </a:pPr>
            <a:r>
              <a:rPr b="0" lang="ru-RU" sz="1400" spc="-1" strike="noStrike">
                <a:solidFill>
                  <a:srgbClr val="800080"/>
                </a:solidFill>
                <a:latin typeface="Arial"/>
                <a:ea typeface="DejaVu Sans"/>
              </a:rPr>
              <a:t>in net capital</a:t>
            </a:r>
            <a:endParaRPr b="0" lang="ru-RU" sz="1400" spc="-1" strike="noStrike">
              <a:latin typeface="Arial"/>
            </a:endParaRPr>
          </a:p>
          <a:p>
            <a:pPr>
              <a:lnSpc>
                <a:spcPct val="100000"/>
              </a:lnSpc>
            </a:pPr>
            <a:r>
              <a:rPr b="0" lang="ru-RU" sz="1400" spc="-1" strike="noStrike">
                <a:solidFill>
                  <a:srgbClr val="800080"/>
                </a:solidFill>
                <a:latin typeface="Arial"/>
                <a:ea typeface="DejaVu Sans"/>
              </a:rPr>
              <a:t>outflow reduces</a:t>
            </a:r>
            <a:endParaRPr b="0" lang="ru-RU" sz="1400" spc="-1" strike="noStrike">
              <a:latin typeface="Arial"/>
            </a:endParaRPr>
          </a:p>
          <a:p>
            <a:pPr>
              <a:lnSpc>
                <a:spcPct val="100000"/>
              </a:lnSpc>
            </a:pPr>
            <a:r>
              <a:rPr b="0" lang="ru-RU" sz="1400" spc="-1" strike="noStrike">
                <a:solidFill>
                  <a:srgbClr val="800080"/>
                </a:solidFill>
                <a:latin typeface="Arial"/>
                <a:ea typeface="DejaVu Sans"/>
              </a:rPr>
              <a:t>the supply of dollars</a:t>
            </a:r>
            <a:endParaRPr b="0" lang="ru-RU" sz="1400" spc="-1" strike="noStrike">
              <a:latin typeface="Arial"/>
            </a:endParaRPr>
          </a:p>
          <a:p>
            <a:pPr>
              <a:lnSpc>
                <a:spcPct val="100000"/>
              </a:lnSpc>
            </a:pPr>
            <a:r>
              <a:rPr b="0" lang="ru-RU" sz="1400" spc="-1" strike="noStrike">
                <a:solidFill>
                  <a:srgbClr val="800080"/>
                </a:solidFill>
                <a:latin typeface="Arial"/>
                <a:ea typeface="DejaVu Sans"/>
              </a:rPr>
              <a:t>to be exchanged</a:t>
            </a:r>
            <a:endParaRPr b="0" lang="ru-RU" sz="1400" spc="-1" strike="noStrike">
              <a:latin typeface="Arial"/>
            </a:endParaRPr>
          </a:p>
          <a:p>
            <a:pPr>
              <a:lnSpc>
                <a:spcPct val="100000"/>
              </a:lnSpc>
            </a:pPr>
            <a:r>
              <a:rPr b="0" lang="ru-RU" sz="1400" spc="-1" strike="noStrike">
                <a:solidFill>
                  <a:srgbClr val="800080"/>
                </a:solidFill>
                <a:latin typeface="Arial"/>
                <a:ea typeface="DejaVu Sans"/>
              </a:rPr>
              <a:t>into foreign</a:t>
            </a:r>
            <a:endParaRPr b="0" lang="ru-RU" sz="1400" spc="-1" strike="noStrike">
              <a:latin typeface="Arial"/>
            </a:endParaRPr>
          </a:p>
          <a:p>
            <a:pPr>
              <a:lnSpc>
                <a:spcPct val="100000"/>
              </a:lnSpc>
            </a:pPr>
            <a:r>
              <a:rPr b="0" lang="ru-RU" sz="1400" spc="-1" strike="noStrike">
                <a:solidFill>
                  <a:srgbClr val="800080"/>
                </a:solidFill>
                <a:latin typeface="Arial"/>
                <a:ea typeface="DejaVu Sans"/>
              </a:rPr>
              <a:t>currency . . .</a:t>
            </a:r>
            <a:endParaRPr b="0" lang="ru-RU" sz="1400" spc="-1" strike="noStrike">
              <a:latin typeface="Arial"/>
            </a:endParaRPr>
          </a:p>
        </p:txBody>
      </p:sp>
      <p:sp>
        <p:nvSpPr>
          <p:cNvPr id="392" name="Line 70"/>
          <p:cNvSpPr/>
          <p:nvPr/>
        </p:nvSpPr>
        <p:spPr>
          <a:xfrm flipV="1">
            <a:off x="6111720" y="5448240"/>
            <a:ext cx="998640" cy="568080"/>
          </a:xfrm>
          <a:prstGeom prst="line">
            <a:avLst/>
          </a:prstGeom>
          <a:ln>
            <a:solidFill>
              <a:srgbClr val="800080"/>
            </a:solidFill>
            <a:round/>
          </a:ln>
        </p:spPr>
        <p:style>
          <a:lnRef idx="1">
            <a:schemeClr val="accent1"/>
          </a:lnRef>
          <a:fillRef idx="0">
            <a:schemeClr val="accent1"/>
          </a:fillRef>
          <a:effectRef idx="0">
            <a:schemeClr val="accent1"/>
          </a:effectRef>
          <a:fontRef idx="minor"/>
        </p:style>
      </p:sp>
      <p:sp>
        <p:nvSpPr>
          <p:cNvPr id="393" name="CustomShape 71"/>
          <p:cNvSpPr/>
          <p:nvPr/>
        </p:nvSpPr>
        <p:spPr>
          <a:xfrm>
            <a:off x="4537440" y="4838760"/>
            <a:ext cx="356760" cy="3308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ru-RU" sz="1400" spc="-1" strike="noStrike">
                <a:solidFill>
                  <a:srgbClr val="000000"/>
                </a:solidFill>
                <a:latin typeface="Arial"/>
                <a:ea typeface="DejaVu Sans"/>
              </a:rPr>
              <a:t>E</a:t>
            </a:r>
            <a:r>
              <a:rPr b="0" lang="ru-RU" sz="1400" spc="-1" strike="noStrike" baseline="-25000">
                <a:solidFill>
                  <a:srgbClr val="000000"/>
                </a:solidFill>
                <a:latin typeface="Arial"/>
                <a:ea typeface="DejaVu Sans"/>
              </a:rPr>
              <a:t>2</a:t>
            </a:r>
            <a:endParaRPr b="0" lang="ru-RU" sz="1400" spc="-1" strike="noStrike">
              <a:latin typeface="Arial"/>
            </a:endParaRPr>
          </a:p>
        </p:txBody>
      </p:sp>
      <p:sp>
        <p:nvSpPr>
          <p:cNvPr id="394" name="Line 72"/>
          <p:cNvSpPr/>
          <p:nvPr/>
        </p:nvSpPr>
        <p:spPr>
          <a:xfrm flipH="1" flipV="1">
            <a:off x="4900320" y="5019480"/>
            <a:ext cx="1024200" cy="3240"/>
          </a:xfrm>
          <a:prstGeom prst="line">
            <a:avLst/>
          </a:prstGeom>
          <a:ln>
            <a:solidFill>
              <a:schemeClr val="tx1"/>
            </a:solidFill>
            <a:custDash>
              <a:ds d="100000" sp="100000"/>
            </a:custDash>
            <a:round/>
          </a:ln>
        </p:spPr>
        <p:style>
          <a:lnRef idx="1">
            <a:schemeClr val="accent1"/>
          </a:lnRef>
          <a:fillRef idx="0">
            <a:schemeClr val="accent1"/>
          </a:fillRef>
          <a:effectRef idx="0">
            <a:schemeClr val="accent1"/>
          </a:effectRef>
          <a:fontRef idx="minor"/>
        </p:style>
      </p:sp>
      <p:sp>
        <p:nvSpPr>
          <p:cNvPr id="395" name="CustomShape 73"/>
          <p:cNvSpPr/>
          <p:nvPr/>
        </p:nvSpPr>
        <p:spPr>
          <a:xfrm>
            <a:off x="5846760" y="4963680"/>
            <a:ext cx="144720" cy="135360"/>
          </a:xfrm>
          <a:custGeom>
            <a:avLst/>
            <a:gdLst/>
            <a:ahLst/>
            <a:rect l="l" t="t" r="r" b="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p:spPr>
        <p:style>
          <a:lnRef idx="0"/>
          <a:fillRef idx="0"/>
          <a:effectRef idx="0"/>
          <a:fontRef idx="minor"/>
        </p:style>
      </p:sp>
      <p:sp>
        <p:nvSpPr>
          <p:cNvPr id="396" name="CustomShape 74"/>
          <p:cNvSpPr/>
          <p:nvPr/>
        </p:nvSpPr>
        <p:spPr>
          <a:xfrm flipH="1" flipV="1" rot="5400000">
            <a:off x="4883040" y="5110200"/>
            <a:ext cx="179640" cy="1800"/>
          </a:xfrm>
          <a:custGeom>
            <a:avLst/>
            <a:gdLst/>
            <a:ahLst/>
            <a:rect l="l" t="t" r="r" b="b"/>
            <a:pathLst>
              <a:path w="21600" h="21600">
                <a:moveTo>
                  <a:pt x="0" y="0"/>
                </a:moveTo>
                <a:lnTo>
                  <a:pt x="21600" y="21600"/>
                </a:lnTo>
              </a:path>
            </a:pathLst>
          </a:custGeom>
          <a:noFill/>
          <a:ln w="19080">
            <a:solidFill>
              <a:srgbClr val="800080"/>
            </a:solidFill>
            <a:round/>
            <a:tailEnd len="med" type="triangle" w="med"/>
          </a:ln>
        </p:spPr>
        <p:style>
          <a:lnRef idx="1">
            <a:schemeClr val="accent1"/>
          </a:lnRef>
          <a:fillRef idx="0">
            <a:schemeClr val="accent1"/>
          </a:fillRef>
          <a:effectRef idx="0">
            <a:schemeClr val="accent1"/>
          </a:effectRef>
          <a:fontRef idx="minor"/>
        </p:style>
      </p:sp>
      <p:sp>
        <p:nvSpPr>
          <p:cNvPr id="397" name="CustomShape 75"/>
          <p:cNvSpPr/>
          <p:nvPr/>
        </p:nvSpPr>
        <p:spPr>
          <a:xfrm>
            <a:off x="4046400" y="5516640"/>
            <a:ext cx="1438560" cy="941760"/>
          </a:xfrm>
          <a:prstGeom prst="rect">
            <a:avLst/>
          </a:prstGeom>
          <a:solidFill>
            <a:srgbClr val="f8edec"/>
          </a:solidFill>
          <a:ln>
            <a:noFill/>
          </a:ln>
        </p:spPr>
        <p:style>
          <a:lnRef idx="0"/>
          <a:fillRef idx="0"/>
          <a:effectRef idx="0"/>
          <a:fontRef idx="minor"/>
        </p:style>
        <p:txBody>
          <a:bodyPr lIns="90000" rIns="90000" tIns="45000" bIns="45000"/>
          <a:p>
            <a:pPr>
              <a:lnSpc>
                <a:spcPct val="100000"/>
              </a:lnSpc>
            </a:pPr>
            <a:r>
              <a:rPr b="0" lang="ru-RU" sz="1400" spc="-1" strike="noStrike">
                <a:solidFill>
                  <a:srgbClr val="800080"/>
                </a:solidFill>
                <a:latin typeface="Arial"/>
                <a:ea typeface="DejaVu Sans"/>
              </a:rPr>
              <a:t>5. . . . Which causes the real exchange rate to appreciate.</a:t>
            </a:r>
            <a:endParaRPr b="0" lang="ru-RU" sz="1400" spc="-1" strike="noStrike">
              <a:latin typeface="Arial"/>
            </a:endParaRPr>
          </a:p>
        </p:txBody>
      </p:sp>
      <p:sp>
        <p:nvSpPr>
          <p:cNvPr id="398" name="Line 76"/>
          <p:cNvSpPr/>
          <p:nvPr/>
        </p:nvSpPr>
        <p:spPr>
          <a:xfrm flipV="1">
            <a:off x="4848120" y="5135400"/>
            <a:ext cx="115920" cy="379440"/>
          </a:xfrm>
          <a:prstGeom prst="line">
            <a:avLst/>
          </a:prstGeom>
          <a:ln>
            <a:solidFill>
              <a:srgbClr val="800080"/>
            </a:solidFill>
            <a:round/>
          </a:ln>
        </p:spPr>
        <p:style>
          <a:lnRef idx="1">
            <a:schemeClr val="accent1"/>
          </a:lnRef>
          <a:fillRef idx="0">
            <a:schemeClr val="accent1"/>
          </a:fillRef>
          <a:effectRef idx="0">
            <a:schemeClr val="accent1"/>
          </a:effectRef>
          <a:fontRef idx="minor"/>
        </p:style>
      </p:sp>
    </p:spTree>
  </p:cSld>
  <p:timing>
    <p:tnLst>
      <p:par>
        <p:cTn id="325" dur="indefinite" restart="never" nodeType="tmRoot">
          <p:childTnLst>
            <p:seq>
              <p:cTn id="326" dur="indefinite" nodeType="mainSeq">
                <p:childTnLst>
                  <p:par>
                    <p:cTn id="327" nodeType="clickEffect" fill="hold">
                      <p:stCondLst>
                        <p:cond delay="0"/>
                      </p:stCondLst>
                      <p:childTnLst>
                        <p:par>
                          <p:cTn id="328" nodeType="withEffect" fill="hold">
                            <p:stCondLst>
                              <p:cond delay="0"/>
                            </p:stCondLst>
                            <p:childTnLst>
                              <p:par>
                                <p:cTn id="329" nodeType="afterEffect" fill="hold" presetClass="entr" presetID="22" presetSubtype="8">
                                  <p:stCondLst>
                                    <p:cond delay="0"/>
                                  </p:stCondLst>
                                  <p:childTnLst>
                                    <p:set>
                                      <p:cBhvr>
                                        <p:cTn id="330" dur="1" fill="hold">
                                          <p:stCondLst>
                                            <p:cond delay="0"/>
                                          </p:stCondLst>
                                        </p:cTn>
                                        <p:attrNameLst>
                                          <p:attrName>style.visibility</p:attrName>
                                        </p:attrNameLst>
                                      </p:cBhvr>
                                      <p:to>
                                        <p:strVal val="visible"/>
                                      </p:to>
                                    </p:set>
                                    <p:animEffect filter="wipe(left)" transition="in">
                                      <p:cBhvr additive="repl">
                                        <p:cTn id="331" dur="500"/>
                                      </p:cBhvr>
                                    </p:animEffect>
                                  </p:childTnLst>
                                </p:cTn>
                              </p:par>
                              <p:par>
                                <p:cTn id="332" nodeType="withEffect" fill="hold" presetClass="entr" presetID="22" presetSubtype="4">
                                  <p:stCondLst>
                                    <p:cond delay="0"/>
                                  </p:stCondLst>
                                  <p:childTnLst>
                                    <p:set>
                                      <p:cBhvr>
                                        <p:cTn id="333" dur="1" fill="hold">
                                          <p:stCondLst>
                                            <p:cond delay="0"/>
                                          </p:stCondLst>
                                        </p:cTn>
                                        <p:attrNameLst>
                                          <p:attrName>style.visibility</p:attrName>
                                        </p:attrNameLst>
                                      </p:cBhvr>
                                      <p:to>
                                        <p:strVal val="visible"/>
                                      </p:to>
                                    </p:set>
                                    <p:animEffect filter="wipe(down)" transition="out">
                                      <p:cBhvr additive="repl">
                                        <p:cTn id="334" dur="500"/>
                                      </p:cBhvr>
                                    </p:animEffect>
                                  </p:childTnLst>
                                </p:cTn>
                              </p:par>
                            </p:childTnLst>
                          </p:cTn>
                        </p:par>
                        <p:par>
                          <p:cTn id="335" nodeType="afterEffect" fill="hold">
                            <p:stCondLst>
                              <p:cond delay="500"/>
                            </p:stCondLst>
                            <p:childTnLst>
                              <p:par>
                                <p:cTn id="336" nodeType="afterEffect" fill="hold" presetClass="entr" presetID="22" presetSubtype="8">
                                  <p:stCondLst>
                                    <p:cond delay="0"/>
                                  </p:stCondLst>
                                  <p:childTnLst>
                                    <p:set>
                                      <p:cBhvr>
                                        <p:cTn id="337" dur="1" fill="hold">
                                          <p:stCondLst>
                                            <p:cond delay="0"/>
                                          </p:stCondLst>
                                        </p:cTn>
                                        <p:attrNameLst>
                                          <p:attrName>style.visibility</p:attrName>
                                        </p:attrNameLst>
                                      </p:cBhvr>
                                      <p:to>
                                        <p:strVal val="visible"/>
                                      </p:to>
                                    </p:set>
                                    <p:animEffect filter="wipe(left)" transition="in">
                                      <p:cBhvr additive="repl">
                                        <p:cTn id="338" dur="1000"/>
                                      </p:cBhvr>
                                    </p:animEffect>
                                  </p:childTnLst>
                                </p:cTn>
                              </p:par>
                            </p:childTnLst>
                          </p:cTn>
                        </p:par>
                        <p:par>
                          <p:cTn id="339" nodeType="afterEffect" fill="hold">
                            <p:stCondLst>
                              <p:cond delay="1500"/>
                            </p:stCondLst>
                            <p:childTnLst>
                              <p:par>
                                <p:cTn id="340" nodeType="afterEffect" fill="hold" presetClass="entr" presetID="22" presetSubtype="8">
                                  <p:stCondLst>
                                    <p:cond delay="0"/>
                                  </p:stCondLst>
                                  <p:childTnLst>
                                    <p:set>
                                      <p:cBhvr>
                                        <p:cTn id="341" dur="1" fill="hold">
                                          <p:stCondLst>
                                            <p:cond delay="0"/>
                                          </p:stCondLst>
                                        </p:cTn>
                                        <p:attrNameLst>
                                          <p:attrName>style.visibility</p:attrName>
                                        </p:attrNameLst>
                                      </p:cBhvr>
                                      <p:to>
                                        <p:strVal val="visible"/>
                                      </p:to>
                                    </p:set>
                                    <p:animEffect filter="wipe(left)" transition="in">
                                      <p:cBhvr additive="repl">
                                        <p:cTn id="342" dur="1000"/>
                                      </p:cBhvr>
                                    </p:animEffect>
                                  </p:childTnLst>
                                </p:cTn>
                              </p:par>
                            </p:childTnLst>
                          </p:cTn>
                        </p:par>
                        <p:par>
                          <p:cTn id="343" nodeType="afterEffect" fill="hold">
                            <p:stCondLst>
                              <p:cond delay="2500"/>
                            </p:stCondLst>
                            <p:childTnLst>
                              <p:par>
                                <p:cTn id="344" nodeType="afterEffect" fill="hold" presetClass="entr" presetID="22" presetSubtype="8">
                                  <p:stCondLst>
                                    <p:cond delay="0"/>
                                  </p:stCondLst>
                                  <p:childTnLst>
                                    <p:set>
                                      <p:cBhvr>
                                        <p:cTn id="345" dur="1" fill="hold">
                                          <p:stCondLst>
                                            <p:cond delay="0"/>
                                          </p:stCondLst>
                                        </p:cTn>
                                        <p:attrNameLst>
                                          <p:attrName>style.visibility</p:attrName>
                                        </p:attrNameLst>
                                      </p:cBhvr>
                                      <p:to>
                                        <p:strVal val="visible"/>
                                      </p:to>
                                    </p:set>
                                    <p:animEffect filter="wipe(left)" transition="in">
                                      <p:cBhvr additive="repl">
                                        <p:cTn id="346" dur="1000"/>
                                      </p:cBhvr>
                                    </p:animEffect>
                                  </p:childTnLst>
                                </p:cTn>
                              </p:par>
                            </p:childTnLst>
                          </p:cTn>
                        </p:par>
                        <p:par>
                          <p:cTn id="347" nodeType="afterEffect" fill="hold">
                            <p:stCondLst>
                              <p:cond delay="3500"/>
                            </p:stCondLst>
                            <p:childTnLst>
                              <p:par>
                                <p:cTn id="348" nodeType="afterEffect" fill="hold" presetClass="entr" presetID="22" presetSubtype="8">
                                  <p:stCondLst>
                                    <p:cond delay="0"/>
                                  </p:stCondLst>
                                  <p:childTnLst>
                                    <p:set>
                                      <p:cBhvr>
                                        <p:cTn id="349" dur="1" fill="hold">
                                          <p:stCondLst>
                                            <p:cond delay="0"/>
                                          </p:stCondLst>
                                        </p:cTn>
                                        <p:attrNameLst>
                                          <p:attrName>style.visibility</p:attrName>
                                        </p:attrNameLst>
                                      </p:cBhvr>
                                      <p:to>
                                        <p:strVal val="visible"/>
                                      </p:to>
                                    </p:set>
                                    <p:animEffect filter="wipe(left)" transition="in">
                                      <p:cBhvr additive="repl">
                                        <p:cTn id="350" dur="500"/>
                                      </p:cBhvr>
                                    </p:animEffect>
                                  </p:childTnLst>
                                </p:cTn>
                              </p:par>
                              <p:par>
                                <p:cTn id="351" nodeType="withEffect" fill="hold" presetClass="entr" presetID="22" presetSubtype="4">
                                  <p:stCondLst>
                                    <p:cond delay="0"/>
                                  </p:stCondLst>
                                  <p:childTnLst>
                                    <p:set>
                                      <p:cBhvr>
                                        <p:cTn id="352" dur="1" fill="hold">
                                          <p:stCondLst>
                                            <p:cond delay="0"/>
                                          </p:stCondLst>
                                        </p:cTn>
                                        <p:attrNameLst>
                                          <p:attrName>style.visibility</p:attrName>
                                        </p:attrNameLst>
                                      </p:cBhvr>
                                      <p:to>
                                        <p:strVal val="visible"/>
                                      </p:to>
                                    </p:set>
                                    <p:animEffect filter="wipe(down)" transition="out">
                                      <p:cBhvr additive="repl">
                                        <p:cTn id="353" dur="500"/>
                                      </p:cBhvr>
                                    </p:animEffect>
                                  </p:childTnLst>
                                </p:cTn>
                              </p:par>
                            </p:childTnLst>
                          </p:cTn>
                        </p:par>
                        <p:par>
                          <p:cTn id="354" nodeType="afterEffect" fill="hold">
                            <p:stCondLst>
                              <p:cond delay="4000"/>
                            </p:stCondLst>
                            <p:childTnLst>
                              <p:par>
                                <p:cTn id="355" nodeType="afterEffect" fill="hold" presetClass="entr" presetID="22" presetSubtype="8">
                                  <p:stCondLst>
                                    <p:cond delay="0"/>
                                  </p:stCondLst>
                                  <p:childTnLst>
                                    <p:set>
                                      <p:cBhvr>
                                        <p:cTn id="356" dur="1" fill="hold">
                                          <p:stCondLst>
                                            <p:cond delay="0"/>
                                          </p:stCondLst>
                                        </p:cTn>
                                        <p:attrNameLst>
                                          <p:attrName>style.visibility</p:attrName>
                                        </p:attrNameLst>
                                      </p:cBhvr>
                                      <p:to>
                                        <p:strVal val="visible"/>
                                      </p:to>
                                    </p:set>
                                    <p:animEffect filter="wipe(left)" transition="in">
                                      <p:cBhvr additive="repl">
                                        <p:cTn id="357" dur="1000"/>
                                      </p:cBhvr>
                                    </p:animEffect>
                                  </p:childTnLst>
                                </p:cTn>
                              </p:par>
                            </p:childTnLst>
                          </p:cTn>
                        </p:par>
                        <p:par>
                          <p:cTn id="358" nodeType="afterEffect" fill="hold">
                            <p:stCondLst>
                              <p:cond delay="5000"/>
                            </p:stCondLst>
                            <p:childTnLst>
                              <p:par>
                                <p:cTn id="359" nodeType="afterEffect" fill="hold" presetClass="entr" presetID="22" presetSubtype="8">
                                  <p:stCondLst>
                                    <p:cond delay="0"/>
                                  </p:stCondLst>
                                  <p:childTnLst>
                                    <p:set>
                                      <p:cBhvr>
                                        <p:cTn id="360" dur="1" fill="hold">
                                          <p:stCondLst>
                                            <p:cond delay="0"/>
                                          </p:stCondLst>
                                        </p:cTn>
                                        <p:tgtEl>
                                          <p:spTgt spid="347"/>
                                        </p:tgtEl>
                                        <p:attrNameLst>
                                          <p:attrName>style.visibility</p:attrName>
                                        </p:attrNameLst>
                                      </p:cBhvr>
                                      <p:to>
                                        <p:strVal val="visible"/>
                                      </p:to>
                                    </p:set>
                                    <p:animEffect filter="wipe(left)" transition="in">
                                      <p:cBhvr additive="repl">
                                        <p:cTn id="361" dur="2000"/>
                                        <p:tgtEl>
                                          <p:spTgt spid="347"/>
                                        </p:tgtEl>
                                      </p:cBhvr>
                                    </p:animEffect>
                                  </p:childTnLst>
                                </p:cTn>
                              </p:par>
                            </p:childTnLst>
                          </p:cTn>
                        </p:par>
                        <p:par>
                          <p:cTn id="362" nodeType="afterEffect" fill="hold">
                            <p:stCondLst>
                              <p:cond delay="7000"/>
                            </p:stCondLst>
                            <p:childTnLst>
                              <p:par>
                                <p:cTn id="363" nodeType="afterEffect" fill="hold" presetClass="entr" presetID="22" presetSubtype="8">
                                  <p:stCondLst>
                                    <p:cond delay="0"/>
                                  </p:stCondLst>
                                  <p:childTnLst>
                                    <p:set>
                                      <p:cBhvr>
                                        <p:cTn id="364" dur="1" fill="hold">
                                          <p:stCondLst>
                                            <p:cond delay="0"/>
                                          </p:stCondLst>
                                        </p:cTn>
                                        <p:attrNameLst>
                                          <p:attrName>style.visibility</p:attrName>
                                        </p:attrNameLst>
                                      </p:cBhvr>
                                      <p:to>
                                        <p:strVal val="visible"/>
                                      </p:to>
                                    </p:set>
                                    <p:animEffect filter="wipe(left)" transition="in">
                                      <p:cBhvr additive="repl">
                                        <p:cTn id="365" dur="1000"/>
                                      </p:cBhvr>
                                    </p:animEffect>
                                  </p:childTnLst>
                                </p:cTn>
                              </p:par>
                            </p:childTnLst>
                          </p:cTn>
                        </p:par>
                        <p:par>
                          <p:cTn id="366" nodeType="afterEffect" fill="hold">
                            <p:stCondLst>
                              <p:cond delay="8000"/>
                            </p:stCondLst>
                            <p:childTnLst>
                              <p:par>
                                <p:cTn id="367" nodeType="afterEffect" fill="hold" presetClass="entr" presetID="22" presetSubtype="8">
                                  <p:stCondLst>
                                    <p:cond delay="0"/>
                                  </p:stCondLst>
                                  <p:childTnLst>
                                    <p:set>
                                      <p:cBhvr>
                                        <p:cTn id="368" dur="1" fill="hold">
                                          <p:stCondLst>
                                            <p:cond delay="0"/>
                                          </p:stCondLst>
                                        </p:cTn>
                                        <p:attrNameLst>
                                          <p:attrName>style.visibility</p:attrName>
                                        </p:attrNameLst>
                                      </p:cBhvr>
                                      <p:to>
                                        <p:strVal val="visible"/>
                                      </p:to>
                                    </p:set>
                                    <p:animEffect filter="wipe(left)" transition="in">
                                      <p:cBhvr additive="repl">
                                        <p:cTn id="369" dur="500"/>
                                      </p:cBhvr>
                                    </p:animEffect>
                                  </p:childTnLst>
                                </p:cTn>
                              </p:par>
                              <p:par>
                                <p:cTn id="370" nodeType="withEffect" fill="hold" presetClass="entr" presetID="22" presetSubtype="4">
                                  <p:stCondLst>
                                    <p:cond delay="0"/>
                                  </p:stCondLst>
                                  <p:childTnLst>
                                    <p:set>
                                      <p:cBhvr>
                                        <p:cTn id="371" dur="1" fill="hold">
                                          <p:stCondLst>
                                            <p:cond delay="0"/>
                                          </p:stCondLst>
                                        </p:cTn>
                                        <p:attrNameLst>
                                          <p:attrName>style.visibility</p:attrName>
                                        </p:attrNameLst>
                                      </p:cBhvr>
                                      <p:to>
                                        <p:strVal val="visible"/>
                                      </p:to>
                                    </p:set>
                                    <p:animEffect filter="wipe(down)" transition="out">
                                      <p:cBhvr additive="repl">
                                        <p:cTn id="372" dur="500"/>
                                      </p:cBhvr>
                                    </p:animEffect>
                                  </p:childTnLst>
                                </p:cTn>
                              </p:par>
                            </p:childTnLst>
                          </p:cTn>
                        </p:par>
                        <p:par>
                          <p:cTn id="373" nodeType="afterEffect" fill="hold">
                            <p:stCondLst>
                              <p:cond delay="8500"/>
                            </p:stCondLst>
                            <p:childTnLst>
                              <p:par>
                                <p:cTn id="374" nodeType="afterEffect" fill="hold" presetClass="entr" presetID="22" presetSubtype="8">
                                  <p:stCondLst>
                                    <p:cond delay="0"/>
                                  </p:stCondLst>
                                  <p:childTnLst>
                                    <p:set>
                                      <p:cBhvr>
                                        <p:cTn id="375" dur="1" fill="hold">
                                          <p:stCondLst>
                                            <p:cond delay="0"/>
                                          </p:stCondLst>
                                        </p:cTn>
                                        <p:attrNameLst>
                                          <p:attrName>style.visibility</p:attrName>
                                        </p:attrNameLst>
                                      </p:cBhvr>
                                      <p:to>
                                        <p:strVal val="visible"/>
                                      </p:to>
                                    </p:set>
                                    <p:animEffect filter="wipe(left)" transition="in">
                                      <p:cBhvr additive="repl">
                                        <p:cTn id="376" dur="1000"/>
                                      </p:cBhvr>
                                    </p:animEffect>
                                  </p:childTnLst>
                                </p:cTn>
                              </p:par>
                            </p:childTnLst>
                          </p:cTn>
                        </p:par>
                        <p:par>
                          <p:cTn id="377" nodeType="afterEffect" fill="hold">
                            <p:stCondLst>
                              <p:cond delay="9500"/>
                            </p:stCondLst>
                            <p:childTnLst>
                              <p:par>
                                <p:cTn id="378" nodeType="afterEffect" fill="hold" presetClass="entr" presetID="22" presetSubtype="1">
                                  <p:stCondLst>
                                    <p:cond delay="0"/>
                                  </p:stCondLst>
                                  <p:childTnLst>
                                    <p:set>
                                      <p:cBhvr>
                                        <p:cTn id="379" dur="1" fill="hold">
                                          <p:stCondLst>
                                            <p:cond delay="0"/>
                                          </p:stCondLst>
                                        </p:cTn>
                                        <p:tgtEl>
                                          <p:spTgt spid="361"/>
                                        </p:tgtEl>
                                        <p:attrNameLst>
                                          <p:attrName>style.visibility</p:attrName>
                                        </p:attrNameLst>
                                      </p:cBhvr>
                                      <p:to>
                                        <p:strVal val="visible"/>
                                      </p:to>
                                    </p:set>
                                    <p:animEffect filter="wipe(up)" transition="in">
                                      <p:cBhvr additive="repl">
                                        <p:cTn id="380" dur="2000"/>
                                        <p:tgtEl>
                                          <p:spTgt spid="361"/>
                                        </p:tgtEl>
                                      </p:cBhvr>
                                    </p:animEffect>
                                  </p:childTnLst>
                                </p:cTn>
                              </p:par>
                            </p:childTnLst>
                          </p:cTn>
                        </p:par>
                        <p:par>
                          <p:cTn id="381" nodeType="afterEffect" fill="hold">
                            <p:stCondLst>
                              <p:cond delay="11500"/>
                            </p:stCondLst>
                            <p:childTnLst>
                              <p:par>
                                <p:cTn id="382" nodeType="afterEffect" fill="hold" presetClass="entr" presetID="22" presetSubtype="1">
                                  <p:stCondLst>
                                    <p:cond delay="0"/>
                                  </p:stCondLst>
                                  <p:childTnLst>
                                    <p:set>
                                      <p:cBhvr>
                                        <p:cTn id="383" dur="1" fill="hold">
                                          <p:stCondLst>
                                            <p:cond delay="0"/>
                                          </p:stCondLst>
                                        </p:cTn>
                                        <p:attrNameLst>
                                          <p:attrName>style.visibility</p:attrName>
                                        </p:attrNameLst>
                                      </p:cBhvr>
                                      <p:to>
                                        <p:strVal val="visible"/>
                                      </p:to>
                                    </p:set>
                                    <p:animEffect filter="wipe(up)" transition="in">
                                      <p:cBhvr additive="repl">
                                        <p:cTn id="384" dur="1000"/>
                                      </p:cBhvr>
                                    </p:animEffect>
                                  </p:childTnLst>
                                </p:cTn>
                              </p:par>
                            </p:childTnLst>
                          </p:cTn>
                        </p:par>
                        <p:par>
                          <p:cTn id="385" nodeType="afterEffect" fill="hold">
                            <p:stCondLst>
                              <p:cond delay="12500"/>
                            </p:stCondLst>
                            <p:childTnLst>
                              <p:par>
                                <p:cTn id="386" nodeType="afterEffect" fill="hold" presetClass="entr" presetID="22" presetSubtype="8">
                                  <p:stCondLst>
                                    <p:cond delay="0"/>
                                  </p:stCondLst>
                                  <p:childTnLst>
                                    <p:set>
                                      <p:cBhvr>
                                        <p:cTn id="387" dur="1" fill="hold">
                                          <p:stCondLst>
                                            <p:cond delay="0"/>
                                          </p:stCondLst>
                                        </p:cTn>
                                        <p:attrNameLst>
                                          <p:attrName>style.visibility</p:attrName>
                                        </p:attrNameLst>
                                      </p:cBhvr>
                                      <p:to>
                                        <p:strVal val="visible"/>
                                      </p:to>
                                    </p:set>
                                    <p:animEffect filter="wipe(left)" transition="in">
                                      <p:cBhvr additive="repl">
                                        <p:cTn id="388" dur="1000"/>
                                      </p:cBhvr>
                                    </p:animEffect>
                                  </p:childTnLst>
                                </p:cTn>
                              </p:par>
                            </p:childTnLst>
                          </p:cTn>
                        </p:par>
                        <p:par>
                          <p:cTn id="389" nodeType="afterEffect" fill="hold">
                            <p:stCondLst>
                              <p:cond delay="14000"/>
                            </p:stCondLst>
                            <p:childTnLst>
                              <p:par>
                                <p:cTn id="390" nodeType="afterEffect" fill="hold" presetClass="entr" presetID="22" presetSubtype="2">
                                  <p:stCondLst>
                                    <p:cond delay="0"/>
                                  </p:stCondLst>
                                  <p:childTnLst>
                                    <p:set>
                                      <p:cBhvr>
                                        <p:cTn id="391" dur="1" fill="hold">
                                          <p:stCondLst>
                                            <p:cond delay="0"/>
                                          </p:stCondLst>
                                        </p:cTn>
                                        <p:tgtEl>
                                          <p:spTgt spid="369"/>
                                        </p:tgtEl>
                                        <p:attrNameLst>
                                          <p:attrName>style.visibility</p:attrName>
                                        </p:attrNameLst>
                                      </p:cBhvr>
                                      <p:to>
                                        <p:strVal val="visible"/>
                                      </p:to>
                                    </p:set>
                                    <p:animEffect filter="wipe(right)" transition="out">
                                      <p:cBhvr additive="repl">
                                        <p:cTn id="392" dur="500"/>
                                        <p:tgtEl>
                                          <p:spTgt spid="369"/>
                                        </p:tgtEl>
                                      </p:cBhvr>
                                    </p:animEffect>
                                  </p:childTnLst>
                                </p:cTn>
                              </p:par>
                            </p:childTnLst>
                          </p:cTn>
                        </p:par>
                        <p:par>
                          <p:cTn id="393" nodeType="afterEffect" fill="hold">
                            <p:stCondLst>
                              <p:cond delay="14500"/>
                            </p:stCondLst>
                            <p:childTnLst>
                              <p:par>
                                <p:cTn id="394" nodeType="afterEffect" fill="hold" presetClass="entr" presetID="22" presetSubtype="8">
                                  <p:stCondLst>
                                    <p:cond delay="0"/>
                                  </p:stCondLst>
                                  <p:childTnLst>
                                    <p:set>
                                      <p:cBhvr>
                                        <p:cTn id="395" dur="1" fill="hold">
                                          <p:stCondLst>
                                            <p:cond delay="0"/>
                                          </p:stCondLst>
                                        </p:cTn>
                                        <p:attrNameLst>
                                          <p:attrName>style.visibility</p:attrName>
                                        </p:attrNameLst>
                                      </p:cBhvr>
                                      <p:to>
                                        <p:strVal val="visible"/>
                                      </p:to>
                                    </p:set>
                                    <p:animEffect filter="wipe(left)" transition="in">
                                      <p:cBhvr additive="repl">
                                        <p:cTn id="396" dur="500"/>
                                      </p:cBhvr>
                                    </p:animEffect>
                                  </p:childTnLst>
                                </p:cTn>
                              </p:par>
                            </p:childTnLst>
                          </p:cTn>
                        </p:par>
                        <p:par>
                          <p:cTn id="397" nodeType="afterEffect" fill="hold">
                            <p:stCondLst>
                              <p:cond delay="15000"/>
                            </p:stCondLst>
                            <p:childTnLst>
                              <p:par>
                                <p:cTn id="398" nodeType="afterEffect" fill="hold" presetClass="entr" presetID="22" presetSubtype="8">
                                  <p:stCondLst>
                                    <p:cond delay="0"/>
                                  </p:stCondLst>
                                  <p:childTnLst>
                                    <p:set>
                                      <p:cBhvr>
                                        <p:cTn id="399" dur="1" fill="hold">
                                          <p:stCondLst>
                                            <p:cond delay="0"/>
                                          </p:stCondLst>
                                        </p:cTn>
                                        <p:attrNameLst>
                                          <p:attrName>style.visibility</p:attrName>
                                        </p:attrNameLst>
                                      </p:cBhvr>
                                      <p:to>
                                        <p:strVal val="visible"/>
                                      </p:to>
                                    </p:set>
                                    <p:animEffect filter="wipe(left)" transition="in">
                                      <p:cBhvr additive="repl">
                                        <p:cTn id="400" dur="1000"/>
                                      </p:cBhvr>
                                    </p:animEffect>
                                  </p:childTnLst>
                                </p:cTn>
                              </p:par>
                            </p:childTnLst>
                          </p:cTn>
                        </p:par>
                        <p:par>
                          <p:cTn id="401" nodeType="afterEffect" fill="hold">
                            <p:stCondLst>
                              <p:cond delay="16000"/>
                            </p:stCondLst>
                            <p:childTnLst>
                              <p:par>
                                <p:cTn id="402" nodeType="afterEffect" fill="hold" presetClass="entr" presetID="22" presetSubtype="8">
                                  <p:stCondLst>
                                    <p:cond delay="0"/>
                                  </p:stCondLst>
                                  <p:childTnLst>
                                    <p:set>
                                      <p:cBhvr>
                                        <p:cTn id="403" dur="1" fill="hold">
                                          <p:stCondLst>
                                            <p:cond delay="0"/>
                                          </p:stCondLst>
                                        </p:cTn>
                                        <p:attrNameLst>
                                          <p:attrName>style.visibility</p:attrName>
                                        </p:attrNameLst>
                                      </p:cBhvr>
                                      <p:to>
                                        <p:strVal val="visible"/>
                                      </p:to>
                                    </p:set>
                                    <p:animEffect filter="wipe(left)" transition="in">
                                      <p:cBhvr additive="repl">
                                        <p:cTn id="404" dur="1000"/>
                                      </p:cBhvr>
                                    </p:animEffect>
                                  </p:childTnLst>
                                </p:cTn>
                              </p:par>
                            </p:childTnLst>
                          </p:cTn>
                        </p:par>
                        <p:par>
                          <p:cTn id="405" nodeType="afterEffect" fill="hold">
                            <p:stCondLst>
                              <p:cond delay="17000"/>
                            </p:stCondLst>
                            <p:childTnLst>
                              <p:par>
                                <p:cTn id="406" nodeType="afterEffect" fill="hold" presetClass="entr" presetID="22" presetSubtype="4">
                                  <p:stCondLst>
                                    <p:cond delay="0"/>
                                  </p:stCondLst>
                                  <p:childTnLst>
                                    <p:set>
                                      <p:cBhvr>
                                        <p:cTn id="407" dur="1" fill="hold">
                                          <p:stCondLst>
                                            <p:cond delay="0"/>
                                          </p:stCondLst>
                                        </p:cTn>
                                        <p:tgtEl>
                                          <p:spTgt spid="376"/>
                                        </p:tgtEl>
                                        <p:attrNameLst>
                                          <p:attrName>style.visibility</p:attrName>
                                        </p:attrNameLst>
                                      </p:cBhvr>
                                      <p:to>
                                        <p:strVal val="visible"/>
                                      </p:to>
                                    </p:set>
                                    <p:animEffect filter="wipe(down)" transition="out">
                                      <p:cBhvr additive="repl">
                                        <p:cTn id="408" dur="500"/>
                                        <p:tgtEl>
                                          <p:spTgt spid="376"/>
                                        </p:tgtEl>
                                      </p:cBhvr>
                                    </p:animEffect>
                                  </p:childTnLst>
                                </p:cTn>
                              </p:par>
                            </p:childTnLst>
                          </p:cTn>
                        </p:par>
                        <p:par>
                          <p:cTn id="409" nodeType="afterEffect" fill="hold">
                            <p:stCondLst>
                              <p:cond delay="17500"/>
                            </p:stCondLst>
                            <p:childTnLst>
                              <p:par>
                                <p:cTn id="410" nodeType="afterEffect" fill="hold" presetClass="entr" presetID="22" presetSubtype="8">
                                  <p:stCondLst>
                                    <p:cond delay="0"/>
                                  </p:stCondLst>
                                  <p:childTnLst>
                                    <p:set>
                                      <p:cBhvr>
                                        <p:cTn id="411" dur="1" fill="hold">
                                          <p:stCondLst>
                                            <p:cond delay="0"/>
                                          </p:stCondLst>
                                        </p:cTn>
                                        <p:attrNameLst>
                                          <p:attrName>style.visibility</p:attrName>
                                        </p:attrNameLst>
                                      </p:cBhvr>
                                      <p:to>
                                        <p:strVal val="visible"/>
                                      </p:to>
                                    </p:set>
                                    <p:animEffect filter="wipe(left)" transition="in">
                                      <p:cBhvr additive="repl">
                                        <p:cTn id="412" dur="500"/>
                                      </p:cBhvr>
                                    </p:animEffect>
                                  </p:childTnLst>
                                </p:cTn>
                              </p:par>
                            </p:childTnLst>
                          </p:cTn>
                        </p:par>
                        <p:par>
                          <p:cTn id="413" nodeType="afterEffect" fill="hold">
                            <p:stCondLst>
                              <p:cond delay="18000"/>
                            </p:stCondLst>
                            <p:childTnLst>
                              <p:par>
                                <p:cTn id="414" nodeType="afterEffect" fill="hold" presetClass="entr" presetID="22" presetSubtype="8">
                                  <p:stCondLst>
                                    <p:cond delay="0"/>
                                  </p:stCondLst>
                                  <p:childTnLst>
                                    <p:set>
                                      <p:cBhvr>
                                        <p:cTn id="415" dur="1" fill="hold">
                                          <p:stCondLst>
                                            <p:cond delay="0"/>
                                          </p:stCondLst>
                                        </p:cTn>
                                        <p:tgtEl>
                                          <p:spTgt spid="380"/>
                                        </p:tgtEl>
                                        <p:attrNameLst>
                                          <p:attrName>style.visibility</p:attrName>
                                        </p:attrNameLst>
                                      </p:cBhvr>
                                      <p:to>
                                        <p:strVal val="visible"/>
                                      </p:to>
                                    </p:set>
                                    <p:animEffect filter="wipe(left)" transition="in">
                                      <p:cBhvr additive="repl">
                                        <p:cTn id="416" dur="2000"/>
                                        <p:tgtEl>
                                          <p:spTgt spid="380"/>
                                        </p:tgtEl>
                                      </p:cBhvr>
                                    </p:animEffect>
                                  </p:childTnLst>
                                </p:cTn>
                              </p:par>
                            </p:childTnLst>
                          </p:cTn>
                        </p:par>
                        <p:par>
                          <p:cTn id="417" nodeType="afterEffect" fill="hold">
                            <p:stCondLst>
                              <p:cond delay="20000"/>
                            </p:stCondLst>
                            <p:childTnLst>
                              <p:par>
                                <p:cTn id="418" nodeType="afterEffect" fill="hold" presetClass="entr" presetID="22" presetSubtype="4">
                                  <p:stCondLst>
                                    <p:cond delay="0"/>
                                  </p:stCondLst>
                                  <p:childTnLst>
                                    <p:set>
                                      <p:cBhvr>
                                        <p:cTn id="419" dur="1" fill="hold">
                                          <p:stCondLst>
                                            <p:cond delay="0"/>
                                          </p:stCondLst>
                                        </p:cTn>
                                        <p:tgtEl>
                                          <p:spTgt spid="379"/>
                                        </p:tgtEl>
                                        <p:attrNameLst>
                                          <p:attrName>style.visibility</p:attrName>
                                        </p:attrNameLst>
                                      </p:cBhvr>
                                      <p:to>
                                        <p:strVal val="visible"/>
                                      </p:to>
                                    </p:set>
                                    <p:animEffect filter="wipe(down)" transition="out">
                                      <p:cBhvr additive="repl">
                                        <p:cTn id="420" dur="500"/>
                                        <p:tgtEl>
                                          <p:spTgt spid="379"/>
                                        </p:tgtEl>
                                      </p:cBhvr>
                                    </p:animEffect>
                                  </p:childTnLst>
                                </p:cTn>
                              </p:par>
                            </p:childTnLst>
                          </p:cTn>
                        </p:par>
                        <p:par>
                          <p:cTn id="421" nodeType="afterEffect" fill="hold">
                            <p:stCondLst>
                              <p:cond delay="20500"/>
                            </p:stCondLst>
                            <p:childTnLst>
                              <p:par>
                                <p:cTn id="422" nodeType="afterEffect" fill="hold" presetClass="entr" presetID="22" presetSubtype="8">
                                  <p:stCondLst>
                                    <p:cond delay="0"/>
                                  </p:stCondLst>
                                  <p:childTnLst>
                                    <p:set>
                                      <p:cBhvr>
                                        <p:cTn id="423" dur="1" fill="hold">
                                          <p:stCondLst>
                                            <p:cond delay="0"/>
                                          </p:stCondLst>
                                        </p:cTn>
                                        <p:attrNameLst>
                                          <p:attrName>style.visibility</p:attrName>
                                        </p:attrNameLst>
                                      </p:cBhvr>
                                      <p:to>
                                        <p:strVal val="visible"/>
                                      </p:to>
                                    </p:set>
                                    <p:animEffect filter="wipe(left)" transition="in">
                                      <p:cBhvr additive="repl">
                                        <p:cTn id="424" dur="1000"/>
                                      </p:cBhvr>
                                    </p:animEffect>
                                  </p:childTnLst>
                                </p:cTn>
                              </p:par>
                            </p:childTnLst>
                          </p:cTn>
                        </p:par>
                        <p:par>
                          <p:cTn id="425" nodeType="afterEffect" fill="hold">
                            <p:stCondLst>
                              <p:cond delay="21500"/>
                            </p:stCondLst>
                            <p:childTnLst>
                              <p:par>
                                <p:cTn id="426" nodeType="afterEffect" fill="hold" presetClass="entr" presetID="22" presetSubtype="1">
                                  <p:stCondLst>
                                    <p:cond delay="0"/>
                                  </p:stCondLst>
                                  <p:childTnLst>
                                    <p:set>
                                      <p:cBhvr>
                                        <p:cTn id="427" dur="1" fill="hold">
                                          <p:stCondLst>
                                            <p:cond delay="0"/>
                                          </p:stCondLst>
                                        </p:cTn>
                                        <p:tgtEl>
                                          <p:spTgt spid="384"/>
                                        </p:tgtEl>
                                        <p:attrNameLst>
                                          <p:attrName>style.visibility</p:attrName>
                                        </p:attrNameLst>
                                      </p:cBhvr>
                                      <p:to>
                                        <p:strVal val="visible"/>
                                      </p:to>
                                    </p:set>
                                    <p:animEffect filter="wipe(up)" transition="in">
                                      <p:cBhvr additive="repl">
                                        <p:cTn id="428" dur="2000"/>
                                        <p:tgtEl>
                                          <p:spTgt spid="384"/>
                                        </p:tgtEl>
                                      </p:cBhvr>
                                    </p:animEffect>
                                  </p:childTnLst>
                                </p:cTn>
                              </p:par>
                            </p:childTnLst>
                          </p:cTn>
                        </p:par>
                        <p:par>
                          <p:cTn id="429" nodeType="afterEffect" fill="hold">
                            <p:stCondLst>
                              <p:cond delay="23500"/>
                            </p:stCondLst>
                            <p:childTnLst>
                              <p:par>
                                <p:cTn id="430" nodeType="afterEffect" fill="hold" presetClass="entr" presetID="22" presetSubtype="2">
                                  <p:stCondLst>
                                    <p:cond delay="0"/>
                                  </p:stCondLst>
                                  <p:childTnLst>
                                    <p:set>
                                      <p:cBhvr>
                                        <p:cTn id="431" dur="1" fill="hold">
                                          <p:stCondLst>
                                            <p:cond delay="0"/>
                                          </p:stCondLst>
                                        </p:cTn>
                                        <p:tgtEl>
                                          <p:spTgt spid="385"/>
                                        </p:tgtEl>
                                        <p:attrNameLst>
                                          <p:attrName>style.visibility</p:attrName>
                                        </p:attrNameLst>
                                      </p:cBhvr>
                                      <p:to>
                                        <p:strVal val="visible"/>
                                      </p:to>
                                    </p:set>
                                    <p:animEffect filter="wipe(right)" transition="out">
                                      <p:cBhvr additive="repl">
                                        <p:cTn id="432" dur="500"/>
                                        <p:tgtEl>
                                          <p:spTgt spid="385"/>
                                        </p:tgtEl>
                                      </p:cBhvr>
                                    </p:animEffect>
                                  </p:childTnLst>
                                </p:cTn>
                              </p:par>
                            </p:childTnLst>
                          </p:cTn>
                        </p:par>
                        <p:par>
                          <p:cTn id="433" nodeType="afterEffect" fill="hold">
                            <p:stCondLst>
                              <p:cond delay="24000"/>
                            </p:stCondLst>
                            <p:childTnLst>
                              <p:par>
                                <p:cTn id="434" nodeType="afterEffect" fill="hold" presetClass="entr" presetID="22" presetSubtype="8">
                                  <p:stCondLst>
                                    <p:cond delay="0"/>
                                  </p:stCondLst>
                                  <p:childTnLst>
                                    <p:set>
                                      <p:cBhvr>
                                        <p:cTn id="435" dur="1" fill="hold">
                                          <p:stCondLst>
                                            <p:cond delay="0"/>
                                          </p:stCondLst>
                                        </p:cTn>
                                        <p:attrNameLst>
                                          <p:attrName>style.visibility</p:attrName>
                                        </p:attrNameLst>
                                      </p:cBhvr>
                                      <p:to>
                                        <p:strVal val="visible"/>
                                      </p:to>
                                    </p:set>
                                    <p:animEffect filter="wipe(left)" transition="in">
                                      <p:cBhvr additive="repl">
                                        <p:cTn id="436" dur="500"/>
                                      </p:cBhvr>
                                    </p:animEffect>
                                  </p:childTnLst>
                                </p:cTn>
                              </p:par>
                            </p:childTnLst>
                          </p:cTn>
                        </p:par>
                        <p:par>
                          <p:cTn id="437" nodeType="afterEffect" fill="hold">
                            <p:stCondLst>
                              <p:cond delay="24500"/>
                            </p:stCondLst>
                            <p:childTnLst>
                              <p:par>
                                <p:cTn id="438" nodeType="afterEffect" fill="hold" presetClass="entr" presetID="22" presetSubtype="1">
                                  <p:stCondLst>
                                    <p:cond delay="0"/>
                                  </p:stCondLst>
                                  <p:childTnLst>
                                    <p:set>
                                      <p:cBhvr>
                                        <p:cTn id="439" dur="1" fill="hold">
                                          <p:stCondLst>
                                            <p:cond delay="0"/>
                                          </p:stCondLst>
                                        </p:cTn>
                                        <p:attrNameLst>
                                          <p:attrName>style.visibility</p:attrName>
                                        </p:attrNameLst>
                                      </p:cBhvr>
                                      <p:to>
                                        <p:strVal val="visible"/>
                                      </p:to>
                                    </p:set>
                                    <p:animEffect filter="wipe(up)" transition="in">
                                      <p:cBhvr additive="repl">
                                        <p:cTn id="440" dur="1000"/>
                                      </p:cBhvr>
                                    </p:animEffect>
                                  </p:childTnLst>
                                </p:cTn>
                              </p:par>
                            </p:childTnLst>
                          </p:cTn>
                        </p:par>
                        <p:par>
                          <p:cTn id="441" nodeType="afterEffect" fill="hold">
                            <p:stCondLst>
                              <p:cond delay="25500"/>
                            </p:stCondLst>
                            <p:childTnLst>
                              <p:par>
                                <p:cTn id="442" nodeType="afterEffect" fill="hold" presetClass="entr" presetID="22" presetSubtype="2">
                                  <p:stCondLst>
                                    <p:cond delay="0"/>
                                  </p:stCondLst>
                                  <p:childTnLst>
                                    <p:set>
                                      <p:cBhvr>
                                        <p:cTn id="443" dur="1" fill="hold">
                                          <p:stCondLst>
                                            <p:cond delay="0"/>
                                          </p:stCondLst>
                                        </p:cTn>
                                        <p:tgtEl>
                                          <p:spTgt spid="390"/>
                                        </p:tgtEl>
                                        <p:attrNameLst>
                                          <p:attrName>style.visibility</p:attrName>
                                        </p:attrNameLst>
                                      </p:cBhvr>
                                      <p:to>
                                        <p:strVal val="visible"/>
                                      </p:to>
                                    </p:set>
                                    <p:animEffect filter="wipe(right)" transition="out">
                                      <p:cBhvr additive="repl">
                                        <p:cTn id="444" dur="500"/>
                                        <p:tgtEl>
                                          <p:spTgt spid="390"/>
                                        </p:tgtEl>
                                      </p:cBhvr>
                                    </p:animEffect>
                                  </p:childTnLst>
                                </p:cTn>
                              </p:par>
                            </p:childTnLst>
                          </p:cTn>
                        </p:par>
                        <p:par>
                          <p:cTn id="445" nodeType="afterEffect" fill="hold">
                            <p:stCondLst>
                              <p:cond delay="26000"/>
                            </p:stCondLst>
                            <p:childTnLst>
                              <p:par>
                                <p:cTn id="446" nodeType="afterEffect" fill="hold" presetClass="entr" presetID="22" presetSubtype="8">
                                  <p:stCondLst>
                                    <p:cond delay="0"/>
                                  </p:stCondLst>
                                  <p:childTnLst>
                                    <p:set>
                                      <p:cBhvr>
                                        <p:cTn id="447" dur="1" fill="hold">
                                          <p:stCondLst>
                                            <p:cond delay="0"/>
                                          </p:stCondLst>
                                        </p:cTn>
                                        <p:attrNameLst>
                                          <p:attrName>style.visibility</p:attrName>
                                        </p:attrNameLst>
                                      </p:cBhvr>
                                      <p:to>
                                        <p:strVal val="visible"/>
                                      </p:to>
                                    </p:set>
                                    <p:animEffect filter="wipe(left)" transition="in">
                                      <p:cBhvr additive="repl">
                                        <p:cTn id="448" dur="500"/>
                                      </p:cBhvr>
                                    </p:animEffect>
                                  </p:childTnLst>
                                </p:cTn>
                              </p:par>
                            </p:childTnLst>
                          </p:cTn>
                        </p:par>
                        <p:par>
                          <p:cTn id="449" nodeType="afterEffect" fill="hold">
                            <p:stCondLst>
                              <p:cond delay="26500"/>
                            </p:stCondLst>
                            <p:childTnLst>
                              <p:par>
                                <p:cTn id="450" nodeType="afterEffect" fill="hold" presetClass="entr" presetID="22" presetSubtype="8">
                                  <p:stCondLst>
                                    <p:cond delay="0"/>
                                  </p:stCondLst>
                                  <p:childTnLst>
                                    <p:set>
                                      <p:cBhvr>
                                        <p:cTn id="451" dur="1" fill="hold">
                                          <p:stCondLst>
                                            <p:cond delay="0"/>
                                          </p:stCondLst>
                                        </p:cTn>
                                        <p:attrNameLst>
                                          <p:attrName>style.visibility</p:attrName>
                                        </p:attrNameLst>
                                      </p:cBhvr>
                                      <p:to>
                                        <p:strVal val="visible"/>
                                      </p:to>
                                    </p:set>
                                    <p:animEffect filter="wipe(left)" transition="in">
                                      <p:cBhvr additive="repl">
                                        <p:cTn id="452" dur="1000"/>
                                      </p:cBhvr>
                                    </p:animEffect>
                                  </p:childTnLst>
                                </p:cTn>
                              </p:par>
                            </p:childTnLst>
                          </p:cTn>
                        </p:par>
                        <p:par>
                          <p:cTn id="453" nodeType="afterEffect" fill="hold">
                            <p:stCondLst>
                              <p:cond delay="27500"/>
                            </p:stCondLst>
                            <p:childTnLst>
                              <p:par>
                                <p:cTn id="454" nodeType="afterEffect" fill="hold" presetClass="entr" presetID="22" presetSubtype="4">
                                  <p:stCondLst>
                                    <p:cond delay="0"/>
                                  </p:stCondLst>
                                  <p:childTnLst>
                                    <p:set>
                                      <p:cBhvr>
                                        <p:cTn id="455" dur="1" fill="hold">
                                          <p:stCondLst>
                                            <p:cond delay="0"/>
                                          </p:stCondLst>
                                        </p:cTn>
                                        <p:tgtEl>
                                          <p:spTgt spid="396"/>
                                        </p:tgtEl>
                                        <p:attrNameLst>
                                          <p:attrName>style.visibility</p:attrName>
                                        </p:attrNameLst>
                                      </p:cBhvr>
                                      <p:to>
                                        <p:strVal val="visible"/>
                                      </p:to>
                                    </p:set>
                                    <p:animEffect filter="wipe(down)" transition="out">
                                      <p:cBhvr additive="repl">
                                        <p:cTn id="456" dur="500"/>
                                        <p:tgtEl>
                                          <p:spTgt spid="396"/>
                                        </p:tgtEl>
                                      </p:cBhvr>
                                    </p:animEffect>
                                  </p:childTnLst>
                                </p:cTn>
                              </p:par>
                            </p:childTnLst>
                          </p:cTn>
                        </p:par>
                        <p:par>
                          <p:cTn id="457" nodeType="afterEffect" fill="hold">
                            <p:stCondLst>
                              <p:cond delay="28000"/>
                            </p:stCondLst>
                            <p:childTnLst>
                              <p:par>
                                <p:cTn id="458" nodeType="afterEffect" fill="hold" presetClass="entr" presetID="22" presetSubtype="8">
                                  <p:stCondLst>
                                    <p:cond delay="0"/>
                                  </p:stCondLst>
                                  <p:childTnLst>
                                    <p:set>
                                      <p:cBhvr>
                                        <p:cTn id="459" dur="1" fill="hold">
                                          <p:stCondLst>
                                            <p:cond delay="0"/>
                                          </p:stCondLst>
                                        </p:cTn>
                                        <p:attrNameLst>
                                          <p:attrName>style.visibility</p:attrName>
                                        </p:attrNameLst>
                                      </p:cBhvr>
                                      <p:to>
                                        <p:strVal val="visible"/>
                                      </p:to>
                                    </p:set>
                                    <p:animEffect filter="wipe(left)" transition="in">
                                      <p:cBhvr additive="repl">
                                        <p:cTn id="460" dur="500"/>
                                      </p:cBhvr>
                                    </p:animEffect>
                                  </p:childTnLst>
                                </p:cTn>
                              </p:par>
                            </p:childTnLst>
                          </p:cTn>
                        </p:par>
                        <p:par>
                          <p:cTn id="461" nodeType="afterEffect" fill="hold">
                            <p:stCondLst>
                              <p:cond delay="28500"/>
                            </p:stCondLst>
                            <p:childTnLst>
                              <p:par>
                                <p:cTn id="462" nodeType="afterEffect" fill="hold" presetClass="entr" presetID="22" presetSubtype="8">
                                  <p:stCondLst>
                                    <p:cond delay="0"/>
                                  </p:stCondLst>
                                  <p:childTnLst>
                                    <p:set>
                                      <p:cBhvr>
                                        <p:cTn id="463" dur="1" fill="hold">
                                          <p:stCondLst>
                                            <p:cond delay="0"/>
                                          </p:stCondLst>
                                        </p:cTn>
                                        <p:tgtEl>
                                          <p:spTgt spid="362"/>
                                        </p:tgtEl>
                                        <p:attrNameLst>
                                          <p:attrName>style.visibility</p:attrName>
                                        </p:attrNameLst>
                                      </p:cBhvr>
                                      <p:to>
                                        <p:strVal val="visible"/>
                                      </p:to>
                                    </p:set>
                                    <p:animEffect filter="wipe(left)" transition="in">
                                      <p:cBhvr additive="repl">
                                        <p:cTn id="464" dur="500"/>
                                        <p:tgtEl>
                                          <p:spTgt spid="3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d5">
            <a:alpha val="50000"/>
          </a:srgbClr>
        </a:solidFill>
      </p:bgPr>
    </p:bg>
    <p:spTree>
      <p:nvGrpSpPr>
        <p:cNvPr id="1" name=""/>
        <p:cNvGrpSpPr/>
        <p:nvPr/>
      </p:nvGrpSpPr>
      <p:grpSpPr>
        <a:xfrm>
          <a:off x="0" y="0"/>
          <a:ext cx="0" cy="0"/>
          <a:chOff x="0" y="0"/>
          <a:chExt cx="0" cy="0"/>
        </a:xfrm>
      </p:grpSpPr>
      <p:sp>
        <p:nvSpPr>
          <p:cNvPr id="399" name="CustomShape 1"/>
          <p:cNvSpPr/>
          <p:nvPr/>
        </p:nvSpPr>
        <p:spPr>
          <a:xfrm>
            <a:off x="0" y="0"/>
            <a:ext cx="303480" cy="6856560"/>
          </a:xfrm>
          <a:prstGeom prst="rect">
            <a:avLst/>
          </a:prstGeom>
          <a:solidFill>
            <a:srgbClr val="d6b128"/>
          </a:solidFill>
          <a:ln w="9360">
            <a:noFill/>
          </a:ln>
        </p:spPr>
        <p:style>
          <a:lnRef idx="0"/>
          <a:fillRef idx="0"/>
          <a:effectRef idx="0"/>
          <a:fontRef idx="minor"/>
        </p:style>
      </p:sp>
      <p:sp>
        <p:nvSpPr>
          <p:cNvPr id="400" name="CustomShape 2"/>
          <p:cNvSpPr/>
          <p:nvPr/>
        </p:nvSpPr>
        <p:spPr>
          <a:xfrm>
            <a:off x="533520" y="152280"/>
            <a:ext cx="8207640" cy="95256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0" lang="ru-RU" sz="2400" spc="389" strike="noStrike">
                <a:solidFill>
                  <a:srgbClr val="996633"/>
                </a:solidFill>
                <a:latin typeface="Tahoma"/>
                <a:ea typeface="Tahoma"/>
              </a:rPr>
              <a:t>ACTIVE LEARNING</a:t>
            </a:r>
            <a:r>
              <a:rPr b="0" lang="ru-RU" sz="2400" spc="-1" strike="noStrike">
                <a:solidFill>
                  <a:srgbClr val="996633"/>
                </a:solidFill>
                <a:latin typeface="Tahoma"/>
                <a:ea typeface="Tahoma"/>
              </a:rPr>
              <a:t>   </a:t>
            </a:r>
            <a:r>
              <a:rPr b="1" lang="ru-RU" sz="7100" spc="-1" strike="noStrike" baseline="-10000">
                <a:solidFill>
                  <a:srgbClr val="c00000"/>
                </a:solidFill>
                <a:latin typeface="Century"/>
                <a:ea typeface="Tahoma"/>
              </a:rPr>
              <a:t>3</a:t>
            </a:r>
            <a:r>
              <a:rPr b="0" lang="ru-RU" sz="2400" spc="-1" strike="noStrike">
                <a:solidFill>
                  <a:srgbClr val="996633"/>
                </a:solidFill>
                <a:latin typeface="Tahoma"/>
                <a:ea typeface="Tahoma"/>
              </a:rPr>
              <a:t>   </a:t>
            </a:r>
            <a:br/>
            <a:r>
              <a:rPr b="1" lang="ru-RU" sz="3600" spc="-1" strike="noStrike">
                <a:solidFill>
                  <a:srgbClr val="cc9900"/>
                </a:solidFill>
                <a:latin typeface="Tahoma"/>
                <a:ea typeface="Tahoma"/>
              </a:rPr>
              <a:t>Answers</a:t>
            </a:r>
            <a:endParaRPr b="0" lang="ru-RU" sz="3600" spc="-1" strike="noStrike">
              <a:latin typeface="Arial"/>
            </a:endParaRPr>
          </a:p>
        </p:txBody>
      </p:sp>
      <p:sp>
        <p:nvSpPr>
          <p:cNvPr id="401" name="CustomShape 3"/>
          <p:cNvSpPr/>
          <p:nvPr/>
        </p:nvSpPr>
        <p:spPr>
          <a:xfrm>
            <a:off x="30492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
        <p:nvSpPr>
          <p:cNvPr id="402" name="CustomShape 4"/>
          <p:cNvSpPr/>
          <p:nvPr/>
        </p:nvSpPr>
        <p:spPr>
          <a:xfrm>
            <a:off x="647640" y="1415880"/>
            <a:ext cx="3349800" cy="4896000"/>
          </a:xfrm>
          <a:prstGeom prst="rect">
            <a:avLst/>
          </a:prstGeom>
          <a:noFill/>
          <a:ln>
            <a:noFill/>
          </a:ln>
        </p:spPr>
        <p:style>
          <a:lnRef idx="0"/>
          <a:fillRef idx="0"/>
          <a:effectRef idx="0"/>
          <a:fontRef idx="minor"/>
        </p:style>
        <p:txBody>
          <a:bodyPr lIns="90000" rIns="90000" tIns="45000" bIns="45000"/>
          <a:p>
            <a:pPr>
              <a:lnSpc>
                <a:spcPct val="105000"/>
              </a:lnSpc>
              <a:spcBef>
                <a:spcPts val="1171"/>
              </a:spcBef>
            </a:pPr>
            <a:r>
              <a:rPr b="0" lang="ru-RU" sz="2600" spc="-1" strike="noStrike">
                <a:solidFill>
                  <a:srgbClr val="000000"/>
                </a:solidFill>
                <a:latin typeface="Arial"/>
                <a:ea typeface="DejaVu Sans"/>
              </a:rPr>
              <a:t>The fall in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reduces the </a:t>
            </a:r>
            <a:br/>
            <a:r>
              <a:rPr b="0" lang="ru-RU" sz="2600" spc="-1" strike="noStrike">
                <a:solidFill>
                  <a:srgbClr val="000000"/>
                </a:solidFill>
                <a:latin typeface="Arial"/>
                <a:ea typeface="DejaVu Sans"/>
              </a:rPr>
              <a:t>supply of dollars </a:t>
            </a:r>
            <a:br/>
            <a:r>
              <a:rPr b="0" lang="ru-RU" sz="2600" spc="-1" strike="noStrike">
                <a:solidFill>
                  <a:srgbClr val="000000"/>
                </a:solidFill>
                <a:latin typeface="Arial"/>
                <a:ea typeface="DejaVu Sans"/>
              </a:rPr>
              <a:t>in the foreign exchange market.  </a:t>
            </a:r>
            <a:endParaRPr b="0" lang="ru-RU" sz="2600" spc="-1" strike="noStrike">
              <a:latin typeface="Arial"/>
            </a:endParaRPr>
          </a:p>
          <a:p>
            <a:pPr>
              <a:lnSpc>
                <a:spcPct val="105000"/>
              </a:lnSpc>
              <a:spcBef>
                <a:spcPts val="1171"/>
              </a:spcBef>
            </a:pPr>
            <a:r>
              <a:rPr b="0" lang="ru-RU" sz="2600" spc="-1" strike="noStrike">
                <a:solidFill>
                  <a:srgbClr val="000000"/>
                </a:solidFill>
                <a:latin typeface="Arial"/>
                <a:ea typeface="DejaVu Sans"/>
              </a:rPr>
              <a:t>The real exchange </a:t>
            </a:r>
            <a:br/>
            <a:r>
              <a:rPr b="0" lang="ru-RU" sz="2600" spc="-1" strike="noStrike">
                <a:solidFill>
                  <a:srgbClr val="000000"/>
                </a:solidFill>
                <a:latin typeface="Arial"/>
                <a:ea typeface="DejaVu Sans"/>
              </a:rPr>
              <a:t>rate appreciates,</a:t>
            </a:r>
            <a:endParaRPr b="0" lang="ru-RU" sz="2600" spc="-1" strike="noStrike">
              <a:latin typeface="Arial"/>
            </a:endParaRPr>
          </a:p>
          <a:p>
            <a:pPr>
              <a:lnSpc>
                <a:spcPct val="105000"/>
              </a:lnSpc>
              <a:spcBef>
                <a:spcPts val="1171"/>
              </a:spcBef>
            </a:pPr>
            <a:r>
              <a:rPr b="0" lang="ru-RU" sz="2600" spc="-1" strike="noStrike">
                <a:solidFill>
                  <a:srgbClr val="000000"/>
                </a:solidFill>
                <a:latin typeface="Arial"/>
                <a:ea typeface="DejaVu Sans"/>
              </a:rPr>
              <a:t>reducing net exports.  </a:t>
            </a:r>
            <a:endParaRPr b="0" lang="ru-RU" sz="2600" spc="-1" strike="noStrike">
              <a:latin typeface="Arial"/>
            </a:endParaRPr>
          </a:p>
        </p:txBody>
      </p:sp>
      <p:sp>
        <p:nvSpPr>
          <p:cNvPr id="403" name="CustomShape 5"/>
          <p:cNvSpPr/>
          <p:nvPr/>
        </p:nvSpPr>
        <p:spPr>
          <a:xfrm>
            <a:off x="6303960" y="2508120"/>
            <a:ext cx="1659240" cy="504720"/>
          </a:xfrm>
          <a:prstGeom prst="rect">
            <a:avLst/>
          </a:prstGeom>
          <a:noFill/>
          <a:ln>
            <a:noFill/>
          </a:ln>
        </p:spPr>
        <p:style>
          <a:lnRef idx="0"/>
          <a:fillRef idx="0"/>
          <a:effectRef idx="0"/>
          <a:fontRef idx="minor"/>
        </p:style>
        <p:txBody>
          <a:bodyPr lIns="90000" rIns="90000" tIns="45000" bIns="45000"/>
          <a:p>
            <a:pPr algn="ctr">
              <a:lnSpc>
                <a:spcPct val="105000"/>
              </a:lnSpc>
              <a:spcBef>
                <a:spcPts val="1199"/>
              </a:spcBef>
            </a:pPr>
            <a:r>
              <a:rPr b="0" i="1" lang="ru-RU" sz="2400" spc="-1" strike="noStrike">
                <a:solidFill>
                  <a:srgbClr val="000000"/>
                </a:solidFill>
                <a:latin typeface="Arial"/>
                <a:ea typeface="DejaVu Sans"/>
              </a:rPr>
              <a:t>S</a:t>
            </a:r>
            <a:r>
              <a:rPr b="1" lang="ru-RU" sz="2400" spc="-1" strike="noStrike" baseline="-25000">
                <a:solidFill>
                  <a:srgbClr val="000000"/>
                </a:solidFill>
                <a:latin typeface="Arial"/>
                <a:ea typeface="DejaVu Sans"/>
              </a:rPr>
              <a:t>1</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NCO</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04" name="Line 6"/>
          <p:cNvSpPr/>
          <p:nvPr/>
        </p:nvSpPr>
        <p:spPr>
          <a:xfrm flipV="1">
            <a:off x="6346800" y="2768400"/>
            <a:ext cx="360" cy="3160800"/>
          </a:xfrm>
          <a:prstGeom prst="line">
            <a:avLst/>
          </a:prstGeom>
          <a:ln w="38160">
            <a:solidFill>
              <a:srgbClr val="003399"/>
            </a:solidFill>
            <a:round/>
          </a:ln>
        </p:spPr>
        <p:style>
          <a:lnRef idx="0"/>
          <a:fillRef idx="0"/>
          <a:effectRef idx="0"/>
          <a:fontRef idx="minor"/>
        </p:style>
      </p:sp>
      <p:sp>
        <p:nvSpPr>
          <p:cNvPr id="405" name="Line 7"/>
          <p:cNvSpPr/>
          <p:nvPr/>
        </p:nvSpPr>
        <p:spPr>
          <a:xfrm>
            <a:off x="4741920" y="2849400"/>
            <a:ext cx="360" cy="3073680"/>
          </a:xfrm>
          <a:prstGeom prst="line">
            <a:avLst/>
          </a:prstGeom>
          <a:ln w="12600">
            <a:solidFill>
              <a:schemeClr val="tx1"/>
            </a:solidFill>
            <a:round/>
          </a:ln>
        </p:spPr>
        <p:style>
          <a:lnRef idx="0"/>
          <a:fillRef idx="0"/>
          <a:effectRef idx="0"/>
          <a:fontRef idx="minor"/>
        </p:style>
      </p:sp>
      <p:sp>
        <p:nvSpPr>
          <p:cNvPr id="406" name="Line 8"/>
          <p:cNvSpPr/>
          <p:nvPr/>
        </p:nvSpPr>
        <p:spPr>
          <a:xfrm>
            <a:off x="4735440" y="5925960"/>
            <a:ext cx="3389040" cy="360"/>
          </a:xfrm>
          <a:prstGeom prst="line">
            <a:avLst/>
          </a:prstGeom>
          <a:ln w="12600">
            <a:solidFill>
              <a:schemeClr val="tx1"/>
            </a:solidFill>
            <a:round/>
          </a:ln>
        </p:spPr>
        <p:style>
          <a:lnRef idx="0"/>
          <a:fillRef idx="0"/>
          <a:effectRef idx="0"/>
          <a:fontRef idx="minor"/>
        </p:style>
      </p:sp>
      <p:sp>
        <p:nvSpPr>
          <p:cNvPr id="407" name="CustomShape 9"/>
          <p:cNvSpPr/>
          <p:nvPr/>
        </p:nvSpPr>
        <p:spPr>
          <a:xfrm>
            <a:off x="4525920" y="2411280"/>
            <a:ext cx="41760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E</a:t>
            </a:r>
            <a:endParaRPr b="0" lang="ru-RU" sz="2400" spc="-1" strike="noStrike">
              <a:latin typeface="Arial"/>
            </a:endParaRPr>
          </a:p>
        </p:txBody>
      </p:sp>
      <p:sp>
        <p:nvSpPr>
          <p:cNvPr id="408" name="CustomShape 10"/>
          <p:cNvSpPr/>
          <p:nvPr/>
        </p:nvSpPr>
        <p:spPr>
          <a:xfrm>
            <a:off x="7192800" y="5981760"/>
            <a:ext cx="1141560" cy="3643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lang="ru-RU" sz="2400" spc="-1" strike="noStrike">
                <a:solidFill>
                  <a:srgbClr val="000000"/>
                </a:solidFill>
                <a:latin typeface="Arial"/>
                <a:ea typeface="DejaVu Sans"/>
              </a:rPr>
              <a:t>Dollars</a:t>
            </a:r>
            <a:endParaRPr b="0" lang="ru-RU" sz="2400" spc="-1" strike="noStrike">
              <a:latin typeface="Arial"/>
            </a:endParaRPr>
          </a:p>
        </p:txBody>
      </p:sp>
      <p:sp>
        <p:nvSpPr>
          <p:cNvPr id="409" name="Line 11"/>
          <p:cNvSpPr/>
          <p:nvPr/>
        </p:nvSpPr>
        <p:spPr>
          <a:xfrm>
            <a:off x="5099040" y="3054240"/>
            <a:ext cx="2339640" cy="2044800"/>
          </a:xfrm>
          <a:prstGeom prst="line">
            <a:avLst/>
          </a:prstGeom>
          <a:ln w="38160">
            <a:solidFill>
              <a:srgbClr val="003399"/>
            </a:solidFill>
            <a:round/>
          </a:ln>
        </p:spPr>
        <p:style>
          <a:lnRef idx="0"/>
          <a:fillRef idx="0"/>
          <a:effectRef idx="0"/>
          <a:fontRef idx="minor"/>
        </p:style>
      </p:sp>
      <p:sp>
        <p:nvSpPr>
          <p:cNvPr id="410" name="CustomShape 12"/>
          <p:cNvSpPr/>
          <p:nvPr/>
        </p:nvSpPr>
        <p:spPr>
          <a:xfrm>
            <a:off x="7377120" y="4940280"/>
            <a:ext cx="1211400" cy="455040"/>
          </a:xfrm>
          <a:prstGeom prst="rect">
            <a:avLst/>
          </a:prstGeom>
          <a:noFill/>
          <a:ln>
            <a:noFill/>
          </a:ln>
        </p:spPr>
        <p:style>
          <a:lnRef idx="0"/>
          <a:fillRef idx="0"/>
          <a:effectRef idx="0"/>
          <a:fontRef idx="minor"/>
        </p:style>
        <p:txBody>
          <a:bodyPr lIns="90000" rIns="90000" tIns="45000" bIns="45000"/>
          <a:p>
            <a:pPr>
              <a:lnSpc>
                <a:spcPct val="105000"/>
              </a:lnSpc>
              <a:spcBef>
                <a:spcPts val="1199"/>
              </a:spcBef>
            </a:pPr>
            <a:r>
              <a:rPr b="0" i="1" lang="ru-RU" sz="2400" spc="-1" strike="noStrike">
                <a:solidFill>
                  <a:srgbClr val="000000"/>
                </a:solidFill>
                <a:latin typeface="Arial"/>
                <a:ea typeface="DejaVu Sans"/>
              </a:rPr>
              <a:t>D</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NX</a:t>
            </a:r>
            <a:endParaRPr b="0" lang="ru-RU" sz="2400" spc="-1" strike="noStrike">
              <a:latin typeface="Arial"/>
            </a:endParaRPr>
          </a:p>
        </p:txBody>
      </p:sp>
      <p:sp>
        <p:nvSpPr>
          <p:cNvPr id="411" name="CustomShape 13"/>
          <p:cNvSpPr/>
          <p:nvPr/>
        </p:nvSpPr>
        <p:spPr>
          <a:xfrm>
            <a:off x="4292640" y="3946680"/>
            <a:ext cx="40644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E</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12" name="Line 14"/>
          <p:cNvSpPr/>
          <p:nvPr/>
        </p:nvSpPr>
        <p:spPr>
          <a:xfrm flipH="1">
            <a:off x="4741560" y="4144680"/>
            <a:ext cx="1609920" cy="360"/>
          </a:xfrm>
          <a:prstGeom prst="line">
            <a:avLst/>
          </a:prstGeom>
          <a:ln cap="rnd" w="9360">
            <a:solidFill>
              <a:schemeClr val="tx1"/>
            </a:solidFill>
            <a:custDash>
              <a:ds d="2200000" sp="800000"/>
            </a:custDash>
            <a:round/>
          </a:ln>
        </p:spPr>
        <p:style>
          <a:lnRef idx="0"/>
          <a:fillRef idx="0"/>
          <a:effectRef idx="0"/>
          <a:fontRef idx="minor"/>
        </p:style>
      </p:sp>
      <p:sp>
        <p:nvSpPr>
          <p:cNvPr id="413" name="CustomShape 15"/>
          <p:cNvSpPr/>
          <p:nvPr/>
        </p:nvSpPr>
        <p:spPr>
          <a:xfrm>
            <a:off x="6280200" y="4081320"/>
            <a:ext cx="127080" cy="125640"/>
          </a:xfrm>
          <a:prstGeom prst="ellipse">
            <a:avLst/>
          </a:prstGeom>
          <a:solidFill>
            <a:srgbClr val="000000"/>
          </a:solidFill>
          <a:ln>
            <a:noFill/>
          </a:ln>
        </p:spPr>
        <p:style>
          <a:lnRef idx="0"/>
          <a:fillRef idx="0"/>
          <a:effectRef idx="0"/>
          <a:fontRef idx="minor"/>
        </p:style>
      </p:sp>
      <p:sp>
        <p:nvSpPr>
          <p:cNvPr id="414" name="Line 16"/>
          <p:cNvSpPr/>
          <p:nvPr/>
        </p:nvSpPr>
        <p:spPr>
          <a:xfrm flipV="1">
            <a:off x="5632200" y="2765160"/>
            <a:ext cx="360" cy="3160800"/>
          </a:xfrm>
          <a:prstGeom prst="line">
            <a:avLst/>
          </a:prstGeom>
          <a:ln w="38160">
            <a:solidFill>
              <a:srgbClr val="cc0000"/>
            </a:solidFill>
            <a:round/>
          </a:ln>
        </p:spPr>
        <p:style>
          <a:lnRef idx="0"/>
          <a:fillRef idx="0"/>
          <a:effectRef idx="0"/>
          <a:fontRef idx="minor"/>
        </p:style>
      </p:sp>
      <p:sp>
        <p:nvSpPr>
          <p:cNvPr id="415" name="CustomShape 17"/>
          <p:cNvSpPr/>
          <p:nvPr/>
        </p:nvSpPr>
        <p:spPr>
          <a:xfrm>
            <a:off x="5407200" y="1874880"/>
            <a:ext cx="1659240" cy="504720"/>
          </a:xfrm>
          <a:prstGeom prst="rect">
            <a:avLst/>
          </a:prstGeom>
          <a:noFill/>
          <a:ln>
            <a:noFill/>
          </a:ln>
        </p:spPr>
        <p:style>
          <a:lnRef idx="0"/>
          <a:fillRef idx="0"/>
          <a:effectRef idx="0"/>
          <a:fontRef idx="minor"/>
        </p:style>
        <p:txBody>
          <a:bodyPr lIns="90000" rIns="90000" tIns="45000" bIns="45000"/>
          <a:p>
            <a:pPr algn="ctr">
              <a:lnSpc>
                <a:spcPct val="105000"/>
              </a:lnSpc>
              <a:spcBef>
                <a:spcPts val="1199"/>
              </a:spcBef>
            </a:pPr>
            <a:r>
              <a:rPr b="0" i="1" lang="ru-RU" sz="2400" spc="-1" strike="noStrike">
                <a:solidFill>
                  <a:srgbClr val="000000"/>
                </a:solidFill>
                <a:latin typeface="Arial"/>
                <a:ea typeface="DejaVu Sans"/>
              </a:rPr>
              <a:t>S</a:t>
            </a:r>
            <a:r>
              <a:rPr b="1" lang="ru-RU" sz="2400" spc="-1" strike="noStrike" baseline="-25000">
                <a:solidFill>
                  <a:srgbClr val="000000"/>
                </a:solidFill>
                <a:latin typeface="Arial"/>
                <a:ea typeface="DejaVu Sans"/>
              </a:rPr>
              <a:t>2</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NCO</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416" name="Line 18"/>
          <p:cNvSpPr/>
          <p:nvPr/>
        </p:nvSpPr>
        <p:spPr>
          <a:xfrm flipV="1">
            <a:off x="5636880" y="2311200"/>
            <a:ext cx="360" cy="380880"/>
          </a:xfrm>
          <a:prstGeom prst="line">
            <a:avLst/>
          </a:prstGeom>
          <a:ln w="9360">
            <a:solidFill>
              <a:schemeClr val="tx1"/>
            </a:solidFill>
            <a:round/>
          </a:ln>
        </p:spPr>
        <p:style>
          <a:lnRef idx="0"/>
          <a:fillRef idx="0"/>
          <a:effectRef idx="0"/>
          <a:fontRef idx="minor"/>
        </p:style>
      </p:sp>
      <p:sp>
        <p:nvSpPr>
          <p:cNvPr id="417" name="Line 19"/>
          <p:cNvSpPr/>
          <p:nvPr/>
        </p:nvSpPr>
        <p:spPr>
          <a:xfrm flipH="1">
            <a:off x="5682960" y="5800680"/>
            <a:ext cx="588960" cy="360"/>
          </a:xfrm>
          <a:prstGeom prst="line">
            <a:avLst/>
          </a:prstGeom>
          <a:ln w="28440">
            <a:solidFill>
              <a:schemeClr val="tx1"/>
            </a:solidFill>
            <a:round/>
            <a:tailEnd len="lg" type="triangle" w="lg"/>
          </a:ln>
        </p:spPr>
        <p:style>
          <a:lnRef idx="0"/>
          <a:fillRef idx="0"/>
          <a:effectRef idx="0"/>
          <a:fontRef idx="minor"/>
        </p:style>
      </p:sp>
      <p:sp>
        <p:nvSpPr>
          <p:cNvPr id="418" name="Line 20"/>
          <p:cNvSpPr/>
          <p:nvPr/>
        </p:nvSpPr>
        <p:spPr>
          <a:xfrm flipV="1">
            <a:off x="4838400" y="3555720"/>
            <a:ext cx="360" cy="554040"/>
          </a:xfrm>
          <a:prstGeom prst="line">
            <a:avLst/>
          </a:prstGeom>
          <a:ln w="28440">
            <a:solidFill>
              <a:schemeClr val="tx1"/>
            </a:solidFill>
            <a:round/>
            <a:tailEnd len="lg" type="triangle" w="lg"/>
          </a:ln>
        </p:spPr>
        <p:style>
          <a:lnRef idx="0"/>
          <a:fillRef idx="0"/>
          <a:effectRef idx="0"/>
          <a:fontRef idx="minor"/>
        </p:style>
      </p:sp>
      <p:sp>
        <p:nvSpPr>
          <p:cNvPr id="419" name="CustomShape 21"/>
          <p:cNvSpPr/>
          <p:nvPr/>
        </p:nvSpPr>
        <p:spPr>
          <a:xfrm>
            <a:off x="4297320" y="3327480"/>
            <a:ext cx="40644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E</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420" name="Line 22"/>
          <p:cNvSpPr/>
          <p:nvPr/>
        </p:nvSpPr>
        <p:spPr>
          <a:xfrm flipH="1">
            <a:off x="4741560" y="3520800"/>
            <a:ext cx="895320" cy="4680"/>
          </a:xfrm>
          <a:prstGeom prst="line">
            <a:avLst/>
          </a:prstGeom>
          <a:ln cap="rnd" w="9360">
            <a:solidFill>
              <a:schemeClr val="tx1"/>
            </a:solidFill>
            <a:custDash>
              <a:ds d="2200000" sp="800000"/>
            </a:custDash>
            <a:round/>
          </a:ln>
        </p:spPr>
        <p:style>
          <a:lnRef idx="0"/>
          <a:fillRef idx="0"/>
          <a:effectRef idx="0"/>
          <a:fontRef idx="minor"/>
        </p:style>
      </p:sp>
      <p:sp>
        <p:nvSpPr>
          <p:cNvPr id="421" name="CustomShape 23"/>
          <p:cNvSpPr/>
          <p:nvPr/>
        </p:nvSpPr>
        <p:spPr>
          <a:xfrm>
            <a:off x="5565600" y="3452760"/>
            <a:ext cx="127080" cy="125640"/>
          </a:xfrm>
          <a:prstGeom prst="ellipse">
            <a:avLst/>
          </a:prstGeom>
          <a:solidFill>
            <a:srgbClr val="000000"/>
          </a:solidFill>
          <a:ln>
            <a:noFill/>
          </a:ln>
        </p:spPr>
        <p:style>
          <a:lnRef idx="0"/>
          <a:fillRef idx="0"/>
          <a:effectRef idx="0"/>
          <a:fontRef idx="minor"/>
        </p:style>
      </p:sp>
      <p:sp>
        <p:nvSpPr>
          <p:cNvPr id="422" name="CustomShape 24"/>
          <p:cNvSpPr/>
          <p:nvPr/>
        </p:nvSpPr>
        <p:spPr>
          <a:xfrm>
            <a:off x="4808520" y="938160"/>
            <a:ext cx="2975040" cy="820800"/>
          </a:xfrm>
          <a:prstGeom prst="rect">
            <a:avLst/>
          </a:prstGeom>
          <a:solidFill>
            <a:schemeClr val="bg1"/>
          </a:solidFill>
          <a:ln w="9360">
            <a:solidFill>
              <a:srgbClr val="000000"/>
            </a:solidFill>
            <a:miter/>
          </a:ln>
        </p:spPr>
        <p:style>
          <a:lnRef idx="0"/>
          <a:fillRef idx="0"/>
          <a:effectRef idx="0"/>
          <a:fontRef idx="minor"/>
        </p:style>
        <p:txBody>
          <a:bodyPr lIns="90000" rIns="90000" tIns="45000" bIns="45000"/>
          <a:p>
            <a:pPr algn="ctr">
              <a:lnSpc>
                <a:spcPct val="100000"/>
              </a:lnSpc>
              <a:spcBef>
                <a:spcPts val="1199"/>
              </a:spcBef>
            </a:pPr>
            <a:r>
              <a:rPr b="0" lang="ru-RU" sz="2400" spc="-1" strike="noStrike">
                <a:solidFill>
                  <a:srgbClr val="000000"/>
                </a:solidFill>
                <a:latin typeface="Arial"/>
                <a:ea typeface="DejaVu Sans"/>
              </a:rPr>
              <a:t>Market for foreign-currency exchange</a:t>
            </a:r>
            <a:endParaRPr b="0" lang="ru-RU" sz="2400" spc="-1" strike="noStrike">
              <a:latin typeface="Arial"/>
            </a:endParaRPr>
          </a:p>
        </p:txBody>
      </p:sp>
    </p:spTree>
  </p:cSld>
  <p:transition>
    <p:fade/>
  </p:transition>
  <p:timing>
    <p:tnLst>
      <p:par>
        <p:cTn id="465" dur="indefinite" restart="never" nodeType="tmRoot">
          <p:childTnLst>
            <p:seq>
              <p:cTn id="466" dur="indefinite" nodeType="mainSeq">
                <p:childTnLst>
                  <p:par>
                    <p:cTn id="467" fill="hold">
                      <p:stCondLst>
                        <p:cond delay="indefinite"/>
                      </p:stCondLst>
                      <p:childTnLst>
                        <p:par>
                          <p:cTn id="468" fill="hold">
                            <p:stCondLst>
                              <p:cond delay="0"/>
                            </p:stCondLst>
                            <p:childTnLst>
                              <p:par>
                                <p:cTn id="469" nodeType="clickEffect" fill="hold" presetClass="entr" presetID="22" presetSubtype="2">
                                  <p:stCondLst>
                                    <p:cond delay="0"/>
                                  </p:stCondLst>
                                  <p:childTnLst>
                                    <p:set>
                                      <p:cBhvr>
                                        <p:cTn id="470" dur="1" fill="hold">
                                          <p:stCondLst>
                                            <p:cond delay="0"/>
                                          </p:stCondLst>
                                        </p:cTn>
                                        <p:tgtEl>
                                          <p:spTgt spid="417"/>
                                        </p:tgtEl>
                                        <p:attrNameLst>
                                          <p:attrName>style.visibility</p:attrName>
                                        </p:attrNameLst>
                                      </p:cBhvr>
                                      <p:to>
                                        <p:strVal val="visible"/>
                                      </p:to>
                                    </p:set>
                                    <p:animEffect filter="wipe(right)" transition="out">
                                      <p:cBhvr additive="repl">
                                        <p:cTn id="471" dur="500"/>
                                        <p:tgtEl>
                                          <p:spTgt spid="417"/>
                                        </p:tgtEl>
                                      </p:cBhvr>
                                    </p:animEffect>
                                  </p:childTnLst>
                                </p:cTn>
                              </p:par>
                            </p:childTnLst>
                          </p:cTn>
                        </p:par>
                        <p:par>
                          <p:cTn id="472" fill="hold">
                            <p:stCondLst>
                              <p:cond delay="500"/>
                            </p:stCondLst>
                            <p:childTnLst>
                              <p:par>
                                <p:cTn id="473" nodeType="afterEffect" fill="hold" presetClass="entr" presetID="18" presetSubtype="3">
                                  <p:stCondLst>
                                    <p:cond delay="0"/>
                                  </p:stCondLst>
                                  <p:childTnLst>
                                    <p:set>
                                      <p:cBhvr>
                                        <p:cTn id="474" dur="1" fill="hold">
                                          <p:stCondLst>
                                            <p:cond delay="0"/>
                                          </p:stCondLst>
                                        </p:cTn>
                                        <p:attrNameLst>
                                          <p:attrName>style.visibility</p:attrName>
                                        </p:attrNameLst>
                                      </p:cBhvr>
                                      <p:to>
                                        <p:strVal val="visible"/>
                                      </p:to>
                                    </p:set>
                                    <p:animEffect filter="strips(upRight)" transition="out">
                                      <p:cBhvr additive="repl">
                                        <p:cTn id="475" dur="500"/>
                                      </p:cBhvr>
                                    </p:animEffect>
                                  </p:childTnLst>
                                </p:cTn>
                              </p:par>
                            </p:childTnLst>
                          </p:cTn>
                        </p:par>
                      </p:childTnLst>
                    </p:cTn>
                  </p:par>
                  <p:par>
                    <p:cTn id="476" fill="hold">
                      <p:stCondLst>
                        <p:cond delay="indefinite"/>
                      </p:stCondLst>
                      <p:childTnLst>
                        <p:par>
                          <p:cTn id="477" fill="hold">
                            <p:stCondLst>
                              <p:cond delay="0"/>
                            </p:stCondLst>
                            <p:childTnLst>
                              <p:par>
                                <p:cTn id="478" nodeType="clickEffect" fill="hold" presetClass="entr" presetID="22" presetSubtype="8">
                                  <p:stCondLst>
                                    <p:cond delay="0"/>
                                  </p:stCondLst>
                                  <p:childTnLst>
                                    <p:set>
                                      <p:cBhvr>
                                        <p:cTn id="479" dur="1" fill="hold">
                                          <p:stCondLst>
                                            <p:cond delay="0"/>
                                          </p:stCondLst>
                                        </p:cTn>
                                        <p:tgtEl>
                                          <p:spTgt spid="402">
                                            <p:txEl>
                                              <p:pRg st="143" end="143"/>
                                            </p:txEl>
                                          </p:spTgt>
                                        </p:tgtEl>
                                        <p:attrNameLst>
                                          <p:attrName>style.visibility</p:attrName>
                                        </p:attrNameLst>
                                      </p:cBhvr>
                                      <p:to>
                                        <p:strVal val="visible"/>
                                      </p:to>
                                    </p:set>
                                    <p:animEffect filter="wipe(left)" transition="in">
                                      <p:cBhvr additive="repl">
                                        <p:cTn id="480" dur="500"/>
                                        <p:tgtEl>
                                          <p:spTgt spid="402">
                                            <p:txEl>
                                              <p:pRg st="143" end="143"/>
                                            </p:txEl>
                                          </p:spTgt>
                                        </p:tgtEl>
                                      </p:cBhvr>
                                    </p:animEffect>
                                  </p:childTnLst>
                                </p:cTn>
                              </p:par>
                            </p:childTnLst>
                          </p:cTn>
                        </p:par>
                      </p:childTnLst>
                    </p:cTn>
                  </p:par>
                  <p:par>
                    <p:cTn id="481" fill="hold">
                      <p:stCondLst>
                        <p:cond delay="indefinite"/>
                      </p:stCondLst>
                      <p:childTnLst>
                        <p:par>
                          <p:cTn id="482" fill="hold">
                            <p:stCondLst>
                              <p:cond delay="0"/>
                            </p:stCondLst>
                            <p:childTnLst>
                              <p:par>
                                <p:cTn id="483" nodeType="clickEffect" fill="hold" presetClass="entr" presetID="22" presetSubtype="4">
                                  <p:stCondLst>
                                    <p:cond delay="0"/>
                                  </p:stCondLst>
                                  <p:childTnLst>
                                    <p:set>
                                      <p:cBhvr>
                                        <p:cTn id="484" dur="1" fill="hold">
                                          <p:stCondLst>
                                            <p:cond delay="0"/>
                                          </p:stCondLst>
                                        </p:cTn>
                                        <p:tgtEl>
                                          <p:spTgt spid="418"/>
                                        </p:tgtEl>
                                        <p:attrNameLst>
                                          <p:attrName>style.visibility</p:attrName>
                                        </p:attrNameLst>
                                      </p:cBhvr>
                                      <p:to>
                                        <p:strVal val="visible"/>
                                      </p:to>
                                    </p:set>
                                    <p:animEffect filter="wipe(down)" transition="out">
                                      <p:cBhvr additive="repl">
                                        <p:cTn id="485" dur="500"/>
                                        <p:tgtEl>
                                          <p:spTgt spid="418"/>
                                        </p:tgtEl>
                                      </p:cBhvr>
                                    </p:animEffect>
                                  </p:childTnLst>
                                </p:cTn>
                              </p:par>
                              <p:par>
                                <p:cTn id="486" nodeType="withEffect" fill="hold" presetClass="entr" presetID="22" presetSubtype="2">
                                  <p:stCondLst>
                                    <p:cond delay="0"/>
                                  </p:stCondLst>
                                  <p:childTnLst>
                                    <p:set>
                                      <p:cBhvr>
                                        <p:cTn id="487" dur="1" fill="hold">
                                          <p:stCondLst>
                                            <p:cond delay="0"/>
                                          </p:stCondLst>
                                        </p:cTn>
                                        <p:attrNameLst>
                                          <p:attrName>style.visibility</p:attrName>
                                        </p:attrNameLst>
                                      </p:cBhvr>
                                      <p:to>
                                        <p:strVal val="visible"/>
                                      </p:to>
                                    </p:set>
                                    <p:animEffect filter="wipe(right)" transition="out">
                                      <p:cBhvr additive="repl">
                                        <p:cTn id="488" dur="500"/>
                                      </p:cBhvr>
                                    </p:animEffect>
                                  </p:childTnLst>
                                </p:cTn>
                              </p:par>
                            </p:childTnLst>
                          </p:cTn>
                        </p:par>
                      </p:childTnLst>
                    </p:cTn>
                  </p:par>
                  <p:par>
                    <p:cTn id="489" fill="hold">
                      <p:stCondLst>
                        <p:cond delay="indefinite"/>
                      </p:stCondLst>
                      <p:childTnLst>
                        <p:par>
                          <p:cTn id="490" fill="hold">
                            <p:stCondLst>
                              <p:cond delay="0"/>
                            </p:stCondLst>
                            <p:childTnLst>
                              <p:par>
                                <p:cTn id="491" nodeType="clickEffect" fill="hold" presetClass="entr" presetID="22" presetSubtype="8">
                                  <p:stCondLst>
                                    <p:cond delay="0"/>
                                  </p:stCondLst>
                                  <p:childTnLst>
                                    <p:set>
                                      <p:cBhvr>
                                        <p:cTn id="492" dur="1" fill="hold">
                                          <p:stCondLst>
                                            <p:cond delay="0"/>
                                          </p:stCondLst>
                                        </p:cTn>
                                        <p:tgtEl>
                                          <p:spTgt spid="402">
                                            <p:txEl>
                                              <p:pRg st="143" end="143"/>
                                            </p:txEl>
                                          </p:spTgt>
                                        </p:tgtEl>
                                        <p:attrNameLst>
                                          <p:attrName>style.visibility</p:attrName>
                                        </p:attrNameLst>
                                      </p:cBhvr>
                                      <p:to>
                                        <p:strVal val="visible"/>
                                      </p:to>
                                    </p:set>
                                    <p:animEffect filter="wipe(left)" transition="in">
                                      <p:cBhvr additive="repl">
                                        <p:cTn id="493" dur="500"/>
                                        <p:tgtEl>
                                          <p:spTgt spid="402">
                                            <p:txEl>
                                              <p:pRg st="143" end="14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CustomShape 1"/>
          <p:cNvSpPr/>
          <p:nvPr/>
        </p:nvSpPr>
        <p:spPr>
          <a:xfrm>
            <a:off x="0" y="228600"/>
            <a:ext cx="9142560" cy="91296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500" spc="-1" strike="noStrike">
                <a:solidFill>
                  <a:srgbClr val="006699"/>
                </a:solidFill>
                <a:latin typeface="Tahoma"/>
                <a:ea typeface="Tahoma"/>
              </a:rPr>
              <a:t>Budget Deficit vs. Investment Incentives</a:t>
            </a:r>
            <a:endParaRPr b="0" lang="ru-RU" sz="3500" spc="-1" strike="noStrike">
              <a:latin typeface="Arial"/>
            </a:endParaRPr>
          </a:p>
        </p:txBody>
      </p:sp>
      <p:sp>
        <p:nvSpPr>
          <p:cNvPr id="424" name="CustomShape 2"/>
          <p:cNvSpPr/>
          <p:nvPr/>
        </p:nvSpPr>
        <p:spPr>
          <a:xfrm>
            <a:off x="457200" y="1219320"/>
            <a:ext cx="8228160" cy="540864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A tax incentive for investment has similar effects as a budget deficit:  </a:t>
            </a:r>
            <a:endParaRPr b="0" lang="ru-RU" sz="2800" spc="-1" strike="noStrike">
              <a:latin typeface="Arial"/>
            </a:endParaRPr>
          </a:p>
          <a:p>
            <a:pPr lvl="1" marL="743040" indent="-284400">
              <a:lnSpc>
                <a:spcPct val="100000"/>
              </a:lnSpc>
              <a:spcBef>
                <a:spcPts val="300"/>
              </a:spcBef>
              <a:buClr>
                <a:srgbClr val="cc9900"/>
              </a:buClr>
              <a:buFont typeface="Wingdings" charset="2"/>
              <a:buChar char=""/>
            </a:pPr>
            <a:r>
              <a:rPr b="1" i="1" lang="ru-RU" sz="2700" spc="-1" strike="noStrike">
                <a:solidFill>
                  <a:srgbClr val="000000"/>
                </a:solidFill>
                <a:latin typeface="Arial"/>
                <a:ea typeface="DejaVu Sans"/>
              </a:rPr>
              <a:t>r</a:t>
            </a:r>
            <a:r>
              <a:rPr b="0" lang="ru-RU" sz="2700" spc="-1" strike="noStrike">
                <a:solidFill>
                  <a:srgbClr val="000000"/>
                </a:solidFill>
                <a:latin typeface="Arial"/>
                <a:ea typeface="DejaVu Sans"/>
              </a:rPr>
              <a:t> rises, </a:t>
            </a:r>
            <a:r>
              <a:rPr b="0" i="1" lang="ru-RU" sz="2700" spc="-1" strike="noStrike">
                <a:solidFill>
                  <a:srgbClr val="000000"/>
                </a:solidFill>
                <a:latin typeface="Arial"/>
                <a:ea typeface="DejaVu Sans"/>
              </a:rPr>
              <a:t>NCO</a:t>
            </a:r>
            <a:r>
              <a:rPr b="0" lang="ru-RU" sz="2700" spc="-1" strike="noStrike">
                <a:solidFill>
                  <a:srgbClr val="000000"/>
                </a:solidFill>
                <a:latin typeface="Arial"/>
                <a:ea typeface="DejaVu Sans"/>
              </a:rPr>
              <a:t> falls</a:t>
            </a:r>
            <a:endParaRPr b="0" lang="ru-RU" sz="2700" spc="-1" strike="noStrike">
              <a:latin typeface="Arial"/>
            </a:endParaRPr>
          </a:p>
          <a:p>
            <a:pPr lvl="1" marL="743040" indent="-284400">
              <a:lnSpc>
                <a:spcPct val="100000"/>
              </a:lnSpc>
              <a:spcBef>
                <a:spcPts val="300"/>
              </a:spcBef>
              <a:buClr>
                <a:srgbClr val="cc9900"/>
              </a:buClr>
              <a:buFont typeface="Wingdings" charset="2"/>
              <a:buChar char=""/>
            </a:pPr>
            <a:r>
              <a:rPr b="1" i="1" lang="ru-RU" sz="2700" spc="-1" strike="noStrike">
                <a:solidFill>
                  <a:srgbClr val="000000"/>
                </a:solidFill>
                <a:latin typeface="Arial"/>
                <a:ea typeface="DejaVu Sans"/>
              </a:rPr>
              <a:t>E</a:t>
            </a:r>
            <a:r>
              <a:rPr b="0" lang="ru-RU" sz="2700" spc="-1" strike="noStrike">
                <a:solidFill>
                  <a:srgbClr val="000000"/>
                </a:solidFill>
                <a:latin typeface="Arial"/>
                <a:ea typeface="DejaVu Sans"/>
              </a:rPr>
              <a:t> rises, </a:t>
            </a:r>
            <a:r>
              <a:rPr b="0" i="1" lang="ru-RU" sz="2700" spc="-1" strike="noStrike">
                <a:solidFill>
                  <a:srgbClr val="000000"/>
                </a:solidFill>
                <a:latin typeface="Arial"/>
                <a:ea typeface="DejaVu Sans"/>
              </a:rPr>
              <a:t>NX</a:t>
            </a:r>
            <a:r>
              <a:rPr b="0" lang="ru-RU" sz="2700" spc="-1" strike="noStrike">
                <a:solidFill>
                  <a:srgbClr val="000000"/>
                </a:solidFill>
                <a:latin typeface="Arial"/>
                <a:ea typeface="DejaVu Sans"/>
              </a:rPr>
              <a:t> falls</a:t>
            </a:r>
            <a:endParaRPr b="0" lang="ru-RU" sz="2700" spc="-1" strike="noStrike">
              <a:latin typeface="Arial"/>
            </a:endParaRPr>
          </a:p>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But one important difference:  </a:t>
            </a:r>
            <a:endParaRPr b="0" lang="ru-RU" sz="2800" spc="-1" strike="noStrike">
              <a:latin typeface="Arial"/>
            </a:endParaRPr>
          </a:p>
          <a:p>
            <a:pPr lvl="1" marL="743040" indent="-284400">
              <a:lnSpc>
                <a:spcPct val="100000"/>
              </a:lnSpc>
              <a:spcBef>
                <a:spcPts val="300"/>
              </a:spcBef>
              <a:buClr>
                <a:srgbClr val="cc9900"/>
              </a:buClr>
              <a:buFont typeface="Wingdings" charset="2"/>
              <a:buChar char=""/>
            </a:pPr>
            <a:r>
              <a:rPr b="0" lang="ru-RU" sz="2700" spc="-1" strike="noStrike">
                <a:solidFill>
                  <a:srgbClr val="000000"/>
                </a:solidFill>
                <a:latin typeface="Arial"/>
                <a:ea typeface="DejaVu Sans"/>
              </a:rPr>
              <a:t>Effective Investment tax incentive </a:t>
            </a:r>
            <a:r>
              <a:rPr b="0" lang="ru-RU" sz="2700" spc="-1" strike="noStrike" u="sng">
                <a:solidFill>
                  <a:srgbClr val="000000"/>
                </a:solidFill>
                <a:uFillTx/>
                <a:latin typeface="Arial"/>
                <a:ea typeface="DejaVu Sans"/>
              </a:rPr>
              <a:t>increases</a:t>
            </a:r>
            <a:r>
              <a:rPr b="0" lang="ru-RU" sz="2700" spc="-1" strike="noStrike">
                <a:solidFill>
                  <a:srgbClr val="000000"/>
                </a:solidFill>
                <a:latin typeface="Arial"/>
                <a:ea typeface="DejaVu Sans"/>
              </a:rPr>
              <a:t> investment, which increases productivity growth and living standards in the long run.</a:t>
            </a:r>
            <a:endParaRPr b="0" lang="ru-RU" sz="2700" spc="-1" strike="noStrike">
              <a:latin typeface="Arial"/>
            </a:endParaRPr>
          </a:p>
          <a:p>
            <a:pPr lvl="1" marL="743040" indent="-284400">
              <a:lnSpc>
                <a:spcPct val="100000"/>
              </a:lnSpc>
              <a:spcBef>
                <a:spcPts val="300"/>
              </a:spcBef>
              <a:buClr>
                <a:srgbClr val="cc9900"/>
              </a:buClr>
              <a:buFont typeface="Wingdings" charset="2"/>
              <a:buChar char=""/>
            </a:pPr>
            <a:r>
              <a:rPr b="0" lang="ru-RU" sz="2700" spc="-1" strike="noStrike">
                <a:solidFill>
                  <a:srgbClr val="000000"/>
                </a:solidFill>
                <a:latin typeface="Arial"/>
                <a:ea typeface="DejaVu Sans"/>
              </a:rPr>
              <a:t>Budget deficit </a:t>
            </a:r>
            <a:r>
              <a:rPr b="0" lang="ru-RU" sz="2700" spc="-1" strike="noStrike" u="sng">
                <a:solidFill>
                  <a:srgbClr val="000000"/>
                </a:solidFill>
                <a:uFillTx/>
                <a:latin typeface="Arial"/>
                <a:ea typeface="DejaVu Sans"/>
              </a:rPr>
              <a:t>reduces</a:t>
            </a:r>
            <a:r>
              <a:rPr b="0" lang="ru-RU" sz="2700" spc="-1" strike="noStrike">
                <a:solidFill>
                  <a:srgbClr val="000000"/>
                </a:solidFill>
                <a:latin typeface="Arial"/>
                <a:ea typeface="DejaVu Sans"/>
              </a:rPr>
              <a:t> investment, </a:t>
            </a:r>
            <a:br/>
            <a:r>
              <a:rPr b="0" lang="ru-RU" sz="2700" spc="-1" strike="noStrike">
                <a:solidFill>
                  <a:srgbClr val="000000"/>
                </a:solidFill>
                <a:latin typeface="Arial"/>
                <a:ea typeface="DejaVu Sans"/>
              </a:rPr>
              <a:t>which reduces productivity growth and living standards.</a:t>
            </a:r>
            <a:endParaRPr b="0" lang="ru-RU" sz="2700" spc="-1" strike="noStrike">
              <a:latin typeface="Arial"/>
            </a:endParaRPr>
          </a:p>
        </p:txBody>
      </p:sp>
    </p:spTree>
  </p:cSld>
  <p:transition>
    <p:wipe dir="r"/>
  </p:transition>
  <p:timing>
    <p:tnLst>
      <p:par>
        <p:cTn id="494" dur="indefinite" restart="never" nodeType="tmRoot">
          <p:childTnLst>
            <p:seq>
              <p:cTn id="495" dur="indefinite" nodeType="mainSeq">
                <p:childTnLst>
                  <p:par>
                    <p:cTn id="496" nodeType="clickEffect" fill="hold">
                      <p:stCondLst>
                        <p:cond delay="indefinite"/>
                      </p:stCondLst>
                      <p:childTnLst>
                        <p:par>
                          <p:cTn id="497" nodeType="withEffect" fill="hold">
                            <p:stCondLst>
                              <p:cond delay="0"/>
                            </p:stCondLst>
                            <p:childTnLst>
                              <p:par>
                                <p:cTn id="498" nodeType="clickEffect" fill="hold" presetClass="entr" presetID="22" presetSubtype="8">
                                  <p:stCondLst>
                                    <p:cond delay="0"/>
                                  </p:stCondLst>
                                  <p:childTnLst>
                                    <p:set>
                                      <p:cBhvr>
                                        <p:cTn id="499" dur="1" fill="hold">
                                          <p:stCondLst>
                                            <p:cond delay="0"/>
                                          </p:stCondLst>
                                        </p:cTn>
                                        <p:tgtEl>
                                          <p:spTgt spid="424">
                                            <p:txEl>
                                              <p:pRg st="0" end="74"/>
                                            </p:txEl>
                                          </p:spTgt>
                                        </p:tgtEl>
                                        <p:attrNameLst>
                                          <p:attrName>style.visibility</p:attrName>
                                        </p:attrNameLst>
                                      </p:cBhvr>
                                      <p:to>
                                        <p:strVal val="visible"/>
                                      </p:to>
                                    </p:set>
                                    <p:animEffect filter="wipe(left)" transition="in">
                                      <p:cBhvr additive="repl">
                                        <p:cTn id="500" dur="500"/>
                                        <p:tgtEl>
                                          <p:spTgt spid="424">
                                            <p:txEl>
                                              <p:pRg st="0" end="74"/>
                                            </p:txEl>
                                          </p:spTgt>
                                        </p:tgtEl>
                                      </p:cBhvr>
                                    </p:animEffect>
                                  </p:childTnLst>
                                </p:cTn>
                              </p:par>
                            </p:childTnLst>
                          </p:cTn>
                        </p:par>
                      </p:childTnLst>
                    </p:cTn>
                  </p:par>
                  <p:par>
                    <p:cTn id="501" nodeType="clickEffect" fill="hold">
                      <p:stCondLst>
                        <p:cond delay="indefinite"/>
                      </p:stCondLst>
                      <p:childTnLst>
                        <p:par>
                          <p:cTn id="502" nodeType="withEffect" fill="hold">
                            <p:stCondLst>
                              <p:cond delay="0"/>
                            </p:stCondLst>
                            <p:childTnLst>
                              <p:par>
                                <p:cTn id="503" nodeType="clickEffect" fill="hold" presetClass="entr" presetID="22" presetSubtype="8">
                                  <p:stCondLst>
                                    <p:cond delay="0"/>
                                  </p:stCondLst>
                                  <p:childTnLst>
                                    <p:set>
                                      <p:cBhvr>
                                        <p:cTn id="504" dur="1" fill="hold">
                                          <p:stCondLst>
                                            <p:cond delay="0"/>
                                          </p:stCondLst>
                                        </p:cTn>
                                        <p:tgtEl>
                                          <p:spTgt spid="424">
                                            <p:txEl>
                                              <p:pRg st="366" end="366"/>
                                            </p:txEl>
                                          </p:spTgt>
                                        </p:tgtEl>
                                        <p:attrNameLst>
                                          <p:attrName>style.visibility</p:attrName>
                                        </p:attrNameLst>
                                      </p:cBhvr>
                                      <p:to>
                                        <p:strVal val="visible"/>
                                      </p:to>
                                    </p:set>
                                    <p:animEffect filter="wipe(left)" transition="in">
                                      <p:cBhvr additive="repl">
                                        <p:cTn id="505" dur="500"/>
                                        <p:tgtEl>
                                          <p:spTgt spid="424">
                                            <p:txEl>
                                              <p:pRg st="366" end="366"/>
                                            </p:txEl>
                                          </p:spTgt>
                                        </p:tgtEl>
                                      </p:cBhvr>
                                    </p:animEffect>
                                  </p:childTnLst>
                                </p:cTn>
                              </p:par>
                            </p:childTnLst>
                          </p:cTn>
                        </p:par>
                      </p:childTnLst>
                    </p:cTn>
                  </p:par>
                  <p:par>
                    <p:cTn id="506" nodeType="clickEffect" fill="hold">
                      <p:stCondLst>
                        <p:cond delay="indefinite"/>
                      </p:stCondLst>
                      <p:childTnLst>
                        <p:par>
                          <p:cTn id="507" nodeType="withEffect" fill="hold">
                            <p:stCondLst>
                              <p:cond delay="0"/>
                            </p:stCondLst>
                            <p:childTnLst>
                              <p:par>
                                <p:cTn id="508" nodeType="clickEffect" fill="hold" presetClass="entr" presetID="22" presetSubtype="8">
                                  <p:stCondLst>
                                    <p:cond delay="0"/>
                                  </p:stCondLst>
                                  <p:childTnLst>
                                    <p:set>
                                      <p:cBhvr>
                                        <p:cTn id="509" dur="1" fill="hold">
                                          <p:stCondLst>
                                            <p:cond delay="0"/>
                                          </p:stCondLst>
                                        </p:cTn>
                                        <p:tgtEl>
                                          <p:spTgt spid="424">
                                            <p:txEl>
                                              <p:pRg st="366" end="366"/>
                                            </p:txEl>
                                          </p:spTgt>
                                        </p:tgtEl>
                                        <p:attrNameLst>
                                          <p:attrName>style.visibility</p:attrName>
                                        </p:attrNameLst>
                                      </p:cBhvr>
                                      <p:to>
                                        <p:strVal val="visible"/>
                                      </p:to>
                                    </p:set>
                                    <p:animEffect filter="wipe(left)" transition="in">
                                      <p:cBhvr additive="repl">
                                        <p:cTn id="510" dur="500"/>
                                        <p:tgtEl>
                                          <p:spTgt spid="424">
                                            <p:txEl>
                                              <p:pRg st="366" end="366"/>
                                            </p:txEl>
                                          </p:spTgt>
                                        </p:tgtEl>
                                      </p:cBhvr>
                                    </p:animEffect>
                                  </p:childTnLst>
                                </p:cTn>
                              </p:par>
                            </p:childTnLst>
                          </p:cTn>
                        </p:par>
                      </p:childTnLst>
                    </p:cTn>
                  </p:par>
                  <p:par>
                    <p:cTn id="511" nodeType="clickEffect" fill="hold">
                      <p:stCondLst>
                        <p:cond delay="indefinite"/>
                      </p:stCondLst>
                      <p:childTnLst>
                        <p:par>
                          <p:cTn id="512" nodeType="withEffect" fill="hold">
                            <p:stCondLst>
                              <p:cond delay="0"/>
                            </p:stCondLst>
                            <p:childTnLst>
                              <p:par>
                                <p:cTn id="513" nodeType="clickEffect" fill="hold" presetClass="entr" presetID="22" presetSubtype="8">
                                  <p:stCondLst>
                                    <p:cond delay="0"/>
                                  </p:stCondLst>
                                  <p:childTnLst>
                                    <p:set>
                                      <p:cBhvr>
                                        <p:cTn id="514" dur="1" fill="hold">
                                          <p:stCondLst>
                                            <p:cond delay="0"/>
                                          </p:stCondLst>
                                        </p:cTn>
                                        <p:tgtEl>
                                          <p:spTgt spid="424">
                                            <p:txEl>
                                              <p:pRg st="366" end="366"/>
                                            </p:txEl>
                                          </p:spTgt>
                                        </p:tgtEl>
                                        <p:attrNameLst>
                                          <p:attrName>style.visibility</p:attrName>
                                        </p:attrNameLst>
                                      </p:cBhvr>
                                      <p:to>
                                        <p:strVal val="visible"/>
                                      </p:to>
                                    </p:set>
                                    <p:animEffect filter="wipe(left)" transition="in">
                                      <p:cBhvr additive="repl">
                                        <p:cTn id="515" dur="500"/>
                                        <p:tgtEl>
                                          <p:spTgt spid="424">
                                            <p:txEl>
                                              <p:pRg st="366" end="366"/>
                                            </p:txEl>
                                          </p:spTgt>
                                        </p:tgtEl>
                                      </p:cBhvr>
                                    </p:animEffect>
                                  </p:childTnLst>
                                </p:cTn>
                              </p:par>
                            </p:childTnLst>
                          </p:cTn>
                        </p:par>
                      </p:childTnLst>
                    </p:cTn>
                  </p:par>
                  <p:par>
                    <p:cTn id="516" nodeType="clickEffect" fill="hold">
                      <p:stCondLst>
                        <p:cond delay="indefinite"/>
                      </p:stCondLst>
                      <p:childTnLst>
                        <p:par>
                          <p:cTn id="517" nodeType="withEffect" fill="hold">
                            <p:stCondLst>
                              <p:cond delay="0"/>
                            </p:stCondLst>
                            <p:childTnLst>
                              <p:par>
                                <p:cTn id="518" nodeType="clickEffect" fill="hold" presetClass="entr" presetID="22" presetSubtype="8">
                                  <p:stCondLst>
                                    <p:cond delay="0"/>
                                  </p:stCondLst>
                                  <p:childTnLst>
                                    <p:set>
                                      <p:cBhvr>
                                        <p:cTn id="519" dur="1" fill="hold">
                                          <p:stCondLst>
                                            <p:cond delay="0"/>
                                          </p:stCondLst>
                                        </p:cTn>
                                        <p:tgtEl>
                                          <p:spTgt spid="424">
                                            <p:txEl>
                                              <p:pRg st="366" end="366"/>
                                            </p:txEl>
                                          </p:spTgt>
                                        </p:tgtEl>
                                        <p:attrNameLst>
                                          <p:attrName>style.visibility</p:attrName>
                                        </p:attrNameLst>
                                      </p:cBhvr>
                                      <p:to>
                                        <p:strVal val="visible"/>
                                      </p:to>
                                    </p:set>
                                    <p:animEffect filter="wipe(left)" transition="in">
                                      <p:cBhvr additive="repl">
                                        <p:cTn id="520" dur="500"/>
                                        <p:tgtEl>
                                          <p:spTgt spid="424">
                                            <p:txEl>
                                              <p:pRg st="366" end="366"/>
                                            </p:txEl>
                                          </p:spTgt>
                                        </p:tgtEl>
                                      </p:cBhvr>
                                    </p:animEffect>
                                  </p:childTnLst>
                                </p:cTn>
                              </p:par>
                            </p:childTnLst>
                          </p:cTn>
                        </p:par>
                      </p:childTnLst>
                    </p:cTn>
                  </p:par>
                  <p:par>
                    <p:cTn id="521" nodeType="clickEffect" fill="hold">
                      <p:stCondLst>
                        <p:cond delay="indefinite"/>
                      </p:stCondLst>
                      <p:childTnLst>
                        <p:par>
                          <p:cTn id="522" nodeType="withEffect" fill="hold">
                            <p:stCondLst>
                              <p:cond delay="0"/>
                            </p:stCondLst>
                            <p:childTnLst>
                              <p:par>
                                <p:cTn id="523" nodeType="clickEffect" fill="hold" presetClass="entr" presetID="22" presetSubtype="8">
                                  <p:stCondLst>
                                    <p:cond delay="0"/>
                                  </p:stCondLst>
                                  <p:childTnLst>
                                    <p:set>
                                      <p:cBhvr>
                                        <p:cTn id="524" dur="1" fill="hold">
                                          <p:stCondLst>
                                            <p:cond delay="0"/>
                                          </p:stCondLst>
                                        </p:cTn>
                                        <p:tgtEl>
                                          <p:spTgt spid="424">
                                            <p:txEl>
                                              <p:pRg st="366" end="366"/>
                                            </p:txEl>
                                          </p:spTgt>
                                        </p:tgtEl>
                                        <p:attrNameLst>
                                          <p:attrName>style.visibility</p:attrName>
                                        </p:attrNameLst>
                                      </p:cBhvr>
                                      <p:to>
                                        <p:strVal val="visible"/>
                                      </p:to>
                                    </p:set>
                                    <p:animEffect filter="wipe(left)" transition="in">
                                      <p:cBhvr additive="repl">
                                        <p:cTn id="525" dur="500"/>
                                        <p:tgtEl>
                                          <p:spTgt spid="424">
                                            <p:txEl>
                                              <p:pRg st="366" end="36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CustomShape 1"/>
          <p:cNvSpPr/>
          <p:nvPr/>
        </p:nvSpPr>
        <p:spPr>
          <a:xfrm>
            <a:off x="457200" y="228600"/>
            <a:ext cx="8228160" cy="91296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Trade Policy</a:t>
            </a:r>
            <a:endParaRPr b="0" lang="ru-RU" sz="3400" spc="-1" strike="noStrike">
              <a:latin typeface="Arial"/>
            </a:endParaRPr>
          </a:p>
        </p:txBody>
      </p:sp>
      <p:sp>
        <p:nvSpPr>
          <p:cNvPr id="426" name="CustomShape 2"/>
          <p:cNvSpPr/>
          <p:nvPr/>
        </p:nvSpPr>
        <p:spPr>
          <a:xfrm>
            <a:off x="457200" y="1219320"/>
            <a:ext cx="8228160" cy="548496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199"/>
              </a:spcBef>
              <a:buClr>
                <a:srgbClr val="a3c167"/>
              </a:buClr>
              <a:buFont typeface="Wingdings" charset="2"/>
              <a:buChar char=""/>
            </a:pPr>
            <a:r>
              <a:rPr b="1" lang="ru-RU" sz="2700" spc="-1" strike="noStrike">
                <a:solidFill>
                  <a:srgbClr val="cc0000"/>
                </a:solidFill>
                <a:latin typeface="Arial"/>
                <a:ea typeface="DejaVu Sans"/>
              </a:rPr>
              <a:t>Trade policy</a:t>
            </a:r>
            <a:r>
              <a:rPr b="0" lang="ru-RU" sz="2700" spc="-1" strike="noStrike">
                <a:solidFill>
                  <a:srgbClr val="000000"/>
                </a:solidFill>
                <a:latin typeface="Arial"/>
                <a:ea typeface="DejaVu Sans"/>
              </a:rPr>
              <a:t>:  </a:t>
            </a:r>
            <a:br/>
            <a:r>
              <a:rPr b="0" lang="ru-RU" sz="2700" spc="-1" strike="noStrike">
                <a:solidFill>
                  <a:srgbClr val="000000"/>
                </a:solidFill>
                <a:latin typeface="Arial"/>
                <a:ea typeface="DejaVu Sans"/>
              </a:rPr>
              <a:t>a govt policy that directly influences the quantity of g&amp;s that a country imports or exports</a:t>
            </a:r>
            <a:endParaRPr b="0" lang="ru-RU" sz="2700" spc="-1" strike="noStrike">
              <a:latin typeface="Arial"/>
            </a:endParaRPr>
          </a:p>
          <a:p>
            <a:pPr marL="343080" indent="-341640">
              <a:lnSpc>
                <a:spcPct val="100000"/>
              </a:lnSpc>
              <a:spcBef>
                <a:spcPts val="1349"/>
              </a:spcBef>
              <a:buClr>
                <a:srgbClr val="a3c167"/>
              </a:buClr>
              <a:buFont typeface="Wingdings" charset="2"/>
              <a:buChar char=""/>
            </a:pPr>
            <a:r>
              <a:rPr b="0" lang="ru-RU" sz="2700" spc="-1" strike="noStrike">
                <a:solidFill>
                  <a:srgbClr val="000000"/>
                </a:solidFill>
                <a:latin typeface="Arial"/>
                <a:ea typeface="DejaVu Sans"/>
              </a:rPr>
              <a:t>Examples:</a:t>
            </a:r>
            <a:endParaRPr b="0" lang="ru-RU" sz="2700" spc="-1" strike="noStrike">
              <a:latin typeface="Arial"/>
            </a:endParaRPr>
          </a:p>
          <a:p>
            <a:pPr lvl="1" marL="743040" indent="-284400">
              <a:lnSpc>
                <a:spcPct val="100000"/>
              </a:lnSpc>
              <a:spcBef>
                <a:spcPts val="944"/>
              </a:spcBef>
              <a:buClr>
                <a:srgbClr val="cc9900"/>
              </a:buClr>
              <a:buFont typeface="Wingdings" charset="2"/>
              <a:buChar char=""/>
            </a:pPr>
            <a:r>
              <a:rPr b="1" lang="ru-RU" sz="2700" spc="-1" strike="noStrike">
                <a:solidFill>
                  <a:srgbClr val="800080"/>
                </a:solidFill>
                <a:latin typeface="Arial"/>
                <a:ea typeface="DejaVu Sans"/>
              </a:rPr>
              <a:t>Tariff</a:t>
            </a:r>
            <a:r>
              <a:rPr b="0" lang="ru-RU" sz="2700" spc="-1" strike="noStrike">
                <a:solidFill>
                  <a:srgbClr val="000000"/>
                </a:solidFill>
                <a:latin typeface="Arial"/>
                <a:ea typeface="DejaVu Sans"/>
              </a:rPr>
              <a:t> – a tax on imports</a:t>
            </a:r>
            <a:endParaRPr b="0" lang="ru-RU" sz="2700" spc="-1" strike="noStrike">
              <a:latin typeface="Arial"/>
            </a:endParaRPr>
          </a:p>
          <a:p>
            <a:pPr lvl="1" marL="743040" indent="-284400">
              <a:lnSpc>
                <a:spcPct val="100000"/>
              </a:lnSpc>
              <a:spcBef>
                <a:spcPts val="944"/>
              </a:spcBef>
              <a:buClr>
                <a:srgbClr val="cc9900"/>
              </a:buClr>
              <a:buFont typeface="Wingdings" charset="2"/>
              <a:buChar char=""/>
            </a:pPr>
            <a:r>
              <a:rPr b="1" lang="ru-RU" sz="2700" spc="-1" strike="noStrike">
                <a:solidFill>
                  <a:srgbClr val="800080"/>
                </a:solidFill>
                <a:latin typeface="Arial"/>
                <a:ea typeface="DejaVu Sans"/>
              </a:rPr>
              <a:t>Import quota</a:t>
            </a:r>
            <a:r>
              <a:rPr b="0" lang="ru-RU" sz="2700" spc="-1" strike="noStrike">
                <a:solidFill>
                  <a:srgbClr val="000000"/>
                </a:solidFill>
                <a:latin typeface="Arial"/>
                <a:ea typeface="DejaVu Sans"/>
              </a:rPr>
              <a:t> – a limit on the quantity of imports</a:t>
            </a:r>
            <a:endParaRPr b="0" lang="ru-RU" sz="2700" spc="-1" strike="noStrike">
              <a:latin typeface="Arial"/>
            </a:endParaRPr>
          </a:p>
          <a:p>
            <a:pPr lvl="1" marL="743040" indent="-284400">
              <a:lnSpc>
                <a:spcPct val="100000"/>
              </a:lnSpc>
              <a:spcBef>
                <a:spcPts val="944"/>
              </a:spcBef>
              <a:buClr>
                <a:srgbClr val="cc9900"/>
              </a:buClr>
              <a:buFont typeface="Wingdings" charset="2"/>
              <a:buChar char=""/>
            </a:pPr>
            <a:r>
              <a:rPr b="1" lang="ru-RU" sz="2700" spc="-1" strike="noStrike">
                <a:solidFill>
                  <a:srgbClr val="800080"/>
                </a:solidFill>
                <a:latin typeface="Arial"/>
                <a:ea typeface="DejaVu Sans"/>
              </a:rPr>
              <a:t>“</a:t>
            </a:r>
            <a:r>
              <a:rPr b="1" lang="ru-RU" sz="2700" spc="-1" strike="noStrike">
                <a:solidFill>
                  <a:srgbClr val="800080"/>
                </a:solidFill>
                <a:latin typeface="Arial"/>
                <a:ea typeface="DejaVu Sans"/>
              </a:rPr>
              <a:t>Voluntary export restrictions”</a:t>
            </a:r>
            <a:r>
              <a:rPr b="0" lang="ru-RU" sz="2700" spc="-1" strike="noStrike">
                <a:solidFill>
                  <a:srgbClr val="000000"/>
                </a:solidFill>
                <a:latin typeface="Arial"/>
                <a:ea typeface="DejaVu Sans"/>
              </a:rPr>
              <a:t> – the govt pressures another country to restrict its exports; essentially the same as an import quota</a:t>
            </a:r>
            <a:endParaRPr b="0" lang="ru-RU" sz="2700" spc="-1" strike="noStrike">
              <a:latin typeface="Arial"/>
            </a:endParaRPr>
          </a:p>
        </p:txBody>
      </p:sp>
    </p:spTree>
  </p:cSld>
  <p:transition>
    <p:wipe dir="r"/>
  </p:transition>
  <p:timing>
    <p:tnLst>
      <p:par>
        <p:cTn id="526" dur="indefinite" restart="never" nodeType="tmRoot">
          <p:childTnLst>
            <p:seq>
              <p:cTn id="527" dur="indefinite" nodeType="mainSeq">
                <p:childTnLst>
                  <p:par>
                    <p:cTn id="528" nodeType="clickEffect" fill="hold">
                      <p:stCondLst>
                        <p:cond delay="indefinite"/>
                      </p:stCondLst>
                      <p:childTnLst>
                        <p:par>
                          <p:cTn id="529" nodeType="withEffect" fill="hold">
                            <p:stCondLst>
                              <p:cond delay="0"/>
                            </p:stCondLst>
                            <p:childTnLst>
                              <p:par>
                                <p:cTn id="530" nodeType="clickEffect" fill="hold" presetClass="entr" presetID="22" presetSubtype="8">
                                  <p:stCondLst>
                                    <p:cond delay="0"/>
                                  </p:stCondLst>
                                  <p:childTnLst>
                                    <p:set>
                                      <p:cBhvr>
                                        <p:cTn id="531" dur="1" fill="hold">
                                          <p:stCondLst>
                                            <p:cond delay="0"/>
                                          </p:stCondLst>
                                        </p:cTn>
                                        <p:tgtEl>
                                          <p:spTgt spid="426">
                                            <p:txEl>
                                              <p:pRg st="0" end="109"/>
                                            </p:txEl>
                                          </p:spTgt>
                                        </p:tgtEl>
                                        <p:attrNameLst>
                                          <p:attrName>style.visibility</p:attrName>
                                        </p:attrNameLst>
                                      </p:cBhvr>
                                      <p:to>
                                        <p:strVal val="visible"/>
                                      </p:to>
                                    </p:set>
                                    <p:animEffect filter="wipe(left)" transition="in">
                                      <p:cBhvr additive="repl">
                                        <p:cTn id="532" dur="500"/>
                                        <p:tgtEl>
                                          <p:spTgt spid="426">
                                            <p:txEl>
                                              <p:pRg st="0" end="109"/>
                                            </p:txEl>
                                          </p:spTgt>
                                        </p:tgtEl>
                                      </p:cBhvr>
                                    </p:animEffect>
                                  </p:childTnLst>
                                </p:cTn>
                              </p:par>
                            </p:childTnLst>
                          </p:cTn>
                        </p:par>
                      </p:childTnLst>
                    </p:cTn>
                  </p:par>
                  <p:par>
                    <p:cTn id="533" nodeType="clickEffect" fill="hold">
                      <p:stCondLst>
                        <p:cond delay="indefinite"/>
                      </p:stCondLst>
                      <p:childTnLst>
                        <p:par>
                          <p:cTn id="534" nodeType="withEffect" fill="hold">
                            <p:stCondLst>
                              <p:cond delay="0"/>
                            </p:stCondLst>
                            <p:childTnLst>
                              <p:par>
                                <p:cTn id="535" nodeType="clickEffect" fill="hold" presetClass="entr" presetID="22" presetSubtype="8">
                                  <p:stCondLst>
                                    <p:cond delay="0"/>
                                  </p:stCondLst>
                                  <p:childTnLst>
                                    <p:set>
                                      <p:cBhvr>
                                        <p:cTn id="536" dur="1" fill="hold">
                                          <p:stCondLst>
                                            <p:cond delay="0"/>
                                          </p:stCondLst>
                                        </p:cTn>
                                        <p:tgtEl>
                                          <p:spTgt spid="426">
                                            <p:txEl>
                                              <p:pRg st="329" end="329"/>
                                            </p:txEl>
                                          </p:spTgt>
                                        </p:tgtEl>
                                        <p:attrNameLst>
                                          <p:attrName>style.visibility</p:attrName>
                                        </p:attrNameLst>
                                      </p:cBhvr>
                                      <p:to>
                                        <p:strVal val="visible"/>
                                      </p:to>
                                    </p:set>
                                    <p:animEffect filter="wipe(left)" transition="in">
                                      <p:cBhvr additive="repl">
                                        <p:cTn id="537" dur="500"/>
                                        <p:tgtEl>
                                          <p:spTgt spid="426">
                                            <p:txEl>
                                              <p:pRg st="329" end="329"/>
                                            </p:txEl>
                                          </p:spTgt>
                                        </p:tgtEl>
                                      </p:cBhvr>
                                    </p:animEffect>
                                  </p:childTnLst>
                                </p:cTn>
                              </p:par>
                            </p:childTnLst>
                          </p:cTn>
                        </p:par>
                      </p:childTnLst>
                    </p:cTn>
                  </p:par>
                  <p:par>
                    <p:cTn id="538" nodeType="clickEffect" fill="hold">
                      <p:stCondLst>
                        <p:cond delay="indefinite"/>
                      </p:stCondLst>
                      <p:childTnLst>
                        <p:par>
                          <p:cTn id="539" nodeType="withEffect" fill="hold">
                            <p:stCondLst>
                              <p:cond delay="0"/>
                            </p:stCondLst>
                            <p:childTnLst>
                              <p:par>
                                <p:cTn id="540" nodeType="clickEffect" fill="hold" presetClass="entr" presetID="22" presetSubtype="8">
                                  <p:stCondLst>
                                    <p:cond delay="0"/>
                                  </p:stCondLst>
                                  <p:childTnLst>
                                    <p:set>
                                      <p:cBhvr>
                                        <p:cTn id="541" dur="1" fill="hold">
                                          <p:stCondLst>
                                            <p:cond delay="0"/>
                                          </p:stCondLst>
                                        </p:cTn>
                                        <p:tgtEl>
                                          <p:spTgt spid="426">
                                            <p:txEl>
                                              <p:pRg st="329" end="329"/>
                                            </p:txEl>
                                          </p:spTgt>
                                        </p:tgtEl>
                                        <p:attrNameLst>
                                          <p:attrName>style.visibility</p:attrName>
                                        </p:attrNameLst>
                                      </p:cBhvr>
                                      <p:to>
                                        <p:strVal val="visible"/>
                                      </p:to>
                                    </p:set>
                                    <p:animEffect filter="wipe(left)" transition="in">
                                      <p:cBhvr additive="repl">
                                        <p:cTn id="542" dur="500"/>
                                        <p:tgtEl>
                                          <p:spTgt spid="426">
                                            <p:txEl>
                                              <p:pRg st="329" end="329"/>
                                            </p:txEl>
                                          </p:spTgt>
                                        </p:tgtEl>
                                      </p:cBhvr>
                                    </p:animEffect>
                                  </p:childTnLst>
                                </p:cTn>
                              </p:par>
                            </p:childTnLst>
                          </p:cTn>
                        </p:par>
                      </p:childTnLst>
                    </p:cTn>
                  </p:par>
                  <p:par>
                    <p:cTn id="543" nodeType="clickEffect" fill="hold">
                      <p:stCondLst>
                        <p:cond delay="indefinite"/>
                      </p:stCondLst>
                      <p:childTnLst>
                        <p:par>
                          <p:cTn id="544" nodeType="withEffect" fill="hold">
                            <p:stCondLst>
                              <p:cond delay="0"/>
                            </p:stCondLst>
                            <p:childTnLst>
                              <p:par>
                                <p:cTn id="545" nodeType="clickEffect" fill="hold" presetClass="entr" presetID="22" presetSubtype="8">
                                  <p:stCondLst>
                                    <p:cond delay="0"/>
                                  </p:stCondLst>
                                  <p:childTnLst>
                                    <p:set>
                                      <p:cBhvr>
                                        <p:cTn id="546" dur="1" fill="hold">
                                          <p:stCondLst>
                                            <p:cond delay="0"/>
                                          </p:stCondLst>
                                        </p:cTn>
                                        <p:tgtEl>
                                          <p:spTgt spid="426">
                                            <p:txEl>
                                              <p:pRg st="329" end="329"/>
                                            </p:txEl>
                                          </p:spTgt>
                                        </p:tgtEl>
                                        <p:attrNameLst>
                                          <p:attrName>style.visibility</p:attrName>
                                        </p:attrNameLst>
                                      </p:cBhvr>
                                      <p:to>
                                        <p:strVal val="visible"/>
                                      </p:to>
                                    </p:set>
                                    <p:animEffect filter="wipe(left)" transition="in">
                                      <p:cBhvr additive="repl">
                                        <p:cTn id="547" dur="500"/>
                                        <p:tgtEl>
                                          <p:spTgt spid="426">
                                            <p:txEl>
                                              <p:pRg st="329" end="329"/>
                                            </p:txEl>
                                          </p:spTgt>
                                        </p:tgtEl>
                                      </p:cBhvr>
                                    </p:animEffect>
                                  </p:childTnLst>
                                </p:cTn>
                              </p:par>
                            </p:childTnLst>
                          </p:cTn>
                        </p:par>
                      </p:childTnLst>
                    </p:cTn>
                  </p:par>
                  <p:par>
                    <p:cTn id="548" nodeType="clickEffect" fill="hold">
                      <p:stCondLst>
                        <p:cond delay="indefinite"/>
                      </p:stCondLst>
                      <p:childTnLst>
                        <p:par>
                          <p:cTn id="549" nodeType="withEffect" fill="hold">
                            <p:stCondLst>
                              <p:cond delay="0"/>
                            </p:stCondLst>
                            <p:childTnLst>
                              <p:par>
                                <p:cTn id="550" nodeType="clickEffect" fill="hold" presetClass="entr" presetID="22" presetSubtype="8">
                                  <p:stCondLst>
                                    <p:cond delay="0"/>
                                  </p:stCondLst>
                                  <p:childTnLst>
                                    <p:set>
                                      <p:cBhvr>
                                        <p:cTn id="551" dur="1" fill="hold">
                                          <p:stCondLst>
                                            <p:cond delay="0"/>
                                          </p:stCondLst>
                                        </p:cTn>
                                        <p:tgtEl>
                                          <p:spTgt spid="426">
                                            <p:txEl>
                                              <p:pRg st="329" end="329"/>
                                            </p:txEl>
                                          </p:spTgt>
                                        </p:tgtEl>
                                        <p:attrNameLst>
                                          <p:attrName>style.visibility</p:attrName>
                                        </p:attrNameLst>
                                      </p:cBhvr>
                                      <p:to>
                                        <p:strVal val="visible"/>
                                      </p:to>
                                    </p:set>
                                    <p:animEffect filter="wipe(left)" transition="in">
                                      <p:cBhvr additive="repl">
                                        <p:cTn id="552" dur="500"/>
                                        <p:tgtEl>
                                          <p:spTgt spid="426">
                                            <p:txEl>
                                              <p:pRg st="329" end="32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457200" y="228600"/>
            <a:ext cx="8228160" cy="91296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Trade Policy</a:t>
            </a:r>
            <a:endParaRPr b="0" lang="ru-RU" sz="3400" spc="-1" strike="noStrike">
              <a:latin typeface="Arial"/>
            </a:endParaRPr>
          </a:p>
        </p:txBody>
      </p:sp>
      <p:sp>
        <p:nvSpPr>
          <p:cNvPr id="428" name="CustomShape 2"/>
          <p:cNvSpPr/>
          <p:nvPr/>
        </p:nvSpPr>
        <p:spPr>
          <a:xfrm>
            <a:off x="457200" y="1219320"/>
            <a:ext cx="8228160" cy="498960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199"/>
              </a:spcBef>
              <a:buClr>
                <a:srgbClr val="a3c167"/>
              </a:buClr>
              <a:buFont typeface="Wingdings" charset="2"/>
              <a:buChar char=""/>
            </a:pPr>
            <a:r>
              <a:rPr b="0" lang="ru-RU" sz="2700" spc="-1" strike="noStrike">
                <a:solidFill>
                  <a:srgbClr val="000000"/>
                </a:solidFill>
                <a:latin typeface="Arial"/>
                <a:ea typeface="DejaVu Sans"/>
              </a:rPr>
              <a:t>Common reasons for policies that restrict imports:</a:t>
            </a:r>
            <a:endParaRPr b="0" lang="ru-RU" sz="2700" spc="-1" strike="noStrike">
              <a:latin typeface="Arial"/>
            </a:endParaRPr>
          </a:p>
          <a:p>
            <a:pPr lvl="1" marL="743040" indent="-284400">
              <a:lnSpc>
                <a:spcPct val="100000"/>
              </a:lnSpc>
              <a:spcBef>
                <a:spcPts val="811"/>
              </a:spcBef>
              <a:buClr>
                <a:srgbClr val="cc9900"/>
              </a:buClr>
              <a:buFont typeface="Wingdings" charset="2"/>
              <a:buChar char=""/>
            </a:pPr>
            <a:r>
              <a:rPr b="0" lang="ru-RU" sz="2700" spc="-1" strike="noStrike">
                <a:solidFill>
                  <a:srgbClr val="000000"/>
                </a:solidFill>
                <a:latin typeface="Arial"/>
                <a:ea typeface="DejaVu Sans"/>
              </a:rPr>
              <a:t>Save jobs in a domestic industry that has difficulty competing with imports</a:t>
            </a:r>
            <a:endParaRPr b="0" lang="ru-RU" sz="2700" spc="-1" strike="noStrike">
              <a:latin typeface="Arial"/>
            </a:endParaRPr>
          </a:p>
          <a:p>
            <a:pPr lvl="1" marL="743040" indent="-284400">
              <a:lnSpc>
                <a:spcPct val="100000"/>
              </a:lnSpc>
              <a:spcBef>
                <a:spcPts val="811"/>
              </a:spcBef>
              <a:buClr>
                <a:srgbClr val="cc9900"/>
              </a:buClr>
              <a:buFont typeface="Wingdings" charset="2"/>
              <a:buChar char=""/>
            </a:pPr>
            <a:r>
              <a:rPr b="0" lang="ru-RU" sz="2700" spc="-1" strike="noStrike">
                <a:solidFill>
                  <a:srgbClr val="000000"/>
                </a:solidFill>
                <a:latin typeface="Arial"/>
                <a:ea typeface="DejaVu Sans"/>
              </a:rPr>
              <a:t>Reduce the trade deficit</a:t>
            </a:r>
            <a:endParaRPr b="0" lang="ru-RU" sz="2700" spc="-1" strike="noStrike">
              <a:latin typeface="Arial"/>
            </a:endParaRPr>
          </a:p>
          <a:p>
            <a:pPr marL="343080" indent="-341640">
              <a:lnSpc>
                <a:spcPct val="100000"/>
              </a:lnSpc>
              <a:spcBef>
                <a:spcPts val="1349"/>
              </a:spcBef>
              <a:buClr>
                <a:srgbClr val="a3c167"/>
              </a:buClr>
              <a:buFont typeface="Wingdings" charset="2"/>
              <a:buChar char=""/>
            </a:pPr>
            <a:r>
              <a:rPr b="0" lang="ru-RU" sz="2700" spc="-1" strike="noStrike">
                <a:solidFill>
                  <a:srgbClr val="000000"/>
                </a:solidFill>
                <a:latin typeface="Arial"/>
                <a:ea typeface="DejaVu Sans"/>
              </a:rPr>
              <a:t>Do such trade policies accomplish these goals?  </a:t>
            </a:r>
            <a:endParaRPr b="0" lang="ru-RU" sz="2700" spc="-1" strike="noStrike">
              <a:latin typeface="Arial"/>
            </a:endParaRPr>
          </a:p>
          <a:p>
            <a:pPr marL="343080" indent="-341640">
              <a:lnSpc>
                <a:spcPct val="100000"/>
              </a:lnSpc>
              <a:spcBef>
                <a:spcPts val="1349"/>
              </a:spcBef>
              <a:buClr>
                <a:srgbClr val="a3c167"/>
              </a:buClr>
              <a:buFont typeface="Wingdings" charset="2"/>
              <a:buChar char=""/>
            </a:pPr>
            <a:r>
              <a:rPr b="0" lang="ru-RU" sz="2700" spc="-1" strike="noStrike">
                <a:solidFill>
                  <a:srgbClr val="000000"/>
                </a:solidFill>
                <a:latin typeface="Arial"/>
                <a:ea typeface="DejaVu Sans"/>
              </a:rPr>
              <a:t>Let’s use our model to analyze the effects of </a:t>
            </a:r>
            <a:br/>
            <a:r>
              <a:rPr b="0" lang="ru-RU" sz="2700" spc="-1" strike="noStrike">
                <a:solidFill>
                  <a:srgbClr val="000000"/>
                </a:solidFill>
                <a:latin typeface="Arial"/>
                <a:ea typeface="DejaVu Sans"/>
              </a:rPr>
              <a:t>an import quota on cars from Japan </a:t>
            </a:r>
            <a:br/>
            <a:r>
              <a:rPr b="0" lang="ru-RU" sz="2700" spc="-1" strike="noStrike">
                <a:solidFill>
                  <a:srgbClr val="000000"/>
                </a:solidFill>
                <a:latin typeface="Arial"/>
                <a:ea typeface="DejaVu Sans"/>
              </a:rPr>
              <a:t>designed to save jobs in the U.S. auto industry.  </a:t>
            </a:r>
            <a:endParaRPr b="0" lang="ru-RU" sz="2700" spc="-1" strike="noStrike">
              <a:latin typeface="Arial"/>
            </a:endParaRPr>
          </a:p>
        </p:txBody>
      </p:sp>
    </p:spTree>
  </p:cSld>
  <p:transition>
    <p:wipe dir="r"/>
  </p:transition>
  <p:timing>
    <p:tnLst>
      <p:par>
        <p:cTn id="553" dur="indefinite" restart="never" nodeType="tmRoot">
          <p:childTnLst>
            <p:seq>
              <p:cTn id="554" dur="indefinite" nodeType="mainSeq">
                <p:childTnLst>
                  <p:par>
                    <p:cTn id="555" nodeType="clickEffect" fill="hold">
                      <p:stCondLst>
                        <p:cond delay="indefinite"/>
                      </p:stCondLst>
                      <p:childTnLst>
                        <p:par>
                          <p:cTn id="556" nodeType="withEffect" fill="hold">
                            <p:stCondLst>
                              <p:cond delay="0"/>
                            </p:stCondLst>
                            <p:childTnLst>
                              <p:par>
                                <p:cTn id="557" nodeType="clickEffect" fill="hold" presetClass="entr" presetID="22" presetSubtype="8">
                                  <p:stCondLst>
                                    <p:cond delay="0"/>
                                  </p:stCondLst>
                                  <p:childTnLst>
                                    <p:set>
                                      <p:cBhvr>
                                        <p:cTn id="558" dur="1" fill="hold">
                                          <p:stCondLst>
                                            <p:cond delay="0"/>
                                          </p:stCondLst>
                                        </p:cTn>
                                        <p:tgtEl>
                                          <p:spTgt spid="428">
                                            <p:txEl>
                                              <p:pRg st="0" end="51"/>
                                            </p:txEl>
                                          </p:spTgt>
                                        </p:tgtEl>
                                        <p:attrNameLst>
                                          <p:attrName>style.visibility</p:attrName>
                                        </p:attrNameLst>
                                      </p:cBhvr>
                                      <p:to>
                                        <p:strVal val="visible"/>
                                      </p:to>
                                    </p:set>
                                    <p:animEffect filter="wipe(left)" transition="in">
                                      <p:cBhvr additive="repl">
                                        <p:cTn id="559" dur="500"/>
                                        <p:tgtEl>
                                          <p:spTgt spid="428">
                                            <p:txEl>
                                              <p:pRg st="0" end="51"/>
                                            </p:txEl>
                                          </p:spTgt>
                                        </p:tgtEl>
                                      </p:cBhvr>
                                    </p:animEffect>
                                  </p:childTnLst>
                                </p:cTn>
                              </p:par>
                            </p:childTnLst>
                          </p:cTn>
                        </p:par>
                      </p:childTnLst>
                    </p:cTn>
                  </p:par>
                  <p:par>
                    <p:cTn id="560" nodeType="clickEffect" fill="hold">
                      <p:stCondLst>
                        <p:cond delay="indefinite"/>
                      </p:stCondLst>
                      <p:childTnLst>
                        <p:par>
                          <p:cTn id="561" nodeType="withEffect" fill="hold">
                            <p:stCondLst>
                              <p:cond delay="0"/>
                            </p:stCondLst>
                            <p:childTnLst>
                              <p:par>
                                <p:cTn id="562" nodeType="clickEffect" fill="hold" presetClass="entr" presetID="22" presetSubtype="8">
                                  <p:stCondLst>
                                    <p:cond delay="0"/>
                                  </p:stCondLst>
                                  <p:childTnLst>
                                    <p:set>
                                      <p:cBhvr>
                                        <p:cTn id="563" dur="1" fill="hold">
                                          <p:stCondLst>
                                            <p:cond delay="0"/>
                                          </p:stCondLst>
                                        </p:cTn>
                                        <p:tgtEl>
                                          <p:spTgt spid="428">
                                            <p:txEl>
                                              <p:pRg st="335" end="335"/>
                                            </p:txEl>
                                          </p:spTgt>
                                        </p:tgtEl>
                                        <p:attrNameLst>
                                          <p:attrName>style.visibility</p:attrName>
                                        </p:attrNameLst>
                                      </p:cBhvr>
                                      <p:to>
                                        <p:strVal val="visible"/>
                                      </p:to>
                                    </p:set>
                                    <p:animEffect filter="wipe(left)" transition="in">
                                      <p:cBhvr additive="repl">
                                        <p:cTn id="564" dur="500"/>
                                        <p:tgtEl>
                                          <p:spTgt spid="428">
                                            <p:txEl>
                                              <p:pRg st="335" end="335"/>
                                            </p:txEl>
                                          </p:spTgt>
                                        </p:tgtEl>
                                      </p:cBhvr>
                                    </p:animEffect>
                                  </p:childTnLst>
                                </p:cTn>
                              </p:par>
                            </p:childTnLst>
                          </p:cTn>
                        </p:par>
                      </p:childTnLst>
                    </p:cTn>
                  </p:par>
                  <p:par>
                    <p:cTn id="565" nodeType="clickEffect" fill="hold">
                      <p:stCondLst>
                        <p:cond delay="indefinite"/>
                      </p:stCondLst>
                      <p:childTnLst>
                        <p:par>
                          <p:cTn id="566" nodeType="withEffect" fill="hold">
                            <p:stCondLst>
                              <p:cond delay="0"/>
                            </p:stCondLst>
                            <p:childTnLst>
                              <p:par>
                                <p:cTn id="567" nodeType="clickEffect" fill="hold" presetClass="entr" presetID="22" presetSubtype="8">
                                  <p:stCondLst>
                                    <p:cond delay="0"/>
                                  </p:stCondLst>
                                  <p:childTnLst>
                                    <p:set>
                                      <p:cBhvr>
                                        <p:cTn id="568" dur="1" fill="hold">
                                          <p:stCondLst>
                                            <p:cond delay="0"/>
                                          </p:stCondLst>
                                        </p:cTn>
                                        <p:tgtEl>
                                          <p:spTgt spid="428">
                                            <p:txEl>
                                              <p:pRg st="335" end="335"/>
                                            </p:txEl>
                                          </p:spTgt>
                                        </p:tgtEl>
                                        <p:attrNameLst>
                                          <p:attrName>style.visibility</p:attrName>
                                        </p:attrNameLst>
                                      </p:cBhvr>
                                      <p:to>
                                        <p:strVal val="visible"/>
                                      </p:to>
                                    </p:set>
                                    <p:animEffect filter="wipe(left)" transition="in">
                                      <p:cBhvr additive="repl">
                                        <p:cTn id="569" dur="500"/>
                                        <p:tgtEl>
                                          <p:spTgt spid="428">
                                            <p:txEl>
                                              <p:pRg st="335" end="335"/>
                                            </p:txEl>
                                          </p:spTgt>
                                        </p:tgtEl>
                                      </p:cBhvr>
                                    </p:animEffect>
                                  </p:childTnLst>
                                </p:cTn>
                              </p:par>
                            </p:childTnLst>
                          </p:cTn>
                        </p:par>
                      </p:childTnLst>
                    </p:cTn>
                  </p:par>
                  <p:par>
                    <p:cTn id="570" nodeType="clickEffect" fill="hold">
                      <p:stCondLst>
                        <p:cond delay="indefinite"/>
                      </p:stCondLst>
                      <p:childTnLst>
                        <p:par>
                          <p:cTn id="571" nodeType="withEffect" fill="hold">
                            <p:stCondLst>
                              <p:cond delay="0"/>
                            </p:stCondLst>
                            <p:childTnLst>
                              <p:par>
                                <p:cTn id="572" nodeType="clickEffect" fill="hold" presetClass="entr" presetID="22" presetSubtype="8">
                                  <p:stCondLst>
                                    <p:cond delay="0"/>
                                  </p:stCondLst>
                                  <p:childTnLst>
                                    <p:set>
                                      <p:cBhvr>
                                        <p:cTn id="573" dur="1" fill="hold">
                                          <p:stCondLst>
                                            <p:cond delay="0"/>
                                          </p:stCondLst>
                                        </p:cTn>
                                        <p:tgtEl>
                                          <p:spTgt spid="428">
                                            <p:txEl>
                                              <p:pRg st="335" end="335"/>
                                            </p:txEl>
                                          </p:spTgt>
                                        </p:tgtEl>
                                        <p:attrNameLst>
                                          <p:attrName>style.visibility</p:attrName>
                                        </p:attrNameLst>
                                      </p:cBhvr>
                                      <p:to>
                                        <p:strVal val="visible"/>
                                      </p:to>
                                    </p:set>
                                    <p:animEffect filter="wipe(left)" transition="in">
                                      <p:cBhvr additive="repl">
                                        <p:cTn id="574" dur="500"/>
                                        <p:tgtEl>
                                          <p:spTgt spid="428">
                                            <p:txEl>
                                              <p:pRg st="335" end="335"/>
                                            </p:txEl>
                                          </p:spTgt>
                                        </p:tgtEl>
                                      </p:cBhvr>
                                    </p:animEffect>
                                  </p:childTnLst>
                                </p:cTn>
                              </p:par>
                            </p:childTnLst>
                          </p:cTn>
                        </p:par>
                      </p:childTnLst>
                    </p:cTn>
                  </p:par>
                  <p:par>
                    <p:cTn id="575" nodeType="clickEffect" fill="hold">
                      <p:stCondLst>
                        <p:cond delay="indefinite"/>
                      </p:stCondLst>
                      <p:childTnLst>
                        <p:par>
                          <p:cTn id="576" nodeType="withEffect" fill="hold">
                            <p:stCondLst>
                              <p:cond delay="0"/>
                            </p:stCondLst>
                            <p:childTnLst>
                              <p:par>
                                <p:cTn id="577" nodeType="clickEffect" fill="hold" presetClass="entr" presetID="22" presetSubtype="8">
                                  <p:stCondLst>
                                    <p:cond delay="0"/>
                                  </p:stCondLst>
                                  <p:childTnLst>
                                    <p:set>
                                      <p:cBhvr>
                                        <p:cTn id="578" dur="1" fill="hold">
                                          <p:stCondLst>
                                            <p:cond delay="0"/>
                                          </p:stCondLst>
                                        </p:cTn>
                                        <p:tgtEl>
                                          <p:spTgt spid="428">
                                            <p:txEl>
                                              <p:pRg st="335" end="335"/>
                                            </p:txEl>
                                          </p:spTgt>
                                        </p:tgtEl>
                                        <p:attrNameLst>
                                          <p:attrName>style.visibility</p:attrName>
                                        </p:attrNameLst>
                                      </p:cBhvr>
                                      <p:to>
                                        <p:strVal val="visible"/>
                                      </p:to>
                                    </p:set>
                                    <p:animEffect filter="wipe(left)" transition="in">
                                      <p:cBhvr additive="repl">
                                        <p:cTn id="579" dur="500"/>
                                        <p:tgtEl>
                                          <p:spTgt spid="428">
                                            <p:txEl>
                                              <p:pRg st="335" end="33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Line 1"/>
          <p:cNvSpPr/>
          <p:nvPr/>
        </p:nvSpPr>
        <p:spPr>
          <a:xfrm>
            <a:off x="1116000" y="3433680"/>
            <a:ext cx="1981800" cy="1788480"/>
          </a:xfrm>
          <a:prstGeom prst="line">
            <a:avLst/>
          </a:prstGeom>
          <a:ln w="38160">
            <a:solidFill>
              <a:srgbClr val="003399"/>
            </a:solidFill>
            <a:round/>
          </a:ln>
        </p:spPr>
        <p:style>
          <a:lnRef idx="0"/>
          <a:fillRef idx="0"/>
          <a:effectRef idx="0"/>
          <a:fontRef idx="minor"/>
        </p:style>
      </p:sp>
      <p:sp>
        <p:nvSpPr>
          <p:cNvPr id="430" name="CustomShape 2"/>
          <p:cNvSpPr/>
          <p:nvPr/>
        </p:nvSpPr>
        <p:spPr>
          <a:xfrm>
            <a:off x="3008160" y="5095440"/>
            <a:ext cx="684720" cy="45504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D</a:t>
            </a:r>
            <a:endParaRPr b="0" lang="ru-RU" sz="2400" spc="-1" strike="noStrike">
              <a:latin typeface="Arial"/>
            </a:endParaRPr>
          </a:p>
        </p:txBody>
      </p:sp>
      <p:sp>
        <p:nvSpPr>
          <p:cNvPr id="431" name="CustomShape 3"/>
          <p:cNvSpPr/>
          <p:nvPr/>
        </p:nvSpPr>
        <p:spPr>
          <a:xfrm>
            <a:off x="322200" y="936720"/>
            <a:ext cx="8574120" cy="968400"/>
          </a:xfrm>
          <a:prstGeom prst="rect">
            <a:avLst/>
          </a:prstGeom>
          <a:noFill/>
          <a:ln>
            <a:noFill/>
          </a:ln>
        </p:spPr>
        <p:style>
          <a:lnRef idx="0"/>
          <a:fillRef idx="0"/>
          <a:effectRef idx="0"/>
          <a:fontRef idx="minor"/>
        </p:style>
        <p:txBody>
          <a:bodyPr lIns="90000" rIns="90000" tIns="45000" bIns="45000"/>
          <a:p>
            <a:pPr>
              <a:lnSpc>
                <a:spcPct val="105000"/>
              </a:lnSpc>
              <a:spcBef>
                <a:spcPts val="649"/>
              </a:spcBef>
            </a:pPr>
            <a:r>
              <a:rPr b="0" lang="ru-RU" sz="2600" spc="-1" strike="noStrike">
                <a:solidFill>
                  <a:srgbClr val="000000"/>
                </a:solidFill>
                <a:latin typeface="Arial"/>
                <a:ea typeface="DejaVu Sans"/>
              </a:rPr>
              <a:t>An import quota does not affect saving or investment, </a:t>
            </a:r>
            <a:br/>
            <a:r>
              <a:rPr b="0" lang="ru-RU" sz="2600" spc="-1" strike="noStrike">
                <a:solidFill>
                  <a:srgbClr val="000000"/>
                </a:solidFill>
                <a:latin typeface="Arial"/>
                <a:ea typeface="DejaVu Sans"/>
              </a:rPr>
              <a:t>so it does not affect </a:t>
            </a:r>
            <a:r>
              <a:rPr b="1"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(Recall:  </a:t>
            </a:r>
            <a:r>
              <a:rPr b="1"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 </a:t>
            </a:r>
            <a:r>
              <a:rPr b="1" i="1" lang="ru-RU" sz="2600" spc="-1" strike="noStrike">
                <a:solidFill>
                  <a:srgbClr val="000000"/>
                </a:solidFill>
                <a:latin typeface="Arial"/>
                <a:ea typeface="DejaVu Sans"/>
              </a:rPr>
              <a:t>S</a:t>
            </a:r>
            <a:r>
              <a:rPr b="0" lang="ru-RU" sz="2600" spc="-1" strike="noStrike">
                <a:solidFill>
                  <a:srgbClr val="000000"/>
                </a:solidFill>
                <a:latin typeface="Arial"/>
                <a:ea typeface="DejaVu Sans"/>
              </a:rPr>
              <a:t> – </a:t>
            </a:r>
            <a:r>
              <a:rPr b="1" i="1" lang="ru-RU" sz="2600" spc="-1" strike="noStrike">
                <a:solidFill>
                  <a:srgbClr val="000000"/>
                </a:solidFill>
                <a:latin typeface="Arial"/>
                <a:ea typeface="DejaVu Sans"/>
              </a:rPr>
              <a:t>I</a:t>
            </a:r>
            <a:r>
              <a:rPr b="0" lang="ru-RU" sz="2600" spc="-1" strike="noStrike">
                <a:solidFill>
                  <a:srgbClr val="000000"/>
                </a:solidFill>
                <a:latin typeface="Arial"/>
                <a:ea typeface="DejaVu Sans"/>
              </a:rPr>
              <a:t>.) </a:t>
            </a:r>
            <a:endParaRPr b="0" lang="ru-RU" sz="2600" spc="-1" strike="noStrike">
              <a:latin typeface="Arial"/>
            </a:endParaRPr>
          </a:p>
        </p:txBody>
      </p:sp>
      <p:sp>
        <p:nvSpPr>
          <p:cNvPr id="432" name="CustomShape 4"/>
          <p:cNvSpPr/>
          <p:nvPr/>
        </p:nvSpPr>
        <p:spPr>
          <a:xfrm>
            <a:off x="0" y="18576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200" spc="-1" strike="noStrike">
                <a:solidFill>
                  <a:srgbClr val="006699"/>
                </a:solidFill>
                <a:latin typeface="Tahoma"/>
                <a:ea typeface="Tahoma"/>
              </a:rPr>
              <a:t>Analysis of a Quota on Cars from Japan</a:t>
            </a:r>
            <a:endParaRPr b="0" lang="ru-RU" sz="3200" spc="-1" strike="noStrike">
              <a:latin typeface="Arial"/>
            </a:endParaRPr>
          </a:p>
        </p:txBody>
      </p:sp>
      <p:sp>
        <p:nvSpPr>
          <p:cNvPr id="433" name="Line 5"/>
          <p:cNvSpPr/>
          <p:nvPr/>
        </p:nvSpPr>
        <p:spPr>
          <a:xfrm>
            <a:off x="5082120" y="2919240"/>
            <a:ext cx="360" cy="3073680"/>
          </a:xfrm>
          <a:prstGeom prst="line">
            <a:avLst/>
          </a:prstGeom>
          <a:ln w="12600">
            <a:solidFill>
              <a:schemeClr val="tx1"/>
            </a:solidFill>
            <a:round/>
          </a:ln>
        </p:spPr>
        <p:style>
          <a:lnRef idx="0"/>
          <a:fillRef idx="0"/>
          <a:effectRef idx="0"/>
          <a:fontRef idx="minor"/>
        </p:style>
      </p:sp>
      <p:sp>
        <p:nvSpPr>
          <p:cNvPr id="434" name="Line 6"/>
          <p:cNvSpPr/>
          <p:nvPr/>
        </p:nvSpPr>
        <p:spPr>
          <a:xfrm>
            <a:off x="5076720" y="5995800"/>
            <a:ext cx="2901960" cy="360"/>
          </a:xfrm>
          <a:prstGeom prst="line">
            <a:avLst/>
          </a:prstGeom>
          <a:ln w="12600">
            <a:solidFill>
              <a:schemeClr val="tx1"/>
            </a:solidFill>
            <a:round/>
          </a:ln>
        </p:spPr>
        <p:style>
          <a:lnRef idx="0"/>
          <a:fillRef idx="0"/>
          <a:effectRef idx="0"/>
          <a:fontRef idx="minor"/>
        </p:style>
      </p:sp>
      <p:sp>
        <p:nvSpPr>
          <p:cNvPr id="435" name="CustomShape 7"/>
          <p:cNvSpPr/>
          <p:nvPr/>
        </p:nvSpPr>
        <p:spPr>
          <a:xfrm>
            <a:off x="4919760" y="2481120"/>
            <a:ext cx="3319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r</a:t>
            </a:r>
            <a:endParaRPr b="0" lang="ru-RU" sz="2400" spc="-1" strike="noStrike">
              <a:latin typeface="Arial"/>
            </a:endParaRPr>
          </a:p>
        </p:txBody>
      </p:sp>
      <p:sp>
        <p:nvSpPr>
          <p:cNvPr id="436" name="CustomShape 8"/>
          <p:cNvSpPr/>
          <p:nvPr/>
        </p:nvSpPr>
        <p:spPr>
          <a:xfrm>
            <a:off x="7923240" y="5773680"/>
            <a:ext cx="90036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NCO</a:t>
            </a:r>
            <a:endParaRPr b="0" lang="ru-RU" sz="2400" spc="-1" strike="noStrike">
              <a:latin typeface="Arial"/>
            </a:endParaRPr>
          </a:p>
        </p:txBody>
      </p:sp>
      <p:sp>
        <p:nvSpPr>
          <p:cNvPr id="437" name="Line 9"/>
          <p:cNvSpPr/>
          <p:nvPr/>
        </p:nvSpPr>
        <p:spPr>
          <a:xfrm>
            <a:off x="5727600" y="3261960"/>
            <a:ext cx="1573200" cy="2057400"/>
          </a:xfrm>
          <a:prstGeom prst="line">
            <a:avLst/>
          </a:prstGeom>
          <a:ln w="38160">
            <a:solidFill>
              <a:srgbClr val="003399"/>
            </a:solidFill>
            <a:round/>
          </a:ln>
        </p:spPr>
        <p:style>
          <a:lnRef idx="0"/>
          <a:fillRef idx="0"/>
          <a:effectRef idx="0"/>
          <a:fontRef idx="minor"/>
        </p:style>
      </p:sp>
      <p:sp>
        <p:nvSpPr>
          <p:cNvPr id="438" name="CustomShape 10"/>
          <p:cNvSpPr/>
          <p:nvPr/>
        </p:nvSpPr>
        <p:spPr>
          <a:xfrm>
            <a:off x="7184880" y="5229360"/>
            <a:ext cx="1005120" cy="45504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NCO</a:t>
            </a:r>
            <a:endParaRPr b="0" lang="ru-RU" sz="2400" spc="-1" strike="noStrike">
              <a:latin typeface="Arial"/>
            </a:endParaRPr>
          </a:p>
        </p:txBody>
      </p:sp>
      <p:sp>
        <p:nvSpPr>
          <p:cNvPr id="439" name="CustomShape 11"/>
          <p:cNvSpPr/>
          <p:nvPr/>
        </p:nvSpPr>
        <p:spPr>
          <a:xfrm>
            <a:off x="5446800" y="2247840"/>
            <a:ext cx="297504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Net capital outflow</a:t>
            </a:r>
            <a:endParaRPr b="0" lang="ru-RU" sz="2400" spc="-1" strike="noStrike">
              <a:latin typeface="Arial"/>
            </a:endParaRPr>
          </a:p>
        </p:txBody>
      </p:sp>
      <p:sp>
        <p:nvSpPr>
          <p:cNvPr id="440" name="Line 12"/>
          <p:cNvSpPr/>
          <p:nvPr/>
        </p:nvSpPr>
        <p:spPr>
          <a:xfrm>
            <a:off x="824760" y="2916000"/>
            <a:ext cx="360" cy="3073680"/>
          </a:xfrm>
          <a:prstGeom prst="line">
            <a:avLst/>
          </a:prstGeom>
          <a:ln w="12600">
            <a:solidFill>
              <a:schemeClr val="tx1"/>
            </a:solidFill>
            <a:round/>
          </a:ln>
        </p:spPr>
        <p:style>
          <a:lnRef idx="0"/>
          <a:fillRef idx="0"/>
          <a:effectRef idx="0"/>
          <a:fontRef idx="minor"/>
        </p:style>
      </p:sp>
      <p:sp>
        <p:nvSpPr>
          <p:cNvPr id="441" name="Line 13"/>
          <p:cNvSpPr/>
          <p:nvPr/>
        </p:nvSpPr>
        <p:spPr>
          <a:xfrm>
            <a:off x="819000" y="5992560"/>
            <a:ext cx="3117960" cy="360"/>
          </a:xfrm>
          <a:prstGeom prst="line">
            <a:avLst/>
          </a:prstGeom>
          <a:ln w="12600">
            <a:solidFill>
              <a:schemeClr val="tx1"/>
            </a:solidFill>
            <a:round/>
          </a:ln>
        </p:spPr>
        <p:style>
          <a:lnRef idx="0"/>
          <a:fillRef idx="0"/>
          <a:effectRef idx="0"/>
          <a:fontRef idx="minor"/>
        </p:style>
      </p:sp>
      <p:sp>
        <p:nvSpPr>
          <p:cNvPr id="442" name="CustomShape 14"/>
          <p:cNvSpPr/>
          <p:nvPr/>
        </p:nvSpPr>
        <p:spPr>
          <a:xfrm>
            <a:off x="649440" y="2478240"/>
            <a:ext cx="3445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r</a:t>
            </a:r>
            <a:endParaRPr b="0" lang="ru-RU" sz="2400" spc="-1" strike="noStrike">
              <a:latin typeface="Arial"/>
            </a:endParaRPr>
          </a:p>
        </p:txBody>
      </p:sp>
      <p:sp>
        <p:nvSpPr>
          <p:cNvPr id="443" name="CustomShape 15"/>
          <p:cNvSpPr/>
          <p:nvPr/>
        </p:nvSpPr>
        <p:spPr>
          <a:xfrm>
            <a:off x="3886200" y="5770440"/>
            <a:ext cx="59220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LF</a:t>
            </a:r>
            <a:endParaRPr b="0" lang="ru-RU" sz="2400" spc="-1" strike="noStrike">
              <a:latin typeface="Arial"/>
            </a:endParaRPr>
          </a:p>
        </p:txBody>
      </p:sp>
      <p:sp>
        <p:nvSpPr>
          <p:cNvPr id="444" name="Line 16"/>
          <p:cNvSpPr/>
          <p:nvPr/>
        </p:nvSpPr>
        <p:spPr>
          <a:xfrm flipV="1">
            <a:off x="1616040" y="3376440"/>
            <a:ext cx="1434960" cy="2286000"/>
          </a:xfrm>
          <a:prstGeom prst="line">
            <a:avLst/>
          </a:prstGeom>
          <a:ln w="38160">
            <a:solidFill>
              <a:srgbClr val="003399"/>
            </a:solidFill>
            <a:round/>
          </a:ln>
        </p:spPr>
        <p:style>
          <a:lnRef idx="0"/>
          <a:fillRef idx="0"/>
          <a:effectRef idx="0"/>
          <a:fontRef idx="minor"/>
        </p:style>
      </p:sp>
      <p:sp>
        <p:nvSpPr>
          <p:cNvPr id="445" name="CustomShape 17"/>
          <p:cNvSpPr/>
          <p:nvPr/>
        </p:nvSpPr>
        <p:spPr>
          <a:xfrm>
            <a:off x="2935440" y="3000240"/>
            <a:ext cx="513000" cy="45504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S</a:t>
            </a:r>
            <a:endParaRPr b="0" lang="ru-RU" sz="2400" spc="-1" strike="noStrike">
              <a:latin typeface="Arial"/>
            </a:endParaRPr>
          </a:p>
        </p:txBody>
      </p:sp>
      <p:sp>
        <p:nvSpPr>
          <p:cNvPr id="446" name="CustomShape 18"/>
          <p:cNvSpPr/>
          <p:nvPr/>
        </p:nvSpPr>
        <p:spPr>
          <a:xfrm>
            <a:off x="1409760" y="2244600"/>
            <a:ext cx="24289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Loanable funds</a:t>
            </a:r>
            <a:endParaRPr b="0" lang="ru-RU" sz="2400" spc="-1" strike="noStrike">
              <a:latin typeface="Arial"/>
            </a:endParaRPr>
          </a:p>
        </p:txBody>
      </p:sp>
      <p:sp>
        <p:nvSpPr>
          <p:cNvPr id="447" name="Line 19"/>
          <p:cNvSpPr/>
          <p:nvPr/>
        </p:nvSpPr>
        <p:spPr>
          <a:xfrm>
            <a:off x="282240" y="1944360"/>
            <a:ext cx="8597880" cy="360"/>
          </a:xfrm>
          <a:prstGeom prst="line">
            <a:avLst/>
          </a:prstGeom>
          <a:ln w="9360">
            <a:solidFill>
              <a:schemeClr val="tx1"/>
            </a:solidFill>
            <a:round/>
          </a:ln>
        </p:spPr>
        <p:style>
          <a:lnRef idx="0"/>
          <a:fillRef idx="0"/>
          <a:effectRef idx="0"/>
          <a:fontRef idx="minor"/>
        </p:style>
      </p:sp>
      <p:sp>
        <p:nvSpPr>
          <p:cNvPr id="448" name="CustomShape 20"/>
          <p:cNvSpPr/>
          <p:nvPr/>
        </p:nvSpPr>
        <p:spPr>
          <a:xfrm>
            <a:off x="401760" y="4325760"/>
            <a:ext cx="38736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49" name="CustomShape 21"/>
          <p:cNvSpPr/>
          <p:nvPr/>
        </p:nvSpPr>
        <p:spPr>
          <a:xfrm>
            <a:off x="2265480" y="4454640"/>
            <a:ext cx="127080" cy="125640"/>
          </a:xfrm>
          <a:prstGeom prst="ellipse">
            <a:avLst/>
          </a:prstGeom>
          <a:solidFill>
            <a:srgbClr val="000000"/>
          </a:solidFill>
          <a:ln>
            <a:noFill/>
          </a:ln>
        </p:spPr>
        <p:style>
          <a:lnRef idx="0"/>
          <a:fillRef idx="0"/>
          <a:effectRef idx="0"/>
          <a:fontRef idx="minor"/>
        </p:style>
      </p:sp>
      <p:sp>
        <p:nvSpPr>
          <p:cNvPr id="450" name="Line 22"/>
          <p:cNvSpPr/>
          <p:nvPr/>
        </p:nvSpPr>
        <p:spPr>
          <a:xfrm flipH="1">
            <a:off x="822240" y="4524120"/>
            <a:ext cx="1509480" cy="360"/>
          </a:xfrm>
          <a:prstGeom prst="line">
            <a:avLst/>
          </a:prstGeom>
          <a:ln cap="rnd" w="9360">
            <a:solidFill>
              <a:schemeClr val="tx1"/>
            </a:solidFill>
            <a:custDash>
              <a:ds d="2200000" sp="800000"/>
            </a:custDash>
            <a:round/>
          </a:ln>
        </p:spPr>
        <p:style>
          <a:lnRef idx="0"/>
          <a:fillRef idx="0"/>
          <a:effectRef idx="0"/>
          <a:fontRef idx="minor"/>
        </p:style>
      </p:sp>
      <p:sp>
        <p:nvSpPr>
          <p:cNvPr id="451" name="Line 23"/>
          <p:cNvSpPr/>
          <p:nvPr/>
        </p:nvSpPr>
        <p:spPr>
          <a:xfrm>
            <a:off x="2334960" y="4522680"/>
            <a:ext cx="2370240" cy="360"/>
          </a:xfrm>
          <a:prstGeom prst="line">
            <a:avLst/>
          </a:prstGeom>
          <a:ln cap="rnd" w="9360">
            <a:solidFill>
              <a:schemeClr val="tx1"/>
            </a:solidFill>
            <a:custDash>
              <a:ds d="2200000" sp="800000"/>
            </a:custDash>
            <a:round/>
          </a:ln>
        </p:spPr>
        <p:style>
          <a:lnRef idx="0"/>
          <a:fillRef idx="0"/>
          <a:effectRef idx="0"/>
          <a:fontRef idx="minor"/>
        </p:style>
      </p:sp>
      <p:sp>
        <p:nvSpPr>
          <p:cNvPr id="452" name="CustomShape 24"/>
          <p:cNvSpPr/>
          <p:nvPr/>
        </p:nvSpPr>
        <p:spPr>
          <a:xfrm>
            <a:off x="4710240" y="4325760"/>
            <a:ext cx="311400" cy="414720"/>
          </a:xfrm>
          <a:prstGeom prst="rect">
            <a:avLst/>
          </a:prstGeom>
          <a:solidFill>
            <a:schemeClr val="bg1">
              <a:alpha val="50195"/>
            </a:schemeClr>
          </a:solid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53" name="Line 25"/>
          <p:cNvSpPr/>
          <p:nvPr/>
        </p:nvSpPr>
        <p:spPr>
          <a:xfrm flipH="1">
            <a:off x="5086080" y="4524120"/>
            <a:ext cx="1589040" cy="360"/>
          </a:xfrm>
          <a:prstGeom prst="line">
            <a:avLst/>
          </a:prstGeom>
          <a:ln cap="rnd" w="9360">
            <a:solidFill>
              <a:schemeClr val="tx1"/>
            </a:solidFill>
            <a:custDash>
              <a:ds d="2200000" sp="800000"/>
            </a:custDash>
            <a:round/>
          </a:ln>
        </p:spPr>
        <p:style>
          <a:lnRef idx="0"/>
          <a:fillRef idx="0"/>
          <a:effectRef idx="0"/>
          <a:fontRef idx="minor"/>
        </p:style>
      </p:sp>
      <p:sp>
        <p:nvSpPr>
          <p:cNvPr id="454" name="CustomShape 26"/>
          <p:cNvSpPr/>
          <p:nvPr/>
        </p:nvSpPr>
        <p:spPr>
          <a:xfrm>
            <a:off x="6627960" y="4457880"/>
            <a:ext cx="127080" cy="125640"/>
          </a:xfrm>
          <a:prstGeom prst="ellipse">
            <a:avLst/>
          </a:prstGeom>
          <a:solidFill>
            <a:srgbClr val="000000"/>
          </a:solidFill>
          <a:ln>
            <a:noFill/>
          </a:ln>
        </p:spPr>
        <p:style>
          <a:lnRef idx="0"/>
          <a:fillRef idx="0"/>
          <a:effectRef idx="0"/>
          <a:fontRef idx="minor"/>
        </p:style>
      </p:sp>
      <p:sp>
        <p:nvSpPr>
          <p:cNvPr id="455" name="Line 27"/>
          <p:cNvSpPr/>
          <p:nvPr/>
        </p:nvSpPr>
        <p:spPr>
          <a:xfrm>
            <a:off x="6689520" y="4519440"/>
            <a:ext cx="360" cy="1476360"/>
          </a:xfrm>
          <a:prstGeom prst="line">
            <a:avLst/>
          </a:prstGeom>
          <a:ln cap="rnd" w="9360">
            <a:solidFill>
              <a:schemeClr val="tx1"/>
            </a:solidFill>
            <a:custDash>
              <a:ds d="2200000" sp="800000"/>
            </a:custDash>
            <a:round/>
          </a:ln>
        </p:spPr>
        <p:style>
          <a:lnRef idx="0"/>
          <a:fillRef idx="0"/>
          <a:effectRef idx="0"/>
          <a:fontRef idx="minor"/>
        </p:style>
      </p:sp>
    </p:spTree>
  </p:cSld>
  <p:transition>
    <p:wipe dir="r"/>
  </p:transition>
  <p:timing>
    <p:tnLst>
      <p:par>
        <p:cTn id="580" dur="indefinite" restart="never" nodeType="tmRoot">
          <p:childTnLst>
            <p:seq>
              <p:cTn id="581" dur="indefinite" nodeType="mainSeq">
                <p:childTnLst>
                  <p:par>
                    <p:cTn id="582" nodeType="clickEffect" fill="hold">
                      <p:stCondLst>
                        <p:cond delay="indefinite"/>
                      </p:stCondLst>
                      <p:childTnLst>
                        <p:par>
                          <p:cTn id="583" nodeType="withEffect" fill="hold">
                            <p:stCondLst>
                              <p:cond delay="0"/>
                            </p:stCondLst>
                            <p:childTnLst>
                              <p:par>
                                <p:cTn id="584" nodeType="clickEffect" fill="hold" presetClass="entr" presetID="22" presetSubtype="8">
                                  <p:stCondLst>
                                    <p:cond delay="0"/>
                                  </p:stCondLst>
                                  <p:childTnLst>
                                    <p:set>
                                      <p:cBhvr>
                                        <p:cTn id="585" dur="1" fill="hold">
                                          <p:stCondLst>
                                            <p:cond delay="0"/>
                                          </p:stCondLst>
                                        </p:cTn>
                                        <p:tgtEl>
                                          <p:spTgt spid="431">
                                            <p:txEl>
                                              <p:pRg st="0" end="108"/>
                                            </p:txEl>
                                          </p:spTgt>
                                        </p:tgtEl>
                                        <p:attrNameLst>
                                          <p:attrName>style.visibility</p:attrName>
                                        </p:attrNameLst>
                                      </p:cBhvr>
                                      <p:to>
                                        <p:strVal val="visible"/>
                                      </p:to>
                                    </p:set>
                                    <p:animEffect filter="wipe(left)" transition="in">
                                      <p:cBhvr additive="repl">
                                        <p:cTn id="586" dur="500"/>
                                        <p:tgtEl>
                                          <p:spTgt spid="431">
                                            <p:txEl>
                                              <p:pRg st="0" end="10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ccff">
            <a:alpha val="50000"/>
          </a:srgbClr>
        </a:solidFill>
      </p:bgPr>
    </p:bg>
    <p:spTree>
      <p:nvGrpSpPr>
        <p:cNvPr id="1" name=""/>
        <p:cNvGrpSpPr/>
        <p:nvPr/>
      </p:nvGrpSpPr>
      <p:grpSpPr>
        <a:xfrm>
          <a:off x="0" y="0"/>
          <a:ext cx="0" cy="0"/>
          <a:chOff x="0" y="0"/>
          <a:chExt cx="0" cy="0"/>
        </a:xfrm>
      </p:grpSpPr>
      <p:sp>
        <p:nvSpPr>
          <p:cNvPr id="219" name="CustomShape 1"/>
          <p:cNvSpPr/>
          <p:nvPr/>
        </p:nvSpPr>
        <p:spPr>
          <a:xfrm>
            <a:off x="457200" y="288000"/>
            <a:ext cx="8228160" cy="912960"/>
          </a:xfrm>
          <a:prstGeom prst="rect">
            <a:avLst/>
          </a:prstGeom>
          <a:noFill/>
          <a:ln>
            <a:noFill/>
          </a:ln>
        </p:spPr>
        <p:style>
          <a:lnRef idx="0"/>
          <a:fillRef idx="0"/>
          <a:effectRef idx="0"/>
          <a:fontRef idx="minor"/>
        </p:style>
        <p:txBody>
          <a:bodyPr lIns="90000" rIns="90000" tIns="45000" bIns="45000" anchor="ctr"/>
          <a:p>
            <a:pPr>
              <a:lnSpc>
                <a:spcPct val="110000"/>
              </a:lnSpc>
            </a:pPr>
            <a:r>
              <a:rPr b="1" i="1" lang="ru-RU" sz="3100" spc="-1" strike="noStrike">
                <a:solidFill>
                  <a:srgbClr val="6c45bb"/>
                </a:solidFill>
                <a:latin typeface="Arial"/>
                <a:ea typeface="Tahoma"/>
              </a:rPr>
              <a:t>2. In this topic, </a:t>
            </a:r>
            <a:br/>
            <a:r>
              <a:rPr b="1" i="1" lang="ru-RU" sz="3100" spc="-1" strike="noStrike">
                <a:solidFill>
                  <a:srgbClr val="6c45bb"/>
                </a:solidFill>
                <a:latin typeface="Arial"/>
                <a:ea typeface="Tahoma"/>
              </a:rPr>
              <a:t>look for the answers to these questions:</a:t>
            </a:r>
            <a:endParaRPr b="0" lang="ru-RU" sz="3100" spc="-1" strike="noStrike">
              <a:latin typeface="Arial"/>
            </a:endParaRPr>
          </a:p>
        </p:txBody>
      </p:sp>
      <p:sp>
        <p:nvSpPr>
          <p:cNvPr id="220" name="CustomShape 2"/>
          <p:cNvSpPr/>
          <p:nvPr/>
        </p:nvSpPr>
        <p:spPr>
          <a:xfrm>
            <a:off x="457200" y="1447920"/>
            <a:ext cx="8228160" cy="4749480"/>
          </a:xfrm>
          <a:prstGeom prst="rect">
            <a:avLst/>
          </a:prstGeom>
          <a:noFill/>
          <a:ln>
            <a:noFill/>
          </a:ln>
        </p:spPr>
        <p:style>
          <a:lnRef idx="0"/>
          <a:fillRef idx="0"/>
          <a:effectRef idx="0"/>
          <a:fontRef idx="minor"/>
        </p:style>
        <p:txBody>
          <a:bodyPr lIns="90000" rIns="90000" tIns="45000" bIns="45000"/>
          <a:p>
            <a:pPr marL="285840" indent="-284400">
              <a:lnSpc>
                <a:spcPct val="100000"/>
              </a:lnSpc>
              <a:spcBef>
                <a:spcPts val="1199"/>
              </a:spcBef>
              <a:buClr>
                <a:srgbClr val="6c45bb"/>
              </a:buClr>
              <a:buSzPct val="120000"/>
              <a:buFont typeface="Arial"/>
              <a:buChar char="•"/>
            </a:pPr>
            <a:r>
              <a:rPr b="0" lang="ru-RU" sz="2800" spc="-1" strike="noStrike">
                <a:solidFill>
                  <a:srgbClr val="000000"/>
                </a:solidFill>
                <a:latin typeface="Arial"/>
                <a:ea typeface="DejaVu Sans"/>
              </a:rPr>
              <a:t>In an open economy, what determines the real interest rate?  The real exchange rate?  </a:t>
            </a:r>
            <a:endParaRPr b="0" lang="ru-RU" sz="2800" spc="-1" strike="noStrike">
              <a:latin typeface="Arial"/>
            </a:endParaRPr>
          </a:p>
          <a:p>
            <a:pPr marL="285840" indent="-284400">
              <a:lnSpc>
                <a:spcPct val="100000"/>
              </a:lnSpc>
              <a:spcBef>
                <a:spcPts val="1199"/>
              </a:spcBef>
              <a:buClr>
                <a:srgbClr val="6c45bb"/>
              </a:buClr>
              <a:buSzPct val="120000"/>
              <a:buFont typeface="Arial"/>
              <a:buChar char="•"/>
            </a:pPr>
            <a:r>
              <a:rPr b="0" lang="ru-RU" sz="2800" spc="-1" strike="noStrike">
                <a:solidFill>
                  <a:srgbClr val="000000"/>
                </a:solidFill>
                <a:latin typeface="Arial"/>
                <a:ea typeface="DejaVu Sans"/>
              </a:rPr>
              <a:t>How are the markets for loanable funds and foreign-currency exchange connected?  </a:t>
            </a:r>
            <a:endParaRPr b="0" lang="ru-RU" sz="2800" spc="-1" strike="noStrike">
              <a:latin typeface="Arial"/>
            </a:endParaRPr>
          </a:p>
          <a:p>
            <a:pPr marL="285840" indent="-284400">
              <a:lnSpc>
                <a:spcPct val="100000"/>
              </a:lnSpc>
              <a:spcBef>
                <a:spcPts val="1199"/>
              </a:spcBef>
              <a:buClr>
                <a:srgbClr val="6c45bb"/>
              </a:buClr>
              <a:buSzPct val="120000"/>
              <a:buFont typeface="Arial"/>
              <a:buChar char="•"/>
            </a:pPr>
            <a:r>
              <a:rPr b="0" lang="ru-RU" sz="2800" spc="-1" strike="noStrike">
                <a:solidFill>
                  <a:srgbClr val="000000"/>
                </a:solidFill>
                <a:latin typeface="Arial"/>
                <a:ea typeface="DejaVu Sans"/>
              </a:rPr>
              <a:t>How do government budget deficits affect the exchange rate and trade balance?  </a:t>
            </a:r>
            <a:endParaRPr b="0" lang="ru-RU" sz="2800" spc="-1" strike="noStrike">
              <a:latin typeface="Arial"/>
            </a:endParaRPr>
          </a:p>
          <a:p>
            <a:pPr marL="285840" indent="-284400">
              <a:lnSpc>
                <a:spcPct val="100000"/>
              </a:lnSpc>
              <a:spcBef>
                <a:spcPts val="1199"/>
              </a:spcBef>
              <a:buClr>
                <a:srgbClr val="6c45bb"/>
              </a:buClr>
              <a:buSzPct val="120000"/>
              <a:buFont typeface="Arial"/>
              <a:buChar char="•"/>
            </a:pPr>
            <a:r>
              <a:rPr b="0" lang="ru-RU" sz="2800" spc="-1" strike="noStrike">
                <a:solidFill>
                  <a:srgbClr val="000000"/>
                </a:solidFill>
                <a:latin typeface="Arial"/>
                <a:ea typeface="DejaVu Sans"/>
              </a:rPr>
              <a:t>How do other policies or events affect the </a:t>
            </a:r>
            <a:br/>
            <a:r>
              <a:rPr b="0" lang="ru-RU" sz="2800" spc="-1" strike="noStrike">
                <a:solidFill>
                  <a:srgbClr val="000000"/>
                </a:solidFill>
                <a:latin typeface="Arial"/>
                <a:ea typeface="DejaVu Sans"/>
              </a:rPr>
              <a:t>interest rate, exchange rate, and trade balance?</a:t>
            </a:r>
            <a:endParaRPr b="0" lang="ru-RU" sz="2800" spc="-1" strike="noStrike">
              <a:latin typeface="Arial"/>
            </a:endParaRPr>
          </a:p>
        </p:txBody>
      </p:sp>
    </p:spTree>
  </p:cSld>
  <p:transition>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CustomShape 1"/>
          <p:cNvSpPr/>
          <p:nvPr/>
        </p:nvSpPr>
        <p:spPr>
          <a:xfrm>
            <a:off x="0" y="18576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200" spc="-1" strike="noStrike">
                <a:solidFill>
                  <a:srgbClr val="006699"/>
                </a:solidFill>
                <a:latin typeface="Tahoma"/>
                <a:ea typeface="Tahoma"/>
              </a:rPr>
              <a:t>Analysis of a Quota on Cars from Japan</a:t>
            </a:r>
            <a:endParaRPr b="0" lang="ru-RU" sz="3200" spc="-1" strike="noStrike">
              <a:latin typeface="Arial"/>
            </a:endParaRPr>
          </a:p>
        </p:txBody>
      </p:sp>
      <p:sp>
        <p:nvSpPr>
          <p:cNvPr id="457" name="CustomShape 2"/>
          <p:cNvSpPr/>
          <p:nvPr/>
        </p:nvSpPr>
        <p:spPr>
          <a:xfrm>
            <a:off x="352440" y="1052640"/>
            <a:ext cx="3746520" cy="5364360"/>
          </a:xfrm>
          <a:prstGeom prst="rect">
            <a:avLst/>
          </a:prstGeom>
          <a:noFill/>
          <a:ln>
            <a:noFill/>
          </a:ln>
        </p:spPr>
        <p:style>
          <a:lnRef idx="0"/>
          <a:fillRef idx="0"/>
          <a:effectRef idx="0"/>
          <a:fontRef idx="minor"/>
        </p:style>
        <p:txBody>
          <a:bodyPr lIns="90000" rIns="90000" tIns="45000" bIns="45000"/>
          <a:p>
            <a:pPr>
              <a:lnSpc>
                <a:spcPct val="105000"/>
              </a:lnSpc>
              <a:spcBef>
                <a:spcPts val="1040"/>
              </a:spcBef>
            </a:pPr>
            <a:r>
              <a:rPr b="0" lang="ru-RU" sz="2600" spc="-1" strike="noStrike">
                <a:solidFill>
                  <a:srgbClr val="000000"/>
                </a:solidFill>
                <a:latin typeface="Arial"/>
                <a:ea typeface="DejaVu Sans"/>
              </a:rPr>
              <a:t>Since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unchanged, </a:t>
            </a:r>
            <a:r>
              <a:rPr b="0" i="1" lang="ru-RU" sz="2600" spc="-1" strike="noStrike">
                <a:solidFill>
                  <a:srgbClr val="000000"/>
                </a:solidFill>
                <a:latin typeface="Arial"/>
                <a:ea typeface="DejaVu Sans"/>
              </a:rPr>
              <a:t>S</a:t>
            </a:r>
            <a:r>
              <a:rPr b="0" lang="ru-RU" sz="2600" spc="-1" strike="noStrike">
                <a:solidFill>
                  <a:srgbClr val="000000"/>
                </a:solidFill>
                <a:latin typeface="Arial"/>
                <a:ea typeface="DejaVu Sans"/>
              </a:rPr>
              <a:t> curve does not shift. </a:t>
            </a:r>
            <a:endParaRPr b="0" lang="ru-RU" sz="2600" spc="-1" strike="noStrike">
              <a:latin typeface="Arial"/>
            </a:endParaRPr>
          </a:p>
          <a:p>
            <a:pPr>
              <a:lnSpc>
                <a:spcPct val="105000"/>
              </a:lnSpc>
              <a:spcBef>
                <a:spcPts val="1040"/>
              </a:spcBef>
            </a:pPr>
            <a:r>
              <a:rPr b="0" lang="ru-RU" sz="2600" spc="-1" strike="noStrike">
                <a:solidFill>
                  <a:srgbClr val="000000"/>
                </a:solidFill>
                <a:latin typeface="Arial"/>
                <a:ea typeface="DejaVu Sans"/>
              </a:rPr>
              <a:t>The </a:t>
            </a:r>
            <a:r>
              <a:rPr b="0" i="1" lang="ru-RU" sz="2600" spc="-1" strike="noStrike">
                <a:solidFill>
                  <a:srgbClr val="000000"/>
                </a:solidFill>
                <a:latin typeface="Arial"/>
                <a:ea typeface="DejaVu Sans"/>
              </a:rPr>
              <a:t>D</a:t>
            </a:r>
            <a:r>
              <a:rPr b="0" lang="ru-RU" sz="2600" spc="-1" strike="noStrike">
                <a:solidFill>
                  <a:srgbClr val="000000"/>
                </a:solidFill>
                <a:latin typeface="Arial"/>
                <a:ea typeface="DejaVu Sans"/>
              </a:rPr>
              <a:t> curve shifts:</a:t>
            </a:r>
            <a:br/>
            <a:r>
              <a:rPr b="0" lang="ru-RU" sz="2600" spc="-1" strike="noStrike">
                <a:solidFill>
                  <a:srgbClr val="000000"/>
                </a:solidFill>
                <a:latin typeface="Arial"/>
                <a:ea typeface="DejaVu Sans"/>
              </a:rPr>
              <a:t>At each </a:t>
            </a:r>
            <a:r>
              <a:rPr b="1" i="1" lang="ru-RU" sz="2600" spc="-1" strike="noStrike">
                <a:solidFill>
                  <a:srgbClr val="000000"/>
                </a:solidFill>
                <a:latin typeface="Arial"/>
                <a:ea typeface="DejaVu Sans"/>
              </a:rPr>
              <a:t>E</a:t>
            </a:r>
            <a:r>
              <a:rPr b="0" lang="ru-RU" sz="2600" spc="-1" strike="noStrike">
                <a:solidFill>
                  <a:srgbClr val="000000"/>
                </a:solidFill>
                <a:latin typeface="Arial"/>
                <a:ea typeface="DejaVu Sans"/>
              </a:rPr>
              <a:t>, </a:t>
            </a:r>
            <a:br/>
            <a:r>
              <a:rPr b="0" lang="ru-RU" sz="2600" spc="-1" strike="noStrike">
                <a:solidFill>
                  <a:srgbClr val="000000"/>
                </a:solidFill>
                <a:latin typeface="Arial"/>
                <a:ea typeface="DejaVu Sans"/>
              </a:rPr>
              <a:t>imports of cars fall, </a:t>
            </a:r>
            <a:br/>
            <a:r>
              <a:rPr b="0" lang="ru-RU" sz="2600" spc="-1" strike="noStrike">
                <a:solidFill>
                  <a:srgbClr val="000000"/>
                </a:solidFill>
                <a:latin typeface="Arial"/>
                <a:ea typeface="DejaVu Sans"/>
              </a:rPr>
              <a:t>so </a:t>
            </a:r>
            <a:r>
              <a:rPr b="0" lang="ru-RU" sz="2600" spc="-1" strike="noStrike" u="sng">
                <a:solidFill>
                  <a:srgbClr val="000000"/>
                </a:solidFill>
                <a:uFillTx/>
                <a:latin typeface="Arial"/>
                <a:ea typeface="DejaVu Sans"/>
              </a:rPr>
              <a:t>net</a:t>
            </a:r>
            <a:r>
              <a:rPr b="0" lang="ru-RU" sz="2600" spc="-1" strike="noStrike">
                <a:solidFill>
                  <a:srgbClr val="000000"/>
                </a:solidFill>
                <a:latin typeface="Arial"/>
                <a:ea typeface="DejaVu Sans"/>
              </a:rPr>
              <a:t> exports rise, </a:t>
            </a:r>
            <a:br/>
            <a:r>
              <a:rPr b="0" i="1" lang="ru-RU" sz="2600" spc="-1" strike="noStrike">
                <a:solidFill>
                  <a:srgbClr val="000000"/>
                </a:solidFill>
                <a:latin typeface="Arial"/>
                <a:ea typeface="DejaVu Sans"/>
              </a:rPr>
              <a:t>D</a:t>
            </a:r>
            <a:r>
              <a:rPr b="0" lang="ru-RU" sz="2600" spc="-1" strike="noStrike">
                <a:solidFill>
                  <a:srgbClr val="000000"/>
                </a:solidFill>
                <a:latin typeface="Arial"/>
                <a:ea typeface="DejaVu Sans"/>
              </a:rPr>
              <a:t> shifts to the right.</a:t>
            </a:r>
            <a:endParaRPr b="0" lang="ru-RU" sz="2600" spc="-1" strike="noStrike">
              <a:latin typeface="Arial"/>
            </a:endParaRPr>
          </a:p>
          <a:p>
            <a:pPr>
              <a:lnSpc>
                <a:spcPct val="105000"/>
              </a:lnSpc>
              <a:spcBef>
                <a:spcPts val="1040"/>
              </a:spcBef>
            </a:pPr>
            <a:r>
              <a:rPr b="0" lang="ru-RU" sz="2600" spc="-1" strike="noStrike">
                <a:solidFill>
                  <a:srgbClr val="000000"/>
                </a:solidFill>
                <a:latin typeface="Arial"/>
                <a:ea typeface="DejaVu Sans"/>
              </a:rPr>
              <a:t>At </a:t>
            </a:r>
            <a:r>
              <a:rPr b="1" i="1" lang="ru-RU" sz="2600" spc="-1" strike="noStrike">
                <a:solidFill>
                  <a:srgbClr val="000000"/>
                </a:solidFill>
                <a:latin typeface="Arial"/>
                <a:ea typeface="DejaVu Sans"/>
              </a:rPr>
              <a:t>E</a:t>
            </a:r>
            <a:r>
              <a:rPr b="1" lang="ru-RU" sz="2600" spc="-1" strike="noStrike" baseline="-25000">
                <a:solidFill>
                  <a:srgbClr val="000000"/>
                </a:solidFill>
                <a:latin typeface="Arial"/>
                <a:ea typeface="DejaVu Sans"/>
              </a:rPr>
              <a:t>1</a:t>
            </a:r>
            <a:r>
              <a:rPr b="0" lang="ru-RU" sz="2600" spc="-1" strike="noStrike">
                <a:solidFill>
                  <a:srgbClr val="000000"/>
                </a:solidFill>
                <a:latin typeface="Arial"/>
                <a:ea typeface="DejaVu Sans"/>
              </a:rPr>
              <a:t>, there is excess demand in the foreign exchange market. </a:t>
            </a:r>
            <a:endParaRPr b="0" lang="ru-RU" sz="2600" spc="-1" strike="noStrike">
              <a:latin typeface="Arial"/>
            </a:endParaRPr>
          </a:p>
          <a:p>
            <a:pPr>
              <a:lnSpc>
                <a:spcPct val="105000"/>
              </a:lnSpc>
              <a:spcBef>
                <a:spcPts val="1040"/>
              </a:spcBef>
            </a:pPr>
            <a:r>
              <a:rPr b="1" i="1" lang="ru-RU" sz="2600" spc="-1" strike="noStrike">
                <a:solidFill>
                  <a:srgbClr val="000000"/>
                </a:solidFill>
                <a:latin typeface="Arial"/>
                <a:ea typeface="DejaVu Sans"/>
              </a:rPr>
              <a:t>E</a:t>
            </a:r>
            <a:r>
              <a:rPr b="0" lang="ru-RU" sz="2600" spc="-1" strike="noStrike">
                <a:solidFill>
                  <a:srgbClr val="000000"/>
                </a:solidFill>
                <a:latin typeface="Arial"/>
                <a:ea typeface="DejaVu Sans"/>
              </a:rPr>
              <a:t> rises to restore eq’m.</a:t>
            </a:r>
            <a:endParaRPr b="0" lang="ru-RU" sz="2600" spc="-1" strike="noStrike">
              <a:latin typeface="Arial"/>
            </a:endParaRPr>
          </a:p>
        </p:txBody>
      </p:sp>
      <p:sp>
        <p:nvSpPr>
          <p:cNvPr id="458" name="Line 3"/>
          <p:cNvSpPr/>
          <p:nvPr/>
        </p:nvSpPr>
        <p:spPr>
          <a:xfrm>
            <a:off x="6510240" y="4052880"/>
            <a:ext cx="731880" cy="360"/>
          </a:xfrm>
          <a:prstGeom prst="line">
            <a:avLst/>
          </a:prstGeom>
          <a:ln w="28440">
            <a:solidFill>
              <a:srgbClr val="a50021"/>
            </a:solidFill>
            <a:round/>
            <a:tailEnd len="lg" type="triangle" w="lg"/>
          </a:ln>
        </p:spPr>
        <p:style>
          <a:lnRef idx="0"/>
          <a:fillRef idx="0"/>
          <a:effectRef idx="0"/>
          <a:fontRef idx="minor"/>
        </p:style>
      </p:sp>
      <p:sp>
        <p:nvSpPr>
          <p:cNvPr id="459" name="Line 4"/>
          <p:cNvSpPr/>
          <p:nvPr/>
        </p:nvSpPr>
        <p:spPr>
          <a:xfrm flipV="1">
            <a:off x="4889160" y="3228840"/>
            <a:ext cx="360" cy="811080"/>
          </a:xfrm>
          <a:prstGeom prst="line">
            <a:avLst/>
          </a:prstGeom>
          <a:ln w="28440">
            <a:solidFill>
              <a:srgbClr val="a50021"/>
            </a:solidFill>
            <a:round/>
            <a:tailEnd len="lg" type="triangle" w="lg"/>
          </a:ln>
        </p:spPr>
        <p:style>
          <a:lnRef idx="0"/>
          <a:fillRef idx="0"/>
          <a:effectRef idx="0"/>
          <a:fontRef idx="minor"/>
        </p:style>
      </p:sp>
      <p:sp>
        <p:nvSpPr>
          <p:cNvPr id="460" name="CustomShape 5"/>
          <p:cNvSpPr/>
          <p:nvPr/>
        </p:nvSpPr>
        <p:spPr>
          <a:xfrm>
            <a:off x="6267600" y="2109960"/>
            <a:ext cx="1306800" cy="365040"/>
          </a:xfrm>
          <a:prstGeom prst="rect">
            <a:avLst/>
          </a:prstGeom>
          <a:noFill/>
          <a:ln>
            <a:noFill/>
          </a:ln>
        </p:spPr>
        <p:style>
          <a:lnRef idx="0"/>
          <a:fillRef idx="0"/>
          <a:effectRef idx="0"/>
          <a:fontRef idx="minor"/>
        </p:style>
        <p:txBody>
          <a:bodyPr lIns="0" rIns="0" tIns="0" bIns="0"/>
          <a:p>
            <a:pPr algn="ctr">
              <a:lnSpc>
                <a:spcPct val="105000"/>
              </a:lnSpc>
              <a:spcBef>
                <a:spcPts val="1199"/>
              </a:spcBef>
            </a:pPr>
            <a:r>
              <a:rPr b="0" i="1" lang="ru-RU" sz="2400" spc="-1" strike="noStrike">
                <a:solidFill>
                  <a:srgbClr val="000000"/>
                </a:solidFill>
                <a:latin typeface="Arial"/>
                <a:ea typeface="DejaVu Sans"/>
              </a:rPr>
              <a:t>S</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NCO</a:t>
            </a:r>
            <a:endParaRPr b="0" lang="ru-RU" sz="2400" spc="-1" strike="noStrike">
              <a:latin typeface="Arial"/>
            </a:endParaRPr>
          </a:p>
        </p:txBody>
      </p:sp>
      <p:sp>
        <p:nvSpPr>
          <p:cNvPr id="461" name="Line 6"/>
          <p:cNvSpPr/>
          <p:nvPr/>
        </p:nvSpPr>
        <p:spPr>
          <a:xfrm flipV="1">
            <a:off x="6387840" y="2482560"/>
            <a:ext cx="360" cy="3160800"/>
          </a:xfrm>
          <a:prstGeom prst="line">
            <a:avLst/>
          </a:prstGeom>
          <a:ln w="38160">
            <a:solidFill>
              <a:srgbClr val="003399"/>
            </a:solidFill>
            <a:round/>
          </a:ln>
        </p:spPr>
        <p:style>
          <a:lnRef idx="0"/>
          <a:fillRef idx="0"/>
          <a:effectRef idx="0"/>
          <a:fontRef idx="minor"/>
        </p:style>
      </p:sp>
      <p:sp>
        <p:nvSpPr>
          <p:cNvPr id="462" name="Line 7"/>
          <p:cNvSpPr/>
          <p:nvPr/>
        </p:nvSpPr>
        <p:spPr>
          <a:xfrm>
            <a:off x="4784040" y="2563560"/>
            <a:ext cx="360" cy="3073680"/>
          </a:xfrm>
          <a:prstGeom prst="line">
            <a:avLst/>
          </a:prstGeom>
          <a:ln w="12600">
            <a:solidFill>
              <a:schemeClr val="tx1"/>
            </a:solidFill>
            <a:round/>
          </a:ln>
        </p:spPr>
        <p:style>
          <a:lnRef idx="0"/>
          <a:fillRef idx="0"/>
          <a:effectRef idx="0"/>
          <a:fontRef idx="minor"/>
        </p:style>
      </p:sp>
      <p:sp>
        <p:nvSpPr>
          <p:cNvPr id="463" name="Line 8"/>
          <p:cNvSpPr/>
          <p:nvPr/>
        </p:nvSpPr>
        <p:spPr>
          <a:xfrm>
            <a:off x="4776480" y="5640120"/>
            <a:ext cx="3837240" cy="360"/>
          </a:xfrm>
          <a:prstGeom prst="line">
            <a:avLst/>
          </a:prstGeom>
          <a:ln w="12600">
            <a:solidFill>
              <a:schemeClr val="tx1"/>
            </a:solidFill>
            <a:round/>
          </a:ln>
        </p:spPr>
        <p:style>
          <a:lnRef idx="0"/>
          <a:fillRef idx="0"/>
          <a:effectRef idx="0"/>
          <a:fontRef idx="minor"/>
        </p:style>
      </p:sp>
      <p:sp>
        <p:nvSpPr>
          <p:cNvPr id="464" name="CustomShape 9"/>
          <p:cNvSpPr/>
          <p:nvPr/>
        </p:nvSpPr>
        <p:spPr>
          <a:xfrm>
            <a:off x="4567320" y="2125800"/>
            <a:ext cx="41760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E</a:t>
            </a:r>
            <a:endParaRPr b="0" lang="ru-RU" sz="2400" spc="-1" strike="noStrike">
              <a:latin typeface="Arial"/>
            </a:endParaRPr>
          </a:p>
        </p:txBody>
      </p:sp>
      <p:sp>
        <p:nvSpPr>
          <p:cNvPr id="465" name="CustomShape 10"/>
          <p:cNvSpPr/>
          <p:nvPr/>
        </p:nvSpPr>
        <p:spPr>
          <a:xfrm>
            <a:off x="7578720" y="5695920"/>
            <a:ext cx="1141560" cy="3643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lang="ru-RU" sz="2400" spc="-1" strike="noStrike">
                <a:solidFill>
                  <a:srgbClr val="000000"/>
                </a:solidFill>
                <a:latin typeface="Arial"/>
                <a:ea typeface="DejaVu Sans"/>
              </a:rPr>
              <a:t>Dollars</a:t>
            </a:r>
            <a:endParaRPr b="0" lang="ru-RU" sz="2400" spc="-1" strike="noStrike">
              <a:latin typeface="Arial"/>
            </a:endParaRPr>
          </a:p>
        </p:txBody>
      </p:sp>
      <p:sp>
        <p:nvSpPr>
          <p:cNvPr id="466" name="Line 11"/>
          <p:cNvSpPr/>
          <p:nvPr/>
        </p:nvSpPr>
        <p:spPr>
          <a:xfrm>
            <a:off x="5140080" y="2968560"/>
            <a:ext cx="2340000" cy="2044440"/>
          </a:xfrm>
          <a:prstGeom prst="line">
            <a:avLst/>
          </a:prstGeom>
          <a:ln w="38160">
            <a:solidFill>
              <a:srgbClr val="003399"/>
            </a:solidFill>
            <a:round/>
          </a:ln>
        </p:spPr>
        <p:style>
          <a:lnRef idx="0"/>
          <a:fillRef idx="0"/>
          <a:effectRef idx="0"/>
          <a:fontRef idx="minor"/>
        </p:style>
      </p:sp>
      <p:sp>
        <p:nvSpPr>
          <p:cNvPr id="467" name="CustomShape 12"/>
          <p:cNvSpPr/>
          <p:nvPr/>
        </p:nvSpPr>
        <p:spPr>
          <a:xfrm>
            <a:off x="7496280" y="4943520"/>
            <a:ext cx="454320" cy="459720"/>
          </a:xfrm>
          <a:prstGeom prst="rect">
            <a:avLst/>
          </a:prstGeom>
          <a:noFill/>
          <a:ln>
            <a:noFill/>
          </a:ln>
        </p:spPr>
        <p:style>
          <a:lnRef idx="0"/>
          <a:fillRef idx="0"/>
          <a:effectRef idx="0"/>
          <a:fontRef idx="minor"/>
        </p:style>
        <p:txBody>
          <a:bodyPr lIns="0" rIns="0" tIns="0" bIns="45000"/>
          <a:p>
            <a:pPr>
              <a:lnSpc>
                <a:spcPct val="105000"/>
              </a:lnSpc>
              <a:spcBef>
                <a:spcPts val="1199"/>
              </a:spcBef>
            </a:pPr>
            <a:r>
              <a:rPr b="0" i="1" lang="ru-RU" sz="2400" spc="-1" strike="noStrike">
                <a:solidFill>
                  <a:srgbClr val="000000"/>
                </a:solidFill>
                <a:latin typeface="Arial"/>
                <a:ea typeface="DejaVu Sans"/>
              </a:rPr>
              <a:t>D</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68" name="CustomShape 13"/>
          <p:cNvSpPr/>
          <p:nvPr/>
        </p:nvSpPr>
        <p:spPr>
          <a:xfrm>
            <a:off x="4334040" y="3860640"/>
            <a:ext cx="40644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E</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69" name="Line 14"/>
          <p:cNvSpPr/>
          <p:nvPr/>
        </p:nvSpPr>
        <p:spPr>
          <a:xfrm flipH="1">
            <a:off x="4782960" y="4059000"/>
            <a:ext cx="1609560" cy="360"/>
          </a:xfrm>
          <a:prstGeom prst="line">
            <a:avLst/>
          </a:prstGeom>
          <a:ln cap="rnd" w="9360">
            <a:solidFill>
              <a:schemeClr val="tx1"/>
            </a:solidFill>
            <a:custDash>
              <a:ds d="2200000" sp="800000"/>
            </a:custDash>
            <a:round/>
          </a:ln>
        </p:spPr>
        <p:style>
          <a:lnRef idx="0"/>
          <a:fillRef idx="0"/>
          <a:effectRef idx="0"/>
          <a:fontRef idx="minor"/>
        </p:style>
      </p:sp>
      <p:sp>
        <p:nvSpPr>
          <p:cNvPr id="470" name="CustomShape 15"/>
          <p:cNvSpPr/>
          <p:nvPr/>
        </p:nvSpPr>
        <p:spPr>
          <a:xfrm>
            <a:off x="6321600" y="3995640"/>
            <a:ext cx="127080" cy="125640"/>
          </a:xfrm>
          <a:prstGeom prst="ellipse">
            <a:avLst/>
          </a:prstGeom>
          <a:solidFill>
            <a:srgbClr val="000000"/>
          </a:solidFill>
          <a:ln>
            <a:noFill/>
          </a:ln>
        </p:spPr>
        <p:style>
          <a:lnRef idx="0"/>
          <a:fillRef idx="0"/>
          <a:effectRef idx="0"/>
          <a:fontRef idx="minor"/>
        </p:style>
      </p:sp>
      <p:sp>
        <p:nvSpPr>
          <p:cNvPr id="471" name="CustomShape 16"/>
          <p:cNvSpPr/>
          <p:nvPr/>
        </p:nvSpPr>
        <p:spPr>
          <a:xfrm>
            <a:off x="5140440" y="1101600"/>
            <a:ext cx="2975040" cy="82080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Market for foreign-currency exchange</a:t>
            </a:r>
            <a:endParaRPr b="0" lang="ru-RU" sz="2400" spc="-1" strike="noStrike">
              <a:latin typeface="Arial"/>
            </a:endParaRPr>
          </a:p>
        </p:txBody>
      </p:sp>
      <p:sp>
        <p:nvSpPr>
          <p:cNvPr id="472" name="Line 17"/>
          <p:cNvSpPr/>
          <p:nvPr/>
        </p:nvSpPr>
        <p:spPr>
          <a:xfrm>
            <a:off x="5681520" y="2598480"/>
            <a:ext cx="2065320" cy="1806480"/>
          </a:xfrm>
          <a:prstGeom prst="line">
            <a:avLst/>
          </a:prstGeom>
          <a:ln w="38160">
            <a:solidFill>
              <a:srgbClr val="cc0000"/>
            </a:solidFill>
            <a:round/>
          </a:ln>
        </p:spPr>
        <p:style>
          <a:lnRef idx="0"/>
          <a:fillRef idx="0"/>
          <a:effectRef idx="0"/>
          <a:fontRef idx="minor"/>
        </p:style>
      </p:sp>
      <p:sp>
        <p:nvSpPr>
          <p:cNvPr id="473" name="CustomShape 18"/>
          <p:cNvSpPr/>
          <p:nvPr/>
        </p:nvSpPr>
        <p:spPr>
          <a:xfrm>
            <a:off x="7751880" y="4332240"/>
            <a:ext cx="452520" cy="459720"/>
          </a:xfrm>
          <a:prstGeom prst="rect">
            <a:avLst/>
          </a:prstGeom>
          <a:noFill/>
          <a:ln>
            <a:noFill/>
          </a:ln>
        </p:spPr>
        <p:style>
          <a:lnRef idx="0"/>
          <a:fillRef idx="0"/>
          <a:effectRef idx="0"/>
          <a:fontRef idx="minor"/>
        </p:style>
        <p:txBody>
          <a:bodyPr lIns="0" rIns="0" tIns="0" bIns="45000"/>
          <a:p>
            <a:pPr>
              <a:lnSpc>
                <a:spcPct val="105000"/>
              </a:lnSpc>
              <a:spcBef>
                <a:spcPts val="1199"/>
              </a:spcBef>
            </a:pPr>
            <a:r>
              <a:rPr b="0" i="1" lang="ru-RU" sz="2400" spc="-1" strike="noStrike">
                <a:solidFill>
                  <a:srgbClr val="000000"/>
                </a:solidFill>
                <a:latin typeface="Arial"/>
                <a:ea typeface="DejaVu Sans"/>
              </a:rPr>
              <a:t>D</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474" name="CustomShape 19"/>
          <p:cNvSpPr/>
          <p:nvPr/>
        </p:nvSpPr>
        <p:spPr>
          <a:xfrm>
            <a:off x="4334040" y="3017880"/>
            <a:ext cx="40644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E</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475" name="Line 20"/>
          <p:cNvSpPr/>
          <p:nvPr/>
        </p:nvSpPr>
        <p:spPr>
          <a:xfrm flipH="1">
            <a:off x="4779720" y="3208320"/>
            <a:ext cx="1609920" cy="360"/>
          </a:xfrm>
          <a:prstGeom prst="line">
            <a:avLst/>
          </a:prstGeom>
          <a:ln cap="rnd" w="9360">
            <a:solidFill>
              <a:schemeClr val="tx1"/>
            </a:solidFill>
            <a:custDash>
              <a:ds d="2200000" sp="800000"/>
            </a:custDash>
            <a:round/>
          </a:ln>
        </p:spPr>
        <p:style>
          <a:lnRef idx="0"/>
          <a:fillRef idx="0"/>
          <a:effectRef idx="0"/>
          <a:fontRef idx="minor"/>
        </p:style>
      </p:sp>
      <p:sp>
        <p:nvSpPr>
          <p:cNvPr id="476" name="CustomShape 21"/>
          <p:cNvSpPr/>
          <p:nvPr/>
        </p:nvSpPr>
        <p:spPr>
          <a:xfrm>
            <a:off x="6323040" y="3146400"/>
            <a:ext cx="127080" cy="125640"/>
          </a:xfrm>
          <a:prstGeom prst="ellipse">
            <a:avLst/>
          </a:prstGeom>
          <a:solidFill>
            <a:srgbClr val="000000"/>
          </a:solidFill>
          <a:ln>
            <a:noFill/>
          </a:ln>
        </p:spPr>
        <p:style>
          <a:lnRef idx="0"/>
          <a:fillRef idx="0"/>
          <a:effectRef idx="0"/>
          <a:fontRef idx="minor"/>
        </p:style>
      </p:sp>
    </p:spTree>
  </p:cSld>
  <p:transition>
    <p:fade/>
  </p:transition>
  <p:timing>
    <p:tnLst>
      <p:par>
        <p:cTn id="587" dur="indefinite" restart="never" nodeType="tmRoot">
          <p:childTnLst>
            <p:seq>
              <p:cTn id="588" dur="indefinite" nodeType="mainSeq">
                <p:childTnLst>
                  <p:par>
                    <p:cTn id="589" nodeType="clickEffect" fill="hold">
                      <p:stCondLst>
                        <p:cond delay="indefinite"/>
                      </p:stCondLst>
                      <p:childTnLst>
                        <p:par>
                          <p:cTn id="590" nodeType="withEffect" fill="hold">
                            <p:stCondLst>
                              <p:cond delay="0"/>
                            </p:stCondLst>
                            <p:childTnLst>
                              <p:par>
                                <p:cTn id="591" nodeType="clickEffect" fill="hold" presetClass="entr" presetID="10">
                                  <p:stCondLst>
                                    <p:cond delay="0"/>
                                  </p:stCondLst>
                                  <p:childTnLst>
                                    <p:set>
                                      <p:cBhvr>
                                        <p:cTn id="592" dur="1" fill="hold">
                                          <p:stCondLst>
                                            <p:cond delay="0"/>
                                          </p:stCondLst>
                                        </p:cTn>
                                        <p:attrNameLst>
                                          <p:attrName>style.visibility</p:attrName>
                                        </p:attrNameLst>
                                      </p:cBhvr>
                                      <p:to>
                                        <p:strVal val="visible"/>
                                      </p:to>
                                    </p:set>
                                    <p:animEffect filter="fade" transition="in">
                                      <p:cBhvr additive="repl">
                                        <p:cTn id="593" dur="500"/>
                                      </p:cBhvr>
                                    </p:animEffect>
                                  </p:childTnLst>
                                </p:cTn>
                              </p:par>
                            </p:childTnLst>
                          </p:cTn>
                        </p:par>
                      </p:childTnLst>
                    </p:cTn>
                  </p:par>
                  <p:par>
                    <p:cTn id="594" nodeType="clickEffect" fill="hold">
                      <p:stCondLst>
                        <p:cond delay="indefinite"/>
                      </p:stCondLst>
                      <p:childTnLst>
                        <p:par>
                          <p:cTn id="595" nodeType="withEffect" fill="hold">
                            <p:stCondLst>
                              <p:cond delay="0"/>
                            </p:stCondLst>
                            <p:childTnLst>
                              <p:par>
                                <p:cTn id="596" nodeType="clickEffect" fill="hold" presetClass="entr" presetID="22" presetSubtype="8">
                                  <p:stCondLst>
                                    <p:cond delay="0"/>
                                  </p:stCondLst>
                                  <p:childTnLst>
                                    <p:set>
                                      <p:cBhvr>
                                        <p:cTn id="597" dur="1" fill="hold">
                                          <p:stCondLst>
                                            <p:cond delay="0"/>
                                          </p:stCondLst>
                                        </p:cTn>
                                        <p:tgtEl>
                                          <p:spTgt spid="457">
                                            <p:txEl>
                                              <p:pRg st="0" end="46"/>
                                            </p:txEl>
                                          </p:spTgt>
                                        </p:tgtEl>
                                        <p:attrNameLst>
                                          <p:attrName>style.visibility</p:attrName>
                                        </p:attrNameLst>
                                      </p:cBhvr>
                                      <p:to>
                                        <p:strVal val="visible"/>
                                      </p:to>
                                    </p:set>
                                    <p:animEffect filter="wipe(left)" transition="in">
                                      <p:cBhvr additive="repl">
                                        <p:cTn id="598" dur="500"/>
                                        <p:tgtEl>
                                          <p:spTgt spid="457">
                                            <p:txEl>
                                              <p:pRg st="0" end="46"/>
                                            </p:txEl>
                                          </p:spTgt>
                                        </p:tgtEl>
                                      </p:cBhvr>
                                    </p:animEffect>
                                  </p:childTnLst>
                                </p:cTn>
                              </p:par>
                            </p:childTnLst>
                          </p:cTn>
                        </p:par>
                      </p:childTnLst>
                    </p:cTn>
                  </p:par>
                  <p:par>
                    <p:cTn id="599" nodeType="clickEffect" fill="hold">
                      <p:stCondLst>
                        <p:cond delay="indefinite"/>
                      </p:stCondLst>
                      <p:childTnLst>
                        <p:par>
                          <p:cTn id="600" nodeType="withEffect" fill="hold">
                            <p:stCondLst>
                              <p:cond delay="0"/>
                            </p:stCondLst>
                            <p:childTnLst>
                              <p:par>
                                <p:cTn id="601" nodeType="clickEffect" fill="hold" presetClass="entr" presetID="22" presetSubtype="8">
                                  <p:stCondLst>
                                    <p:cond delay="0"/>
                                  </p:stCondLst>
                                  <p:childTnLst>
                                    <p:set>
                                      <p:cBhvr>
                                        <p:cTn id="602" dur="1" fill="hold">
                                          <p:stCondLst>
                                            <p:cond delay="0"/>
                                          </p:stCondLst>
                                        </p:cTn>
                                        <p:tgtEl>
                                          <p:spTgt spid="457">
                                            <p:txEl>
                                              <p:pRg st="234" end="234"/>
                                            </p:txEl>
                                          </p:spTgt>
                                        </p:tgtEl>
                                        <p:attrNameLst>
                                          <p:attrName>style.visibility</p:attrName>
                                        </p:attrNameLst>
                                      </p:cBhvr>
                                      <p:to>
                                        <p:strVal val="visible"/>
                                      </p:to>
                                    </p:set>
                                    <p:animEffect filter="wipe(left)" transition="in">
                                      <p:cBhvr additive="repl">
                                        <p:cTn id="603" dur="500"/>
                                        <p:tgtEl>
                                          <p:spTgt spid="457">
                                            <p:txEl>
                                              <p:pRg st="234" end="234"/>
                                            </p:txEl>
                                          </p:spTgt>
                                        </p:tgtEl>
                                      </p:cBhvr>
                                    </p:animEffect>
                                  </p:childTnLst>
                                </p:cTn>
                              </p:par>
                            </p:childTnLst>
                          </p:cTn>
                        </p:par>
                        <p:par>
                          <p:cTn id="604" nodeType="afterEffect" fill="hold">
                            <p:stCondLst>
                              <p:cond delay="500"/>
                            </p:stCondLst>
                            <p:childTnLst>
                              <p:par>
                                <p:cTn id="605" nodeType="afterEffect" fill="hold" presetClass="entr" presetID="22" presetSubtype="8">
                                  <p:stCondLst>
                                    <p:cond delay="0"/>
                                  </p:stCondLst>
                                  <p:childTnLst>
                                    <p:set>
                                      <p:cBhvr>
                                        <p:cTn id="606" dur="1" fill="hold">
                                          <p:stCondLst>
                                            <p:cond delay="0"/>
                                          </p:stCondLst>
                                        </p:cTn>
                                        <p:tgtEl>
                                          <p:spTgt spid="458"/>
                                        </p:tgtEl>
                                        <p:attrNameLst>
                                          <p:attrName>style.visibility</p:attrName>
                                        </p:attrNameLst>
                                      </p:cBhvr>
                                      <p:to>
                                        <p:strVal val="visible"/>
                                      </p:to>
                                    </p:set>
                                    <p:animEffect filter="wipe(left)" transition="in">
                                      <p:cBhvr additive="repl">
                                        <p:cTn id="607" dur="500"/>
                                        <p:tgtEl>
                                          <p:spTgt spid="458"/>
                                        </p:tgtEl>
                                      </p:cBhvr>
                                    </p:animEffect>
                                  </p:childTnLst>
                                </p:cTn>
                              </p:par>
                            </p:childTnLst>
                          </p:cTn>
                        </p:par>
                        <p:par>
                          <p:cTn id="608" nodeType="afterEffect" fill="hold">
                            <p:stCondLst>
                              <p:cond delay="1000"/>
                            </p:stCondLst>
                            <p:childTnLst>
                              <p:par>
                                <p:cTn id="609" nodeType="afterEffect" fill="hold" presetClass="entr" presetID="18" presetSubtype="6">
                                  <p:stCondLst>
                                    <p:cond delay="0"/>
                                  </p:stCondLst>
                                  <p:childTnLst>
                                    <p:set>
                                      <p:cBhvr>
                                        <p:cTn id="610" dur="1" fill="hold">
                                          <p:stCondLst>
                                            <p:cond delay="0"/>
                                          </p:stCondLst>
                                        </p:cTn>
                                        <p:attrNameLst>
                                          <p:attrName>style.visibility</p:attrName>
                                        </p:attrNameLst>
                                      </p:cBhvr>
                                      <p:to>
                                        <p:strVal val="visible"/>
                                      </p:to>
                                    </p:set>
                                    <p:animEffect filter="strips(downRight)" transition="in">
                                      <p:cBhvr additive="repl">
                                        <p:cTn id="611" dur="500"/>
                                      </p:cBhvr>
                                    </p:animEffect>
                                  </p:childTnLst>
                                </p:cTn>
                              </p:par>
                            </p:childTnLst>
                          </p:cTn>
                        </p:par>
                      </p:childTnLst>
                    </p:cTn>
                  </p:par>
                  <p:par>
                    <p:cTn id="612" nodeType="clickEffect" fill="hold">
                      <p:stCondLst>
                        <p:cond delay="indefinite"/>
                      </p:stCondLst>
                      <p:childTnLst>
                        <p:par>
                          <p:cTn id="613" nodeType="withEffect" fill="hold">
                            <p:stCondLst>
                              <p:cond delay="0"/>
                            </p:stCondLst>
                            <p:childTnLst>
                              <p:par>
                                <p:cTn id="614" nodeType="clickEffect" fill="hold" presetClass="entr" presetID="22" presetSubtype="8">
                                  <p:stCondLst>
                                    <p:cond delay="0"/>
                                  </p:stCondLst>
                                  <p:childTnLst>
                                    <p:set>
                                      <p:cBhvr>
                                        <p:cTn id="615" dur="1" fill="hold">
                                          <p:stCondLst>
                                            <p:cond delay="0"/>
                                          </p:stCondLst>
                                        </p:cTn>
                                        <p:tgtEl>
                                          <p:spTgt spid="457">
                                            <p:txEl>
                                              <p:pRg st="234" end="234"/>
                                            </p:txEl>
                                          </p:spTgt>
                                        </p:tgtEl>
                                        <p:attrNameLst>
                                          <p:attrName>style.visibility</p:attrName>
                                        </p:attrNameLst>
                                      </p:cBhvr>
                                      <p:to>
                                        <p:strVal val="visible"/>
                                      </p:to>
                                    </p:set>
                                    <p:animEffect filter="wipe(left)" transition="in">
                                      <p:cBhvr additive="repl">
                                        <p:cTn id="616" dur="500"/>
                                        <p:tgtEl>
                                          <p:spTgt spid="457">
                                            <p:txEl>
                                              <p:pRg st="234" end="234"/>
                                            </p:txEl>
                                          </p:spTgt>
                                        </p:tgtEl>
                                      </p:cBhvr>
                                    </p:animEffect>
                                  </p:childTnLst>
                                </p:cTn>
                              </p:par>
                            </p:childTnLst>
                          </p:cTn>
                        </p:par>
                      </p:childTnLst>
                    </p:cTn>
                  </p:par>
                  <p:par>
                    <p:cTn id="617" nodeType="clickEffect" fill="hold">
                      <p:stCondLst>
                        <p:cond delay="indefinite"/>
                      </p:stCondLst>
                      <p:childTnLst>
                        <p:par>
                          <p:cTn id="618" nodeType="withEffect" fill="hold">
                            <p:stCondLst>
                              <p:cond delay="0"/>
                            </p:stCondLst>
                            <p:childTnLst>
                              <p:par>
                                <p:cTn id="619" nodeType="clickEffect" fill="hold" presetClass="entr" presetID="22" presetSubtype="8">
                                  <p:stCondLst>
                                    <p:cond delay="0"/>
                                  </p:stCondLst>
                                  <p:childTnLst>
                                    <p:set>
                                      <p:cBhvr>
                                        <p:cTn id="620" dur="1" fill="hold">
                                          <p:stCondLst>
                                            <p:cond delay="0"/>
                                          </p:stCondLst>
                                        </p:cTn>
                                        <p:tgtEl>
                                          <p:spTgt spid="457">
                                            <p:txEl>
                                              <p:pRg st="234" end="234"/>
                                            </p:txEl>
                                          </p:spTgt>
                                        </p:tgtEl>
                                        <p:attrNameLst>
                                          <p:attrName>style.visibility</p:attrName>
                                        </p:attrNameLst>
                                      </p:cBhvr>
                                      <p:to>
                                        <p:strVal val="visible"/>
                                      </p:to>
                                    </p:set>
                                    <p:animEffect filter="wipe(left)" transition="in">
                                      <p:cBhvr additive="repl">
                                        <p:cTn id="621" dur="500"/>
                                        <p:tgtEl>
                                          <p:spTgt spid="457">
                                            <p:txEl>
                                              <p:pRg st="234" end="234"/>
                                            </p:txEl>
                                          </p:spTgt>
                                        </p:tgtEl>
                                      </p:cBhvr>
                                    </p:animEffect>
                                  </p:childTnLst>
                                </p:cTn>
                              </p:par>
                            </p:childTnLst>
                          </p:cTn>
                        </p:par>
                        <p:par>
                          <p:cTn id="622" nodeType="afterEffect" fill="hold">
                            <p:stCondLst>
                              <p:cond delay="500"/>
                            </p:stCondLst>
                            <p:childTnLst>
                              <p:par>
                                <p:cTn id="623" nodeType="afterEffect" fill="hold" presetClass="entr" presetID="22" presetSubtype="4">
                                  <p:stCondLst>
                                    <p:cond delay="0"/>
                                  </p:stCondLst>
                                  <p:childTnLst>
                                    <p:set>
                                      <p:cBhvr>
                                        <p:cTn id="624" dur="1" fill="hold">
                                          <p:stCondLst>
                                            <p:cond delay="0"/>
                                          </p:stCondLst>
                                        </p:cTn>
                                        <p:tgtEl>
                                          <p:spTgt spid="459"/>
                                        </p:tgtEl>
                                        <p:attrNameLst>
                                          <p:attrName>style.visibility</p:attrName>
                                        </p:attrNameLst>
                                      </p:cBhvr>
                                      <p:to>
                                        <p:strVal val="visible"/>
                                      </p:to>
                                    </p:set>
                                    <p:animEffect filter="wipe(down)" transition="out">
                                      <p:cBhvr additive="repl">
                                        <p:cTn id="625" dur="500"/>
                                        <p:tgtEl>
                                          <p:spTgt spid="459"/>
                                        </p:tgtEl>
                                      </p:cBhvr>
                                    </p:animEffect>
                                  </p:childTnLst>
                                </p:cTn>
                              </p:par>
                              <p:par>
                                <p:cTn id="626" nodeType="withEffect" fill="hold" presetClass="entr" presetID="22" presetSubtype="2">
                                  <p:stCondLst>
                                    <p:cond delay="0"/>
                                  </p:stCondLst>
                                  <p:childTnLst>
                                    <p:set>
                                      <p:cBhvr>
                                        <p:cTn id="627" dur="1" fill="hold">
                                          <p:stCondLst>
                                            <p:cond delay="0"/>
                                          </p:stCondLst>
                                        </p:cTn>
                                        <p:attrNameLst>
                                          <p:attrName>style.visibility</p:attrName>
                                        </p:attrNameLst>
                                      </p:cBhvr>
                                      <p:to>
                                        <p:strVal val="visible"/>
                                      </p:to>
                                    </p:set>
                                    <p:animEffect filter="wipe(right)" transition="out">
                                      <p:cBhvr additive="repl">
                                        <p:cTn id="628"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CustomShape 1"/>
          <p:cNvSpPr/>
          <p:nvPr/>
        </p:nvSpPr>
        <p:spPr>
          <a:xfrm>
            <a:off x="0" y="18432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200" spc="-1" strike="noStrike">
                <a:solidFill>
                  <a:srgbClr val="006699"/>
                </a:solidFill>
                <a:latin typeface="Tahoma"/>
                <a:ea typeface="Tahoma"/>
              </a:rPr>
              <a:t>Analysis of a Quota on Cars from Japan</a:t>
            </a:r>
            <a:endParaRPr b="0" lang="ru-RU" sz="3200" spc="-1" strike="noStrike">
              <a:latin typeface="Arial"/>
            </a:endParaRPr>
          </a:p>
        </p:txBody>
      </p:sp>
      <p:sp>
        <p:nvSpPr>
          <p:cNvPr id="478" name="CustomShape 2"/>
          <p:cNvSpPr/>
          <p:nvPr/>
        </p:nvSpPr>
        <p:spPr>
          <a:xfrm>
            <a:off x="457200" y="1001880"/>
            <a:ext cx="8228160" cy="525780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199"/>
              </a:spcBef>
            </a:pPr>
            <a:r>
              <a:rPr b="0" lang="ru-RU" sz="2800" spc="-1" strike="noStrike">
                <a:solidFill>
                  <a:srgbClr val="000000"/>
                </a:solidFill>
                <a:latin typeface="Arial"/>
                <a:ea typeface="DejaVu Sans"/>
              </a:rPr>
              <a:t>What happens to </a:t>
            </a:r>
            <a:r>
              <a:rPr b="1" i="1" lang="ru-RU" sz="2800" spc="-1" strike="noStrike">
                <a:solidFill>
                  <a:srgbClr val="000000"/>
                </a:solidFill>
                <a:latin typeface="Arial"/>
                <a:ea typeface="DejaVu Sans"/>
              </a:rPr>
              <a:t>NX</a:t>
            </a:r>
            <a:r>
              <a:rPr b="0" lang="ru-RU" sz="2800" spc="-1" strike="noStrike">
                <a:solidFill>
                  <a:srgbClr val="000000"/>
                </a:solidFill>
                <a:latin typeface="Arial"/>
                <a:ea typeface="DejaVu Sans"/>
              </a:rPr>
              <a:t>?  Nothing!</a:t>
            </a:r>
            <a:endParaRPr b="0" lang="ru-RU" sz="2800" spc="-1" strike="noStrike">
              <a:latin typeface="Arial"/>
            </a:endParaRPr>
          </a:p>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If </a:t>
            </a:r>
            <a:r>
              <a:rPr b="1" i="1" lang="ru-RU" sz="2800" spc="-1" strike="noStrike">
                <a:solidFill>
                  <a:srgbClr val="000000"/>
                </a:solidFill>
                <a:latin typeface="Arial"/>
                <a:ea typeface="DejaVu Sans"/>
              </a:rPr>
              <a:t>E</a:t>
            </a:r>
            <a:r>
              <a:rPr b="0" lang="ru-RU" sz="2800" spc="-1" strike="noStrike">
                <a:solidFill>
                  <a:srgbClr val="000000"/>
                </a:solidFill>
                <a:latin typeface="Arial"/>
                <a:ea typeface="DejaVu Sans"/>
              </a:rPr>
              <a:t> could remain at </a:t>
            </a:r>
            <a:r>
              <a:rPr b="1" i="1" lang="ru-RU" sz="2800" spc="-1" strike="noStrike">
                <a:solidFill>
                  <a:srgbClr val="000000"/>
                </a:solidFill>
                <a:latin typeface="Arial"/>
                <a:ea typeface="DejaVu Sans"/>
              </a:rPr>
              <a:t>E</a:t>
            </a:r>
            <a:r>
              <a:rPr b="1" lang="ru-RU" sz="2800" spc="-1" strike="noStrike" baseline="-25000">
                <a:solidFill>
                  <a:srgbClr val="000000"/>
                </a:solidFill>
                <a:latin typeface="Arial"/>
                <a:ea typeface="DejaVu Sans"/>
              </a:rPr>
              <a:t>1</a:t>
            </a:r>
            <a:r>
              <a:rPr b="0" lang="ru-RU" sz="2800" spc="-1" strike="noStrike">
                <a:solidFill>
                  <a:srgbClr val="000000"/>
                </a:solidFill>
                <a:latin typeface="Arial"/>
                <a:ea typeface="DejaVu Sans"/>
              </a:rPr>
              <a:t>, </a:t>
            </a:r>
            <a:r>
              <a:rPr b="1" i="1" lang="ru-RU" sz="2800" spc="-1" strike="noStrike">
                <a:solidFill>
                  <a:srgbClr val="000000"/>
                </a:solidFill>
                <a:latin typeface="Arial"/>
                <a:ea typeface="DejaVu Sans"/>
              </a:rPr>
              <a:t>NX</a:t>
            </a:r>
            <a:r>
              <a:rPr b="0" lang="ru-RU" sz="2800" spc="-1" strike="noStrike">
                <a:solidFill>
                  <a:srgbClr val="000000"/>
                </a:solidFill>
                <a:latin typeface="Arial"/>
                <a:ea typeface="DejaVu Sans"/>
              </a:rPr>
              <a:t> would rise, and the quantity of dollars demanded would rise.  </a:t>
            </a:r>
            <a:endParaRPr b="0" lang="ru-RU" sz="2800" spc="-1" strike="noStrike">
              <a:latin typeface="Arial"/>
            </a:endParaRPr>
          </a:p>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But the import quota </a:t>
            </a:r>
            <a:r>
              <a:rPr b="0" lang="ru-RU" sz="2800" spc="-1" strike="noStrike" u="sng">
                <a:solidFill>
                  <a:srgbClr val="000000"/>
                </a:solidFill>
                <a:uFillTx/>
                <a:latin typeface="Arial"/>
                <a:ea typeface="DejaVu Sans"/>
              </a:rPr>
              <a:t>does not affect </a:t>
            </a:r>
            <a:r>
              <a:rPr b="1" i="1" lang="ru-RU" sz="2800" spc="-1" strike="noStrike" u="sng">
                <a:solidFill>
                  <a:srgbClr val="000000"/>
                </a:solidFill>
                <a:uFillTx/>
                <a:latin typeface="Arial"/>
                <a:ea typeface="DejaVu Sans"/>
              </a:rPr>
              <a:t>NCO</a:t>
            </a:r>
            <a:r>
              <a:rPr b="0" lang="ru-RU" sz="2800" spc="-1" strike="noStrike">
                <a:solidFill>
                  <a:srgbClr val="000000"/>
                </a:solidFill>
                <a:latin typeface="Arial"/>
                <a:ea typeface="DejaVu Sans"/>
              </a:rPr>
              <a:t>, </a:t>
            </a:r>
            <a:br/>
            <a:r>
              <a:rPr b="0" lang="ru-RU" sz="2800" spc="-1" strike="noStrike">
                <a:solidFill>
                  <a:srgbClr val="000000"/>
                </a:solidFill>
                <a:latin typeface="Arial"/>
                <a:ea typeface="DejaVu Sans"/>
              </a:rPr>
              <a:t>so the quantity of dollars supplied is fixed.  </a:t>
            </a:r>
            <a:endParaRPr b="0" lang="ru-RU" sz="2800" spc="-1" strike="noStrike">
              <a:latin typeface="Arial"/>
            </a:endParaRPr>
          </a:p>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Since </a:t>
            </a:r>
            <a:r>
              <a:rPr b="1" i="1" lang="ru-RU" sz="2800" spc="-1" strike="noStrike">
                <a:solidFill>
                  <a:srgbClr val="000000"/>
                </a:solidFill>
                <a:latin typeface="Arial"/>
                <a:ea typeface="DejaVu Sans"/>
              </a:rPr>
              <a:t>NX</a:t>
            </a:r>
            <a:r>
              <a:rPr b="0" lang="ru-RU" sz="2800" spc="-1" strike="noStrike">
                <a:solidFill>
                  <a:srgbClr val="000000"/>
                </a:solidFill>
                <a:latin typeface="Arial"/>
                <a:ea typeface="DejaVu Sans"/>
              </a:rPr>
              <a:t> must equal </a:t>
            </a:r>
            <a:r>
              <a:rPr b="1" i="1" lang="ru-RU" sz="2800" spc="-1" strike="noStrike">
                <a:solidFill>
                  <a:srgbClr val="000000"/>
                </a:solidFill>
                <a:latin typeface="Arial"/>
                <a:ea typeface="DejaVu Sans"/>
              </a:rPr>
              <a:t>NCO</a:t>
            </a:r>
            <a:r>
              <a:rPr b="0" lang="ru-RU" sz="2800" spc="-1" strike="noStrike">
                <a:solidFill>
                  <a:srgbClr val="000000"/>
                </a:solidFill>
                <a:latin typeface="Arial"/>
                <a:ea typeface="DejaVu Sans"/>
              </a:rPr>
              <a:t>, </a:t>
            </a:r>
            <a:r>
              <a:rPr b="1" i="1" lang="ru-RU" sz="2800" spc="-1" strike="noStrike">
                <a:solidFill>
                  <a:srgbClr val="000000"/>
                </a:solidFill>
                <a:latin typeface="Arial"/>
                <a:ea typeface="DejaVu Sans"/>
              </a:rPr>
              <a:t>E</a:t>
            </a:r>
            <a:r>
              <a:rPr b="0" lang="ru-RU" sz="2800" spc="-1" strike="noStrike">
                <a:solidFill>
                  <a:srgbClr val="000000"/>
                </a:solidFill>
                <a:latin typeface="Arial"/>
                <a:ea typeface="DejaVu Sans"/>
              </a:rPr>
              <a:t> must rise enough to keep </a:t>
            </a:r>
            <a:r>
              <a:rPr b="1" i="1" lang="ru-RU" sz="2800" spc="-1" strike="noStrike">
                <a:solidFill>
                  <a:srgbClr val="000000"/>
                </a:solidFill>
                <a:latin typeface="Arial"/>
                <a:ea typeface="DejaVu Sans"/>
              </a:rPr>
              <a:t>NX</a:t>
            </a:r>
            <a:r>
              <a:rPr b="0" lang="ru-RU" sz="2800" spc="-1" strike="noStrike">
                <a:solidFill>
                  <a:srgbClr val="000000"/>
                </a:solidFill>
                <a:latin typeface="Arial"/>
                <a:ea typeface="DejaVu Sans"/>
              </a:rPr>
              <a:t> at its original level. </a:t>
            </a:r>
            <a:endParaRPr b="0" lang="ru-RU" sz="2800" spc="-1" strike="noStrike">
              <a:latin typeface="Arial"/>
            </a:endParaRPr>
          </a:p>
          <a:p>
            <a:pPr marL="343080" indent="-341640">
              <a:lnSpc>
                <a:spcPct val="100000"/>
              </a:lnSpc>
              <a:spcBef>
                <a:spcPts val="1199"/>
              </a:spcBef>
              <a:buClr>
                <a:srgbClr val="a3c167"/>
              </a:buClr>
              <a:buFont typeface="Wingdings" charset="2"/>
              <a:buChar char=""/>
            </a:pPr>
            <a:r>
              <a:rPr b="0" i="1" lang="ru-RU" sz="2800" spc="-1" strike="noStrike">
                <a:solidFill>
                  <a:srgbClr val="0000ff"/>
                </a:solidFill>
                <a:latin typeface="Arial"/>
                <a:ea typeface="DejaVu Sans"/>
              </a:rPr>
              <a:t>Hence, the policy of restricting imports </a:t>
            </a:r>
            <a:br/>
            <a:r>
              <a:rPr b="0" i="1" lang="ru-RU" sz="2800" spc="-1" strike="noStrike">
                <a:solidFill>
                  <a:srgbClr val="0000ff"/>
                </a:solidFill>
                <a:latin typeface="Arial"/>
                <a:ea typeface="DejaVu Sans"/>
              </a:rPr>
              <a:t>does not reduce the trade deficit.</a:t>
            </a:r>
            <a:r>
              <a:rPr b="0" i="1" lang="ru-RU" sz="2800" spc="-1" strike="noStrike">
                <a:solidFill>
                  <a:srgbClr val="000000"/>
                </a:solidFill>
                <a:latin typeface="Arial"/>
                <a:ea typeface="DejaVu Sans"/>
              </a:rPr>
              <a:t> </a:t>
            </a:r>
            <a:endParaRPr b="0" lang="ru-RU" sz="2800" spc="-1" strike="noStrike">
              <a:latin typeface="Arial"/>
            </a:endParaRPr>
          </a:p>
        </p:txBody>
      </p:sp>
    </p:spTree>
  </p:cSld>
  <p:transition>
    <p:wipe dir="r"/>
  </p:transition>
  <p:timing>
    <p:tnLst>
      <p:par>
        <p:cTn id="629" dur="indefinite" restart="never" nodeType="tmRoot">
          <p:childTnLst>
            <p:seq>
              <p:cTn id="630" dur="indefinite" nodeType="mainSeq">
                <p:childTnLst>
                  <p:par>
                    <p:cTn id="631" nodeType="clickEffect" fill="hold">
                      <p:stCondLst>
                        <p:cond delay="indefinite"/>
                      </p:stCondLst>
                      <p:childTnLst>
                        <p:par>
                          <p:cTn id="632" nodeType="withEffect" fill="hold">
                            <p:stCondLst>
                              <p:cond delay="0"/>
                            </p:stCondLst>
                            <p:childTnLst>
                              <p:par>
                                <p:cTn id="633" nodeType="clickEffect" fill="hold" presetClass="entr" presetID="22" presetSubtype="8">
                                  <p:stCondLst>
                                    <p:cond delay="0"/>
                                  </p:stCondLst>
                                  <p:childTnLst>
                                    <p:set>
                                      <p:cBhvr>
                                        <p:cTn id="634" dur="1" fill="hold">
                                          <p:stCondLst>
                                            <p:cond delay="0"/>
                                          </p:stCondLst>
                                        </p:cTn>
                                        <p:tgtEl>
                                          <p:spTgt spid="478">
                                            <p:txEl>
                                              <p:pRg st="0" end="30"/>
                                            </p:txEl>
                                          </p:spTgt>
                                        </p:tgtEl>
                                        <p:attrNameLst>
                                          <p:attrName>style.visibility</p:attrName>
                                        </p:attrNameLst>
                                      </p:cBhvr>
                                      <p:to>
                                        <p:strVal val="visible"/>
                                      </p:to>
                                    </p:set>
                                    <p:animEffect filter="wipe(left)" transition="in">
                                      <p:cBhvr additive="repl">
                                        <p:cTn id="635" dur="500"/>
                                        <p:tgtEl>
                                          <p:spTgt spid="478">
                                            <p:txEl>
                                              <p:pRg st="0" end="30"/>
                                            </p:txEl>
                                          </p:spTgt>
                                        </p:tgtEl>
                                      </p:cBhvr>
                                    </p:animEffect>
                                  </p:childTnLst>
                                </p:cTn>
                              </p:par>
                            </p:childTnLst>
                          </p:cTn>
                        </p:par>
                      </p:childTnLst>
                    </p:cTn>
                  </p:par>
                  <p:par>
                    <p:cTn id="636" nodeType="clickEffect" fill="hold">
                      <p:stCondLst>
                        <p:cond delay="indefinite"/>
                      </p:stCondLst>
                      <p:childTnLst>
                        <p:par>
                          <p:cTn id="637" nodeType="withEffect" fill="hold">
                            <p:stCondLst>
                              <p:cond delay="0"/>
                            </p:stCondLst>
                            <p:childTnLst>
                              <p:par>
                                <p:cTn id="638" nodeType="clickEffect" fill="hold" presetClass="entr" presetID="22" presetSubtype="8">
                                  <p:stCondLst>
                                    <p:cond delay="0"/>
                                  </p:stCondLst>
                                  <p:childTnLst>
                                    <p:set>
                                      <p:cBhvr>
                                        <p:cTn id="639" dur="1" fill="hold">
                                          <p:stCondLst>
                                            <p:cond delay="0"/>
                                          </p:stCondLst>
                                        </p:cTn>
                                        <p:tgtEl>
                                          <p:spTgt spid="478">
                                            <p:txEl>
                                              <p:pRg st="369" end="369"/>
                                            </p:txEl>
                                          </p:spTgt>
                                        </p:tgtEl>
                                        <p:attrNameLst>
                                          <p:attrName>style.visibility</p:attrName>
                                        </p:attrNameLst>
                                      </p:cBhvr>
                                      <p:to>
                                        <p:strVal val="visible"/>
                                      </p:to>
                                    </p:set>
                                    <p:animEffect filter="wipe(left)" transition="in">
                                      <p:cBhvr additive="repl">
                                        <p:cTn id="640" dur="500"/>
                                        <p:tgtEl>
                                          <p:spTgt spid="478">
                                            <p:txEl>
                                              <p:pRg st="369" end="369"/>
                                            </p:txEl>
                                          </p:spTgt>
                                        </p:tgtEl>
                                      </p:cBhvr>
                                    </p:animEffect>
                                  </p:childTnLst>
                                </p:cTn>
                              </p:par>
                            </p:childTnLst>
                          </p:cTn>
                        </p:par>
                      </p:childTnLst>
                    </p:cTn>
                  </p:par>
                  <p:par>
                    <p:cTn id="641" nodeType="clickEffect" fill="hold">
                      <p:stCondLst>
                        <p:cond delay="indefinite"/>
                      </p:stCondLst>
                      <p:childTnLst>
                        <p:par>
                          <p:cTn id="642" nodeType="withEffect" fill="hold">
                            <p:stCondLst>
                              <p:cond delay="0"/>
                            </p:stCondLst>
                            <p:childTnLst>
                              <p:par>
                                <p:cTn id="643" nodeType="clickEffect" fill="hold" presetClass="entr" presetID="22" presetSubtype="8">
                                  <p:stCondLst>
                                    <p:cond delay="0"/>
                                  </p:stCondLst>
                                  <p:childTnLst>
                                    <p:set>
                                      <p:cBhvr>
                                        <p:cTn id="644" dur="1" fill="hold">
                                          <p:stCondLst>
                                            <p:cond delay="0"/>
                                          </p:stCondLst>
                                        </p:cTn>
                                        <p:tgtEl>
                                          <p:spTgt spid="478">
                                            <p:txEl>
                                              <p:pRg st="369" end="369"/>
                                            </p:txEl>
                                          </p:spTgt>
                                        </p:tgtEl>
                                        <p:attrNameLst>
                                          <p:attrName>style.visibility</p:attrName>
                                        </p:attrNameLst>
                                      </p:cBhvr>
                                      <p:to>
                                        <p:strVal val="visible"/>
                                      </p:to>
                                    </p:set>
                                    <p:animEffect filter="wipe(left)" transition="in">
                                      <p:cBhvr additive="repl">
                                        <p:cTn id="645" dur="500"/>
                                        <p:tgtEl>
                                          <p:spTgt spid="478">
                                            <p:txEl>
                                              <p:pRg st="369" end="369"/>
                                            </p:txEl>
                                          </p:spTgt>
                                        </p:tgtEl>
                                      </p:cBhvr>
                                    </p:animEffect>
                                  </p:childTnLst>
                                </p:cTn>
                              </p:par>
                            </p:childTnLst>
                          </p:cTn>
                        </p:par>
                      </p:childTnLst>
                    </p:cTn>
                  </p:par>
                  <p:par>
                    <p:cTn id="646" nodeType="clickEffect" fill="hold">
                      <p:stCondLst>
                        <p:cond delay="indefinite"/>
                      </p:stCondLst>
                      <p:childTnLst>
                        <p:par>
                          <p:cTn id="647" nodeType="withEffect" fill="hold">
                            <p:stCondLst>
                              <p:cond delay="0"/>
                            </p:stCondLst>
                            <p:childTnLst>
                              <p:par>
                                <p:cTn id="648" nodeType="clickEffect" fill="hold" presetClass="entr" presetID="22" presetSubtype="8">
                                  <p:stCondLst>
                                    <p:cond delay="0"/>
                                  </p:stCondLst>
                                  <p:childTnLst>
                                    <p:set>
                                      <p:cBhvr>
                                        <p:cTn id="649" dur="1" fill="hold">
                                          <p:stCondLst>
                                            <p:cond delay="0"/>
                                          </p:stCondLst>
                                        </p:cTn>
                                        <p:tgtEl>
                                          <p:spTgt spid="478">
                                            <p:txEl>
                                              <p:pRg st="369" end="369"/>
                                            </p:txEl>
                                          </p:spTgt>
                                        </p:tgtEl>
                                        <p:attrNameLst>
                                          <p:attrName>style.visibility</p:attrName>
                                        </p:attrNameLst>
                                      </p:cBhvr>
                                      <p:to>
                                        <p:strVal val="visible"/>
                                      </p:to>
                                    </p:set>
                                    <p:animEffect filter="wipe(left)" transition="in">
                                      <p:cBhvr additive="repl">
                                        <p:cTn id="650" dur="500"/>
                                        <p:tgtEl>
                                          <p:spTgt spid="478">
                                            <p:txEl>
                                              <p:pRg st="369" end="369"/>
                                            </p:txEl>
                                          </p:spTgt>
                                        </p:tgtEl>
                                      </p:cBhvr>
                                    </p:animEffect>
                                  </p:childTnLst>
                                </p:cTn>
                              </p:par>
                            </p:childTnLst>
                          </p:cTn>
                        </p:par>
                      </p:childTnLst>
                    </p:cTn>
                  </p:par>
                  <p:par>
                    <p:cTn id="651" nodeType="clickEffect" fill="hold">
                      <p:stCondLst>
                        <p:cond delay="indefinite"/>
                      </p:stCondLst>
                      <p:childTnLst>
                        <p:par>
                          <p:cTn id="652" nodeType="withEffect" fill="hold">
                            <p:stCondLst>
                              <p:cond delay="0"/>
                            </p:stCondLst>
                            <p:childTnLst>
                              <p:par>
                                <p:cTn id="653" nodeType="clickEffect" fill="hold" presetClass="entr" presetID="22" presetSubtype="8">
                                  <p:stCondLst>
                                    <p:cond delay="0"/>
                                  </p:stCondLst>
                                  <p:childTnLst>
                                    <p:set>
                                      <p:cBhvr>
                                        <p:cTn id="654" dur="1" fill="hold">
                                          <p:stCondLst>
                                            <p:cond delay="0"/>
                                          </p:stCondLst>
                                        </p:cTn>
                                        <p:tgtEl>
                                          <p:spTgt spid="478">
                                            <p:txEl>
                                              <p:pRg st="369" end="369"/>
                                            </p:txEl>
                                          </p:spTgt>
                                        </p:tgtEl>
                                        <p:attrNameLst>
                                          <p:attrName>style.visibility</p:attrName>
                                        </p:attrNameLst>
                                      </p:cBhvr>
                                      <p:to>
                                        <p:strVal val="visible"/>
                                      </p:to>
                                    </p:set>
                                    <p:animEffect filter="wipe(left)" transition="in">
                                      <p:cBhvr additive="repl">
                                        <p:cTn id="655" dur="500"/>
                                        <p:tgtEl>
                                          <p:spTgt spid="478">
                                            <p:txEl>
                                              <p:pRg st="369" end="36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0" y="18864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200" spc="-1" strike="noStrike">
                <a:solidFill>
                  <a:srgbClr val="006699"/>
                </a:solidFill>
                <a:latin typeface="Tahoma"/>
                <a:ea typeface="Tahoma"/>
              </a:rPr>
              <a:t>Analysis of a Quota on Cars from Japan</a:t>
            </a:r>
            <a:endParaRPr b="0" lang="ru-RU" sz="3200" spc="-1" strike="noStrike">
              <a:latin typeface="Arial"/>
            </a:endParaRPr>
          </a:p>
        </p:txBody>
      </p:sp>
      <p:sp>
        <p:nvSpPr>
          <p:cNvPr id="480" name="CustomShape 2"/>
          <p:cNvSpPr/>
          <p:nvPr/>
        </p:nvSpPr>
        <p:spPr>
          <a:xfrm>
            <a:off x="385920" y="863640"/>
            <a:ext cx="8548920" cy="5643720"/>
          </a:xfrm>
          <a:prstGeom prst="rect">
            <a:avLst/>
          </a:prstGeom>
          <a:noFill/>
          <a:ln>
            <a:noFill/>
          </a:ln>
        </p:spPr>
        <p:style>
          <a:lnRef idx="0"/>
          <a:fillRef idx="0"/>
          <a:effectRef idx="0"/>
          <a:fontRef idx="minor"/>
        </p:style>
        <p:txBody>
          <a:bodyPr lIns="90000" rIns="90000" tIns="45000" bIns="45000"/>
          <a:p>
            <a:pPr>
              <a:lnSpc>
                <a:spcPct val="100000"/>
              </a:lnSpc>
              <a:spcBef>
                <a:spcPts val="1120"/>
              </a:spcBef>
            </a:pPr>
            <a:r>
              <a:rPr b="0" lang="ru-RU" sz="2800" spc="-1" strike="noStrike">
                <a:solidFill>
                  <a:srgbClr val="000000"/>
                </a:solidFill>
                <a:latin typeface="Arial"/>
                <a:ea typeface="DejaVu Sans"/>
              </a:rPr>
              <a:t>Does the policy save jobs?  </a:t>
            </a:r>
            <a:endParaRPr b="0" lang="ru-RU" sz="2800" spc="-1" strike="noStrike">
              <a:latin typeface="Arial"/>
            </a:endParaRPr>
          </a:p>
          <a:p>
            <a:pPr>
              <a:lnSpc>
                <a:spcPct val="100000"/>
              </a:lnSpc>
              <a:spcBef>
                <a:spcPts val="944"/>
              </a:spcBef>
            </a:pPr>
            <a:r>
              <a:rPr b="0" lang="ru-RU" sz="2700" spc="-1" strike="noStrike">
                <a:solidFill>
                  <a:srgbClr val="000000"/>
                </a:solidFill>
                <a:latin typeface="Arial"/>
                <a:ea typeface="DejaVu Sans"/>
              </a:rPr>
              <a:t>The quota reduces imports of Japanese autos.</a:t>
            </a:r>
            <a:endParaRPr b="0" lang="ru-RU" sz="2700" spc="-1" strike="noStrike">
              <a:latin typeface="Arial"/>
            </a:endParaRPr>
          </a:p>
          <a:p>
            <a:pPr lvl="1" marL="514440" indent="-284400">
              <a:lnSpc>
                <a:spcPct val="100000"/>
              </a:lnSpc>
              <a:spcBef>
                <a:spcPts val="300"/>
              </a:spcBef>
              <a:buClr>
                <a:srgbClr val="339966"/>
              </a:buClr>
              <a:buFont typeface="Wingdings" charset="2"/>
              <a:buChar char=""/>
            </a:pPr>
            <a:r>
              <a:rPr b="0" lang="ru-RU" sz="2700" spc="-1" strike="noStrike">
                <a:solidFill>
                  <a:srgbClr val="000000"/>
                </a:solidFill>
                <a:latin typeface="Arial"/>
                <a:ea typeface="DejaVu Sans"/>
              </a:rPr>
              <a:t>U.S. consumers buy more U.S. autos.  </a:t>
            </a:r>
            <a:endParaRPr b="0" lang="ru-RU" sz="2700" spc="-1" strike="noStrike">
              <a:latin typeface="Arial"/>
            </a:endParaRPr>
          </a:p>
          <a:p>
            <a:pPr lvl="1" marL="514440" indent="-284400">
              <a:lnSpc>
                <a:spcPct val="100000"/>
              </a:lnSpc>
              <a:spcBef>
                <a:spcPts val="300"/>
              </a:spcBef>
              <a:buClr>
                <a:srgbClr val="339966"/>
              </a:buClr>
              <a:buFont typeface="Wingdings" charset="2"/>
              <a:buChar char=""/>
            </a:pPr>
            <a:r>
              <a:rPr b="0" lang="ru-RU" sz="2700" spc="-1" strike="noStrike">
                <a:solidFill>
                  <a:srgbClr val="000000"/>
                </a:solidFill>
                <a:latin typeface="Arial"/>
                <a:ea typeface="DejaVu Sans"/>
              </a:rPr>
              <a:t>U.S. automakers hire more workers to produce these extra cars.  </a:t>
            </a:r>
            <a:endParaRPr b="0" lang="ru-RU" sz="2700" spc="-1" strike="noStrike">
              <a:latin typeface="Arial"/>
            </a:endParaRPr>
          </a:p>
          <a:p>
            <a:pPr lvl="1" marL="514440" indent="-284400">
              <a:lnSpc>
                <a:spcPct val="100000"/>
              </a:lnSpc>
              <a:spcBef>
                <a:spcPts val="300"/>
              </a:spcBef>
              <a:buClr>
                <a:srgbClr val="339966"/>
              </a:buClr>
              <a:buFont typeface="Wingdings" charset="2"/>
              <a:buChar char=""/>
            </a:pPr>
            <a:r>
              <a:rPr b="0" lang="ru-RU" sz="2700" spc="-1" strike="noStrike">
                <a:solidFill>
                  <a:srgbClr val="000000"/>
                </a:solidFill>
                <a:latin typeface="Arial"/>
                <a:ea typeface="DejaVu Sans"/>
              </a:rPr>
              <a:t>So the policy saves jobs in the U.S. auto industry.  </a:t>
            </a:r>
            <a:endParaRPr b="0" lang="ru-RU" sz="2700" spc="-1" strike="noStrike">
              <a:latin typeface="Arial"/>
            </a:endParaRPr>
          </a:p>
          <a:p>
            <a:pPr>
              <a:lnSpc>
                <a:spcPct val="100000"/>
              </a:lnSpc>
              <a:spcBef>
                <a:spcPts val="944"/>
              </a:spcBef>
            </a:pPr>
            <a:r>
              <a:rPr b="0" lang="ru-RU" sz="2700" spc="-1" strike="noStrike">
                <a:solidFill>
                  <a:srgbClr val="000000"/>
                </a:solidFill>
                <a:latin typeface="Arial"/>
                <a:ea typeface="DejaVu Sans"/>
              </a:rPr>
              <a:t>But </a:t>
            </a:r>
            <a:r>
              <a:rPr b="1" i="1" lang="ru-RU" sz="2700" spc="-1" strike="noStrike">
                <a:solidFill>
                  <a:srgbClr val="000000"/>
                </a:solidFill>
                <a:latin typeface="Arial"/>
                <a:ea typeface="DejaVu Sans"/>
              </a:rPr>
              <a:t>E</a:t>
            </a:r>
            <a:r>
              <a:rPr b="0" lang="ru-RU" sz="2700" spc="-1" strike="noStrike">
                <a:solidFill>
                  <a:srgbClr val="000000"/>
                </a:solidFill>
                <a:latin typeface="Arial"/>
                <a:ea typeface="DejaVu Sans"/>
              </a:rPr>
              <a:t> rises, reducing foreign demand for U.S. exports.</a:t>
            </a:r>
            <a:endParaRPr b="0" lang="ru-RU" sz="2700" spc="-1" strike="noStrike">
              <a:latin typeface="Arial"/>
            </a:endParaRPr>
          </a:p>
          <a:p>
            <a:pPr lvl="1" marL="514440" indent="-284400">
              <a:lnSpc>
                <a:spcPct val="100000"/>
              </a:lnSpc>
              <a:spcBef>
                <a:spcPts val="300"/>
              </a:spcBef>
              <a:buClr>
                <a:srgbClr val="339966"/>
              </a:buClr>
              <a:buFont typeface="Wingdings" charset="2"/>
              <a:buChar char=""/>
            </a:pPr>
            <a:r>
              <a:rPr b="0" lang="ru-RU" sz="2700" spc="-1" strike="noStrike">
                <a:solidFill>
                  <a:srgbClr val="000000"/>
                </a:solidFill>
                <a:latin typeface="Arial"/>
                <a:ea typeface="DejaVu Sans"/>
              </a:rPr>
              <a:t>Export industries contract, exporting firms lay off workers. </a:t>
            </a:r>
            <a:endParaRPr b="0" lang="ru-RU" sz="2700" spc="-1" strike="noStrike">
              <a:latin typeface="Arial"/>
            </a:endParaRPr>
          </a:p>
          <a:p>
            <a:pPr>
              <a:lnSpc>
                <a:spcPct val="100000"/>
              </a:lnSpc>
              <a:spcBef>
                <a:spcPts val="839"/>
              </a:spcBef>
            </a:pPr>
            <a:r>
              <a:rPr b="0" i="1" lang="ru-RU" sz="2800" spc="-1" strike="noStrike">
                <a:solidFill>
                  <a:srgbClr val="0000ff"/>
                </a:solidFill>
                <a:latin typeface="Arial"/>
                <a:ea typeface="DejaVu Sans"/>
              </a:rPr>
              <a:t>The import quota saves jobs in the auto industry </a:t>
            </a:r>
            <a:br/>
            <a:r>
              <a:rPr b="0" i="1" lang="ru-RU" sz="2800" spc="-1" strike="noStrike">
                <a:solidFill>
                  <a:srgbClr val="0000ff"/>
                </a:solidFill>
                <a:latin typeface="Arial"/>
                <a:ea typeface="DejaVu Sans"/>
              </a:rPr>
              <a:t>but destroys jobs in U.S. export industries!!</a:t>
            </a:r>
            <a:endParaRPr b="0" lang="ru-RU" sz="2800" spc="-1" strike="noStrike">
              <a:latin typeface="Arial"/>
            </a:endParaRPr>
          </a:p>
        </p:txBody>
      </p:sp>
    </p:spTree>
  </p:cSld>
  <p:transition>
    <p:wipe dir="r"/>
  </p:transition>
  <p:timing>
    <p:tnLst>
      <p:par>
        <p:cTn id="656" dur="indefinite" restart="never" nodeType="tmRoot">
          <p:childTnLst>
            <p:seq>
              <p:cTn id="657" dur="indefinite" nodeType="mainSeq">
                <p:childTnLst>
                  <p:par>
                    <p:cTn id="658" nodeType="clickEffect" fill="hold">
                      <p:stCondLst>
                        <p:cond delay="indefinite"/>
                      </p:stCondLst>
                      <p:childTnLst>
                        <p:par>
                          <p:cTn id="659" nodeType="withEffect" fill="hold">
                            <p:stCondLst>
                              <p:cond delay="0"/>
                            </p:stCondLst>
                            <p:childTnLst>
                              <p:par>
                                <p:cTn id="660" nodeType="clickEffect" fill="hold" presetClass="entr" presetID="22" presetSubtype="8">
                                  <p:stCondLst>
                                    <p:cond delay="0"/>
                                  </p:stCondLst>
                                  <p:childTnLst>
                                    <p:set>
                                      <p:cBhvr>
                                        <p:cTn id="661" dur="1" fill="hold">
                                          <p:stCondLst>
                                            <p:cond delay="0"/>
                                          </p:stCondLst>
                                        </p:cTn>
                                        <p:tgtEl>
                                          <p:spTgt spid="480">
                                            <p:txEl>
                                              <p:pRg st="0" end="29"/>
                                            </p:txEl>
                                          </p:spTgt>
                                        </p:tgtEl>
                                        <p:attrNameLst>
                                          <p:attrName>style.visibility</p:attrName>
                                        </p:attrNameLst>
                                      </p:cBhvr>
                                      <p:to>
                                        <p:strVal val="visible"/>
                                      </p:to>
                                    </p:set>
                                    <p:animEffect filter="wipe(left)" transition="in">
                                      <p:cBhvr additive="repl">
                                        <p:cTn id="662" dur="500"/>
                                        <p:tgtEl>
                                          <p:spTgt spid="480">
                                            <p:txEl>
                                              <p:pRg st="0" end="29"/>
                                            </p:txEl>
                                          </p:spTgt>
                                        </p:tgtEl>
                                      </p:cBhvr>
                                    </p:animEffect>
                                  </p:childTnLst>
                                </p:cTn>
                              </p:par>
                            </p:childTnLst>
                          </p:cTn>
                        </p:par>
                      </p:childTnLst>
                    </p:cTn>
                  </p:par>
                  <p:par>
                    <p:cTn id="663" nodeType="clickEffect" fill="hold">
                      <p:stCondLst>
                        <p:cond delay="indefinite"/>
                      </p:stCondLst>
                      <p:childTnLst>
                        <p:par>
                          <p:cTn id="664" nodeType="withEffect" fill="hold">
                            <p:stCondLst>
                              <p:cond delay="0"/>
                            </p:stCondLst>
                            <p:childTnLst>
                              <p:par>
                                <p:cTn id="665" nodeType="clickEffect" fill="hold" presetClass="entr" presetID="22" presetSubtype="8">
                                  <p:stCondLst>
                                    <p:cond delay="0"/>
                                  </p:stCondLst>
                                  <p:childTnLst>
                                    <p:set>
                                      <p:cBhvr>
                                        <p:cTn id="666" dur="1" fill="hold">
                                          <p:stCondLst>
                                            <p:cond delay="0"/>
                                          </p:stCondLst>
                                        </p:cTn>
                                        <p:tgtEl>
                                          <p:spTgt spid="480">
                                            <p:txEl>
                                              <p:pRg st="444" end="444"/>
                                            </p:txEl>
                                          </p:spTgt>
                                        </p:tgtEl>
                                        <p:attrNameLst>
                                          <p:attrName>style.visibility</p:attrName>
                                        </p:attrNameLst>
                                      </p:cBhvr>
                                      <p:to>
                                        <p:strVal val="visible"/>
                                      </p:to>
                                    </p:set>
                                    <p:animEffect filter="wipe(left)" transition="in">
                                      <p:cBhvr additive="repl">
                                        <p:cTn id="667" dur="500"/>
                                        <p:tgtEl>
                                          <p:spTgt spid="480">
                                            <p:txEl>
                                              <p:pRg st="444" end="444"/>
                                            </p:txEl>
                                          </p:spTgt>
                                        </p:tgtEl>
                                      </p:cBhvr>
                                    </p:animEffect>
                                  </p:childTnLst>
                                </p:cTn>
                              </p:par>
                            </p:childTnLst>
                          </p:cTn>
                        </p:par>
                      </p:childTnLst>
                    </p:cTn>
                  </p:par>
                  <p:par>
                    <p:cTn id="668" nodeType="clickEffect" fill="hold">
                      <p:stCondLst>
                        <p:cond delay="indefinite"/>
                      </p:stCondLst>
                      <p:childTnLst>
                        <p:par>
                          <p:cTn id="669" nodeType="withEffect" fill="hold">
                            <p:stCondLst>
                              <p:cond delay="0"/>
                            </p:stCondLst>
                            <p:childTnLst>
                              <p:par>
                                <p:cTn id="670" nodeType="clickEffect" fill="hold" presetClass="entr" presetID="22" presetSubtype="8">
                                  <p:stCondLst>
                                    <p:cond delay="0"/>
                                  </p:stCondLst>
                                  <p:childTnLst>
                                    <p:set>
                                      <p:cBhvr>
                                        <p:cTn id="671" dur="1" fill="hold">
                                          <p:stCondLst>
                                            <p:cond delay="0"/>
                                          </p:stCondLst>
                                        </p:cTn>
                                        <p:tgtEl>
                                          <p:spTgt spid="480">
                                            <p:txEl>
                                              <p:pRg st="444" end="444"/>
                                            </p:txEl>
                                          </p:spTgt>
                                        </p:tgtEl>
                                        <p:attrNameLst>
                                          <p:attrName>style.visibility</p:attrName>
                                        </p:attrNameLst>
                                      </p:cBhvr>
                                      <p:to>
                                        <p:strVal val="visible"/>
                                      </p:to>
                                    </p:set>
                                    <p:animEffect filter="wipe(left)" transition="in">
                                      <p:cBhvr additive="repl">
                                        <p:cTn id="672" dur="500"/>
                                        <p:tgtEl>
                                          <p:spTgt spid="480">
                                            <p:txEl>
                                              <p:pRg st="444" end="444"/>
                                            </p:txEl>
                                          </p:spTgt>
                                        </p:tgtEl>
                                      </p:cBhvr>
                                    </p:animEffect>
                                  </p:childTnLst>
                                </p:cTn>
                              </p:par>
                            </p:childTnLst>
                          </p:cTn>
                        </p:par>
                      </p:childTnLst>
                    </p:cTn>
                  </p:par>
                  <p:par>
                    <p:cTn id="673" nodeType="clickEffect" fill="hold">
                      <p:stCondLst>
                        <p:cond delay="indefinite"/>
                      </p:stCondLst>
                      <p:childTnLst>
                        <p:par>
                          <p:cTn id="674" nodeType="withEffect" fill="hold">
                            <p:stCondLst>
                              <p:cond delay="0"/>
                            </p:stCondLst>
                            <p:childTnLst>
                              <p:par>
                                <p:cTn id="675" nodeType="clickEffect" fill="hold" presetClass="entr" presetID="22" presetSubtype="8">
                                  <p:stCondLst>
                                    <p:cond delay="0"/>
                                  </p:stCondLst>
                                  <p:childTnLst>
                                    <p:set>
                                      <p:cBhvr>
                                        <p:cTn id="676" dur="1" fill="hold">
                                          <p:stCondLst>
                                            <p:cond delay="0"/>
                                          </p:stCondLst>
                                        </p:cTn>
                                        <p:tgtEl>
                                          <p:spTgt spid="480">
                                            <p:txEl>
                                              <p:pRg st="444" end="444"/>
                                            </p:txEl>
                                          </p:spTgt>
                                        </p:tgtEl>
                                        <p:attrNameLst>
                                          <p:attrName>style.visibility</p:attrName>
                                        </p:attrNameLst>
                                      </p:cBhvr>
                                      <p:to>
                                        <p:strVal val="visible"/>
                                      </p:to>
                                    </p:set>
                                    <p:animEffect filter="wipe(left)" transition="in">
                                      <p:cBhvr additive="repl">
                                        <p:cTn id="677" dur="500"/>
                                        <p:tgtEl>
                                          <p:spTgt spid="480">
                                            <p:txEl>
                                              <p:pRg st="444" end="444"/>
                                            </p:txEl>
                                          </p:spTgt>
                                        </p:tgtEl>
                                      </p:cBhvr>
                                    </p:animEffect>
                                  </p:childTnLst>
                                </p:cTn>
                              </p:par>
                            </p:childTnLst>
                          </p:cTn>
                        </p:par>
                      </p:childTnLst>
                    </p:cTn>
                  </p:par>
                  <p:par>
                    <p:cTn id="678" nodeType="clickEffect" fill="hold">
                      <p:stCondLst>
                        <p:cond delay="indefinite"/>
                      </p:stCondLst>
                      <p:childTnLst>
                        <p:par>
                          <p:cTn id="679" nodeType="withEffect" fill="hold">
                            <p:stCondLst>
                              <p:cond delay="0"/>
                            </p:stCondLst>
                            <p:childTnLst>
                              <p:par>
                                <p:cTn id="680" nodeType="clickEffect" fill="hold" presetClass="entr" presetID="22" presetSubtype="8">
                                  <p:stCondLst>
                                    <p:cond delay="0"/>
                                  </p:stCondLst>
                                  <p:childTnLst>
                                    <p:set>
                                      <p:cBhvr>
                                        <p:cTn id="681" dur="1" fill="hold">
                                          <p:stCondLst>
                                            <p:cond delay="0"/>
                                          </p:stCondLst>
                                        </p:cTn>
                                        <p:tgtEl>
                                          <p:spTgt spid="480">
                                            <p:txEl>
                                              <p:pRg st="444" end="444"/>
                                            </p:txEl>
                                          </p:spTgt>
                                        </p:tgtEl>
                                        <p:attrNameLst>
                                          <p:attrName>style.visibility</p:attrName>
                                        </p:attrNameLst>
                                      </p:cBhvr>
                                      <p:to>
                                        <p:strVal val="visible"/>
                                      </p:to>
                                    </p:set>
                                    <p:animEffect filter="wipe(left)" transition="in">
                                      <p:cBhvr additive="repl">
                                        <p:cTn id="682" dur="500"/>
                                        <p:tgtEl>
                                          <p:spTgt spid="480">
                                            <p:txEl>
                                              <p:pRg st="444" end="444"/>
                                            </p:txEl>
                                          </p:spTgt>
                                        </p:tgtEl>
                                      </p:cBhvr>
                                    </p:animEffect>
                                  </p:childTnLst>
                                </p:cTn>
                              </p:par>
                            </p:childTnLst>
                          </p:cTn>
                        </p:par>
                      </p:childTnLst>
                    </p:cTn>
                  </p:par>
                  <p:par>
                    <p:cTn id="683" nodeType="clickEffect" fill="hold">
                      <p:stCondLst>
                        <p:cond delay="indefinite"/>
                      </p:stCondLst>
                      <p:childTnLst>
                        <p:par>
                          <p:cTn id="684" nodeType="withEffect" fill="hold">
                            <p:stCondLst>
                              <p:cond delay="0"/>
                            </p:stCondLst>
                            <p:childTnLst>
                              <p:par>
                                <p:cTn id="685" nodeType="clickEffect" fill="hold" presetClass="entr" presetID="22" presetSubtype="8">
                                  <p:stCondLst>
                                    <p:cond delay="0"/>
                                  </p:stCondLst>
                                  <p:childTnLst>
                                    <p:set>
                                      <p:cBhvr>
                                        <p:cTn id="686" dur="1" fill="hold">
                                          <p:stCondLst>
                                            <p:cond delay="0"/>
                                          </p:stCondLst>
                                        </p:cTn>
                                        <p:tgtEl>
                                          <p:spTgt spid="480">
                                            <p:txEl>
                                              <p:pRg st="444" end="444"/>
                                            </p:txEl>
                                          </p:spTgt>
                                        </p:tgtEl>
                                        <p:attrNameLst>
                                          <p:attrName>style.visibility</p:attrName>
                                        </p:attrNameLst>
                                      </p:cBhvr>
                                      <p:to>
                                        <p:strVal val="visible"/>
                                      </p:to>
                                    </p:set>
                                    <p:animEffect filter="wipe(left)" transition="in">
                                      <p:cBhvr additive="repl">
                                        <p:cTn id="687" dur="500"/>
                                        <p:tgtEl>
                                          <p:spTgt spid="480">
                                            <p:txEl>
                                              <p:pRg st="444" end="444"/>
                                            </p:txEl>
                                          </p:spTgt>
                                        </p:tgtEl>
                                      </p:cBhvr>
                                    </p:animEffect>
                                  </p:childTnLst>
                                </p:cTn>
                              </p:par>
                            </p:childTnLst>
                          </p:cTn>
                        </p:par>
                      </p:childTnLst>
                    </p:cTn>
                  </p:par>
                  <p:par>
                    <p:cTn id="688" nodeType="clickEffect" fill="hold">
                      <p:stCondLst>
                        <p:cond delay="indefinite"/>
                      </p:stCondLst>
                      <p:childTnLst>
                        <p:par>
                          <p:cTn id="689" nodeType="withEffect" fill="hold">
                            <p:stCondLst>
                              <p:cond delay="0"/>
                            </p:stCondLst>
                            <p:childTnLst>
                              <p:par>
                                <p:cTn id="690" nodeType="clickEffect" fill="hold" presetClass="entr" presetID="22" presetSubtype="8">
                                  <p:stCondLst>
                                    <p:cond delay="0"/>
                                  </p:stCondLst>
                                  <p:childTnLst>
                                    <p:set>
                                      <p:cBhvr>
                                        <p:cTn id="691" dur="1" fill="hold">
                                          <p:stCondLst>
                                            <p:cond delay="0"/>
                                          </p:stCondLst>
                                        </p:cTn>
                                        <p:tgtEl>
                                          <p:spTgt spid="480">
                                            <p:txEl>
                                              <p:pRg st="444" end="444"/>
                                            </p:txEl>
                                          </p:spTgt>
                                        </p:tgtEl>
                                        <p:attrNameLst>
                                          <p:attrName>style.visibility</p:attrName>
                                        </p:attrNameLst>
                                      </p:cBhvr>
                                      <p:to>
                                        <p:strVal val="visible"/>
                                      </p:to>
                                    </p:set>
                                    <p:animEffect filter="wipe(left)" transition="in">
                                      <p:cBhvr additive="repl">
                                        <p:cTn id="692" dur="500"/>
                                        <p:tgtEl>
                                          <p:spTgt spid="480">
                                            <p:txEl>
                                              <p:pRg st="444" end="444"/>
                                            </p:txEl>
                                          </p:spTgt>
                                        </p:tgtEl>
                                      </p:cBhvr>
                                    </p:animEffect>
                                  </p:childTnLst>
                                </p:cTn>
                              </p:par>
                            </p:childTnLst>
                          </p:cTn>
                        </p:par>
                      </p:childTnLst>
                    </p:cTn>
                  </p:par>
                  <p:par>
                    <p:cTn id="693" nodeType="clickEffect" fill="hold">
                      <p:stCondLst>
                        <p:cond delay="indefinite"/>
                      </p:stCondLst>
                      <p:childTnLst>
                        <p:par>
                          <p:cTn id="694" nodeType="withEffect" fill="hold">
                            <p:stCondLst>
                              <p:cond delay="0"/>
                            </p:stCondLst>
                            <p:childTnLst>
                              <p:par>
                                <p:cTn id="695" nodeType="clickEffect" fill="hold" presetClass="entr" presetID="10">
                                  <p:stCondLst>
                                    <p:cond delay="0"/>
                                  </p:stCondLst>
                                  <p:childTnLst>
                                    <p:set>
                                      <p:cBhvr>
                                        <p:cTn id="696" dur="1" fill="hold">
                                          <p:stCondLst>
                                            <p:cond delay="0"/>
                                          </p:stCondLst>
                                        </p:cTn>
                                        <p:tgtEl>
                                          <p:spTgt spid="480">
                                            <p:txEl>
                                              <p:pRg st="444" end="444"/>
                                            </p:txEl>
                                          </p:spTgt>
                                        </p:tgtEl>
                                        <p:attrNameLst>
                                          <p:attrName>style.visibility</p:attrName>
                                        </p:attrNameLst>
                                      </p:cBhvr>
                                      <p:to>
                                        <p:strVal val="visible"/>
                                      </p:to>
                                    </p:set>
                                    <p:animEffect filter="fade" transition="in">
                                      <p:cBhvr additive="repl">
                                        <p:cTn id="697" dur="500"/>
                                        <p:tgtEl>
                                          <p:spTgt spid="480">
                                            <p:txEl>
                                              <p:pRg st="444" end="44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0" y="152280"/>
            <a:ext cx="9142560" cy="91296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300" spc="-1" strike="noStrike">
                <a:solidFill>
                  <a:srgbClr val="006699"/>
                </a:solidFill>
                <a:latin typeface="Tahoma"/>
                <a:ea typeface="Tahoma"/>
              </a:rPr>
              <a:t>CASE STUDY:  </a:t>
            </a:r>
            <a:r>
              <a:rPr b="1" lang="ru-RU" sz="3800" spc="-1" strike="noStrike">
                <a:solidFill>
                  <a:srgbClr val="006699"/>
                </a:solidFill>
                <a:latin typeface="Tahoma"/>
                <a:ea typeface="Tahoma"/>
              </a:rPr>
              <a:t>Capital Flows from China</a:t>
            </a:r>
            <a:endParaRPr b="0" lang="ru-RU" sz="3800" spc="-1" strike="noStrike">
              <a:latin typeface="Arial"/>
            </a:endParaRPr>
          </a:p>
        </p:txBody>
      </p:sp>
      <p:sp>
        <p:nvSpPr>
          <p:cNvPr id="482" name="CustomShape 2"/>
          <p:cNvSpPr/>
          <p:nvPr/>
        </p:nvSpPr>
        <p:spPr>
          <a:xfrm>
            <a:off x="457200" y="1066680"/>
            <a:ext cx="8456760" cy="556128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199"/>
              </a:spcBef>
              <a:buClr>
                <a:srgbClr val="a3c167"/>
              </a:buClr>
              <a:buFont typeface="Wingdings" charset="2"/>
              <a:buChar char=""/>
            </a:pPr>
            <a:r>
              <a:rPr b="0" lang="ru-RU" sz="2700" spc="-1" strike="noStrike">
                <a:solidFill>
                  <a:srgbClr val="000000"/>
                </a:solidFill>
                <a:latin typeface="Arial"/>
                <a:ea typeface="DejaVu Sans"/>
              </a:rPr>
              <a:t>In recent years, China has accumulated U.S. assets to reduce its exchange rate and boost its exports.</a:t>
            </a:r>
            <a:endParaRPr b="0" lang="ru-RU" sz="2700" spc="-1" strike="noStrike">
              <a:latin typeface="Arial"/>
            </a:endParaRPr>
          </a:p>
          <a:p>
            <a:pPr marL="343080" indent="-341640">
              <a:lnSpc>
                <a:spcPct val="100000"/>
              </a:lnSpc>
              <a:spcBef>
                <a:spcPts val="1199"/>
              </a:spcBef>
              <a:buClr>
                <a:srgbClr val="a3c167"/>
              </a:buClr>
              <a:buFont typeface="Wingdings" charset="2"/>
              <a:buChar char=""/>
            </a:pPr>
            <a:r>
              <a:rPr b="0" lang="ru-RU" sz="2700" spc="-1" strike="noStrike">
                <a:solidFill>
                  <a:srgbClr val="000000"/>
                </a:solidFill>
                <a:latin typeface="Arial"/>
                <a:ea typeface="DejaVu Sans"/>
              </a:rPr>
              <a:t>Results in U.S.:  </a:t>
            </a:r>
            <a:endParaRPr b="0" lang="ru-RU" sz="2700" spc="-1" strike="noStrike">
              <a:latin typeface="Arial"/>
            </a:endParaRPr>
          </a:p>
          <a:p>
            <a:pPr lvl="1" marL="743040" indent="-284400">
              <a:lnSpc>
                <a:spcPct val="105000"/>
              </a:lnSpc>
              <a:spcBef>
                <a:spcPts val="300"/>
              </a:spcBef>
              <a:buClr>
                <a:srgbClr val="cc9900"/>
              </a:buClr>
              <a:buFont typeface="Wingdings" charset="2"/>
              <a:buChar char=""/>
            </a:pPr>
            <a:r>
              <a:rPr b="0" lang="ru-RU" sz="2700" spc="-1" strike="noStrike">
                <a:solidFill>
                  <a:srgbClr val="000000"/>
                </a:solidFill>
                <a:latin typeface="Arial"/>
                <a:ea typeface="DejaVu Sans"/>
              </a:rPr>
              <a:t>Appreciation of $ relative to Chinese renminbi</a:t>
            </a:r>
            <a:endParaRPr b="0" lang="ru-RU" sz="2700" spc="-1" strike="noStrike">
              <a:latin typeface="Arial"/>
            </a:endParaRPr>
          </a:p>
          <a:p>
            <a:pPr lvl="1" marL="743040" indent="-284400">
              <a:lnSpc>
                <a:spcPct val="105000"/>
              </a:lnSpc>
              <a:spcBef>
                <a:spcPts val="300"/>
              </a:spcBef>
              <a:buClr>
                <a:srgbClr val="cc9900"/>
              </a:buClr>
              <a:buFont typeface="Wingdings" charset="2"/>
              <a:buChar char=""/>
            </a:pPr>
            <a:r>
              <a:rPr b="0" lang="ru-RU" sz="2700" spc="-1" strike="noStrike">
                <a:solidFill>
                  <a:srgbClr val="000000"/>
                </a:solidFill>
                <a:latin typeface="Arial"/>
                <a:ea typeface="DejaVu Sans"/>
              </a:rPr>
              <a:t>Higher U.S. imports from China</a:t>
            </a:r>
            <a:endParaRPr b="0" lang="ru-RU" sz="2700" spc="-1" strike="noStrike">
              <a:latin typeface="Arial"/>
            </a:endParaRPr>
          </a:p>
          <a:p>
            <a:pPr lvl="1" marL="743040" indent="-284400">
              <a:lnSpc>
                <a:spcPct val="105000"/>
              </a:lnSpc>
              <a:spcBef>
                <a:spcPts val="300"/>
              </a:spcBef>
              <a:buClr>
                <a:srgbClr val="cc9900"/>
              </a:buClr>
              <a:buFont typeface="Wingdings" charset="2"/>
              <a:buChar char=""/>
            </a:pPr>
            <a:r>
              <a:rPr b="0" lang="ru-RU" sz="2700" spc="-1" strike="noStrike">
                <a:solidFill>
                  <a:srgbClr val="000000"/>
                </a:solidFill>
                <a:latin typeface="Arial"/>
                <a:ea typeface="DejaVu Sans"/>
              </a:rPr>
              <a:t>Larger U.S. trade deficit</a:t>
            </a:r>
            <a:endParaRPr b="0" lang="ru-RU" sz="2700" spc="-1" strike="noStrike">
              <a:latin typeface="Arial"/>
            </a:endParaRPr>
          </a:p>
          <a:p>
            <a:pPr marL="343080" indent="-341640">
              <a:lnSpc>
                <a:spcPct val="100000"/>
              </a:lnSpc>
              <a:spcBef>
                <a:spcPts val="1199"/>
              </a:spcBef>
              <a:buClr>
                <a:srgbClr val="a3c167"/>
              </a:buClr>
              <a:buFont typeface="Wingdings" charset="2"/>
              <a:buChar char=""/>
            </a:pPr>
            <a:r>
              <a:rPr b="0" lang="ru-RU" sz="2700" spc="-1" strike="noStrike">
                <a:solidFill>
                  <a:srgbClr val="000000"/>
                </a:solidFill>
                <a:latin typeface="Arial"/>
                <a:ea typeface="DejaVu Sans"/>
              </a:rPr>
              <a:t>Some U.S. politicians want China to stop, </a:t>
            </a:r>
            <a:br/>
            <a:r>
              <a:rPr b="0" lang="ru-RU" sz="2700" spc="-1" strike="noStrike">
                <a:solidFill>
                  <a:srgbClr val="000000"/>
                </a:solidFill>
                <a:latin typeface="Arial"/>
                <a:ea typeface="DejaVu Sans"/>
              </a:rPr>
              <a:t>argue for restricting trade with China to protect </a:t>
            </a:r>
            <a:br/>
            <a:r>
              <a:rPr b="0" lang="ru-RU" sz="2700" spc="-1" strike="noStrike">
                <a:solidFill>
                  <a:srgbClr val="000000"/>
                </a:solidFill>
                <a:latin typeface="Arial"/>
                <a:ea typeface="DejaVu Sans"/>
              </a:rPr>
              <a:t>some U.S. industries.</a:t>
            </a:r>
            <a:endParaRPr b="0" lang="ru-RU" sz="2700" spc="-1" strike="noStrike">
              <a:latin typeface="Arial"/>
            </a:endParaRPr>
          </a:p>
          <a:p>
            <a:pPr marL="343080" indent="-341640">
              <a:lnSpc>
                <a:spcPct val="100000"/>
              </a:lnSpc>
              <a:spcBef>
                <a:spcPts val="1199"/>
              </a:spcBef>
              <a:buClr>
                <a:srgbClr val="a3c167"/>
              </a:buClr>
              <a:buFont typeface="Wingdings" charset="2"/>
              <a:buChar char=""/>
            </a:pPr>
            <a:r>
              <a:rPr b="0" lang="ru-RU" sz="2700" spc="-1" strike="noStrike">
                <a:solidFill>
                  <a:srgbClr val="000000"/>
                </a:solidFill>
                <a:latin typeface="Arial"/>
                <a:ea typeface="DejaVu Sans"/>
              </a:rPr>
              <a:t>Yet, U.S. consumers benefit, and the net effect of China’s currency intervention is probably small.  </a:t>
            </a:r>
            <a:endParaRPr b="0" lang="ru-RU" sz="2700" spc="-1" strike="noStrike">
              <a:latin typeface="Arial"/>
            </a:endParaRPr>
          </a:p>
        </p:txBody>
      </p:sp>
    </p:spTree>
  </p:cSld>
  <p:transition>
    <p:wipe dir="r"/>
  </p:transition>
  <p:timing>
    <p:tnLst>
      <p:par>
        <p:cTn id="698" dur="indefinite" restart="never" nodeType="tmRoot">
          <p:childTnLst>
            <p:seq>
              <p:cTn id="699"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CustomShape 1"/>
          <p:cNvSpPr/>
          <p:nvPr/>
        </p:nvSpPr>
        <p:spPr>
          <a:xfrm>
            <a:off x="457200" y="228600"/>
            <a:ext cx="8228160" cy="91296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ru-RU" sz="3600" spc="-1" strike="noStrike">
                <a:solidFill>
                  <a:srgbClr val="006699"/>
                </a:solidFill>
                <a:latin typeface="Tahoma"/>
                <a:ea typeface="Tahoma"/>
              </a:rPr>
              <a:t>Political Instability and Capital Flight</a:t>
            </a:r>
            <a:endParaRPr b="0" lang="ru-RU" sz="3600" spc="-1" strike="noStrike">
              <a:latin typeface="Arial"/>
            </a:endParaRPr>
          </a:p>
        </p:txBody>
      </p:sp>
      <p:sp>
        <p:nvSpPr>
          <p:cNvPr id="484" name="CustomShape 2"/>
          <p:cNvSpPr/>
          <p:nvPr/>
        </p:nvSpPr>
        <p:spPr>
          <a:xfrm>
            <a:off x="457200" y="1219320"/>
            <a:ext cx="8228160" cy="498960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1994:  Political instability in Mexico made world financial markets nervous.  </a:t>
            </a:r>
            <a:endParaRPr b="0" lang="ru-RU" sz="2800" spc="-1" strike="noStrike">
              <a:latin typeface="Arial"/>
            </a:endParaRPr>
          </a:p>
          <a:p>
            <a:pPr lvl="1" marL="743040" indent="-284400">
              <a:lnSpc>
                <a:spcPct val="100000"/>
              </a:lnSpc>
              <a:spcBef>
                <a:spcPts val="300"/>
              </a:spcBef>
              <a:buClr>
                <a:srgbClr val="cc9900"/>
              </a:buClr>
              <a:buFont typeface="Wingdings" charset="2"/>
              <a:buChar char=""/>
            </a:pPr>
            <a:r>
              <a:rPr b="0" lang="ru-RU" sz="2700" spc="-1" strike="noStrike">
                <a:solidFill>
                  <a:srgbClr val="000000"/>
                </a:solidFill>
                <a:latin typeface="Arial"/>
                <a:ea typeface="DejaVu Sans"/>
              </a:rPr>
              <a:t>People worried about the safety of Mexican assets they owned.</a:t>
            </a:r>
            <a:endParaRPr b="0" lang="ru-RU" sz="2700" spc="-1" strike="noStrike">
              <a:latin typeface="Arial"/>
            </a:endParaRPr>
          </a:p>
          <a:p>
            <a:pPr lvl="1" marL="743040" indent="-284400">
              <a:lnSpc>
                <a:spcPct val="100000"/>
              </a:lnSpc>
              <a:spcBef>
                <a:spcPts val="300"/>
              </a:spcBef>
              <a:buClr>
                <a:srgbClr val="cc9900"/>
              </a:buClr>
              <a:buFont typeface="Wingdings" charset="2"/>
              <a:buChar char=""/>
            </a:pPr>
            <a:r>
              <a:rPr b="0" lang="ru-RU" sz="2700" spc="-1" strike="noStrike">
                <a:solidFill>
                  <a:srgbClr val="000000"/>
                </a:solidFill>
                <a:latin typeface="Arial"/>
                <a:ea typeface="DejaVu Sans"/>
              </a:rPr>
              <a:t>People sold many of these assets, pulled their capital out of Mexico.</a:t>
            </a:r>
            <a:endParaRPr b="0" lang="ru-RU" sz="2700" spc="-1" strike="noStrike">
              <a:latin typeface="Arial"/>
            </a:endParaRPr>
          </a:p>
          <a:p>
            <a:pPr marL="343080" indent="-341640">
              <a:lnSpc>
                <a:spcPct val="100000"/>
              </a:lnSpc>
              <a:spcBef>
                <a:spcPts val="1199"/>
              </a:spcBef>
              <a:buClr>
                <a:srgbClr val="a3c167"/>
              </a:buClr>
              <a:buFont typeface="Wingdings" charset="2"/>
              <a:buChar char=""/>
            </a:pPr>
            <a:r>
              <a:rPr b="1" lang="ru-RU" sz="2800" spc="-1" strike="noStrike">
                <a:solidFill>
                  <a:srgbClr val="cc0000"/>
                </a:solidFill>
                <a:latin typeface="Arial"/>
                <a:ea typeface="DejaVu Sans"/>
              </a:rPr>
              <a:t>Capital flight</a:t>
            </a:r>
            <a:r>
              <a:rPr b="0" lang="ru-RU" sz="2800" spc="-1" strike="noStrike">
                <a:solidFill>
                  <a:srgbClr val="000000"/>
                </a:solidFill>
                <a:latin typeface="Arial"/>
                <a:ea typeface="DejaVu Sans"/>
              </a:rPr>
              <a:t>:  a large and sudden reduction in the demand for assets located in a country</a:t>
            </a:r>
            <a:endParaRPr b="0" lang="ru-RU" sz="2800" spc="-1" strike="noStrike">
              <a:latin typeface="Arial"/>
            </a:endParaRPr>
          </a:p>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We analyze this using our model, but from the perspective of Mexico, not the U.S.  </a:t>
            </a:r>
            <a:endParaRPr b="0" lang="ru-RU" sz="2800" spc="-1" strike="noStrike">
              <a:latin typeface="Arial"/>
            </a:endParaRPr>
          </a:p>
        </p:txBody>
      </p:sp>
    </p:spTree>
  </p:cSld>
  <p:transition>
    <p:wipe dir="r"/>
  </p:transition>
  <p:timing>
    <p:tnLst>
      <p:par>
        <p:cTn id="700" dur="indefinite" restart="never" nodeType="tmRoot">
          <p:childTnLst>
            <p:seq>
              <p:cTn id="701" dur="indefinite" nodeType="mainSeq">
                <p:childTnLst>
                  <p:par>
                    <p:cTn id="702" nodeType="clickEffect" fill="hold">
                      <p:stCondLst>
                        <p:cond delay="indefinite"/>
                      </p:stCondLst>
                      <p:childTnLst>
                        <p:par>
                          <p:cTn id="703" nodeType="withEffect" fill="hold">
                            <p:stCondLst>
                              <p:cond delay="0"/>
                            </p:stCondLst>
                            <p:childTnLst>
                              <p:par>
                                <p:cTn id="704" nodeType="clickEffect" fill="hold" presetClass="entr" presetID="22" presetSubtype="8">
                                  <p:stCondLst>
                                    <p:cond delay="0"/>
                                  </p:stCondLst>
                                  <p:childTnLst>
                                    <p:set>
                                      <p:cBhvr>
                                        <p:cTn id="705" dur="1" fill="hold">
                                          <p:stCondLst>
                                            <p:cond delay="0"/>
                                          </p:stCondLst>
                                        </p:cTn>
                                        <p:tgtEl>
                                          <p:spTgt spid="484">
                                            <p:txEl>
                                              <p:pRg st="0" end="79"/>
                                            </p:txEl>
                                          </p:spTgt>
                                        </p:tgtEl>
                                        <p:attrNameLst>
                                          <p:attrName>style.visibility</p:attrName>
                                        </p:attrNameLst>
                                      </p:cBhvr>
                                      <p:to>
                                        <p:strVal val="visible"/>
                                      </p:to>
                                    </p:set>
                                    <p:animEffect filter="wipe(left)" transition="in">
                                      <p:cBhvr additive="repl">
                                        <p:cTn id="706" dur="500"/>
                                        <p:tgtEl>
                                          <p:spTgt spid="484">
                                            <p:txEl>
                                              <p:pRg st="0" end="79"/>
                                            </p:txEl>
                                          </p:spTgt>
                                        </p:tgtEl>
                                      </p:cBhvr>
                                    </p:animEffect>
                                  </p:childTnLst>
                                </p:cTn>
                              </p:par>
                            </p:childTnLst>
                          </p:cTn>
                        </p:par>
                      </p:childTnLst>
                    </p:cTn>
                  </p:par>
                  <p:par>
                    <p:cTn id="707" nodeType="clickEffect" fill="hold">
                      <p:stCondLst>
                        <p:cond delay="indefinite"/>
                      </p:stCondLst>
                      <p:childTnLst>
                        <p:par>
                          <p:cTn id="708" nodeType="withEffect" fill="hold">
                            <p:stCondLst>
                              <p:cond delay="0"/>
                            </p:stCondLst>
                            <p:childTnLst>
                              <p:par>
                                <p:cTn id="709" nodeType="clickEffect" fill="hold" presetClass="entr" presetID="22" presetSubtype="8">
                                  <p:stCondLst>
                                    <p:cond delay="0"/>
                                  </p:stCondLst>
                                  <p:childTnLst>
                                    <p:set>
                                      <p:cBhvr>
                                        <p:cTn id="710" dur="1" fill="hold">
                                          <p:stCondLst>
                                            <p:cond delay="0"/>
                                          </p:stCondLst>
                                        </p:cTn>
                                        <p:tgtEl>
                                          <p:spTgt spid="484">
                                            <p:txEl>
                                              <p:pRg st="387" end="387"/>
                                            </p:txEl>
                                          </p:spTgt>
                                        </p:tgtEl>
                                        <p:attrNameLst>
                                          <p:attrName>style.visibility</p:attrName>
                                        </p:attrNameLst>
                                      </p:cBhvr>
                                      <p:to>
                                        <p:strVal val="visible"/>
                                      </p:to>
                                    </p:set>
                                    <p:animEffect filter="wipe(left)" transition="in">
                                      <p:cBhvr additive="repl">
                                        <p:cTn id="711" dur="500"/>
                                        <p:tgtEl>
                                          <p:spTgt spid="484">
                                            <p:txEl>
                                              <p:pRg st="387" end="387"/>
                                            </p:txEl>
                                          </p:spTgt>
                                        </p:tgtEl>
                                      </p:cBhvr>
                                    </p:animEffect>
                                  </p:childTnLst>
                                </p:cTn>
                              </p:par>
                            </p:childTnLst>
                          </p:cTn>
                        </p:par>
                      </p:childTnLst>
                    </p:cTn>
                  </p:par>
                  <p:par>
                    <p:cTn id="712" nodeType="clickEffect" fill="hold">
                      <p:stCondLst>
                        <p:cond delay="indefinite"/>
                      </p:stCondLst>
                      <p:childTnLst>
                        <p:par>
                          <p:cTn id="713" nodeType="withEffect" fill="hold">
                            <p:stCondLst>
                              <p:cond delay="0"/>
                            </p:stCondLst>
                            <p:childTnLst>
                              <p:par>
                                <p:cTn id="714" nodeType="clickEffect" fill="hold" presetClass="entr" presetID="22" presetSubtype="8">
                                  <p:stCondLst>
                                    <p:cond delay="0"/>
                                  </p:stCondLst>
                                  <p:childTnLst>
                                    <p:set>
                                      <p:cBhvr>
                                        <p:cTn id="715" dur="1" fill="hold">
                                          <p:stCondLst>
                                            <p:cond delay="0"/>
                                          </p:stCondLst>
                                        </p:cTn>
                                        <p:tgtEl>
                                          <p:spTgt spid="484">
                                            <p:txEl>
                                              <p:pRg st="387" end="387"/>
                                            </p:txEl>
                                          </p:spTgt>
                                        </p:tgtEl>
                                        <p:attrNameLst>
                                          <p:attrName>style.visibility</p:attrName>
                                        </p:attrNameLst>
                                      </p:cBhvr>
                                      <p:to>
                                        <p:strVal val="visible"/>
                                      </p:to>
                                    </p:set>
                                    <p:animEffect filter="wipe(left)" transition="in">
                                      <p:cBhvr additive="repl">
                                        <p:cTn id="716" dur="500"/>
                                        <p:tgtEl>
                                          <p:spTgt spid="484">
                                            <p:txEl>
                                              <p:pRg st="387" end="387"/>
                                            </p:txEl>
                                          </p:spTgt>
                                        </p:tgtEl>
                                      </p:cBhvr>
                                    </p:animEffect>
                                  </p:childTnLst>
                                </p:cTn>
                              </p:par>
                            </p:childTnLst>
                          </p:cTn>
                        </p:par>
                      </p:childTnLst>
                    </p:cTn>
                  </p:par>
                  <p:par>
                    <p:cTn id="717" nodeType="clickEffect" fill="hold">
                      <p:stCondLst>
                        <p:cond delay="indefinite"/>
                      </p:stCondLst>
                      <p:childTnLst>
                        <p:par>
                          <p:cTn id="718" nodeType="withEffect" fill="hold">
                            <p:stCondLst>
                              <p:cond delay="0"/>
                            </p:stCondLst>
                            <p:childTnLst>
                              <p:par>
                                <p:cTn id="719" nodeType="clickEffect" fill="hold" presetClass="entr" presetID="22" presetSubtype="8">
                                  <p:stCondLst>
                                    <p:cond delay="0"/>
                                  </p:stCondLst>
                                  <p:childTnLst>
                                    <p:set>
                                      <p:cBhvr>
                                        <p:cTn id="720" dur="1" fill="hold">
                                          <p:stCondLst>
                                            <p:cond delay="0"/>
                                          </p:stCondLst>
                                        </p:cTn>
                                        <p:tgtEl>
                                          <p:spTgt spid="484">
                                            <p:txEl>
                                              <p:pRg st="387" end="387"/>
                                            </p:txEl>
                                          </p:spTgt>
                                        </p:tgtEl>
                                        <p:attrNameLst>
                                          <p:attrName>style.visibility</p:attrName>
                                        </p:attrNameLst>
                                      </p:cBhvr>
                                      <p:to>
                                        <p:strVal val="visible"/>
                                      </p:to>
                                    </p:set>
                                    <p:animEffect filter="wipe(left)" transition="in">
                                      <p:cBhvr additive="repl">
                                        <p:cTn id="721" dur="500"/>
                                        <p:tgtEl>
                                          <p:spTgt spid="484">
                                            <p:txEl>
                                              <p:pRg st="387" end="387"/>
                                            </p:txEl>
                                          </p:spTgt>
                                        </p:tgtEl>
                                      </p:cBhvr>
                                    </p:animEffect>
                                  </p:childTnLst>
                                </p:cTn>
                              </p:par>
                            </p:childTnLst>
                          </p:cTn>
                        </p:par>
                      </p:childTnLst>
                    </p:cTn>
                  </p:par>
                  <p:par>
                    <p:cTn id="722" nodeType="clickEffect" fill="hold">
                      <p:stCondLst>
                        <p:cond delay="indefinite"/>
                      </p:stCondLst>
                      <p:childTnLst>
                        <p:par>
                          <p:cTn id="723" nodeType="withEffect" fill="hold">
                            <p:stCondLst>
                              <p:cond delay="0"/>
                            </p:stCondLst>
                            <p:childTnLst>
                              <p:par>
                                <p:cTn id="724" nodeType="clickEffect" fill="hold" presetClass="entr" presetID="22" presetSubtype="8">
                                  <p:stCondLst>
                                    <p:cond delay="0"/>
                                  </p:stCondLst>
                                  <p:childTnLst>
                                    <p:set>
                                      <p:cBhvr>
                                        <p:cTn id="725" dur="1" fill="hold">
                                          <p:stCondLst>
                                            <p:cond delay="0"/>
                                          </p:stCondLst>
                                        </p:cTn>
                                        <p:tgtEl>
                                          <p:spTgt spid="484">
                                            <p:txEl>
                                              <p:pRg st="387" end="387"/>
                                            </p:txEl>
                                          </p:spTgt>
                                        </p:tgtEl>
                                        <p:attrNameLst>
                                          <p:attrName>style.visibility</p:attrName>
                                        </p:attrNameLst>
                                      </p:cBhvr>
                                      <p:to>
                                        <p:strVal val="visible"/>
                                      </p:to>
                                    </p:set>
                                    <p:animEffect filter="wipe(left)" transition="in">
                                      <p:cBhvr additive="repl">
                                        <p:cTn id="726" dur="500"/>
                                        <p:tgtEl>
                                          <p:spTgt spid="484">
                                            <p:txEl>
                                              <p:pRg st="387" end="38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285840" y="941400"/>
            <a:ext cx="8293320" cy="1035360"/>
          </a:xfrm>
          <a:prstGeom prst="rect">
            <a:avLst/>
          </a:prstGeom>
          <a:noFill/>
          <a:ln>
            <a:noFill/>
          </a:ln>
        </p:spPr>
        <p:style>
          <a:lnRef idx="0"/>
          <a:fillRef idx="0"/>
          <a:effectRef idx="0"/>
          <a:fontRef idx="minor"/>
        </p:style>
        <p:txBody>
          <a:bodyPr lIns="90000" rIns="90000" tIns="45000" bIns="45000"/>
          <a:p>
            <a:pPr>
              <a:lnSpc>
                <a:spcPct val="105000"/>
              </a:lnSpc>
              <a:spcBef>
                <a:spcPts val="649"/>
              </a:spcBef>
            </a:pPr>
            <a:r>
              <a:rPr b="0" lang="ru-RU" sz="2600" spc="-1" strike="noStrike">
                <a:solidFill>
                  <a:srgbClr val="000000"/>
                </a:solidFill>
                <a:latin typeface="Arial"/>
                <a:ea typeface="DejaVu Sans"/>
              </a:rPr>
              <a:t>The equilibrium values of </a:t>
            </a:r>
            <a:r>
              <a:rPr b="1" i="1" lang="ru-RU" sz="2600" spc="-1" strike="noStrike">
                <a:solidFill>
                  <a:srgbClr val="000000"/>
                </a:solidFill>
                <a:latin typeface="Arial"/>
                <a:ea typeface="DejaVu Sans"/>
              </a:rPr>
              <a:t>r</a:t>
            </a:r>
            <a:r>
              <a:rPr b="0" lang="ru-RU" sz="2600" spc="-1" strike="noStrike">
                <a:solidFill>
                  <a:srgbClr val="000000"/>
                </a:solidFill>
                <a:latin typeface="Arial"/>
                <a:ea typeface="DejaVu Sans"/>
              </a:rPr>
              <a:t> and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both increase.</a:t>
            </a:r>
            <a:endParaRPr b="0" lang="ru-RU" sz="2600" spc="-1" strike="noStrike">
              <a:latin typeface="Arial"/>
            </a:endParaRPr>
          </a:p>
        </p:txBody>
      </p:sp>
      <p:sp>
        <p:nvSpPr>
          <p:cNvPr id="486" name="CustomShape 2"/>
          <p:cNvSpPr/>
          <p:nvPr/>
        </p:nvSpPr>
        <p:spPr>
          <a:xfrm>
            <a:off x="289080" y="944640"/>
            <a:ext cx="8293320" cy="1035360"/>
          </a:xfrm>
          <a:prstGeom prst="rect">
            <a:avLst/>
          </a:prstGeom>
          <a:noFill/>
          <a:ln>
            <a:noFill/>
          </a:ln>
        </p:spPr>
        <p:style>
          <a:lnRef idx="0"/>
          <a:fillRef idx="0"/>
          <a:effectRef idx="0"/>
          <a:fontRef idx="minor"/>
        </p:style>
        <p:txBody>
          <a:bodyPr lIns="90000" rIns="90000" tIns="45000" bIns="45000"/>
          <a:p>
            <a:pPr>
              <a:lnSpc>
                <a:spcPct val="105000"/>
              </a:lnSpc>
              <a:spcBef>
                <a:spcPts val="649"/>
              </a:spcBef>
            </a:pPr>
            <a:r>
              <a:rPr b="0" lang="ru-RU" sz="2600" spc="-1" strike="noStrike">
                <a:solidFill>
                  <a:srgbClr val="000000"/>
                </a:solidFill>
                <a:latin typeface="Arial"/>
                <a:ea typeface="DejaVu Sans"/>
              </a:rPr>
              <a:t>As foreign investors sell their assets and pull out their capital,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increases at each value of </a:t>
            </a:r>
            <a:r>
              <a:rPr b="1" i="1" lang="ru-RU" sz="2600" spc="-1" strike="noStrike">
                <a:solidFill>
                  <a:srgbClr val="000000"/>
                </a:solidFill>
                <a:latin typeface="Arial"/>
                <a:ea typeface="DejaVu Sans"/>
              </a:rPr>
              <a:t>r</a:t>
            </a:r>
            <a:r>
              <a:rPr b="0" lang="ru-RU" sz="2600" spc="-1" strike="noStrike">
                <a:solidFill>
                  <a:srgbClr val="000000"/>
                </a:solidFill>
                <a:latin typeface="Arial"/>
                <a:ea typeface="DejaVu Sans"/>
              </a:rPr>
              <a:t>.</a:t>
            </a:r>
            <a:endParaRPr b="0" lang="ru-RU" sz="2600" spc="-1" strike="noStrike">
              <a:latin typeface="Arial"/>
            </a:endParaRPr>
          </a:p>
        </p:txBody>
      </p:sp>
      <p:sp>
        <p:nvSpPr>
          <p:cNvPr id="487" name="CustomShape 3"/>
          <p:cNvSpPr/>
          <p:nvPr/>
        </p:nvSpPr>
        <p:spPr>
          <a:xfrm>
            <a:off x="285840" y="941400"/>
            <a:ext cx="8293320" cy="1035360"/>
          </a:xfrm>
          <a:prstGeom prst="rect">
            <a:avLst/>
          </a:prstGeom>
          <a:noFill/>
          <a:ln>
            <a:noFill/>
          </a:ln>
        </p:spPr>
        <p:style>
          <a:lnRef idx="0"/>
          <a:fillRef idx="0"/>
          <a:effectRef idx="0"/>
          <a:fontRef idx="minor"/>
        </p:style>
        <p:txBody>
          <a:bodyPr lIns="90000" rIns="90000" tIns="45000" bIns="45000"/>
          <a:p>
            <a:pPr>
              <a:lnSpc>
                <a:spcPct val="105000"/>
              </a:lnSpc>
              <a:spcBef>
                <a:spcPts val="649"/>
              </a:spcBef>
            </a:pPr>
            <a:r>
              <a:rPr b="0" lang="ru-RU" sz="2600" spc="-1" strike="noStrike">
                <a:solidFill>
                  <a:srgbClr val="000000"/>
                </a:solidFill>
                <a:latin typeface="Arial"/>
                <a:ea typeface="DejaVu Sans"/>
              </a:rPr>
              <a:t>Demand for LF = </a:t>
            </a:r>
            <a:r>
              <a:rPr b="1" i="1" lang="ru-RU" sz="2600" spc="-1" strike="noStrike">
                <a:solidFill>
                  <a:srgbClr val="000000"/>
                </a:solidFill>
                <a:latin typeface="Arial"/>
                <a:ea typeface="DejaVu Sans"/>
              </a:rPr>
              <a:t>I</a:t>
            </a:r>
            <a:r>
              <a:rPr b="0" lang="ru-RU" sz="2600" spc="-1" strike="noStrike">
                <a:solidFill>
                  <a:srgbClr val="000000"/>
                </a:solidFill>
                <a:latin typeface="Arial"/>
                <a:ea typeface="DejaVu Sans"/>
              </a:rPr>
              <a:t> +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a:t>
            </a:r>
            <a:br/>
            <a:r>
              <a:rPr b="0" lang="ru-RU" sz="2600" spc="-1" strike="noStrike">
                <a:solidFill>
                  <a:srgbClr val="000000"/>
                </a:solidFill>
                <a:latin typeface="Arial"/>
                <a:ea typeface="DejaVu Sans"/>
              </a:rPr>
              <a:t>The increase in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increases demand for LF.</a:t>
            </a:r>
            <a:endParaRPr b="0" lang="ru-RU" sz="2600" spc="-1" strike="noStrike">
              <a:latin typeface="Arial"/>
            </a:endParaRPr>
          </a:p>
        </p:txBody>
      </p:sp>
      <p:sp>
        <p:nvSpPr>
          <p:cNvPr id="488" name="Line 4"/>
          <p:cNvSpPr/>
          <p:nvPr/>
        </p:nvSpPr>
        <p:spPr>
          <a:xfrm>
            <a:off x="1104840" y="3377880"/>
            <a:ext cx="1981800" cy="1788480"/>
          </a:xfrm>
          <a:prstGeom prst="line">
            <a:avLst/>
          </a:prstGeom>
          <a:ln w="38160">
            <a:solidFill>
              <a:srgbClr val="003399"/>
            </a:solidFill>
            <a:round/>
          </a:ln>
        </p:spPr>
        <p:style>
          <a:lnRef idx="0"/>
          <a:fillRef idx="0"/>
          <a:effectRef idx="0"/>
          <a:fontRef idx="minor"/>
        </p:style>
      </p:sp>
      <p:sp>
        <p:nvSpPr>
          <p:cNvPr id="489" name="CustomShape 5"/>
          <p:cNvSpPr/>
          <p:nvPr/>
        </p:nvSpPr>
        <p:spPr>
          <a:xfrm>
            <a:off x="2997000" y="5040000"/>
            <a:ext cx="684720" cy="5047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D</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90" name="CustomShape 6"/>
          <p:cNvSpPr/>
          <p:nvPr/>
        </p:nvSpPr>
        <p:spPr>
          <a:xfrm>
            <a:off x="0" y="19692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300" spc="-1" strike="noStrike">
                <a:solidFill>
                  <a:srgbClr val="006699"/>
                </a:solidFill>
                <a:latin typeface="Tahoma"/>
                <a:ea typeface="Tahoma"/>
              </a:rPr>
              <a:t>Capital Flight from Mexico</a:t>
            </a:r>
            <a:endParaRPr b="0" lang="ru-RU" sz="3300" spc="-1" strike="noStrike">
              <a:latin typeface="Arial"/>
            </a:endParaRPr>
          </a:p>
        </p:txBody>
      </p:sp>
      <p:sp>
        <p:nvSpPr>
          <p:cNvPr id="491" name="Line 7"/>
          <p:cNvSpPr/>
          <p:nvPr/>
        </p:nvSpPr>
        <p:spPr>
          <a:xfrm>
            <a:off x="5070960" y="2863800"/>
            <a:ext cx="360" cy="3073320"/>
          </a:xfrm>
          <a:prstGeom prst="line">
            <a:avLst/>
          </a:prstGeom>
          <a:ln w="12600">
            <a:solidFill>
              <a:schemeClr val="tx1"/>
            </a:solidFill>
            <a:round/>
          </a:ln>
        </p:spPr>
        <p:style>
          <a:lnRef idx="0"/>
          <a:fillRef idx="0"/>
          <a:effectRef idx="0"/>
          <a:fontRef idx="minor"/>
        </p:style>
      </p:sp>
      <p:sp>
        <p:nvSpPr>
          <p:cNvPr id="492" name="Line 8"/>
          <p:cNvSpPr/>
          <p:nvPr/>
        </p:nvSpPr>
        <p:spPr>
          <a:xfrm>
            <a:off x="5065560" y="5940360"/>
            <a:ext cx="2901960" cy="360"/>
          </a:xfrm>
          <a:prstGeom prst="line">
            <a:avLst/>
          </a:prstGeom>
          <a:ln w="12600">
            <a:solidFill>
              <a:schemeClr val="tx1"/>
            </a:solidFill>
            <a:round/>
          </a:ln>
        </p:spPr>
        <p:style>
          <a:lnRef idx="0"/>
          <a:fillRef idx="0"/>
          <a:effectRef idx="0"/>
          <a:fontRef idx="minor"/>
        </p:style>
      </p:sp>
      <p:sp>
        <p:nvSpPr>
          <p:cNvPr id="493" name="CustomShape 9"/>
          <p:cNvSpPr/>
          <p:nvPr/>
        </p:nvSpPr>
        <p:spPr>
          <a:xfrm>
            <a:off x="4908600" y="2425680"/>
            <a:ext cx="3319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r</a:t>
            </a:r>
            <a:endParaRPr b="0" lang="ru-RU" sz="2400" spc="-1" strike="noStrike">
              <a:latin typeface="Arial"/>
            </a:endParaRPr>
          </a:p>
        </p:txBody>
      </p:sp>
      <p:sp>
        <p:nvSpPr>
          <p:cNvPr id="494" name="CustomShape 10"/>
          <p:cNvSpPr/>
          <p:nvPr/>
        </p:nvSpPr>
        <p:spPr>
          <a:xfrm>
            <a:off x="7912080" y="5718240"/>
            <a:ext cx="90036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NCO</a:t>
            </a:r>
            <a:endParaRPr b="0" lang="ru-RU" sz="2400" spc="-1" strike="noStrike">
              <a:latin typeface="Arial"/>
            </a:endParaRPr>
          </a:p>
        </p:txBody>
      </p:sp>
      <p:sp>
        <p:nvSpPr>
          <p:cNvPr id="495" name="Line 11"/>
          <p:cNvSpPr/>
          <p:nvPr/>
        </p:nvSpPr>
        <p:spPr>
          <a:xfrm>
            <a:off x="5716440" y="3206520"/>
            <a:ext cx="1573200" cy="2057400"/>
          </a:xfrm>
          <a:prstGeom prst="line">
            <a:avLst/>
          </a:prstGeom>
          <a:ln w="38160">
            <a:solidFill>
              <a:srgbClr val="003399"/>
            </a:solidFill>
            <a:round/>
          </a:ln>
        </p:spPr>
        <p:style>
          <a:lnRef idx="0"/>
          <a:fillRef idx="0"/>
          <a:effectRef idx="0"/>
          <a:fontRef idx="minor"/>
        </p:style>
      </p:sp>
      <p:sp>
        <p:nvSpPr>
          <p:cNvPr id="496" name="CustomShape 12"/>
          <p:cNvSpPr/>
          <p:nvPr/>
        </p:nvSpPr>
        <p:spPr>
          <a:xfrm>
            <a:off x="7174080" y="5173560"/>
            <a:ext cx="1005120" cy="5047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NCO</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97" name="CustomShape 13"/>
          <p:cNvSpPr/>
          <p:nvPr/>
        </p:nvSpPr>
        <p:spPr>
          <a:xfrm>
            <a:off x="4699080" y="4270320"/>
            <a:ext cx="311400" cy="414720"/>
          </a:xfrm>
          <a:prstGeom prst="rect">
            <a:avLst/>
          </a:prstGeom>
          <a:solidFill>
            <a:schemeClr val="bg1">
              <a:alpha val="50195"/>
            </a:schemeClr>
          </a:solid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498" name="Line 14"/>
          <p:cNvSpPr/>
          <p:nvPr/>
        </p:nvSpPr>
        <p:spPr>
          <a:xfrm flipH="1">
            <a:off x="5074920" y="4468680"/>
            <a:ext cx="1589400" cy="360"/>
          </a:xfrm>
          <a:prstGeom prst="line">
            <a:avLst/>
          </a:prstGeom>
          <a:ln cap="rnd" w="9360">
            <a:solidFill>
              <a:schemeClr val="tx1"/>
            </a:solidFill>
            <a:custDash>
              <a:ds d="2200000" sp="800000"/>
            </a:custDash>
            <a:round/>
          </a:ln>
        </p:spPr>
        <p:style>
          <a:lnRef idx="0"/>
          <a:fillRef idx="0"/>
          <a:effectRef idx="0"/>
          <a:fontRef idx="minor"/>
        </p:style>
      </p:sp>
      <p:sp>
        <p:nvSpPr>
          <p:cNvPr id="499" name="CustomShape 15"/>
          <p:cNvSpPr/>
          <p:nvPr/>
        </p:nvSpPr>
        <p:spPr>
          <a:xfrm>
            <a:off x="6616800" y="4402080"/>
            <a:ext cx="127080" cy="125640"/>
          </a:xfrm>
          <a:prstGeom prst="ellipse">
            <a:avLst/>
          </a:prstGeom>
          <a:solidFill>
            <a:srgbClr val="000000"/>
          </a:solidFill>
          <a:ln>
            <a:noFill/>
          </a:ln>
        </p:spPr>
        <p:style>
          <a:lnRef idx="0"/>
          <a:fillRef idx="0"/>
          <a:effectRef idx="0"/>
          <a:fontRef idx="minor"/>
        </p:style>
      </p:sp>
      <p:sp>
        <p:nvSpPr>
          <p:cNvPr id="500" name="CustomShape 16"/>
          <p:cNvSpPr/>
          <p:nvPr/>
        </p:nvSpPr>
        <p:spPr>
          <a:xfrm>
            <a:off x="5435640" y="2192400"/>
            <a:ext cx="297504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Net capital outflow</a:t>
            </a:r>
            <a:endParaRPr b="0" lang="ru-RU" sz="2400" spc="-1" strike="noStrike">
              <a:latin typeface="Arial"/>
            </a:endParaRPr>
          </a:p>
        </p:txBody>
      </p:sp>
      <p:sp>
        <p:nvSpPr>
          <p:cNvPr id="501" name="Line 17"/>
          <p:cNvSpPr/>
          <p:nvPr/>
        </p:nvSpPr>
        <p:spPr>
          <a:xfrm>
            <a:off x="813600" y="2860560"/>
            <a:ext cx="360" cy="3073320"/>
          </a:xfrm>
          <a:prstGeom prst="line">
            <a:avLst/>
          </a:prstGeom>
          <a:ln w="12600">
            <a:solidFill>
              <a:schemeClr val="tx1"/>
            </a:solidFill>
            <a:round/>
          </a:ln>
        </p:spPr>
        <p:style>
          <a:lnRef idx="0"/>
          <a:fillRef idx="0"/>
          <a:effectRef idx="0"/>
          <a:fontRef idx="minor"/>
        </p:style>
      </p:sp>
      <p:sp>
        <p:nvSpPr>
          <p:cNvPr id="502" name="Line 18"/>
          <p:cNvSpPr/>
          <p:nvPr/>
        </p:nvSpPr>
        <p:spPr>
          <a:xfrm>
            <a:off x="807840" y="5937120"/>
            <a:ext cx="3117960" cy="360"/>
          </a:xfrm>
          <a:prstGeom prst="line">
            <a:avLst/>
          </a:prstGeom>
          <a:ln w="12600">
            <a:solidFill>
              <a:schemeClr val="tx1"/>
            </a:solidFill>
            <a:round/>
          </a:ln>
        </p:spPr>
        <p:style>
          <a:lnRef idx="0"/>
          <a:fillRef idx="0"/>
          <a:effectRef idx="0"/>
          <a:fontRef idx="minor"/>
        </p:style>
      </p:sp>
      <p:sp>
        <p:nvSpPr>
          <p:cNvPr id="503" name="CustomShape 19"/>
          <p:cNvSpPr/>
          <p:nvPr/>
        </p:nvSpPr>
        <p:spPr>
          <a:xfrm>
            <a:off x="638280" y="2422440"/>
            <a:ext cx="3445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r</a:t>
            </a:r>
            <a:endParaRPr b="0" lang="ru-RU" sz="2400" spc="-1" strike="noStrike">
              <a:latin typeface="Arial"/>
            </a:endParaRPr>
          </a:p>
        </p:txBody>
      </p:sp>
      <p:sp>
        <p:nvSpPr>
          <p:cNvPr id="504" name="CustomShape 20"/>
          <p:cNvSpPr/>
          <p:nvPr/>
        </p:nvSpPr>
        <p:spPr>
          <a:xfrm>
            <a:off x="3875040" y="5715000"/>
            <a:ext cx="59220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LF</a:t>
            </a:r>
            <a:endParaRPr b="0" lang="ru-RU" sz="2400" spc="-1" strike="noStrike">
              <a:latin typeface="Arial"/>
            </a:endParaRPr>
          </a:p>
        </p:txBody>
      </p:sp>
      <p:sp>
        <p:nvSpPr>
          <p:cNvPr id="505" name="Line 21"/>
          <p:cNvSpPr/>
          <p:nvPr/>
        </p:nvSpPr>
        <p:spPr>
          <a:xfrm flipV="1">
            <a:off x="1604880" y="3321000"/>
            <a:ext cx="1434960" cy="2286000"/>
          </a:xfrm>
          <a:prstGeom prst="line">
            <a:avLst/>
          </a:prstGeom>
          <a:ln w="38160">
            <a:solidFill>
              <a:srgbClr val="003399"/>
            </a:solidFill>
            <a:round/>
          </a:ln>
        </p:spPr>
        <p:style>
          <a:lnRef idx="0"/>
          <a:fillRef idx="0"/>
          <a:effectRef idx="0"/>
          <a:fontRef idx="minor"/>
        </p:style>
      </p:sp>
      <p:sp>
        <p:nvSpPr>
          <p:cNvPr id="506" name="CustomShape 22"/>
          <p:cNvSpPr/>
          <p:nvPr/>
        </p:nvSpPr>
        <p:spPr>
          <a:xfrm>
            <a:off x="2924280" y="2944800"/>
            <a:ext cx="513000" cy="5047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S</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507" name="CustomShape 23"/>
          <p:cNvSpPr/>
          <p:nvPr/>
        </p:nvSpPr>
        <p:spPr>
          <a:xfrm>
            <a:off x="390600" y="4270320"/>
            <a:ext cx="38736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508" name="CustomShape 24"/>
          <p:cNvSpPr/>
          <p:nvPr/>
        </p:nvSpPr>
        <p:spPr>
          <a:xfrm>
            <a:off x="2254320" y="4398840"/>
            <a:ext cx="127080" cy="125640"/>
          </a:xfrm>
          <a:prstGeom prst="ellipse">
            <a:avLst/>
          </a:prstGeom>
          <a:solidFill>
            <a:srgbClr val="000000"/>
          </a:solidFill>
          <a:ln>
            <a:noFill/>
          </a:ln>
        </p:spPr>
        <p:style>
          <a:lnRef idx="0"/>
          <a:fillRef idx="0"/>
          <a:effectRef idx="0"/>
          <a:fontRef idx="minor"/>
        </p:style>
      </p:sp>
      <p:sp>
        <p:nvSpPr>
          <p:cNvPr id="509" name="CustomShape 25"/>
          <p:cNvSpPr/>
          <p:nvPr/>
        </p:nvSpPr>
        <p:spPr>
          <a:xfrm>
            <a:off x="1398600" y="2189160"/>
            <a:ext cx="24289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Loanable funds</a:t>
            </a:r>
            <a:endParaRPr b="0" lang="ru-RU" sz="2400" spc="-1" strike="noStrike">
              <a:latin typeface="Arial"/>
            </a:endParaRPr>
          </a:p>
        </p:txBody>
      </p:sp>
      <p:sp>
        <p:nvSpPr>
          <p:cNvPr id="510" name="Line 26"/>
          <p:cNvSpPr/>
          <p:nvPr/>
        </p:nvSpPr>
        <p:spPr>
          <a:xfrm>
            <a:off x="237960" y="1911240"/>
            <a:ext cx="8597880" cy="360"/>
          </a:xfrm>
          <a:prstGeom prst="line">
            <a:avLst/>
          </a:prstGeom>
          <a:ln w="9360">
            <a:solidFill>
              <a:schemeClr val="tx1"/>
            </a:solidFill>
            <a:round/>
          </a:ln>
        </p:spPr>
        <p:style>
          <a:lnRef idx="0"/>
          <a:fillRef idx="0"/>
          <a:effectRef idx="0"/>
          <a:fontRef idx="minor"/>
        </p:style>
      </p:sp>
      <p:sp>
        <p:nvSpPr>
          <p:cNvPr id="511" name="Line 27"/>
          <p:cNvSpPr/>
          <p:nvPr/>
        </p:nvSpPr>
        <p:spPr>
          <a:xfrm flipH="1">
            <a:off x="811080" y="4468680"/>
            <a:ext cx="1509840" cy="360"/>
          </a:xfrm>
          <a:prstGeom prst="line">
            <a:avLst/>
          </a:prstGeom>
          <a:ln cap="rnd" w="9360">
            <a:solidFill>
              <a:schemeClr val="tx1"/>
            </a:solidFill>
            <a:custDash>
              <a:ds d="2200000" sp="800000"/>
            </a:custDash>
            <a:round/>
          </a:ln>
        </p:spPr>
        <p:style>
          <a:lnRef idx="0"/>
          <a:fillRef idx="0"/>
          <a:effectRef idx="0"/>
          <a:fontRef idx="minor"/>
        </p:style>
      </p:sp>
      <p:sp>
        <p:nvSpPr>
          <p:cNvPr id="512" name="Line 28"/>
          <p:cNvSpPr/>
          <p:nvPr/>
        </p:nvSpPr>
        <p:spPr>
          <a:xfrm>
            <a:off x="2323800" y="4466880"/>
            <a:ext cx="2370240" cy="360"/>
          </a:xfrm>
          <a:prstGeom prst="line">
            <a:avLst/>
          </a:prstGeom>
          <a:ln cap="rnd" w="9360">
            <a:solidFill>
              <a:schemeClr val="tx1"/>
            </a:solidFill>
            <a:custDash>
              <a:ds d="2200000" sp="800000"/>
            </a:custDash>
            <a:round/>
          </a:ln>
        </p:spPr>
        <p:style>
          <a:lnRef idx="0"/>
          <a:fillRef idx="0"/>
          <a:effectRef idx="0"/>
          <a:fontRef idx="minor"/>
        </p:style>
      </p:sp>
      <p:sp>
        <p:nvSpPr>
          <p:cNvPr id="513" name="Line 29"/>
          <p:cNvSpPr/>
          <p:nvPr/>
        </p:nvSpPr>
        <p:spPr>
          <a:xfrm>
            <a:off x="2682720" y="3892320"/>
            <a:ext cx="2000160" cy="360"/>
          </a:xfrm>
          <a:prstGeom prst="line">
            <a:avLst/>
          </a:prstGeom>
          <a:ln cap="rnd" w="9360">
            <a:solidFill>
              <a:schemeClr val="tx1"/>
            </a:solidFill>
            <a:custDash>
              <a:ds d="2200000" sp="800000"/>
            </a:custDash>
            <a:round/>
          </a:ln>
        </p:spPr>
        <p:style>
          <a:lnRef idx="0"/>
          <a:fillRef idx="0"/>
          <a:effectRef idx="0"/>
          <a:fontRef idx="minor"/>
        </p:style>
      </p:sp>
      <p:sp>
        <p:nvSpPr>
          <p:cNvPr id="514" name="Line 30"/>
          <p:cNvSpPr/>
          <p:nvPr/>
        </p:nvSpPr>
        <p:spPr>
          <a:xfrm>
            <a:off x="6678360" y="4464000"/>
            <a:ext cx="360" cy="1476360"/>
          </a:xfrm>
          <a:prstGeom prst="line">
            <a:avLst/>
          </a:prstGeom>
          <a:ln cap="rnd" w="9360">
            <a:solidFill>
              <a:schemeClr val="tx1"/>
            </a:solidFill>
            <a:custDash>
              <a:ds d="2200000" sp="800000"/>
            </a:custDash>
            <a:round/>
          </a:ln>
        </p:spPr>
        <p:style>
          <a:lnRef idx="0"/>
          <a:fillRef idx="0"/>
          <a:effectRef idx="0"/>
          <a:fontRef idx="minor"/>
        </p:style>
      </p:sp>
      <p:sp>
        <p:nvSpPr>
          <p:cNvPr id="515" name="Line 31"/>
          <p:cNvSpPr/>
          <p:nvPr/>
        </p:nvSpPr>
        <p:spPr>
          <a:xfrm>
            <a:off x="1784160" y="3079440"/>
            <a:ext cx="1982160" cy="1788480"/>
          </a:xfrm>
          <a:prstGeom prst="line">
            <a:avLst/>
          </a:prstGeom>
          <a:ln w="38160">
            <a:solidFill>
              <a:srgbClr val="cc0000"/>
            </a:solidFill>
            <a:round/>
          </a:ln>
        </p:spPr>
        <p:style>
          <a:lnRef idx="0"/>
          <a:fillRef idx="0"/>
          <a:effectRef idx="0"/>
          <a:fontRef idx="minor"/>
        </p:style>
      </p:sp>
      <p:sp>
        <p:nvSpPr>
          <p:cNvPr id="516" name="CustomShape 32"/>
          <p:cNvSpPr/>
          <p:nvPr/>
        </p:nvSpPr>
        <p:spPr>
          <a:xfrm>
            <a:off x="3676320" y="4741200"/>
            <a:ext cx="684720" cy="5047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D</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517" name="CustomShape 33"/>
          <p:cNvSpPr/>
          <p:nvPr/>
        </p:nvSpPr>
        <p:spPr>
          <a:xfrm>
            <a:off x="387360" y="3691080"/>
            <a:ext cx="38736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518" name="Line 34"/>
          <p:cNvSpPr/>
          <p:nvPr/>
        </p:nvSpPr>
        <p:spPr>
          <a:xfrm flipH="1">
            <a:off x="811080" y="3892320"/>
            <a:ext cx="1871640" cy="360"/>
          </a:xfrm>
          <a:prstGeom prst="line">
            <a:avLst/>
          </a:prstGeom>
          <a:ln cap="rnd" w="9360">
            <a:solidFill>
              <a:schemeClr val="tx1"/>
            </a:solidFill>
            <a:custDash>
              <a:ds d="2200000" sp="800000"/>
            </a:custDash>
            <a:round/>
          </a:ln>
        </p:spPr>
        <p:style>
          <a:lnRef idx="0"/>
          <a:fillRef idx="0"/>
          <a:effectRef idx="0"/>
          <a:fontRef idx="minor"/>
        </p:style>
      </p:sp>
      <p:sp>
        <p:nvSpPr>
          <p:cNvPr id="519" name="CustomShape 35"/>
          <p:cNvSpPr/>
          <p:nvPr/>
        </p:nvSpPr>
        <p:spPr>
          <a:xfrm>
            <a:off x="2616120" y="3822840"/>
            <a:ext cx="127080" cy="125640"/>
          </a:xfrm>
          <a:prstGeom prst="ellipse">
            <a:avLst/>
          </a:prstGeom>
          <a:solidFill>
            <a:srgbClr val="000000"/>
          </a:solidFill>
          <a:ln>
            <a:noFill/>
          </a:ln>
        </p:spPr>
        <p:style>
          <a:lnRef idx="0"/>
          <a:fillRef idx="0"/>
          <a:effectRef idx="0"/>
          <a:fontRef idx="minor"/>
        </p:style>
      </p:sp>
      <p:sp>
        <p:nvSpPr>
          <p:cNvPr id="520" name="Line 36"/>
          <p:cNvSpPr/>
          <p:nvPr/>
        </p:nvSpPr>
        <p:spPr>
          <a:xfrm>
            <a:off x="6303960" y="2957400"/>
            <a:ext cx="1339560" cy="1760400"/>
          </a:xfrm>
          <a:prstGeom prst="line">
            <a:avLst/>
          </a:prstGeom>
          <a:ln w="38160">
            <a:solidFill>
              <a:srgbClr val="cc0000"/>
            </a:solidFill>
            <a:round/>
          </a:ln>
        </p:spPr>
        <p:style>
          <a:lnRef idx="0"/>
          <a:fillRef idx="0"/>
          <a:effectRef idx="0"/>
          <a:fontRef idx="minor"/>
        </p:style>
      </p:sp>
      <p:sp>
        <p:nvSpPr>
          <p:cNvPr id="521" name="CustomShape 37"/>
          <p:cNvSpPr/>
          <p:nvPr/>
        </p:nvSpPr>
        <p:spPr>
          <a:xfrm>
            <a:off x="7564320" y="4594320"/>
            <a:ext cx="1005120" cy="5047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NCO</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522" name="CustomShape 38"/>
          <p:cNvSpPr/>
          <p:nvPr/>
        </p:nvSpPr>
        <p:spPr>
          <a:xfrm>
            <a:off x="4700520" y="3689280"/>
            <a:ext cx="311400" cy="414720"/>
          </a:xfrm>
          <a:prstGeom prst="rect">
            <a:avLst/>
          </a:prstGeom>
          <a:solidFill>
            <a:schemeClr val="bg1">
              <a:alpha val="50195"/>
            </a:schemeClr>
          </a:solid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523" name="Line 39"/>
          <p:cNvSpPr/>
          <p:nvPr/>
        </p:nvSpPr>
        <p:spPr>
          <a:xfrm>
            <a:off x="7007040" y="3882960"/>
            <a:ext cx="360" cy="2057400"/>
          </a:xfrm>
          <a:prstGeom prst="line">
            <a:avLst/>
          </a:prstGeom>
          <a:ln cap="rnd" w="9360">
            <a:solidFill>
              <a:schemeClr val="tx1"/>
            </a:solidFill>
            <a:custDash>
              <a:ds d="2200000" sp="800000"/>
            </a:custDash>
            <a:round/>
          </a:ln>
        </p:spPr>
        <p:style>
          <a:lnRef idx="0"/>
          <a:fillRef idx="0"/>
          <a:effectRef idx="0"/>
          <a:fontRef idx="minor"/>
        </p:style>
      </p:sp>
      <p:sp>
        <p:nvSpPr>
          <p:cNvPr id="524" name="Line 40"/>
          <p:cNvSpPr/>
          <p:nvPr/>
        </p:nvSpPr>
        <p:spPr>
          <a:xfrm>
            <a:off x="5068800" y="3892320"/>
            <a:ext cx="1936800" cy="360"/>
          </a:xfrm>
          <a:prstGeom prst="line">
            <a:avLst/>
          </a:prstGeom>
          <a:ln cap="rnd" w="9360">
            <a:solidFill>
              <a:schemeClr val="tx1"/>
            </a:solidFill>
            <a:custDash>
              <a:ds d="2200000" sp="800000"/>
            </a:custDash>
            <a:round/>
          </a:ln>
        </p:spPr>
        <p:style>
          <a:lnRef idx="0"/>
          <a:fillRef idx="0"/>
          <a:effectRef idx="0"/>
          <a:fontRef idx="minor"/>
        </p:style>
      </p:sp>
      <p:sp>
        <p:nvSpPr>
          <p:cNvPr id="525" name="CustomShape 41"/>
          <p:cNvSpPr/>
          <p:nvPr/>
        </p:nvSpPr>
        <p:spPr>
          <a:xfrm>
            <a:off x="6945480" y="3824280"/>
            <a:ext cx="127080" cy="125640"/>
          </a:xfrm>
          <a:prstGeom prst="ellipse">
            <a:avLst/>
          </a:prstGeom>
          <a:solidFill>
            <a:srgbClr val="000000"/>
          </a:solidFill>
          <a:ln>
            <a:noFill/>
          </a:ln>
        </p:spPr>
        <p:style>
          <a:lnRef idx="0"/>
          <a:fillRef idx="0"/>
          <a:effectRef idx="0"/>
          <a:fontRef idx="minor"/>
        </p:style>
      </p:sp>
      <p:sp>
        <p:nvSpPr>
          <p:cNvPr id="526" name="Line 42"/>
          <p:cNvSpPr/>
          <p:nvPr/>
        </p:nvSpPr>
        <p:spPr>
          <a:xfrm flipV="1">
            <a:off x="911160" y="3897000"/>
            <a:ext cx="360" cy="554040"/>
          </a:xfrm>
          <a:prstGeom prst="line">
            <a:avLst/>
          </a:prstGeom>
          <a:ln w="28440">
            <a:solidFill>
              <a:schemeClr val="tx1"/>
            </a:solidFill>
            <a:round/>
            <a:tailEnd len="lg" type="triangle" w="lg"/>
          </a:ln>
        </p:spPr>
        <p:style>
          <a:lnRef idx="0"/>
          <a:fillRef idx="0"/>
          <a:effectRef idx="0"/>
          <a:fontRef idx="minor"/>
        </p:style>
      </p:sp>
      <p:sp>
        <p:nvSpPr>
          <p:cNvPr id="527" name="Line 43"/>
          <p:cNvSpPr/>
          <p:nvPr/>
        </p:nvSpPr>
        <p:spPr>
          <a:xfrm flipV="1">
            <a:off x="5176800" y="3902040"/>
            <a:ext cx="360" cy="554040"/>
          </a:xfrm>
          <a:prstGeom prst="line">
            <a:avLst/>
          </a:prstGeom>
          <a:ln w="28440">
            <a:solidFill>
              <a:schemeClr val="tx1"/>
            </a:solidFill>
            <a:round/>
            <a:tailEnd len="lg" type="triangle" w="lg"/>
          </a:ln>
        </p:spPr>
        <p:style>
          <a:lnRef idx="0"/>
          <a:fillRef idx="0"/>
          <a:effectRef idx="0"/>
          <a:fontRef idx="minor"/>
        </p:style>
      </p:sp>
      <p:sp>
        <p:nvSpPr>
          <p:cNvPr id="528" name="Line 44"/>
          <p:cNvSpPr/>
          <p:nvPr/>
        </p:nvSpPr>
        <p:spPr>
          <a:xfrm>
            <a:off x="6688080" y="5830560"/>
            <a:ext cx="317520" cy="360"/>
          </a:xfrm>
          <a:prstGeom prst="line">
            <a:avLst/>
          </a:prstGeom>
          <a:ln w="28440">
            <a:solidFill>
              <a:schemeClr val="tx1"/>
            </a:solidFill>
            <a:round/>
            <a:tailEnd len="lg" type="triangle" w="lg"/>
          </a:ln>
        </p:spPr>
        <p:style>
          <a:lnRef idx="0"/>
          <a:fillRef idx="0"/>
          <a:effectRef idx="0"/>
          <a:fontRef idx="minor"/>
        </p:style>
      </p:sp>
      <p:sp>
        <p:nvSpPr>
          <p:cNvPr id="529" name="Line 45"/>
          <p:cNvSpPr/>
          <p:nvPr/>
        </p:nvSpPr>
        <p:spPr>
          <a:xfrm>
            <a:off x="6804000" y="4470120"/>
            <a:ext cx="579240" cy="360"/>
          </a:xfrm>
          <a:prstGeom prst="line">
            <a:avLst/>
          </a:prstGeom>
          <a:ln w="28440">
            <a:solidFill>
              <a:schemeClr val="tx1"/>
            </a:solidFill>
            <a:round/>
            <a:tailEnd len="lg" type="triangle" w="lg"/>
          </a:ln>
        </p:spPr>
        <p:style>
          <a:lnRef idx="0"/>
          <a:fillRef idx="0"/>
          <a:effectRef idx="0"/>
          <a:fontRef idx="minor"/>
        </p:style>
      </p:sp>
      <p:sp>
        <p:nvSpPr>
          <p:cNvPr id="530" name="Line 46"/>
          <p:cNvSpPr/>
          <p:nvPr/>
        </p:nvSpPr>
        <p:spPr>
          <a:xfrm>
            <a:off x="2498400" y="4465440"/>
            <a:ext cx="693720" cy="360"/>
          </a:xfrm>
          <a:prstGeom prst="line">
            <a:avLst/>
          </a:prstGeom>
          <a:ln w="28440">
            <a:solidFill>
              <a:schemeClr val="tx1"/>
            </a:solidFill>
            <a:round/>
            <a:tailEnd len="lg" type="triangle" w="lg"/>
          </a:ln>
        </p:spPr>
        <p:style>
          <a:lnRef idx="0"/>
          <a:fillRef idx="0"/>
          <a:effectRef idx="0"/>
          <a:fontRef idx="minor"/>
        </p:style>
      </p:sp>
    </p:spTree>
  </p:cSld>
  <p:transition>
    <p:wipe dir="r"/>
  </p:transition>
  <p:timing>
    <p:tnLst>
      <p:par>
        <p:cTn id="727" dur="indefinite" restart="never" nodeType="tmRoot">
          <p:childTnLst>
            <p:seq>
              <p:cTn id="728" dur="indefinite" nodeType="mainSeq">
                <p:childTnLst>
                  <p:par>
                    <p:cTn id="729" nodeType="clickEffect" fill="hold">
                      <p:stCondLst>
                        <p:cond delay="indefinite"/>
                      </p:stCondLst>
                      <p:childTnLst>
                        <p:par>
                          <p:cTn id="730" nodeType="withEffect" fill="hold">
                            <p:stCondLst>
                              <p:cond delay="0"/>
                            </p:stCondLst>
                            <p:childTnLst>
                              <p:par>
                                <p:cTn id="731" nodeType="clickEffect" fill="hold" presetClass="entr" presetID="22" presetSubtype="8">
                                  <p:stCondLst>
                                    <p:cond delay="0"/>
                                  </p:stCondLst>
                                  <p:childTnLst>
                                    <p:set>
                                      <p:cBhvr>
                                        <p:cTn id="732" dur="1" fill="hold">
                                          <p:stCondLst>
                                            <p:cond delay="0"/>
                                          </p:stCondLst>
                                        </p:cTn>
                                        <p:tgtEl>
                                          <p:spTgt spid="486">
                                            <p:txEl>
                                              <p:pRg st="0" end="101"/>
                                            </p:txEl>
                                          </p:spTgt>
                                        </p:tgtEl>
                                        <p:attrNameLst>
                                          <p:attrName>style.visibility</p:attrName>
                                        </p:attrNameLst>
                                      </p:cBhvr>
                                      <p:to>
                                        <p:strVal val="visible"/>
                                      </p:to>
                                    </p:set>
                                    <p:animEffect filter="wipe(left)" transition="in">
                                      <p:cBhvr additive="repl">
                                        <p:cTn id="733" dur="500"/>
                                        <p:tgtEl>
                                          <p:spTgt spid="486">
                                            <p:txEl>
                                              <p:pRg st="0" end="101"/>
                                            </p:txEl>
                                          </p:spTgt>
                                        </p:tgtEl>
                                      </p:cBhvr>
                                    </p:animEffect>
                                  </p:childTnLst>
                                </p:cTn>
                              </p:par>
                            </p:childTnLst>
                          </p:cTn>
                        </p:par>
                      </p:childTnLst>
                    </p:cTn>
                  </p:par>
                  <p:par>
                    <p:cTn id="734" nodeType="clickEffect" fill="hold">
                      <p:stCondLst>
                        <p:cond delay="indefinite"/>
                      </p:stCondLst>
                      <p:childTnLst>
                        <p:par>
                          <p:cTn id="735" nodeType="withEffect" fill="hold">
                            <p:stCondLst>
                              <p:cond delay="0"/>
                            </p:stCondLst>
                            <p:childTnLst>
                              <p:par>
                                <p:cTn id="736" nodeType="clickEffect" fill="hold" presetClass="entr" presetID="22" presetSubtype="8">
                                  <p:stCondLst>
                                    <p:cond delay="0"/>
                                  </p:stCondLst>
                                  <p:childTnLst>
                                    <p:set>
                                      <p:cBhvr>
                                        <p:cTn id="737" dur="1" fill="hold">
                                          <p:stCondLst>
                                            <p:cond delay="0"/>
                                          </p:stCondLst>
                                        </p:cTn>
                                        <p:tgtEl>
                                          <p:spTgt spid="529"/>
                                        </p:tgtEl>
                                        <p:attrNameLst>
                                          <p:attrName>style.visibility</p:attrName>
                                        </p:attrNameLst>
                                      </p:cBhvr>
                                      <p:to>
                                        <p:strVal val="visible"/>
                                      </p:to>
                                    </p:set>
                                    <p:animEffect filter="wipe(left)" transition="in">
                                      <p:cBhvr additive="repl">
                                        <p:cTn id="738" dur="500"/>
                                        <p:tgtEl>
                                          <p:spTgt spid="529"/>
                                        </p:tgtEl>
                                      </p:cBhvr>
                                    </p:animEffect>
                                  </p:childTnLst>
                                </p:cTn>
                              </p:par>
                            </p:childTnLst>
                          </p:cTn>
                        </p:par>
                        <p:par>
                          <p:cTn id="739" nodeType="afterEffect" fill="hold">
                            <p:stCondLst>
                              <p:cond delay="500"/>
                            </p:stCondLst>
                            <p:childTnLst>
                              <p:par>
                                <p:cTn id="740" nodeType="afterEffect" fill="hold" presetClass="entr" presetID="18" presetSubtype="6">
                                  <p:stCondLst>
                                    <p:cond delay="0"/>
                                  </p:stCondLst>
                                  <p:childTnLst>
                                    <p:set>
                                      <p:cBhvr>
                                        <p:cTn id="741" dur="1" fill="hold">
                                          <p:stCondLst>
                                            <p:cond delay="0"/>
                                          </p:stCondLst>
                                        </p:cTn>
                                        <p:attrNameLst>
                                          <p:attrName>style.visibility</p:attrName>
                                        </p:attrNameLst>
                                      </p:cBhvr>
                                      <p:to>
                                        <p:strVal val="visible"/>
                                      </p:to>
                                    </p:set>
                                    <p:animEffect filter="strips(downRight)" transition="in">
                                      <p:cBhvr additive="repl">
                                        <p:cTn id="742" dur="500"/>
                                      </p:cBhvr>
                                    </p:animEffect>
                                  </p:childTnLst>
                                </p:cTn>
                              </p:par>
                            </p:childTnLst>
                          </p:cTn>
                        </p:par>
                      </p:childTnLst>
                    </p:cTn>
                  </p:par>
                  <p:par>
                    <p:cTn id="743" nodeType="clickEffect" fill="hold">
                      <p:stCondLst>
                        <p:cond delay="indefinite"/>
                      </p:stCondLst>
                      <p:childTnLst>
                        <p:par>
                          <p:cTn id="744" nodeType="withEffect" fill="hold">
                            <p:stCondLst>
                              <p:cond delay="0"/>
                            </p:stCondLst>
                            <p:childTnLst>
                              <p:par>
                                <p:cTn id="745" nodeType="clickEffect" fill="hold" presetClass="exit" presetID="10">
                                  <p:stCondLst>
                                    <p:cond delay="0"/>
                                  </p:stCondLst>
                                  <p:childTnLst>
                                    <p:animEffect filter="fade" transition="in">
                                      <p:cBhvr additive="repl">
                                        <p:cTn id="746" dur="500"/>
                                        <p:tgtEl>
                                          <p:spTgt spid="486">
                                            <p:txEl>
                                              <p:pRg st="0" end="101"/>
                                            </p:txEl>
                                          </p:spTgt>
                                        </p:tgtEl>
                                      </p:cBhvr>
                                    </p:animEffect>
                                    <p:set>
                                      <p:cBhvr>
                                        <p:cTn id="747" dur="1" fill="hold">
                                          <p:stCondLst>
                                            <p:cond delay="499"/>
                                          </p:stCondLst>
                                        </p:cTn>
                                        <p:tgtEl>
                                          <p:spTgt spid="486">
                                            <p:txEl>
                                              <p:pRg st="0" end="101"/>
                                            </p:txEl>
                                          </p:spTgt>
                                        </p:tgtEl>
                                        <p:attrNameLst>
                                          <p:attrName>style.visibility</p:attrName>
                                        </p:attrNameLst>
                                      </p:cBhvr>
                                      <p:to>
                                        <p:strVal val="hidden"/>
                                      </p:to>
                                    </p:set>
                                  </p:childTnLst>
                                </p:cTn>
                              </p:par>
                            </p:childTnLst>
                          </p:cTn>
                        </p:par>
                      </p:childTnLst>
                    </p:cTn>
                  </p:par>
                  <p:par>
                    <p:cTn id="748" nodeType="clickEffect" fill="hold">
                      <p:stCondLst>
                        <p:cond delay="indefinite"/>
                      </p:stCondLst>
                      <p:childTnLst>
                        <p:par>
                          <p:cTn id="749" nodeType="withEffect" fill="hold">
                            <p:stCondLst>
                              <p:cond delay="0"/>
                            </p:stCondLst>
                            <p:childTnLst>
                              <p:par>
                                <p:cTn id="750" nodeType="clickEffect" fill="hold" presetClass="entr" presetID="22" presetSubtype="8">
                                  <p:stCondLst>
                                    <p:cond delay="0"/>
                                  </p:stCondLst>
                                  <p:childTnLst>
                                    <p:set>
                                      <p:cBhvr>
                                        <p:cTn id="751" dur="1" fill="hold">
                                          <p:stCondLst>
                                            <p:cond delay="0"/>
                                          </p:stCondLst>
                                        </p:cTn>
                                        <p:tgtEl>
                                          <p:spTgt spid="487">
                                            <p:txEl>
                                              <p:pRg st="0" end="72"/>
                                            </p:txEl>
                                          </p:spTgt>
                                        </p:tgtEl>
                                        <p:attrNameLst>
                                          <p:attrName>style.visibility</p:attrName>
                                        </p:attrNameLst>
                                      </p:cBhvr>
                                      <p:to>
                                        <p:strVal val="visible"/>
                                      </p:to>
                                    </p:set>
                                    <p:animEffect filter="wipe(left)" transition="in">
                                      <p:cBhvr additive="repl">
                                        <p:cTn id="752" dur="500"/>
                                        <p:tgtEl>
                                          <p:spTgt spid="487">
                                            <p:txEl>
                                              <p:pRg st="0" end="72"/>
                                            </p:txEl>
                                          </p:spTgt>
                                        </p:tgtEl>
                                      </p:cBhvr>
                                    </p:animEffect>
                                  </p:childTnLst>
                                </p:cTn>
                              </p:par>
                            </p:childTnLst>
                          </p:cTn>
                        </p:par>
                      </p:childTnLst>
                    </p:cTn>
                  </p:par>
                  <p:par>
                    <p:cTn id="753" nodeType="clickEffect" fill="hold">
                      <p:stCondLst>
                        <p:cond delay="indefinite"/>
                      </p:stCondLst>
                      <p:childTnLst>
                        <p:par>
                          <p:cTn id="754" nodeType="withEffect" fill="hold">
                            <p:stCondLst>
                              <p:cond delay="0"/>
                            </p:stCondLst>
                            <p:childTnLst>
                              <p:par>
                                <p:cTn id="755" nodeType="clickEffect" fill="hold" presetClass="entr" presetID="22" presetSubtype="8">
                                  <p:stCondLst>
                                    <p:cond delay="0"/>
                                  </p:stCondLst>
                                  <p:childTnLst>
                                    <p:set>
                                      <p:cBhvr>
                                        <p:cTn id="756" dur="1" fill="hold">
                                          <p:stCondLst>
                                            <p:cond delay="0"/>
                                          </p:stCondLst>
                                        </p:cTn>
                                        <p:tgtEl>
                                          <p:spTgt spid="530"/>
                                        </p:tgtEl>
                                        <p:attrNameLst>
                                          <p:attrName>style.visibility</p:attrName>
                                        </p:attrNameLst>
                                      </p:cBhvr>
                                      <p:to>
                                        <p:strVal val="visible"/>
                                      </p:to>
                                    </p:set>
                                    <p:animEffect filter="wipe(left)" transition="in">
                                      <p:cBhvr additive="repl">
                                        <p:cTn id="757" dur="500"/>
                                        <p:tgtEl>
                                          <p:spTgt spid="530"/>
                                        </p:tgtEl>
                                      </p:cBhvr>
                                    </p:animEffect>
                                  </p:childTnLst>
                                </p:cTn>
                              </p:par>
                            </p:childTnLst>
                          </p:cTn>
                        </p:par>
                        <p:par>
                          <p:cTn id="758" nodeType="afterEffect" fill="hold">
                            <p:stCondLst>
                              <p:cond delay="500"/>
                            </p:stCondLst>
                            <p:childTnLst>
                              <p:par>
                                <p:cTn id="759" nodeType="afterEffect" fill="hold" presetClass="entr" presetID="18" presetSubtype="6">
                                  <p:stCondLst>
                                    <p:cond delay="0"/>
                                  </p:stCondLst>
                                  <p:childTnLst>
                                    <p:set>
                                      <p:cBhvr>
                                        <p:cTn id="760" dur="1" fill="hold">
                                          <p:stCondLst>
                                            <p:cond delay="0"/>
                                          </p:stCondLst>
                                        </p:cTn>
                                        <p:attrNameLst>
                                          <p:attrName>style.visibility</p:attrName>
                                        </p:attrNameLst>
                                      </p:cBhvr>
                                      <p:to>
                                        <p:strVal val="visible"/>
                                      </p:to>
                                    </p:set>
                                    <p:animEffect filter="strips(downRight)" transition="in">
                                      <p:cBhvr additive="repl">
                                        <p:cTn id="761" dur="500"/>
                                      </p:cBhvr>
                                    </p:animEffect>
                                  </p:childTnLst>
                                </p:cTn>
                              </p:par>
                            </p:childTnLst>
                          </p:cTn>
                        </p:par>
                      </p:childTnLst>
                    </p:cTn>
                  </p:par>
                  <p:par>
                    <p:cTn id="762" nodeType="clickEffect" fill="hold">
                      <p:stCondLst>
                        <p:cond delay="indefinite"/>
                      </p:stCondLst>
                      <p:childTnLst>
                        <p:par>
                          <p:cTn id="763" nodeType="withEffect" fill="hold">
                            <p:stCondLst>
                              <p:cond delay="0"/>
                            </p:stCondLst>
                            <p:childTnLst>
                              <p:par>
                                <p:cTn id="764" nodeType="clickEffect" fill="hold" presetClass="exit" presetID="10">
                                  <p:stCondLst>
                                    <p:cond delay="0"/>
                                  </p:stCondLst>
                                  <p:childTnLst>
                                    <p:animEffect filter="fade" transition="in">
                                      <p:cBhvr additive="repl">
                                        <p:cTn id="765" dur="500"/>
                                        <p:tgtEl>
                                          <p:spTgt spid="487">
                                            <p:txEl>
                                              <p:pRg st="0" end="72"/>
                                            </p:txEl>
                                          </p:spTgt>
                                        </p:tgtEl>
                                      </p:cBhvr>
                                    </p:animEffect>
                                    <p:set>
                                      <p:cBhvr>
                                        <p:cTn id="766" dur="1" fill="hold">
                                          <p:stCondLst>
                                            <p:cond delay="499"/>
                                          </p:stCondLst>
                                        </p:cTn>
                                        <p:tgtEl>
                                          <p:spTgt spid="487">
                                            <p:txEl>
                                              <p:pRg st="0" end="72"/>
                                            </p:txEl>
                                          </p:spTgt>
                                        </p:tgtEl>
                                        <p:attrNameLst>
                                          <p:attrName>style.visibility</p:attrName>
                                        </p:attrNameLst>
                                      </p:cBhvr>
                                      <p:to>
                                        <p:strVal val="hidden"/>
                                      </p:to>
                                    </p:set>
                                  </p:childTnLst>
                                </p:cTn>
                              </p:par>
                            </p:childTnLst>
                          </p:cTn>
                        </p:par>
                      </p:childTnLst>
                    </p:cTn>
                  </p:par>
                  <p:par>
                    <p:cTn id="767" nodeType="clickEffect" fill="hold">
                      <p:stCondLst>
                        <p:cond delay="indefinite"/>
                      </p:stCondLst>
                      <p:childTnLst>
                        <p:par>
                          <p:cTn id="768" nodeType="withEffect" fill="hold">
                            <p:stCondLst>
                              <p:cond delay="0"/>
                            </p:stCondLst>
                            <p:childTnLst>
                              <p:par>
                                <p:cTn id="769" nodeType="clickEffect" fill="hold" presetClass="entr" presetID="22" presetSubtype="8">
                                  <p:stCondLst>
                                    <p:cond delay="0"/>
                                  </p:stCondLst>
                                  <p:childTnLst>
                                    <p:set>
                                      <p:cBhvr>
                                        <p:cTn id="770" dur="1" fill="hold">
                                          <p:stCondLst>
                                            <p:cond delay="0"/>
                                          </p:stCondLst>
                                        </p:cTn>
                                        <p:tgtEl>
                                          <p:spTgt spid="485">
                                            <p:txEl>
                                              <p:pRg st="0" end="51"/>
                                            </p:txEl>
                                          </p:spTgt>
                                        </p:tgtEl>
                                        <p:attrNameLst>
                                          <p:attrName>style.visibility</p:attrName>
                                        </p:attrNameLst>
                                      </p:cBhvr>
                                      <p:to>
                                        <p:strVal val="visible"/>
                                      </p:to>
                                    </p:set>
                                    <p:animEffect filter="wipe(left)" transition="in">
                                      <p:cBhvr additive="repl">
                                        <p:cTn id="771" dur="500"/>
                                        <p:tgtEl>
                                          <p:spTgt spid="485">
                                            <p:txEl>
                                              <p:pRg st="0" end="51"/>
                                            </p:txEl>
                                          </p:spTgt>
                                        </p:tgtEl>
                                      </p:cBhvr>
                                    </p:animEffect>
                                  </p:childTnLst>
                                </p:cTn>
                              </p:par>
                            </p:childTnLst>
                          </p:cTn>
                        </p:par>
                      </p:childTnLst>
                    </p:cTn>
                  </p:par>
                  <p:par>
                    <p:cTn id="772" nodeType="clickEffect" fill="hold">
                      <p:stCondLst>
                        <p:cond delay="indefinite"/>
                      </p:stCondLst>
                      <p:childTnLst>
                        <p:par>
                          <p:cTn id="773" nodeType="withEffect" fill="hold">
                            <p:stCondLst>
                              <p:cond delay="0"/>
                            </p:stCondLst>
                            <p:childTnLst>
                              <p:par>
                                <p:cTn id="774" nodeType="clickEffect" fill="hold" presetClass="entr" presetID="22" presetSubtype="4">
                                  <p:stCondLst>
                                    <p:cond delay="0"/>
                                  </p:stCondLst>
                                  <p:childTnLst>
                                    <p:set>
                                      <p:cBhvr>
                                        <p:cTn id="775" dur="1" fill="hold">
                                          <p:stCondLst>
                                            <p:cond delay="0"/>
                                          </p:stCondLst>
                                        </p:cTn>
                                        <p:tgtEl>
                                          <p:spTgt spid="526"/>
                                        </p:tgtEl>
                                        <p:attrNameLst>
                                          <p:attrName>style.visibility</p:attrName>
                                        </p:attrNameLst>
                                      </p:cBhvr>
                                      <p:to>
                                        <p:strVal val="visible"/>
                                      </p:to>
                                    </p:set>
                                    <p:animEffect filter="wipe(down)" transition="out">
                                      <p:cBhvr additive="repl">
                                        <p:cTn id="776" dur="500"/>
                                        <p:tgtEl>
                                          <p:spTgt spid="526"/>
                                        </p:tgtEl>
                                      </p:cBhvr>
                                    </p:animEffect>
                                  </p:childTnLst>
                                </p:cTn>
                              </p:par>
                            </p:childTnLst>
                          </p:cTn>
                        </p:par>
                        <p:par>
                          <p:cTn id="777" nodeType="afterEffect" fill="hold">
                            <p:stCondLst>
                              <p:cond delay="500"/>
                            </p:stCondLst>
                            <p:childTnLst>
                              <p:par>
                                <p:cTn id="778" nodeType="afterEffect" fill="hold" presetClass="entr" presetID="22" presetSubtype="2">
                                  <p:stCondLst>
                                    <p:cond delay="0"/>
                                  </p:stCondLst>
                                  <p:childTnLst>
                                    <p:set>
                                      <p:cBhvr>
                                        <p:cTn id="779" dur="1" fill="hold">
                                          <p:stCondLst>
                                            <p:cond delay="0"/>
                                          </p:stCondLst>
                                        </p:cTn>
                                        <p:attrNameLst>
                                          <p:attrName>style.visibility</p:attrName>
                                        </p:attrNameLst>
                                      </p:cBhvr>
                                      <p:to>
                                        <p:strVal val="visible"/>
                                      </p:to>
                                    </p:set>
                                    <p:animEffect filter="wipe(right)" transition="out">
                                      <p:cBhvr additive="repl">
                                        <p:cTn id="780" dur="500"/>
                                      </p:cBhvr>
                                    </p:animEffect>
                                  </p:childTnLst>
                                </p:cTn>
                              </p:par>
                            </p:childTnLst>
                          </p:cTn>
                        </p:par>
                      </p:childTnLst>
                    </p:cTn>
                  </p:par>
                  <p:par>
                    <p:cTn id="781" nodeType="clickEffect" fill="hold">
                      <p:stCondLst>
                        <p:cond delay="indefinite"/>
                      </p:stCondLst>
                      <p:childTnLst>
                        <p:par>
                          <p:cTn id="782" nodeType="withEffect" fill="hold">
                            <p:stCondLst>
                              <p:cond delay="0"/>
                            </p:stCondLst>
                            <p:childTnLst>
                              <p:par>
                                <p:cTn id="783" nodeType="clickEffect" fill="hold" presetClass="entr" presetID="22" presetSubtype="8">
                                  <p:stCondLst>
                                    <p:cond delay="0"/>
                                  </p:stCondLst>
                                  <p:childTnLst>
                                    <p:set>
                                      <p:cBhvr>
                                        <p:cTn id="784" dur="1" fill="hold">
                                          <p:stCondLst>
                                            <p:cond delay="0"/>
                                          </p:stCondLst>
                                        </p:cTn>
                                        <p:tgtEl>
                                          <p:spTgt spid="513"/>
                                        </p:tgtEl>
                                        <p:attrNameLst>
                                          <p:attrName>style.visibility</p:attrName>
                                        </p:attrNameLst>
                                      </p:cBhvr>
                                      <p:to>
                                        <p:strVal val="visible"/>
                                      </p:to>
                                    </p:set>
                                    <p:animEffect filter="wipe(left)" transition="in">
                                      <p:cBhvr additive="repl">
                                        <p:cTn id="785" dur="500"/>
                                        <p:tgtEl>
                                          <p:spTgt spid="513"/>
                                        </p:tgtEl>
                                      </p:cBhvr>
                                    </p:animEffect>
                                  </p:childTnLst>
                                </p:cTn>
                              </p:par>
                            </p:childTnLst>
                          </p:cTn>
                        </p:par>
                        <p:par>
                          <p:cTn id="786" nodeType="afterEffect" fill="hold">
                            <p:stCondLst>
                              <p:cond delay="500"/>
                            </p:stCondLst>
                            <p:childTnLst>
                              <p:par>
                                <p:cTn id="787" nodeType="afterEffect" fill="hold" presetClass="entr" presetID="18" presetSubtype="6">
                                  <p:stCondLst>
                                    <p:cond delay="0"/>
                                  </p:stCondLst>
                                  <p:childTnLst>
                                    <p:set>
                                      <p:cBhvr>
                                        <p:cTn id="788" dur="1" fill="hold">
                                          <p:stCondLst>
                                            <p:cond delay="0"/>
                                          </p:stCondLst>
                                        </p:cTn>
                                        <p:attrNameLst>
                                          <p:attrName>style.visibility</p:attrName>
                                        </p:attrNameLst>
                                      </p:cBhvr>
                                      <p:to>
                                        <p:strVal val="visible"/>
                                      </p:to>
                                    </p:set>
                                    <p:animEffect filter="strips(downRight)" transition="in">
                                      <p:cBhvr additive="repl">
                                        <p:cTn id="789" dur="500"/>
                                      </p:cBhvr>
                                    </p:animEffect>
                                  </p:childTnLst>
                                </p:cTn>
                              </p:par>
                              <p:par>
                                <p:cTn id="790" nodeType="withEffect" fill="hold" presetClass="entr" presetID="22" presetSubtype="4">
                                  <p:stCondLst>
                                    <p:cond delay="0"/>
                                  </p:stCondLst>
                                  <p:childTnLst>
                                    <p:set>
                                      <p:cBhvr>
                                        <p:cTn id="791" dur="1" fill="hold">
                                          <p:stCondLst>
                                            <p:cond delay="0"/>
                                          </p:stCondLst>
                                        </p:cTn>
                                        <p:tgtEl>
                                          <p:spTgt spid="527"/>
                                        </p:tgtEl>
                                        <p:attrNameLst>
                                          <p:attrName>style.visibility</p:attrName>
                                        </p:attrNameLst>
                                      </p:cBhvr>
                                      <p:to>
                                        <p:strVal val="visible"/>
                                      </p:to>
                                    </p:set>
                                    <p:animEffect filter="wipe(down)" transition="out">
                                      <p:cBhvr additive="repl">
                                        <p:cTn id="792" dur="500"/>
                                        <p:tgtEl>
                                          <p:spTgt spid="527"/>
                                        </p:tgtEl>
                                      </p:cBhvr>
                                    </p:animEffect>
                                  </p:childTnLst>
                                </p:cTn>
                              </p:par>
                              <p:par>
                                <p:cTn id="793" nodeType="withEffect" fill="hold" presetClass="entr" presetID="22" presetSubtype="8">
                                  <p:stCondLst>
                                    <p:cond delay="0"/>
                                  </p:stCondLst>
                                  <p:childTnLst>
                                    <p:set>
                                      <p:cBhvr>
                                        <p:cTn id="794" dur="1" fill="hold">
                                          <p:stCondLst>
                                            <p:cond delay="0"/>
                                          </p:stCondLst>
                                        </p:cTn>
                                        <p:tgtEl>
                                          <p:spTgt spid="528"/>
                                        </p:tgtEl>
                                        <p:attrNameLst>
                                          <p:attrName>style.visibility</p:attrName>
                                        </p:attrNameLst>
                                      </p:cBhvr>
                                      <p:to>
                                        <p:strVal val="visible"/>
                                      </p:to>
                                    </p:set>
                                    <p:animEffect filter="wipe(left)" transition="in">
                                      <p:cBhvr additive="repl">
                                        <p:cTn id="795" dur="500"/>
                                        <p:tgtEl>
                                          <p:spTgt spid="5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CustomShape 1"/>
          <p:cNvSpPr/>
          <p:nvPr/>
        </p:nvSpPr>
        <p:spPr>
          <a:xfrm>
            <a:off x="0" y="19692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300" spc="-1" strike="noStrike">
                <a:solidFill>
                  <a:srgbClr val="006699"/>
                </a:solidFill>
                <a:latin typeface="Tahoma"/>
                <a:ea typeface="Tahoma"/>
              </a:rPr>
              <a:t>Capital Flight from Mexico</a:t>
            </a:r>
            <a:endParaRPr b="0" lang="ru-RU" sz="3300" spc="-1" strike="noStrike">
              <a:latin typeface="Arial"/>
            </a:endParaRPr>
          </a:p>
        </p:txBody>
      </p:sp>
      <p:sp>
        <p:nvSpPr>
          <p:cNvPr id="532" name="CustomShape 2"/>
          <p:cNvSpPr/>
          <p:nvPr/>
        </p:nvSpPr>
        <p:spPr>
          <a:xfrm>
            <a:off x="374760" y="1386000"/>
            <a:ext cx="3683160" cy="4897440"/>
          </a:xfrm>
          <a:prstGeom prst="rect">
            <a:avLst/>
          </a:prstGeom>
          <a:noFill/>
          <a:ln>
            <a:noFill/>
          </a:ln>
        </p:spPr>
        <p:style>
          <a:lnRef idx="0"/>
          <a:fillRef idx="0"/>
          <a:effectRef idx="0"/>
          <a:fontRef idx="minor"/>
        </p:style>
        <p:txBody>
          <a:bodyPr lIns="90000" rIns="90000" tIns="45000" bIns="45000"/>
          <a:p>
            <a:pPr>
              <a:lnSpc>
                <a:spcPct val="105000"/>
              </a:lnSpc>
              <a:spcBef>
                <a:spcPts val="1040"/>
              </a:spcBef>
            </a:pPr>
            <a:r>
              <a:rPr b="0" lang="ru-RU" sz="2600" spc="-1" strike="noStrike">
                <a:solidFill>
                  <a:srgbClr val="000000"/>
                </a:solidFill>
                <a:latin typeface="Arial"/>
                <a:ea typeface="DejaVu Sans"/>
              </a:rPr>
              <a:t>The increase in </a:t>
            </a: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causes an increase in the supply of pesos in the foreign exchange market. </a:t>
            </a:r>
            <a:endParaRPr b="0" lang="ru-RU" sz="2600" spc="-1" strike="noStrike">
              <a:latin typeface="Arial"/>
            </a:endParaRPr>
          </a:p>
          <a:p>
            <a:pPr>
              <a:lnSpc>
                <a:spcPct val="105000"/>
              </a:lnSpc>
              <a:spcBef>
                <a:spcPts val="1040"/>
              </a:spcBef>
            </a:pPr>
            <a:r>
              <a:rPr b="0" lang="ru-RU" sz="2600" spc="-1" strike="noStrike">
                <a:solidFill>
                  <a:srgbClr val="000000"/>
                </a:solidFill>
                <a:latin typeface="Arial"/>
                <a:ea typeface="DejaVu Sans"/>
              </a:rPr>
              <a:t>The real exchange rate value of the peso falls.</a:t>
            </a:r>
            <a:endParaRPr b="0" lang="ru-RU" sz="2600" spc="-1" strike="noStrike">
              <a:latin typeface="Arial"/>
            </a:endParaRPr>
          </a:p>
        </p:txBody>
      </p:sp>
      <p:sp>
        <p:nvSpPr>
          <p:cNvPr id="533" name="Line 3"/>
          <p:cNvSpPr/>
          <p:nvPr/>
        </p:nvSpPr>
        <p:spPr>
          <a:xfrm>
            <a:off x="6300720" y="3938400"/>
            <a:ext cx="731880" cy="360"/>
          </a:xfrm>
          <a:prstGeom prst="line">
            <a:avLst/>
          </a:prstGeom>
          <a:ln w="28440">
            <a:solidFill>
              <a:srgbClr val="a50021"/>
            </a:solidFill>
            <a:round/>
            <a:tailEnd len="lg" type="triangle" w="lg"/>
          </a:ln>
        </p:spPr>
        <p:style>
          <a:lnRef idx="0"/>
          <a:fillRef idx="0"/>
          <a:effectRef idx="0"/>
          <a:fontRef idx="minor"/>
        </p:style>
      </p:sp>
      <p:sp>
        <p:nvSpPr>
          <p:cNvPr id="534" name="CustomShape 4"/>
          <p:cNvSpPr/>
          <p:nvPr/>
        </p:nvSpPr>
        <p:spPr>
          <a:xfrm>
            <a:off x="6869160" y="2562120"/>
            <a:ext cx="1659240" cy="504720"/>
          </a:xfrm>
          <a:prstGeom prst="rect">
            <a:avLst/>
          </a:prstGeom>
          <a:noFill/>
          <a:ln>
            <a:noFill/>
          </a:ln>
        </p:spPr>
        <p:style>
          <a:lnRef idx="0"/>
          <a:fillRef idx="0"/>
          <a:effectRef idx="0"/>
          <a:fontRef idx="minor"/>
        </p:style>
        <p:txBody>
          <a:bodyPr lIns="90000" rIns="90000" tIns="45000" bIns="45000"/>
          <a:p>
            <a:pPr algn="ctr">
              <a:lnSpc>
                <a:spcPct val="105000"/>
              </a:lnSpc>
              <a:spcBef>
                <a:spcPts val="1199"/>
              </a:spcBef>
            </a:pPr>
            <a:r>
              <a:rPr b="0" i="1" lang="ru-RU" sz="2400" spc="-1" strike="noStrike">
                <a:solidFill>
                  <a:srgbClr val="000000"/>
                </a:solidFill>
                <a:latin typeface="Arial"/>
                <a:ea typeface="DejaVu Sans"/>
              </a:rPr>
              <a:t>S</a:t>
            </a:r>
            <a:r>
              <a:rPr b="1" lang="ru-RU" sz="2400" spc="-1" strike="noStrike" baseline="-25000">
                <a:solidFill>
                  <a:srgbClr val="000000"/>
                </a:solidFill>
                <a:latin typeface="Arial"/>
                <a:ea typeface="DejaVu Sans"/>
              </a:rPr>
              <a:t>2</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NCO</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535" name="Line 5"/>
          <p:cNvSpPr/>
          <p:nvPr/>
        </p:nvSpPr>
        <p:spPr>
          <a:xfrm flipV="1">
            <a:off x="7073640" y="2970000"/>
            <a:ext cx="360" cy="2692440"/>
          </a:xfrm>
          <a:prstGeom prst="line">
            <a:avLst/>
          </a:prstGeom>
          <a:ln w="38160">
            <a:solidFill>
              <a:srgbClr val="a50021"/>
            </a:solidFill>
            <a:round/>
          </a:ln>
        </p:spPr>
        <p:style>
          <a:lnRef idx="0"/>
          <a:fillRef idx="0"/>
          <a:effectRef idx="0"/>
          <a:fontRef idx="minor"/>
        </p:style>
      </p:sp>
      <p:sp>
        <p:nvSpPr>
          <p:cNvPr id="536" name="CustomShape 6"/>
          <p:cNvSpPr/>
          <p:nvPr/>
        </p:nvSpPr>
        <p:spPr>
          <a:xfrm>
            <a:off x="5140440" y="1068480"/>
            <a:ext cx="2975040" cy="82080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Market for foreign-currency exchange</a:t>
            </a:r>
            <a:endParaRPr b="0" lang="ru-RU" sz="2400" spc="-1" strike="noStrike">
              <a:latin typeface="Arial"/>
            </a:endParaRPr>
          </a:p>
        </p:txBody>
      </p:sp>
      <p:sp>
        <p:nvSpPr>
          <p:cNvPr id="537" name="Line 7"/>
          <p:cNvSpPr/>
          <p:nvPr/>
        </p:nvSpPr>
        <p:spPr>
          <a:xfrm>
            <a:off x="4784040" y="2597040"/>
            <a:ext cx="360" cy="3073320"/>
          </a:xfrm>
          <a:prstGeom prst="line">
            <a:avLst/>
          </a:prstGeom>
          <a:ln w="12600">
            <a:solidFill>
              <a:schemeClr val="tx1"/>
            </a:solidFill>
            <a:round/>
          </a:ln>
        </p:spPr>
        <p:style>
          <a:lnRef idx="0"/>
          <a:fillRef idx="0"/>
          <a:effectRef idx="0"/>
          <a:fontRef idx="minor"/>
        </p:style>
      </p:sp>
      <p:sp>
        <p:nvSpPr>
          <p:cNvPr id="538" name="Line 8"/>
          <p:cNvSpPr/>
          <p:nvPr/>
        </p:nvSpPr>
        <p:spPr>
          <a:xfrm>
            <a:off x="4776480" y="5673600"/>
            <a:ext cx="3837240" cy="360"/>
          </a:xfrm>
          <a:prstGeom prst="line">
            <a:avLst/>
          </a:prstGeom>
          <a:ln w="12600">
            <a:solidFill>
              <a:schemeClr val="tx1"/>
            </a:solidFill>
            <a:round/>
          </a:ln>
        </p:spPr>
        <p:style>
          <a:lnRef idx="0"/>
          <a:fillRef idx="0"/>
          <a:effectRef idx="0"/>
          <a:fontRef idx="minor"/>
        </p:style>
      </p:sp>
      <p:sp>
        <p:nvSpPr>
          <p:cNvPr id="539" name="CustomShape 9"/>
          <p:cNvSpPr/>
          <p:nvPr/>
        </p:nvSpPr>
        <p:spPr>
          <a:xfrm>
            <a:off x="4567320" y="2158920"/>
            <a:ext cx="41760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E</a:t>
            </a:r>
            <a:endParaRPr b="0" lang="ru-RU" sz="2400" spc="-1" strike="noStrike">
              <a:latin typeface="Arial"/>
            </a:endParaRPr>
          </a:p>
        </p:txBody>
      </p:sp>
      <p:sp>
        <p:nvSpPr>
          <p:cNvPr id="540" name="CustomShape 10"/>
          <p:cNvSpPr/>
          <p:nvPr/>
        </p:nvSpPr>
        <p:spPr>
          <a:xfrm>
            <a:off x="7578720" y="5729400"/>
            <a:ext cx="1141560" cy="3643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lang="ru-RU" sz="2400" spc="-1" strike="noStrike">
                <a:solidFill>
                  <a:srgbClr val="000000"/>
                </a:solidFill>
                <a:latin typeface="Arial"/>
                <a:ea typeface="DejaVu Sans"/>
              </a:rPr>
              <a:t>Pesos</a:t>
            </a:r>
            <a:endParaRPr b="0" lang="ru-RU" sz="2400" spc="-1" strike="noStrike">
              <a:latin typeface="Arial"/>
            </a:endParaRPr>
          </a:p>
        </p:txBody>
      </p:sp>
      <p:sp>
        <p:nvSpPr>
          <p:cNvPr id="541" name="Line 11"/>
          <p:cNvSpPr/>
          <p:nvPr/>
        </p:nvSpPr>
        <p:spPr>
          <a:xfrm>
            <a:off x="5140080" y="3001680"/>
            <a:ext cx="2340000" cy="2044800"/>
          </a:xfrm>
          <a:prstGeom prst="line">
            <a:avLst/>
          </a:prstGeom>
          <a:ln w="38160">
            <a:solidFill>
              <a:srgbClr val="003399"/>
            </a:solidFill>
            <a:round/>
          </a:ln>
        </p:spPr>
        <p:style>
          <a:lnRef idx="0"/>
          <a:fillRef idx="0"/>
          <a:effectRef idx="0"/>
          <a:fontRef idx="minor"/>
        </p:style>
      </p:sp>
      <p:sp>
        <p:nvSpPr>
          <p:cNvPr id="542" name="CustomShape 12"/>
          <p:cNvSpPr/>
          <p:nvPr/>
        </p:nvSpPr>
        <p:spPr>
          <a:xfrm>
            <a:off x="7496280" y="4976640"/>
            <a:ext cx="454320" cy="459720"/>
          </a:xfrm>
          <a:prstGeom prst="rect">
            <a:avLst/>
          </a:prstGeom>
          <a:noFill/>
          <a:ln>
            <a:noFill/>
          </a:ln>
        </p:spPr>
        <p:style>
          <a:lnRef idx="0"/>
          <a:fillRef idx="0"/>
          <a:effectRef idx="0"/>
          <a:fontRef idx="minor"/>
        </p:style>
        <p:txBody>
          <a:bodyPr lIns="0" rIns="0" tIns="0" bIns="45000"/>
          <a:p>
            <a:pPr>
              <a:lnSpc>
                <a:spcPct val="105000"/>
              </a:lnSpc>
              <a:spcBef>
                <a:spcPts val="1199"/>
              </a:spcBef>
            </a:pPr>
            <a:r>
              <a:rPr b="0" i="1" lang="ru-RU" sz="2400" spc="-1" strike="noStrike">
                <a:solidFill>
                  <a:srgbClr val="000000"/>
                </a:solidFill>
                <a:latin typeface="Arial"/>
                <a:ea typeface="DejaVu Sans"/>
              </a:rPr>
              <a:t>D</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543" name="CustomShape 13"/>
          <p:cNvSpPr/>
          <p:nvPr/>
        </p:nvSpPr>
        <p:spPr>
          <a:xfrm>
            <a:off x="5956200" y="2044800"/>
            <a:ext cx="1659240" cy="504720"/>
          </a:xfrm>
          <a:prstGeom prst="rect">
            <a:avLst/>
          </a:prstGeom>
          <a:noFill/>
          <a:ln>
            <a:noFill/>
          </a:ln>
        </p:spPr>
        <p:style>
          <a:lnRef idx="0"/>
          <a:fillRef idx="0"/>
          <a:effectRef idx="0"/>
          <a:fontRef idx="minor"/>
        </p:style>
        <p:txBody>
          <a:bodyPr lIns="90000" rIns="90000" tIns="45000" bIns="45000"/>
          <a:p>
            <a:pPr algn="ctr">
              <a:lnSpc>
                <a:spcPct val="105000"/>
              </a:lnSpc>
              <a:spcBef>
                <a:spcPts val="1199"/>
              </a:spcBef>
            </a:pPr>
            <a:r>
              <a:rPr b="0" i="1" lang="ru-RU" sz="2400" spc="-1" strike="noStrike">
                <a:solidFill>
                  <a:srgbClr val="000000"/>
                </a:solidFill>
                <a:latin typeface="Arial"/>
                <a:ea typeface="DejaVu Sans"/>
              </a:rPr>
              <a:t>S</a:t>
            </a:r>
            <a:r>
              <a:rPr b="1" lang="ru-RU" sz="2400" spc="-1" strike="noStrike" baseline="-25000">
                <a:solidFill>
                  <a:srgbClr val="000000"/>
                </a:solidFill>
                <a:latin typeface="Arial"/>
                <a:ea typeface="DejaVu Sans"/>
              </a:rPr>
              <a:t>1</a:t>
            </a:r>
            <a:r>
              <a:rPr b="0" lang="ru-RU" sz="2400" spc="-1" strike="noStrike">
                <a:solidFill>
                  <a:srgbClr val="000000"/>
                </a:solidFill>
                <a:latin typeface="Arial"/>
                <a:ea typeface="DejaVu Sans"/>
              </a:rPr>
              <a:t> = </a:t>
            </a:r>
            <a:r>
              <a:rPr b="0" i="1" lang="ru-RU" sz="2400" spc="-1" strike="noStrike">
                <a:solidFill>
                  <a:srgbClr val="000000"/>
                </a:solidFill>
                <a:latin typeface="Arial"/>
                <a:ea typeface="DejaVu Sans"/>
              </a:rPr>
              <a:t>NCO</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544" name="Line 14"/>
          <p:cNvSpPr/>
          <p:nvPr/>
        </p:nvSpPr>
        <p:spPr>
          <a:xfrm flipV="1">
            <a:off x="6210000" y="2504880"/>
            <a:ext cx="360" cy="3160800"/>
          </a:xfrm>
          <a:prstGeom prst="line">
            <a:avLst/>
          </a:prstGeom>
          <a:ln w="38160">
            <a:solidFill>
              <a:srgbClr val="003399"/>
            </a:solidFill>
            <a:round/>
          </a:ln>
        </p:spPr>
        <p:style>
          <a:lnRef idx="0"/>
          <a:fillRef idx="0"/>
          <a:effectRef idx="0"/>
          <a:fontRef idx="minor"/>
        </p:style>
      </p:sp>
      <p:sp>
        <p:nvSpPr>
          <p:cNvPr id="545" name="CustomShape 15"/>
          <p:cNvSpPr/>
          <p:nvPr/>
        </p:nvSpPr>
        <p:spPr>
          <a:xfrm>
            <a:off x="4334040" y="3749760"/>
            <a:ext cx="40644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E</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546" name="CustomShape 16"/>
          <p:cNvSpPr/>
          <p:nvPr/>
        </p:nvSpPr>
        <p:spPr>
          <a:xfrm>
            <a:off x="6145200" y="3870360"/>
            <a:ext cx="127080" cy="125640"/>
          </a:xfrm>
          <a:prstGeom prst="ellipse">
            <a:avLst/>
          </a:prstGeom>
          <a:solidFill>
            <a:srgbClr val="000000"/>
          </a:solidFill>
          <a:ln>
            <a:noFill/>
          </a:ln>
        </p:spPr>
        <p:style>
          <a:lnRef idx="0"/>
          <a:fillRef idx="0"/>
          <a:effectRef idx="0"/>
          <a:fontRef idx="minor"/>
        </p:style>
      </p:sp>
      <p:sp>
        <p:nvSpPr>
          <p:cNvPr id="547" name="Line 17"/>
          <p:cNvSpPr/>
          <p:nvPr/>
        </p:nvSpPr>
        <p:spPr>
          <a:xfrm flipH="1">
            <a:off x="4781520" y="3938400"/>
            <a:ext cx="1428480" cy="360"/>
          </a:xfrm>
          <a:prstGeom prst="line">
            <a:avLst/>
          </a:prstGeom>
          <a:ln cap="rnd" w="9360">
            <a:solidFill>
              <a:schemeClr val="tx1"/>
            </a:solidFill>
            <a:custDash>
              <a:ds d="2200000" sp="800000"/>
            </a:custDash>
            <a:round/>
          </a:ln>
        </p:spPr>
        <p:style>
          <a:lnRef idx="0"/>
          <a:fillRef idx="0"/>
          <a:effectRef idx="0"/>
          <a:fontRef idx="minor"/>
        </p:style>
      </p:sp>
      <p:sp>
        <p:nvSpPr>
          <p:cNvPr id="548" name="Line 18"/>
          <p:cNvSpPr/>
          <p:nvPr/>
        </p:nvSpPr>
        <p:spPr>
          <a:xfrm flipH="1">
            <a:off x="4781520" y="4690800"/>
            <a:ext cx="2300040" cy="360"/>
          </a:xfrm>
          <a:prstGeom prst="line">
            <a:avLst/>
          </a:prstGeom>
          <a:ln cap="rnd" w="9360">
            <a:solidFill>
              <a:schemeClr val="tx1"/>
            </a:solidFill>
            <a:custDash>
              <a:ds d="2200000" sp="800000"/>
            </a:custDash>
            <a:round/>
          </a:ln>
        </p:spPr>
        <p:style>
          <a:lnRef idx="0"/>
          <a:fillRef idx="0"/>
          <a:effectRef idx="0"/>
          <a:fontRef idx="minor"/>
        </p:style>
      </p:sp>
      <p:sp>
        <p:nvSpPr>
          <p:cNvPr id="549" name="CustomShape 19"/>
          <p:cNvSpPr/>
          <p:nvPr/>
        </p:nvSpPr>
        <p:spPr>
          <a:xfrm>
            <a:off x="7012080" y="4627440"/>
            <a:ext cx="127080" cy="125640"/>
          </a:xfrm>
          <a:prstGeom prst="ellipse">
            <a:avLst/>
          </a:prstGeom>
          <a:solidFill>
            <a:srgbClr val="000000"/>
          </a:solidFill>
          <a:ln>
            <a:noFill/>
          </a:ln>
        </p:spPr>
        <p:style>
          <a:lnRef idx="0"/>
          <a:fillRef idx="0"/>
          <a:effectRef idx="0"/>
          <a:fontRef idx="minor"/>
        </p:style>
      </p:sp>
      <p:sp>
        <p:nvSpPr>
          <p:cNvPr id="550" name="CustomShape 20"/>
          <p:cNvSpPr/>
          <p:nvPr/>
        </p:nvSpPr>
        <p:spPr>
          <a:xfrm>
            <a:off x="4334040" y="4497480"/>
            <a:ext cx="40644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E</a:t>
            </a:r>
            <a:r>
              <a:rPr b="1" lang="ru-RU" sz="2400" spc="-1" strike="noStrike" baseline="-25000">
                <a:solidFill>
                  <a:srgbClr val="000000"/>
                </a:solidFill>
                <a:latin typeface="Arial"/>
                <a:ea typeface="DejaVu Sans"/>
              </a:rPr>
              <a:t>2</a:t>
            </a:r>
            <a:endParaRPr b="0" lang="ru-RU" sz="2400" spc="-1" strike="noStrike">
              <a:latin typeface="Arial"/>
            </a:endParaRPr>
          </a:p>
        </p:txBody>
      </p:sp>
      <p:sp>
        <p:nvSpPr>
          <p:cNvPr id="551" name="Line 21"/>
          <p:cNvSpPr/>
          <p:nvPr/>
        </p:nvSpPr>
        <p:spPr>
          <a:xfrm>
            <a:off x="4890960" y="3952800"/>
            <a:ext cx="360" cy="731880"/>
          </a:xfrm>
          <a:prstGeom prst="line">
            <a:avLst/>
          </a:prstGeom>
          <a:ln w="28440">
            <a:solidFill>
              <a:srgbClr val="a50021"/>
            </a:solidFill>
            <a:round/>
            <a:tailEnd len="lg" type="triangle" w="lg"/>
          </a:ln>
        </p:spPr>
        <p:style>
          <a:lnRef idx="0"/>
          <a:fillRef idx="0"/>
          <a:effectRef idx="0"/>
          <a:fontRef idx="minor"/>
        </p:style>
      </p:sp>
    </p:spTree>
  </p:cSld>
  <p:transition spd="med">
    <p:fade/>
  </p:transition>
  <p:timing>
    <p:tnLst>
      <p:par>
        <p:cTn id="796" dur="indefinite" restart="never" nodeType="tmRoot">
          <p:childTnLst>
            <p:seq>
              <p:cTn id="797" dur="indefinite" nodeType="mainSeq">
                <p:childTnLst>
                  <p:par>
                    <p:cTn id="798" nodeType="clickEffect" fill="hold">
                      <p:stCondLst>
                        <p:cond delay="0"/>
                      </p:stCondLst>
                      <p:childTnLst>
                        <p:par>
                          <p:cTn id="799" nodeType="withEffect" fill="hold">
                            <p:stCondLst>
                              <p:cond delay="0"/>
                            </p:stCondLst>
                            <p:childTnLst>
                              <p:par>
                                <p:cTn id="800" nodeType="afterEffect" fill="hold" presetClass="entr" presetID="10">
                                  <p:stCondLst>
                                    <p:cond delay="0"/>
                                  </p:stCondLst>
                                  <p:childTnLst>
                                    <p:set>
                                      <p:cBhvr>
                                        <p:cTn id="801" dur="1" fill="hold">
                                          <p:stCondLst>
                                            <p:cond delay="0"/>
                                          </p:stCondLst>
                                        </p:cTn>
                                        <p:attrNameLst>
                                          <p:attrName>style.visibility</p:attrName>
                                        </p:attrNameLst>
                                      </p:cBhvr>
                                      <p:to>
                                        <p:strVal val="visible"/>
                                      </p:to>
                                    </p:set>
                                    <p:animEffect filter="fade" transition="in">
                                      <p:cBhvr additive="repl">
                                        <p:cTn id="802" dur="500"/>
                                      </p:cBhvr>
                                    </p:animEffect>
                                  </p:childTnLst>
                                </p:cTn>
                              </p:par>
                            </p:childTnLst>
                          </p:cTn>
                        </p:par>
                      </p:childTnLst>
                    </p:cTn>
                  </p:par>
                  <p:par>
                    <p:cTn id="803" nodeType="clickEffect" fill="hold">
                      <p:stCondLst>
                        <p:cond delay="indefinite"/>
                      </p:stCondLst>
                      <p:childTnLst>
                        <p:par>
                          <p:cTn id="804" nodeType="withEffect" fill="hold">
                            <p:stCondLst>
                              <p:cond delay="0"/>
                            </p:stCondLst>
                            <p:childTnLst>
                              <p:par>
                                <p:cTn id="805" nodeType="clickEffect" fill="hold" presetClass="entr" presetID="22" presetSubtype="8">
                                  <p:stCondLst>
                                    <p:cond delay="0"/>
                                  </p:stCondLst>
                                  <p:childTnLst>
                                    <p:set>
                                      <p:cBhvr>
                                        <p:cTn id="806" dur="1" fill="hold">
                                          <p:stCondLst>
                                            <p:cond delay="0"/>
                                          </p:stCondLst>
                                        </p:cTn>
                                        <p:tgtEl>
                                          <p:spTgt spid="532">
                                            <p:txEl>
                                              <p:pRg st="0" end="95"/>
                                            </p:txEl>
                                          </p:spTgt>
                                        </p:tgtEl>
                                        <p:attrNameLst>
                                          <p:attrName>style.visibility</p:attrName>
                                        </p:attrNameLst>
                                      </p:cBhvr>
                                      <p:to>
                                        <p:strVal val="visible"/>
                                      </p:to>
                                    </p:set>
                                    <p:animEffect filter="wipe(left)" transition="in">
                                      <p:cBhvr additive="repl">
                                        <p:cTn id="807" dur="500"/>
                                        <p:tgtEl>
                                          <p:spTgt spid="532">
                                            <p:txEl>
                                              <p:pRg st="0" end="95"/>
                                            </p:txEl>
                                          </p:spTgt>
                                        </p:tgtEl>
                                      </p:cBhvr>
                                    </p:animEffect>
                                  </p:childTnLst>
                                </p:cTn>
                              </p:par>
                            </p:childTnLst>
                          </p:cTn>
                        </p:par>
                      </p:childTnLst>
                    </p:cTn>
                  </p:par>
                  <p:par>
                    <p:cTn id="808" nodeType="clickEffect" fill="hold">
                      <p:stCondLst>
                        <p:cond delay="indefinite"/>
                      </p:stCondLst>
                      <p:childTnLst>
                        <p:par>
                          <p:cTn id="809" nodeType="withEffect" fill="hold">
                            <p:stCondLst>
                              <p:cond delay="0"/>
                            </p:stCondLst>
                            <p:childTnLst>
                              <p:par>
                                <p:cTn id="810" nodeType="clickEffect" fill="hold" presetClass="entr" presetID="22" presetSubtype="8">
                                  <p:stCondLst>
                                    <p:cond delay="0"/>
                                  </p:stCondLst>
                                  <p:childTnLst>
                                    <p:set>
                                      <p:cBhvr>
                                        <p:cTn id="811" dur="1" fill="hold">
                                          <p:stCondLst>
                                            <p:cond delay="0"/>
                                          </p:stCondLst>
                                        </p:cTn>
                                        <p:tgtEl>
                                          <p:spTgt spid="533"/>
                                        </p:tgtEl>
                                        <p:attrNameLst>
                                          <p:attrName>style.visibility</p:attrName>
                                        </p:attrNameLst>
                                      </p:cBhvr>
                                      <p:to>
                                        <p:strVal val="visible"/>
                                      </p:to>
                                    </p:set>
                                    <p:animEffect filter="wipe(left)" transition="in">
                                      <p:cBhvr additive="repl">
                                        <p:cTn id="812" dur="500"/>
                                        <p:tgtEl>
                                          <p:spTgt spid="533"/>
                                        </p:tgtEl>
                                      </p:cBhvr>
                                    </p:animEffect>
                                  </p:childTnLst>
                                </p:cTn>
                              </p:par>
                            </p:childTnLst>
                          </p:cTn>
                        </p:par>
                        <p:par>
                          <p:cTn id="813" nodeType="afterEffect" fill="hold">
                            <p:stCondLst>
                              <p:cond delay="500"/>
                            </p:stCondLst>
                            <p:childTnLst>
                              <p:par>
                                <p:cTn id="814" nodeType="afterEffect" fill="hold" presetClass="entr" presetID="18" presetSubtype="12">
                                  <p:stCondLst>
                                    <p:cond delay="0"/>
                                  </p:stCondLst>
                                  <p:childTnLst>
                                    <p:set>
                                      <p:cBhvr>
                                        <p:cTn id="815" dur="1" fill="hold">
                                          <p:stCondLst>
                                            <p:cond delay="0"/>
                                          </p:stCondLst>
                                        </p:cTn>
                                        <p:attrNameLst>
                                          <p:attrName>style.visibility</p:attrName>
                                        </p:attrNameLst>
                                      </p:cBhvr>
                                      <p:to>
                                        <p:strVal val="visible"/>
                                      </p:to>
                                    </p:set>
                                    <p:animEffect filter="strips(downLeft)" transition="in">
                                      <p:cBhvr additive="repl">
                                        <p:cTn id="816" dur="500"/>
                                      </p:cBhvr>
                                    </p:animEffect>
                                  </p:childTnLst>
                                </p:cTn>
                              </p:par>
                            </p:childTnLst>
                          </p:cTn>
                        </p:par>
                      </p:childTnLst>
                    </p:cTn>
                  </p:par>
                  <p:par>
                    <p:cTn id="817" nodeType="clickEffect" fill="hold">
                      <p:stCondLst>
                        <p:cond delay="indefinite"/>
                      </p:stCondLst>
                      <p:childTnLst>
                        <p:par>
                          <p:cTn id="818" nodeType="withEffect" fill="hold">
                            <p:stCondLst>
                              <p:cond delay="0"/>
                            </p:stCondLst>
                            <p:childTnLst>
                              <p:par>
                                <p:cTn id="819" nodeType="clickEffect" fill="hold" presetClass="entr" presetID="22" presetSubtype="8">
                                  <p:stCondLst>
                                    <p:cond delay="0"/>
                                  </p:stCondLst>
                                  <p:childTnLst>
                                    <p:set>
                                      <p:cBhvr>
                                        <p:cTn id="820" dur="1" fill="hold">
                                          <p:stCondLst>
                                            <p:cond delay="0"/>
                                          </p:stCondLst>
                                        </p:cTn>
                                        <p:tgtEl>
                                          <p:spTgt spid="532">
                                            <p:txEl>
                                              <p:pRg st="143" end="143"/>
                                            </p:txEl>
                                          </p:spTgt>
                                        </p:tgtEl>
                                        <p:attrNameLst>
                                          <p:attrName>style.visibility</p:attrName>
                                        </p:attrNameLst>
                                      </p:cBhvr>
                                      <p:to>
                                        <p:strVal val="visible"/>
                                      </p:to>
                                    </p:set>
                                    <p:animEffect filter="wipe(left)" transition="in">
                                      <p:cBhvr additive="repl">
                                        <p:cTn id="821" dur="500"/>
                                        <p:tgtEl>
                                          <p:spTgt spid="532">
                                            <p:txEl>
                                              <p:pRg st="143" end="143"/>
                                            </p:txEl>
                                          </p:spTgt>
                                        </p:tgtEl>
                                      </p:cBhvr>
                                    </p:animEffect>
                                  </p:childTnLst>
                                </p:cTn>
                              </p:par>
                            </p:childTnLst>
                          </p:cTn>
                        </p:par>
                      </p:childTnLst>
                    </p:cTn>
                  </p:par>
                  <p:par>
                    <p:cTn id="822" nodeType="clickEffect" fill="hold">
                      <p:stCondLst>
                        <p:cond delay="indefinite"/>
                      </p:stCondLst>
                      <p:childTnLst>
                        <p:par>
                          <p:cTn id="823" nodeType="withEffect" fill="hold">
                            <p:stCondLst>
                              <p:cond delay="0"/>
                            </p:stCondLst>
                            <p:childTnLst>
                              <p:par>
                                <p:cTn id="824" nodeType="clickEffect" fill="hold" presetClass="entr" presetID="22" presetSubtype="1">
                                  <p:stCondLst>
                                    <p:cond delay="0"/>
                                  </p:stCondLst>
                                  <p:childTnLst>
                                    <p:set>
                                      <p:cBhvr>
                                        <p:cTn id="825" dur="1" fill="hold">
                                          <p:stCondLst>
                                            <p:cond delay="0"/>
                                          </p:stCondLst>
                                        </p:cTn>
                                        <p:tgtEl>
                                          <p:spTgt spid="551"/>
                                        </p:tgtEl>
                                        <p:attrNameLst>
                                          <p:attrName>style.visibility</p:attrName>
                                        </p:attrNameLst>
                                      </p:cBhvr>
                                      <p:to>
                                        <p:strVal val="visible"/>
                                      </p:to>
                                    </p:set>
                                    <p:animEffect filter="wipe(up)" transition="in">
                                      <p:cBhvr additive="repl">
                                        <p:cTn id="826" dur="500"/>
                                        <p:tgtEl>
                                          <p:spTgt spid="551"/>
                                        </p:tgtEl>
                                      </p:cBhvr>
                                    </p:animEffect>
                                  </p:childTnLst>
                                </p:cTn>
                              </p:par>
                            </p:childTnLst>
                          </p:cTn>
                        </p:par>
                        <p:par>
                          <p:cTn id="827" nodeType="afterEffect" fill="hold">
                            <p:stCondLst>
                              <p:cond delay="500"/>
                            </p:stCondLst>
                            <p:childTnLst>
                              <p:par>
                                <p:cTn id="828" nodeType="afterEffect" fill="hold" presetClass="entr" presetID="22" presetSubtype="2">
                                  <p:stCondLst>
                                    <p:cond delay="0"/>
                                  </p:stCondLst>
                                  <p:childTnLst>
                                    <p:set>
                                      <p:cBhvr>
                                        <p:cTn id="829" dur="1" fill="hold">
                                          <p:stCondLst>
                                            <p:cond delay="0"/>
                                          </p:stCondLst>
                                        </p:cTn>
                                        <p:attrNameLst>
                                          <p:attrName>style.visibility</p:attrName>
                                        </p:attrNameLst>
                                      </p:cBhvr>
                                      <p:to>
                                        <p:strVal val="visible"/>
                                      </p:to>
                                    </p:set>
                                    <p:animEffect filter="wipe(right)" transition="out">
                                      <p:cBhvr additive="repl">
                                        <p:cTn id="830"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ffcc">
            <a:alpha val="50000"/>
          </a:srgbClr>
        </a:solidFill>
      </p:bgPr>
    </p:bg>
    <p:spTree>
      <p:nvGrpSpPr>
        <p:cNvPr id="1" name=""/>
        <p:cNvGrpSpPr/>
        <p:nvPr/>
      </p:nvGrpSpPr>
      <p:grpSpPr>
        <a:xfrm>
          <a:off x="0" y="0"/>
          <a:ext cx="0" cy="0"/>
          <a:chOff x="0" y="0"/>
          <a:chExt cx="0" cy="0"/>
        </a:xfrm>
      </p:grpSpPr>
      <p:sp>
        <p:nvSpPr>
          <p:cNvPr id="552" name="CustomShape 1"/>
          <p:cNvSpPr/>
          <p:nvPr/>
        </p:nvSpPr>
        <p:spPr>
          <a:xfrm>
            <a:off x="457200" y="76320"/>
            <a:ext cx="8228160" cy="91296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ru-RU" sz="3200" spc="-1" strike="noStrike">
                <a:solidFill>
                  <a:srgbClr val="006699"/>
                </a:solidFill>
                <a:latin typeface="Tahoma"/>
                <a:ea typeface="Tahoma"/>
              </a:rPr>
              <a:t>Examples of Capital Flight:  Mexico, 1994</a:t>
            </a:r>
            <a:endParaRPr b="0" lang="ru-RU" sz="3200" spc="-1" strike="noStrike">
              <a:latin typeface="Arial"/>
            </a:endParaRPr>
          </a:p>
        </p:txBody>
      </p:sp>
      <p:pic>
        <p:nvPicPr>
          <p:cNvPr id="553" name="Picture 16" descr=""/>
          <p:cNvPicPr/>
          <p:nvPr/>
        </p:nvPicPr>
        <p:blipFill>
          <a:blip r:embed="rId1"/>
          <a:stretch/>
        </p:blipFill>
        <p:spPr>
          <a:xfrm>
            <a:off x="228600" y="763560"/>
            <a:ext cx="8645760" cy="5905800"/>
          </a:xfrm>
          <a:prstGeom prst="rect">
            <a:avLst/>
          </a:prstGeom>
          <a:ln>
            <a:noFill/>
          </a:ln>
        </p:spPr>
      </p:pic>
    </p:spTree>
  </p:cSld>
  <p:transition>
    <p:pull dir="ld"/>
  </p:transition>
  <p:timing>
    <p:tnLst>
      <p:par>
        <p:cTn id="831" dur="indefinite" restart="never" nodeType="tmRoot">
          <p:childTnLst>
            <p:seq>
              <p:cTn id="832"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ffcc">
            <a:alpha val="50000"/>
          </a:srgbClr>
        </a:solidFill>
      </p:bgPr>
    </p:bg>
    <p:spTree>
      <p:nvGrpSpPr>
        <p:cNvPr id="1" name=""/>
        <p:cNvGrpSpPr/>
        <p:nvPr/>
      </p:nvGrpSpPr>
      <p:grpSpPr>
        <a:xfrm>
          <a:off x="0" y="0"/>
          <a:ext cx="0" cy="0"/>
          <a:chOff x="0" y="0"/>
          <a:chExt cx="0" cy="0"/>
        </a:xfrm>
      </p:grpSpPr>
      <p:sp>
        <p:nvSpPr>
          <p:cNvPr id="554" name="CustomShape 1"/>
          <p:cNvSpPr/>
          <p:nvPr/>
        </p:nvSpPr>
        <p:spPr>
          <a:xfrm>
            <a:off x="457200" y="76320"/>
            <a:ext cx="8228160" cy="91296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ru-RU" sz="3200" spc="-1" strike="noStrike">
                <a:solidFill>
                  <a:srgbClr val="006699"/>
                </a:solidFill>
                <a:latin typeface="Tahoma"/>
                <a:ea typeface="Tahoma"/>
              </a:rPr>
              <a:t>Examples of Capital Flight:  S.E. Asia, 1997</a:t>
            </a:r>
            <a:endParaRPr b="0" lang="ru-RU" sz="3200" spc="-1" strike="noStrike">
              <a:latin typeface="Arial"/>
            </a:endParaRPr>
          </a:p>
        </p:txBody>
      </p:sp>
      <p:pic>
        <p:nvPicPr>
          <p:cNvPr id="555" name="Picture 3" descr=""/>
          <p:cNvPicPr/>
          <p:nvPr/>
        </p:nvPicPr>
        <p:blipFill>
          <a:blip r:embed="rId1"/>
          <a:stretch/>
        </p:blipFill>
        <p:spPr>
          <a:xfrm>
            <a:off x="260280" y="777960"/>
            <a:ext cx="8645760" cy="5905800"/>
          </a:xfrm>
          <a:prstGeom prst="rect">
            <a:avLst/>
          </a:prstGeom>
          <a:ln>
            <a:noFill/>
          </a:ln>
        </p:spPr>
      </p:pic>
    </p:spTree>
  </p:cSld>
  <p:transition>
    <p:pull dir="ld"/>
  </p:transition>
  <p:timing>
    <p:tnLst>
      <p:par>
        <p:cTn id="833" dur="indefinite" restart="never" nodeType="tmRoot">
          <p:childTnLst>
            <p:seq>
              <p:cTn id="834"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ffcc">
            <a:alpha val="50000"/>
          </a:srgbClr>
        </a:solidFill>
      </p:bgPr>
    </p:bg>
    <p:spTree>
      <p:nvGrpSpPr>
        <p:cNvPr id="1" name=""/>
        <p:cNvGrpSpPr/>
        <p:nvPr/>
      </p:nvGrpSpPr>
      <p:grpSpPr>
        <a:xfrm>
          <a:off x="0" y="0"/>
          <a:ext cx="0" cy="0"/>
          <a:chOff x="0" y="0"/>
          <a:chExt cx="0" cy="0"/>
        </a:xfrm>
      </p:grpSpPr>
      <p:sp>
        <p:nvSpPr>
          <p:cNvPr id="556" name="CustomShape 1"/>
          <p:cNvSpPr/>
          <p:nvPr/>
        </p:nvSpPr>
        <p:spPr>
          <a:xfrm>
            <a:off x="457200" y="76320"/>
            <a:ext cx="8228160" cy="91296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ru-RU" sz="3200" spc="-1" strike="noStrike">
                <a:solidFill>
                  <a:srgbClr val="006699"/>
                </a:solidFill>
                <a:latin typeface="Tahoma"/>
                <a:ea typeface="Tahoma"/>
              </a:rPr>
              <a:t>Examples of Capital Flight:  Russia, 1998</a:t>
            </a:r>
            <a:endParaRPr b="0" lang="ru-RU" sz="3200" spc="-1" strike="noStrike">
              <a:latin typeface="Arial"/>
            </a:endParaRPr>
          </a:p>
        </p:txBody>
      </p:sp>
      <p:pic>
        <p:nvPicPr>
          <p:cNvPr id="557" name="Picture 9" descr=""/>
          <p:cNvPicPr/>
          <p:nvPr/>
        </p:nvPicPr>
        <p:blipFill>
          <a:blip r:embed="rId1"/>
          <a:stretch/>
        </p:blipFill>
        <p:spPr>
          <a:xfrm>
            <a:off x="262080" y="793800"/>
            <a:ext cx="8645760" cy="5905800"/>
          </a:xfrm>
          <a:prstGeom prst="rect">
            <a:avLst/>
          </a:prstGeom>
          <a:ln>
            <a:noFill/>
          </a:ln>
        </p:spPr>
      </p:pic>
    </p:spTree>
  </p:cSld>
  <p:transition>
    <p:pull dir="ld"/>
  </p:transition>
  <p:timing>
    <p:tnLst>
      <p:par>
        <p:cTn id="835" dur="indefinite" restart="never" nodeType="tmRoot">
          <p:childTnLst>
            <p:seq>
              <p:cTn id="83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457200" y="228600"/>
            <a:ext cx="8228160" cy="91296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3. The Market for Loanable Funds</a:t>
            </a:r>
            <a:endParaRPr b="0" lang="ru-RU" sz="3400" spc="-1" strike="noStrike">
              <a:latin typeface="Arial"/>
            </a:endParaRPr>
          </a:p>
        </p:txBody>
      </p:sp>
      <p:sp>
        <p:nvSpPr>
          <p:cNvPr id="222" name="CustomShape 2"/>
          <p:cNvSpPr/>
          <p:nvPr/>
        </p:nvSpPr>
        <p:spPr>
          <a:xfrm>
            <a:off x="457200" y="1219320"/>
            <a:ext cx="8228160" cy="497808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199"/>
              </a:spcBef>
              <a:buClr>
                <a:srgbClr val="a3c167"/>
              </a:buClr>
              <a:buFont typeface="Wingdings" charset="2"/>
              <a:buChar char=""/>
            </a:pPr>
            <a:r>
              <a:rPr b="0" lang="ru-RU" sz="2700" spc="-1" strike="noStrike">
                <a:solidFill>
                  <a:srgbClr val="000000"/>
                </a:solidFill>
                <a:latin typeface="Arial"/>
                <a:ea typeface="DejaVu Sans"/>
              </a:rPr>
              <a:t>An identity from the preceding chapter: </a:t>
            </a:r>
            <a:endParaRPr b="0" lang="ru-RU" sz="2700" spc="-1" strike="noStrike">
              <a:latin typeface="Arial"/>
            </a:endParaRPr>
          </a:p>
        </p:txBody>
      </p:sp>
      <p:sp>
        <p:nvSpPr>
          <p:cNvPr id="223" name="CustomShape 3"/>
          <p:cNvSpPr/>
          <p:nvPr/>
        </p:nvSpPr>
        <p:spPr>
          <a:xfrm>
            <a:off x="3164760" y="1835280"/>
            <a:ext cx="2509920" cy="515880"/>
          </a:xfrm>
          <a:prstGeom prst="rect">
            <a:avLst/>
          </a:prstGeom>
          <a:noFill/>
          <a:ln>
            <a:noFill/>
          </a:ln>
        </p:spPr>
        <p:style>
          <a:lnRef idx="0"/>
          <a:fillRef idx="0"/>
          <a:effectRef idx="0"/>
          <a:fontRef idx="minor"/>
        </p:style>
        <p:txBody>
          <a:bodyPr wrap="none" lIns="90000" rIns="90000" tIns="45000" bIns="45000"/>
          <a:p>
            <a:pPr>
              <a:lnSpc>
                <a:spcPct val="105000"/>
              </a:lnSpc>
              <a:spcBef>
                <a:spcPts val="1261"/>
              </a:spcBef>
            </a:pPr>
            <a:r>
              <a:rPr b="1" i="1" lang="ru-RU" sz="2800" spc="-1" strike="noStrike">
                <a:solidFill>
                  <a:srgbClr val="000000"/>
                </a:solidFill>
                <a:latin typeface="Arial"/>
                <a:ea typeface="DejaVu Sans"/>
              </a:rPr>
              <a:t>S</a:t>
            </a:r>
            <a:r>
              <a:rPr b="0" lang="ru-RU" sz="2800" spc="-1" strike="noStrike">
                <a:solidFill>
                  <a:srgbClr val="000000"/>
                </a:solidFill>
                <a:latin typeface="Arial"/>
                <a:ea typeface="DejaVu Sans"/>
              </a:rPr>
              <a:t>  =  </a:t>
            </a:r>
            <a:r>
              <a:rPr b="1" i="1" lang="ru-RU" sz="2800" spc="-1" strike="noStrike">
                <a:solidFill>
                  <a:srgbClr val="000000"/>
                </a:solidFill>
                <a:latin typeface="Arial"/>
                <a:ea typeface="DejaVu Sans"/>
              </a:rPr>
              <a:t>I</a:t>
            </a:r>
            <a:r>
              <a:rPr b="0" lang="ru-RU" sz="2800" spc="-1" strike="noStrike">
                <a:solidFill>
                  <a:srgbClr val="000000"/>
                </a:solidFill>
                <a:latin typeface="Arial"/>
                <a:ea typeface="DejaVu Sans"/>
              </a:rPr>
              <a:t>  +  </a:t>
            </a:r>
            <a:r>
              <a:rPr b="1" i="1" lang="ru-RU" sz="2800" spc="-1" strike="noStrike">
                <a:solidFill>
                  <a:srgbClr val="000000"/>
                </a:solidFill>
                <a:latin typeface="Arial"/>
                <a:ea typeface="DejaVu Sans"/>
              </a:rPr>
              <a:t>NCO</a:t>
            </a:r>
            <a:endParaRPr b="0" lang="ru-RU" sz="2800" spc="-1" strike="noStrike">
              <a:latin typeface="Arial"/>
            </a:endParaRPr>
          </a:p>
        </p:txBody>
      </p:sp>
      <p:sp>
        <p:nvSpPr>
          <p:cNvPr id="224" name="Line 4"/>
          <p:cNvSpPr/>
          <p:nvPr/>
        </p:nvSpPr>
        <p:spPr>
          <a:xfrm flipV="1">
            <a:off x="2752560" y="2296800"/>
            <a:ext cx="477720" cy="392400"/>
          </a:xfrm>
          <a:prstGeom prst="line">
            <a:avLst/>
          </a:prstGeom>
          <a:ln w="9360">
            <a:solidFill>
              <a:schemeClr val="tx1"/>
            </a:solidFill>
            <a:round/>
          </a:ln>
        </p:spPr>
        <p:style>
          <a:lnRef idx="0"/>
          <a:fillRef idx="0"/>
          <a:effectRef idx="0"/>
          <a:fontRef idx="minor"/>
        </p:style>
      </p:sp>
      <p:sp>
        <p:nvSpPr>
          <p:cNvPr id="225" name="CustomShape 5"/>
          <p:cNvSpPr/>
          <p:nvPr/>
        </p:nvSpPr>
        <p:spPr>
          <a:xfrm>
            <a:off x="1434960" y="2413080"/>
            <a:ext cx="1467000" cy="485280"/>
          </a:xfrm>
          <a:prstGeom prst="rect">
            <a:avLst/>
          </a:prstGeom>
          <a:solidFill>
            <a:srgbClr val="ffffcc"/>
          </a:solidFill>
          <a:ln>
            <a:noFill/>
          </a:ln>
        </p:spPr>
        <p:style>
          <a:lnRef idx="0"/>
          <a:fillRef idx="0"/>
          <a:effectRef idx="0"/>
          <a:fontRef idx="minor"/>
        </p:style>
        <p:txBody>
          <a:bodyPr lIns="90000" rIns="90000" tIns="45000" bIns="45000"/>
          <a:p>
            <a:pPr algn="ctr">
              <a:lnSpc>
                <a:spcPct val="100000"/>
              </a:lnSpc>
              <a:spcBef>
                <a:spcPts val="1301"/>
              </a:spcBef>
            </a:pPr>
            <a:r>
              <a:rPr b="0" lang="ru-RU" sz="2600" spc="-1" strike="noStrike">
                <a:solidFill>
                  <a:srgbClr val="000000"/>
                </a:solidFill>
                <a:latin typeface="Arial"/>
                <a:ea typeface="DejaVu Sans"/>
              </a:rPr>
              <a:t>Saving</a:t>
            </a:r>
            <a:endParaRPr b="0" lang="ru-RU" sz="2600" spc="-1" strike="noStrike">
              <a:latin typeface="Arial"/>
            </a:endParaRPr>
          </a:p>
        </p:txBody>
      </p:sp>
      <p:sp>
        <p:nvSpPr>
          <p:cNvPr id="226" name="Line 6"/>
          <p:cNvSpPr/>
          <p:nvPr/>
        </p:nvSpPr>
        <p:spPr>
          <a:xfrm>
            <a:off x="4136760" y="2319120"/>
            <a:ext cx="84240" cy="488880"/>
          </a:xfrm>
          <a:prstGeom prst="line">
            <a:avLst/>
          </a:prstGeom>
          <a:ln w="9360">
            <a:solidFill>
              <a:schemeClr val="tx1"/>
            </a:solidFill>
            <a:round/>
          </a:ln>
        </p:spPr>
        <p:style>
          <a:lnRef idx="0"/>
          <a:fillRef idx="0"/>
          <a:effectRef idx="0"/>
          <a:fontRef idx="minor"/>
        </p:style>
      </p:sp>
      <p:sp>
        <p:nvSpPr>
          <p:cNvPr id="227" name="CustomShape 7"/>
          <p:cNvSpPr/>
          <p:nvPr/>
        </p:nvSpPr>
        <p:spPr>
          <a:xfrm>
            <a:off x="3287880" y="2619360"/>
            <a:ext cx="1881360" cy="881280"/>
          </a:xfrm>
          <a:prstGeom prst="rect">
            <a:avLst/>
          </a:prstGeom>
          <a:solidFill>
            <a:srgbClr val="ffffcc"/>
          </a:solidFill>
          <a:ln>
            <a:noFill/>
          </a:ln>
        </p:spPr>
        <p:style>
          <a:lnRef idx="0"/>
          <a:fillRef idx="0"/>
          <a:effectRef idx="0"/>
          <a:fontRef idx="minor"/>
        </p:style>
        <p:txBody>
          <a:bodyPr lIns="90000" rIns="90000" tIns="45000" bIns="45000"/>
          <a:p>
            <a:pPr algn="ctr">
              <a:lnSpc>
                <a:spcPct val="100000"/>
              </a:lnSpc>
              <a:spcBef>
                <a:spcPts val="1301"/>
              </a:spcBef>
            </a:pPr>
            <a:r>
              <a:rPr b="0" lang="ru-RU" sz="2600" spc="-1" strike="noStrike">
                <a:solidFill>
                  <a:srgbClr val="000000"/>
                </a:solidFill>
                <a:latin typeface="Arial"/>
                <a:ea typeface="DejaVu Sans"/>
              </a:rPr>
              <a:t>Domestic investment</a:t>
            </a:r>
            <a:endParaRPr b="0" lang="ru-RU" sz="2600" spc="-1" strike="noStrike">
              <a:latin typeface="Arial"/>
            </a:endParaRPr>
          </a:p>
        </p:txBody>
      </p:sp>
      <p:sp>
        <p:nvSpPr>
          <p:cNvPr id="228" name="Line 8"/>
          <p:cNvSpPr/>
          <p:nvPr/>
        </p:nvSpPr>
        <p:spPr>
          <a:xfrm>
            <a:off x="5263920" y="2307960"/>
            <a:ext cx="541440" cy="351000"/>
          </a:xfrm>
          <a:prstGeom prst="line">
            <a:avLst/>
          </a:prstGeom>
          <a:ln w="9360">
            <a:solidFill>
              <a:schemeClr val="tx1"/>
            </a:solidFill>
            <a:round/>
          </a:ln>
        </p:spPr>
        <p:style>
          <a:lnRef idx="0"/>
          <a:fillRef idx="0"/>
          <a:effectRef idx="0"/>
          <a:fontRef idx="minor"/>
        </p:style>
      </p:sp>
      <p:sp>
        <p:nvSpPr>
          <p:cNvPr id="229" name="CustomShape 9"/>
          <p:cNvSpPr/>
          <p:nvPr/>
        </p:nvSpPr>
        <p:spPr>
          <a:xfrm>
            <a:off x="5727600" y="2433600"/>
            <a:ext cx="1764000" cy="881280"/>
          </a:xfrm>
          <a:prstGeom prst="rect">
            <a:avLst/>
          </a:prstGeom>
          <a:solidFill>
            <a:srgbClr val="ffffcc"/>
          </a:solidFill>
          <a:ln>
            <a:noFill/>
          </a:ln>
        </p:spPr>
        <p:style>
          <a:lnRef idx="0"/>
          <a:fillRef idx="0"/>
          <a:effectRef idx="0"/>
          <a:fontRef idx="minor"/>
        </p:style>
        <p:txBody>
          <a:bodyPr lIns="90000" rIns="90000" tIns="45000" bIns="45000"/>
          <a:p>
            <a:pPr algn="ctr">
              <a:lnSpc>
                <a:spcPct val="100000"/>
              </a:lnSpc>
              <a:spcBef>
                <a:spcPts val="1301"/>
              </a:spcBef>
            </a:pPr>
            <a:r>
              <a:rPr b="0" lang="ru-RU" sz="2600" spc="-1" strike="noStrike">
                <a:solidFill>
                  <a:srgbClr val="000000"/>
                </a:solidFill>
                <a:latin typeface="Arial"/>
                <a:ea typeface="DejaVu Sans"/>
              </a:rPr>
              <a:t>Net capital outflow</a:t>
            </a:r>
            <a:endParaRPr b="0" lang="ru-RU" sz="2600" spc="-1" strike="noStrike">
              <a:latin typeface="Arial"/>
            </a:endParaRPr>
          </a:p>
        </p:txBody>
      </p:sp>
      <p:sp>
        <p:nvSpPr>
          <p:cNvPr id="230" name="CustomShape 10"/>
          <p:cNvSpPr/>
          <p:nvPr/>
        </p:nvSpPr>
        <p:spPr>
          <a:xfrm>
            <a:off x="457200" y="3759120"/>
            <a:ext cx="8228160" cy="2868840"/>
          </a:xfrm>
          <a:prstGeom prst="rect">
            <a:avLst/>
          </a:prstGeom>
          <a:noFill/>
          <a:ln>
            <a:noFill/>
          </a:ln>
        </p:spPr>
        <p:style>
          <a:lnRef idx="0"/>
          <a:fillRef idx="0"/>
          <a:effectRef idx="0"/>
          <a:fontRef idx="minor"/>
        </p:style>
        <p:txBody>
          <a:bodyPr lIns="90000" rIns="90000" tIns="45000" bIns="45000"/>
          <a:p>
            <a:pPr marL="343080" indent="-341640">
              <a:lnSpc>
                <a:spcPct val="105000"/>
              </a:lnSpc>
              <a:spcBef>
                <a:spcPts val="1171"/>
              </a:spcBef>
              <a:buClr>
                <a:srgbClr val="a3c167"/>
              </a:buClr>
              <a:buFont typeface="Wingdings" charset="2"/>
              <a:buChar char=""/>
            </a:pPr>
            <a:r>
              <a:rPr b="0" lang="ru-RU" sz="2600" spc="-1" strike="noStrike">
                <a:solidFill>
                  <a:srgbClr val="000000"/>
                </a:solidFill>
                <a:latin typeface="Arial"/>
                <a:ea typeface="DejaVu Sans"/>
              </a:rPr>
              <a:t>Supply of loanable funds = saving.</a:t>
            </a:r>
            <a:endParaRPr b="0" lang="ru-RU" sz="2600" spc="-1" strike="noStrike">
              <a:latin typeface="Arial"/>
            </a:endParaRPr>
          </a:p>
          <a:p>
            <a:pPr marL="343080" indent="-341640">
              <a:lnSpc>
                <a:spcPct val="105000"/>
              </a:lnSpc>
              <a:spcBef>
                <a:spcPts val="1171"/>
              </a:spcBef>
              <a:buClr>
                <a:srgbClr val="a3c167"/>
              </a:buClr>
              <a:buFont typeface="Wingdings" charset="2"/>
              <a:buChar char=""/>
            </a:pPr>
            <a:r>
              <a:rPr b="0" lang="ru-RU" sz="2600" spc="-1" strike="noStrike">
                <a:solidFill>
                  <a:srgbClr val="000000"/>
                </a:solidFill>
                <a:latin typeface="Arial"/>
                <a:ea typeface="DejaVu Sans"/>
              </a:rPr>
              <a:t>A dollar of saving can be used to finance</a:t>
            </a:r>
            <a:endParaRPr b="0" lang="ru-RU" sz="2600" spc="-1" strike="noStrike">
              <a:latin typeface="Arial"/>
            </a:endParaRPr>
          </a:p>
          <a:p>
            <a:pPr lvl="1" marL="743040" indent="-284400">
              <a:lnSpc>
                <a:spcPct val="105000"/>
              </a:lnSpc>
              <a:spcBef>
                <a:spcPts val="519"/>
              </a:spcBef>
              <a:buClr>
                <a:srgbClr val="996633"/>
              </a:buClr>
              <a:buSzPct val="120000"/>
              <a:buFont typeface="Wingdings" charset="2"/>
              <a:buChar char=""/>
            </a:pPr>
            <a:r>
              <a:rPr b="0" lang="ru-RU" sz="2600" spc="-1" strike="noStrike">
                <a:solidFill>
                  <a:srgbClr val="000000"/>
                </a:solidFill>
                <a:latin typeface="Arial"/>
                <a:ea typeface="DejaVu Sans"/>
              </a:rPr>
              <a:t>the purchase of domestic capital</a:t>
            </a:r>
            <a:endParaRPr b="0" lang="ru-RU" sz="2600" spc="-1" strike="noStrike">
              <a:latin typeface="Arial"/>
            </a:endParaRPr>
          </a:p>
          <a:p>
            <a:pPr lvl="1" marL="743040" indent="-284400">
              <a:lnSpc>
                <a:spcPct val="105000"/>
              </a:lnSpc>
              <a:spcBef>
                <a:spcPts val="519"/>
              </a:spcBef>
              <a:buClr>
                <a:srgbClr val="996633"/>
              </a:buClr>
              <a:buSzPct val="120000"/>
              <a:buFont typeface="Wingdings" charset="2"/>
              <a:buChar char=""/>
            </a:pPr>
            <a:r>
              <a:rPr b="0" lang="ru-RU" sz="2600" spc="-1" strike="noStrike">
                <a:solidFill>
                  <a:srgbClr val="000000"/>
                </a:solidFill>
                <a:latin typeface="Arial"/>
                <a:ea typeface="DejaVu Sans"/>
              </a:rPr>
              <a:t>the purchase of a foreign asset</a:t>
            </a:r>
            <a:endParaRPr b="0" lang="ru-RU" sz="2600" spc="-1" strike="noStrike">
              <a:latin typeface="Arial"/>
            </a:endParaRPr>
          </a:p>
          <a:p>
            <a:pPr marL="343080" indent="-341640">
              <a:lnSpc>
                <a:spcPct val="105000"/>
              </a:lnSpc>
              <a:spcBef>
                <a:spcPts val="1171"/>
              </a:spcBef>
              <a:buClr>
                <a:srgbClr val="a3c167"/>
              </a:buClr>
              <a:buFont typeface="Wingdings" charset="2"/>
              <a:buChar char=""/>
            </a:pPr>
            <a:r>
              <a:rPr b="0" lang="ru-RU" sz="2600" spc="-1" strike="noStrike">
                <a:solidFill>
                  <a:srgbClr val="000000"/>
                </a:solidFill>
                <a:latin typeface="Arial"/>
                <a:ea typeface="DejaVu Sans"/>
              </a:rPr>
              <a:t>So, demand for loanable funds = </a:t>
            </a:r>
            <a:r>
              <a:rPr b="1" i="1" lang="ru-RU" sz="2600" spc="-1" strike="noStrike">
                <a:solidFill>
                  <a:srgbClr val="000000"/>
                </a:solidFill>
                <a:latin typeface="Arial"/>
                <a:ea typeface="DejaVu Sans"/>
              </a:rPr>
              <a:t>I</a:t>
            </a:r>
            <a:r>
              <a:rPr b="0" lang="ru-RU" sz="2600" spc="-1" strike="noStrike">
                <a:solidFill>
                  <a:srgbClr val="000000"/>
                </a:solidFill>
                <a:latin typeface="Arial"/>
                <a:ea typeface="DejaVu Sans"/>
              </a:rPr>
              <a:t> + </a:t>
            </a:r>
            <a:r>
              <a:rPr b="1" i="1" lang="ru-RU" sz="2600" spc="-1" strike="noStrike">
                <a:solidFill>
                  <a:srgbClr val="000000"/>
                </a:solidFill>
                <a:latin typeface="Arial"/>
                <a:ea typeface="DejaVu Sans"/>
              </a:rPr>
              <a:t>NCO</a:t>
            </a:r>
            <a:endParaRPr b="0" lang="ru-RU" sz="2600" spc="-1" strike="noStrike">
              <a:latin typeface="Arial"/>
            </a:endParaRPr>
          </a:p>
        </p:txBody>
      </p:sp>
    </p:spTree>
  </p:cSld>
  <p:transition>
    <p:wipe dir="r"/>
  </p:transition>
  <p:timing>
    <p:tnLst>
      <p:par>
        <p:cTn id="5" dur="indefinite" restart="never" nodeType="tmRoot">
          <p:childTnLst>
            <p:seq>
              <p:cTn id="6" dur="indefinite" nodeType="mainSeq">
                <p:childTnLst>
                  <p:par>
                    <p:cTn id="7" nodeType="clickEffect" fill="hold">
                      <p:stCondLst>
                        <p:cond delay="indefinite"/>
                      </p:stCondLst>
                      <p:childTnLst>
                        <p:par>
                          <p:cTn id="8" nodeType="withEffect" fill="hold">
                            <p:stCondLst>
                              <p:cond delay="0"/>
                            </p:stCondLst>
                            <p:childTnLst>
                              <p:par>
                                <p:cTn id="9" nodeType="clickEffect" fill="hold" presetClass="entr" presetID="22" presetSubtype="8">
                                  <p:stCondLst>
                                    <p:cond delay="0"/>
                                  </p:stCondLst>
                                  <p:childTnLst>
                                    <p:set>
                                      <p:cBhvr>
                                        <p:cTn id="10" dur="1" fill="hold">
                                          <p:stCondLst>
                                            <p:cond delay="0"/>
                                          </p:stCondLst>
                                        </p:cTn>
                                        <p:tgtEl>
                                          <p:spTgt spid="222">
                                            <p:txEl>
                                              <p:pRg st="0" end="41"/>
                                            </p:txEl>
                                          </p:spTgt>
                                        </p:tgtEl>
                                        <p:attrNameLst>
                                          <p:attrName>style.visibility</p:attrName>
                                        </p:attrNameLst>
                                      </p:cBhvr>
                                      <p:to>
                                        <p:strVal val="visible"/>
                                      </p:to>
                                    </p:set>
                                    <p:animEffect filter="wipe(left)" transition="in">
                                      <p:cBhvr additive="repl">
                                        <p:cTn id="11" dur="500"/>
                                        <p:tgtEl>
                                          <p:spTgt spid="222">
                                            <p:txEl>
                                              <p:pRg st="0" end="41"/>
                                            </p:txEl>
                                          </p:spTgt>
                                        </p:tgtEl>
                                      </p:cBhvr>
                                    </p:animEffect>
                                  </p:childTnLst>
                                </p:cTn>
                              </p:par>
                            </p:childTnLst>
                          </p:cTn>
                        </p:par>
                      </p:childTnLst>
                    </p:cTn>
                  </p:par>
                  <p:par>
                    <p:cTn id="12" nodeType="clickEffect" fill="hold">
                      <p:stCondLst>
                        <p:cond delay="indefinite"/>
                      </p:stCondLst>
                      <p:childTnLst>
                        <p:par>
                          <p:cTn id="13" nodeType="withEffect" fill="hold">
                            <p:stCondLst>
                              <p:cond delay="0"/>
                            </p:stCondLst>
                            <p:childTnLst>
                              <p:par>
                                <p:cTn id="14" nodeType="clickEffect" fill="hold" presetClass="entr" presetID="22" presetSubtype="8">
                                  <p:stCondLst>
                                    <p:cond delay="0"/>
                                  </p:stCondLst>
                                  <p:childTnLst>
                                    <p:set>
                                      <p:cBhvr>
                                        <p:cTn id="15" dur="1" fill="hold">
                                          <p:stCondLst>
                                            <p:cond delay="0"/>
                                          </p:stCondLst>
                                        </p:cTn>
                                        <p:tgtEl>
                                          <p:spTgt spid="223">
                                            <p:txEl>
                                              <p:pRg st="0" end="16"/>
                                            </p:txEl>
                                          </p:spTgt>
                                        </p:tgtEl>
                                        <p:attrNameLst>
                                          <p:attrName>style.visibility</p:attrName>
                                        </p:attrNameLst>
                                      </p:cBhvr>
                                      <p:to>
                                        <p:strVal val="visible"/>
                                      </p:to>
                                    </p:set>
                                    <p:animEffect filter="wipe(left)" transition="in">
                                      <p:cBhvr additive="repl">
                                        <p:cTn id="16" dur="500"/>
                                        <p:tgtEl>
                                          <p:spTgt spid="223">
                                            <p:txEl>
                                              <p:pRg st="0" end="16"/>
                                            </p:txEl>
                                          </p:spTgt>
                                        </p:tgtEl>
                                      </p:cBhvr>
                                    </p:animEffect>
                                  </p:childTnLst>
                                </p:cTn>
                              </p:par>
                            </p:childTnLst>
                          </p:cTn>
                        </p:par>
                        <p:par>
                          <p:cTn id="17" nodeType="afterEffect" fill="hold">
                            <p:stCondLst>
                              <p:cond delay="500"/>
                            </p:stCondLst>
                            <p:childTnLst>
                              <p:par>
                                <p:cTn id="18" nodeType="afterEffect" fill="hold" presetClass="entr" presetID="10">
                                  <p:stCondLst>
                                    <p:cond delay="0"/>
                                  </p:stCondLst>
                                  <p:childTnLst>
                                    <p:set>
                                      <p:cBhvr>
                                        <p:cTn id="19" dur="1" fill="hold">
                                          <p:stCondLst>
                                            <p:cond delay="0"/>
                                          </p:stCondLst>
                                        </p:cTn>
                                        <p:attrNameLst>
                                          <p:attrName>style.visibility</p:attrName>
                                        </p:attrNameLst>
                                      </p:cBhvr>
                                      <p:to>
                                        <p:strVal val="visible"/>
                                      </p:to>
                                    </p:set>
                                    <p:animEffect filter="fade" transition="in">
                                      <p:cBhvr additive="repl">
                                        <p:cTn id="20" dur="500"/>
                                      </p:cBhvr>
                                    </p:animEffect>
                                  </p:childTnLst>
                                </p:cTn>
                              </p:par>
                            </p:childTnLst>
                          </p:cTn>
                        </p:par>
                        <p:par>
                          <p:cTn id="21" nodeType="afterEffect" fill="hold">
                            <p:stCondLst>
                              <p:cond delay="1000"/>
                            </p:stCondLst>
                            <p:childTnLst>
                              <p:par>
                                <p:cTn id="22" nodeType="afterEffect" fill="hold" presetClass="entr" presetID="10">
                                  <p:stCondLst>
                                    <p:cond delay="0"/>
                                  </p:stCondLst>
                                  <p:childTnLst>
                                    <p:set>
                                      <p:cBhvr>
                                        <p:cTn id="23" dur="1" fill="hold">
                                          <p:stCondLst>
                                            <p:cond delay="0"/>
                                          </p:stCondLst>
                                        </p:cTn>
                                        <p:attrNameLst>
                                          <p:attrName>style.visibility</p:attrName>
                                        </p:attrNameLst>
                                      </p:cBhvr>
                                      <p:to>
                                        <p:strVal val="visible"/>
                                      </p:to>
                                    </p:set>
                                    <p:animEffect filter="fade" transition="in">
                                      <p:cBhvr additive="repl">
                                        <p:cTn id="24" dur="500"/>
                                      </p:cBhvr>
                                    </p:animEffect>
                                  </p:childTnLst>
                                </p:cTn>
                              </p:par>
                            </p:childTnLst>
                          </p:cTn>
                        </p:par>
                        <p:par>
                          <p:cTn id="25" nodeType="afterEffect" fill="hold">
                            <p:stCondLst>
                              <p:cond delay="1500"/>
                            </p:stCondLst>
                            <p:childTnLst>
                              <p:par>
                                <p:cTn id="26" nodeType="afterEffect" fill="hold" presetClass="entr" presetID="10">
                                  <p:stCondLst>
                                    <p:cond delay="0"/>
                                  </p:stCondLst>
                                  <p:childTnLst>
                                    <p:set>
                                      <p:cBhvr>
                                        <p:cTn id="27" dur="1" fill="hold">
                                          <p:stCondLst>
                                            <p:cond delay="0"/>
                                          </p:stCondLst>
                                        </p:cTn>
                                        <p:attrNameLst>
                                          <p:attrName>style.visibility</p:attrName>
                                        </p:attrNameLst>
                                      </p:cBhvr>
                                      <p:to>
                                        <p:strVal val="visible"/>
                                      </p:to>
                                    </p:set>
                                    <p:animEffect filter="fade" transition="in">
                                      <p:cBhvr additive="repl">
                                        <p:cTn id="28" dur="500"/>
                                      </p:cBhvr>
                                    </p:animEffect>
                                  </p:childTnLst>
                                </p:cTn>
                              </p:par>
                            </p:childTnLst>
                          </p:cTn>
                        </p:par>
                      </p:childTnLst>
                    </p:cTn>
                  </p:par>
                  <p:par>
                    <p:cTn id="29" nodeType="clickEffect" fill="hold">
                      <p:stCondLst>
                        <p:cond delay="indefinite"/>
                      </p:stCondLst>
                      <p:childTnLst>
                        <p:par>
                          <p:cTn id="30" nodeType="withEffect" fill="hold">
                            <p:stCondLst>
                              <p:cond delay="0"/>
                            </p:stCondLst>
                            <p:childTnLst>
                              <p:par>
                                <p:cTn id="31" nodeType="clickEffect" fill="hold" presetClass="entr" presetID="22" presetSubtype="8">
                                  <p:stCondLst>
                                    <p:cond delay="0"/>
                                  </p:stCondLst>
                                  <p:childTnLst>
                                    <p:set>
                                      <p:cBhvr>
                                        <p:cTn id="32" dur="1" fill="hold">
                                          <p:stCondLst>
                                            <p:cond delay="0"/>
                                          </p:stCondLst>
                                        </p:cTn>
                                        <p:tgtEl>
                                          <p:spTgt spid="230">
                                            <p:txEl>
                                              <p:pRg st="0" end="35"/>
                                            </p:txEl>
                                          </p:spTgt>
                                        </p:tgtEl>
                                        <p:attrNameLst>
                                          <p:attrName>style.visibility</p:attrName>
                                        </p:attrNameLst>
                                      </p:cBhvr>
                                      <p:to>
                                        <p:strVal val="visible"/>
                                      </p:to>
                                    </p:set>
                                    <p:animEffect filter="wipe(left)" transition="in">
                                      <p:cBhvr additive="repl">
                                        <p:cTn id="33" dur="500"/>
                                        <p:tgtEl>
                                          <p:spTgt spid="230">
                                            <p:txEl>
                                              <p:pRg st="0" end="35"/>
                                            </p:txEl>
                                          </p:spTgt>
                                        </p:tgtEl>
                                      </p:cBhvr>
                                    </p:animEffect>
                                  </p:childTnLst>
                                </p:cTn>
                              </p:par>
                            </p:childTnLst>
                          </p:cTn>
                        </p:par>
                      </p:childTnLst>
                    </p:cTn>
                  </p:par>
                  <p:par>
                    <p:cTn id="34" nodeType="clickEffect" fill="hold">
                      <p:stCondLst>
                        <p:cond delay="indefinite"/>
                      </p:stCondLst>
                      <p:childTnLst>
                        <p:par>
                          <p:cTn id="35" nodeType="withEffect" fill="hold">
                            <p:stCondLst>
                              <p:cond delay="0"/>
                            </p:stCondLst>
                            <p:childTnLst>
                              <p:par>
                                <p:cTn id="36" nodeType="clickEffect" fill="hold" presetClass="entr" presetID="22" presetSubtype="8">
                                  <p:stCondLst>
                                    <p:cond delay="0"/>
                                  </p:stCondLst>
                                  <p:childTnLst>
                                    <p:set>
                                      <p:cBhvr>
                                        <p:cTn id="37" dur="1" fill="hold">
                                          <p:stCondLst>
                                            <p:cond delay="0"/>
                                          </p:stCondLst>
                                        </p:cTn>
                                        <p:tgtEl>
                                          <p:spTgt spid="230">
                                            <p:txEl>
                                              <p:pRg st="182" end="182"/>
                                            </p:txEl>
                                          </p:spTgt>
                                        </p:tgtEl>
                                        <p:attrNameLst>
                                          <p:attrName>style.visibility</p:attrName>
                                        </p:attrNameLst>
                                      </p:cBhvr>
                                      <p:to>
                                        <p:strVal val="visible"/>
                                      </p:to>
                                    </p:set>
                                    <p:animEffect filter="wipe(left)" transition="in">
                                      <p:cBhvr additive="repl">
                                        <p:cTn id="38" dur="500"/>
                                        <p:tgtEl>
                                          <p:spTgt spid="230">
                                            <p:txEl>
                                              <p:pRg st="182" end="182"/>
                                            </p:txEl>
                                          </p:spTgt>
                                        </p:tgtEl>
                                      </p:cBhvr>
                                    </p:animEffect>
                                  </p:childTnLst>
                                </p:cTn>
                              </p:par>
                            </p:childTnLst>
                          </p:cTn>
                        </p:par>
                      </p:childTnLst>
                    </p:cTn>
                  </p:par>
                  <p:par>
                    <p:cTn id="39" nodeType="clickEffect" fill="hold">
                      <p:stCondLst>
                        <p:cond delay="indefinite"/>
                      </p:stCondLst>
                      <p:childTnLst>
                        <p:par>
                          <p:cTn id="40" nodeType="withEffect" fill="hold">
                            <p:stCondLst>
                              <p:cond delay="0"/>
                            </p:stCondLst>
                            <p:childTnLst>
                              <p:par>
                                <p:cTn id="41" nodeType="clickEffect" fill="hold" presetClass="entr" presetID="22" presetSubtype="8">
                                  <p:stCondLst>
                                    <p:cond delay="0"/>
                                  </p:stCondLst>
                                  <p:childTnLst>
                                    <p:set>
                                      <p:cBhvr>
                                        <p:cTn id="42" dur="1" fill="hold">
                                          <p:stCondLst>
                                            <p:cond delay="0"/>
                                          </p:stCondLst>
                                        </p:cTn>
                                        <p:tgtEl>
                                          <p:spTgt spid="230">
                                            <p:txEl>
                                              <p:pRg st="182" end="182"/>
                                            </p:txEl>
                                          </p:spTgt>
                                        </p:tgtEl>
                                        <p:attrNameLst>
                                          <p:attrName>style.visibility</p:attrName>
                                        </p:attrNameLst>
                                      </p:cBhvr>
                                      <p:to>
                                        <p:strVal val="visible"/>
                                      </p:to>
                                    </p:set>
                                    <p:animEffect filter="wipe(left)" transition="in">
                                      <p:cBhvr additive="repl">
                                        <p:cTn id="43" dur="500"/>
                                        <p:tgtEl>
                                          <p:spTgt spid="230">
                                            <p:txEl>
                                              <p:pRg st="182" end="182"/>
                                            </p:txEl>
                                          </p:spTgt>
                                        </p:tgtEl>
                                      </p:cBhvr>
                                    </p:animEffect>
                                  </p:childTnLst>
                                </p:cTn>
                              </p:par>
                            </p:childTnLst>
                          </p:cTn>
                        </p:par>
                      </p:childTnLst>
                    </p:cTn>
                  </p:par>
                  <p:par>
                    <p:cTn id="44" nodeType="clickEffect" fill="hold">
                      <p:stCondLst>
                        <p:cond delay="indefinite"/>
                      </p:stCondLst>
                      <p:childTnLst>
                        <p:par>
                          <p:cTn id="45" nodeType="withEffect" fill="hold">
                            <p:stCondLst>
                              <p:cond delay="0"/>
                            </p:stCondLst>
                            <p:childTnLst>
                              <p:par>
                                <p:cTn id="46" nodeType="clickEffect" fill="hold" presetClass="entr" presetID="22" presetSubtype="8">
                                  <p:stCondLst>
                                    <p:cond delay="0"/>
                                  </p:stCondLst>
                                  <p:childTnLst>
                                    <p:set>
                                      <p:cBhvr>
                                        <p:cTn id="47" dur="1" fill="hold">
                                          <p:stCondLst>
                                            <p:cond delay="0"/>
                                          </p:stCondLst>
                                        </p:cTn>
                                        <p:tgtEl>
                                          <p:spTgt spid="230">
                                            <p:txEl>
                                              <p:pRg st="182" end="182"/>
                                            </p:txEl>
                                          </p:spTgt>
                                        </p:tgtEl>
                                        <p:attrNameLst>
                                          <p:attrName>style.visibility</p:attrName>
                                        </p:attrNameLst>
                                      </p:cBhvr>
                                      <p:to>
                                        <p:strVal val="visible"/>
                                      </p:to>
                                    </p:set>
                                    <p:animEffect filter="wipe(left)" transition="in">
                                      <p:cBhvr additive="repl">
                                        <p:cTn id="48" dur="500"/>
                                        <p:tgtEl>
                                          <p:spTgt spid="230">
                                            <p:txEl>
                                              <p:pRg st="182" end="182"/>
                                            </p:txEl>
                                          </p:spTgt>
                                        </p:tgtEl>
                                      </p:cBhvr>
                                    </p:animEffect>
                                  </p:childTnLst>
                                </p:cTn>
                              </p:par>
                            </p:childTnLst>
                          </p:cTn>
                        </p:par>
                      </p:childTnLst>
                    </p:cTn>
                  </p:par>
                  <p:par>
                    <p:cTn id="49" nodeType="clickEffect" fill="hold">
                      <p:stCondLst>
                        <p:cond delay="indefinite"/>
                      </p:stCondLst>
                      <p:childTnLst>
                        <p:par>
                          <p:cTn id="50" nodeType="withEffect" fill="hold">
                            <p:stCondLst>
                              <p:cond delay="0"/>
                            </p:stCondLst>
                            <p:childTnLst>
                              <p:par>
                                <p:cTn id="51" nodeType="clickEffect" fill="hold" presetClass="entr" presetID="22" presetSubtype="8">
                                  <p:stCondLst>
                                    <p:cond delay="0"/>
                                  </p:stCondLst>
                                  <p:childTnLst>
                                    <p:set>
                                      <p:cBhvr>
                                        <p:cTn id="52" dur="1" fill="hold">
                                          <p:stCondLst>
                                            <p:cond delay="0"/>
                                          </p:stCondLst>
                                        </p:cTn>
                                        <p:tgtEl>
                                          <p:spTgt spid="230">
                                            <p:txEl>
                                              <p:pRg st="182" end="182"/>
                                            </p:txEl>
                                          </p:spTgt>
                                        </p:tgtEl>
                                        <p:attrNameLst>
                                          <p:attrName>style.visibility</p:attrName>
                                        </p:attrNameLst>
                                      </p:cBhvr>
                                      <p:to>
                                        <p:strVal val="visible"/>
                                      </p:to>
                                    </p:set>
                                    <p:animEffect filter="wipe(left)" transition="in">
                                      <p:cBhvr additive="repl">
                                        <p:cTn id="53" dur="500"/>
                                        <p:tgtEl>
                                          <p:spTgt spid="230">
                                            <p:txEl>
                                              <p:pRg st="182" end="18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ffcc">
            <a:alpha val="50000"/>
          </a:srgbClr>
        </a:solidFill>
      </p:bgPr>
    </p:bg>
    <p:spTree>
      <p:nvGrpSpPr>
        <p:cNvPr id="1" name=""/>
        <p:cNvGrpSpPr/>
        <p:nvPr/>
      </p:nvGrpSpPr>
      <p:grpSpPr>
        <a:xfrm>
          <a:off x="0" y="0"/>
          <a:ext cx="0" cy="0"/>
          <a:chOff x="0" y="0"/>
          <a:chExt cx="0" cy="0"/>
        </a:xfrm>
      </p:grpSpPr>
      <p:sp>
        <p:nvSpPr>
          <p:cNvPr id="558" name="CustomShape 1"/>
          <p:cNvSpPr/>
          <p:nvPr/>
        </p:nvSpPr>
        <p:spPr>
          <a:xfrm>
            <a:off x="457200" y="76320"/>
            <a:ext cx="8533080" cy="91296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ru-RU" sz="3200" spc="-1" strike="noStrike">
                <a:solidFill>
                  <a:srgbClr val="006699"/>
                </a:solidFill>
                <a:latin typeface="Tahoma"/>
                <a:ea typeface="Tahoma"/>
              </a:rPr>
              <a:t>Examples of Capital Flight:  Argentina, 2002</a:t>
            </a:r>
            <a:endParaRPr b="0" lang="ru-RU" sz="3200" spc="-1" strike="noStrike">
              <a:latin typeface="Arial"/>
            </a:endParaRPr>
          </a:p>
        </p:txBody>
      </p:sp>
      <p:pic>
        <p:nvPicPr>
          <p:cNvPr id="559" name="Picture 3" descr=""/>
          <p:cNvPicPr/>
          <p:nvPr/>
        </p:nvPicPr>
        <p:blipFill>
          <a:blip r:embed="rId1"/>
          <a:stretch/>
        </p:blipFill>
        <p:spPr>
          <a:xfrm>
            <a:off x="223920" y="717480"/>
            <a:ext cx="8645760" cy="5905800"/>
          </a:xfrm>
          <a:prstGeom prst="rect">
            <a:avLst/>
          </a:prstGeom>
          <a:ln>
            <a:noFill/>
          </a:ln>
        </p:spPr>
      </p:pic>
    </p:spTree>
  </p:cSld>
  <p:transition>
    <p:pull dir="ld"/>
  </p:transition>
  <p:timing>
    <p:tnLst>
      <p:par>
        <p:cTn id="837" dur="indefinite" restart="never" nodeType="tmRoot">
          <p:childTnLst>
            <p:seq>
              <p:cTn id="838"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CustomShape 1"/>
          <p:cNvSpPr/>
          <p:nvPr/>
        </p:nvSpPr>
        <p:spPr>
          <a:xfrm>
            <a:off x="457200" y="219240"/>
            <a:ext cx="8228160" cy="64800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CONCLUSION</a:t>
            </a:r>
            <a:endParaRPr b="0" lang="ru-RU" sz="3400" spc="-1" strike="noStrike">
              <a:latin typeface="Arial"/>
            </a:endParaRPr>
          </a:p>
        </p:txBody>
      </p:sp>
      <p:sp>
        <p:nvSpPr>
          <p:cNvPr id="561" name="CustomShape 2"/>
          <p:cNvSpPr/>
          <p:nvPr/>
        </p:nvSpPr>
        <p:spPr>
          <a:xfrm>
            <a:off x="457200" y="1219320"/>
            <a:ext cx="8228160" cy="498960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839"/>
              </a:spcBef>
              <a:buClr>
                <a:srgbClr val="a3c167"/>
              </a:buClr>
              <a:buFont typeface="Wingdings" charset="2"/>
              <a:buChar char=""/>
            </a:pPr>
            <a:r>
              <a:rPr b="0" lang="ru-RU" sz="2800" spc="-1" strike="noStrike">
                <a:solidFill>
                  <a:srgbClr val="000000"/>
                </a:solidFill>
                <a:latin typeface="Arial"/>
                <a:ea typeface="DejaVu Sans"/>
              </a:rPr>
              <a:t>The U.S. economy is becoming increasingly open:</a:t>
            </a:r>
            <a:endParaRPr b="0" lang="ru-RU" sz="2800" spc="-1" strike="noStrike">
              <a:latin typeface="Arial"/>
            </a:endParaRPr>
          </a:p>
          <a:p>
            <a:pPr lvl="1" marL="743040" indent="-284400">
              <a:lnSpc>
                <a:spcPct val="105000"/>
              </a:lnSpc>
              <a:spcBef>
                <a:spcPts val="811"/>
              </a:spcBef>
              <a:buClr>
                <a:srgbClr val="cc9900"/>
              </a:buClr>
              <a:buFont typeface="Wingdings" charset="2"/>
              <a:buChar char=""/>
            </a:pPr>
            <a:r>
              <a:rPr b="0" lang="ru-RU" sz="2700" spc="-1" strike="noStrike">
                <a:solidFill>
                  <a:srgbClr val="000000"/>
                </a:solidFill>
                <a:latin typeface="Arial"/>
                <a:ea typeface="DejaVu Sans"/>
              </a:rPr>
              <a:t>Trade in g&amp;s is rising relative to GDP. </a:t>
            </a:r>
            <a:endParaRPr b="0" lang="ru-RU" sz="2700" spc="-1" strike="noStrike">
              <a:latin typeface="Arial"/>
            </a:endParaRPr>
          </a:p>
          <a:p>
            <a:pPr lvl="1" marL="743040" indent="-284400">
              <a:lnSpc>
                <a:spcPct val="105000"/>
              </a:lnSpc>
              <a:spcBef>
                <a:spcPts val="811"/>
              </a:spcBef>
              <a:buClr>
                <a:srgbClr val="cc9900"/>
              </a:buClr>
              <a:buFont typeface="Wingdings" charset="2"/>
              <a:buChar char=""/>
            </a:pPr>
            <a:r>
              <a:rPr b="0" lang="ru-RU" sz="2700" spc="-1" strike="noStrike">
                <a:solidFill>
                  <a:srgbClr val="000000"/>
                </a:solidFill>
                <a:latin typeface="Arial"/>
                <a:ea typeface="DejaVu Sans"/>
              </a:rPr>
              <a:t>Increasingly, people hold international assets in their portfolios and firms finance investment with foreign capital.</a:t>
            </a:r>
            <a:endParaRPr b="0" lang="ru-RU" sz="2700" spc="-1" strike="noStrike">
              <a:latin typeface="Arial"/>
            </a:endParaRPr>
          </a:p>
        </p:txBody>
      </p:sp>
    </p:spTree>
  </p:cSld>
  <p:transition>
    <p:wipe dir="r"/>
  </p:transition>
  <p:timing>
    <p:tnLst>
      <p:par>
        <p:cTn id="839" dur="indefinite" restart="never" nodeType="tmRoot">
          <p:childTnLst>
            <p:seq>
              <p:cTn id="840" dur="indefinite" nodeType="mainSeq">
                <p:childTnLst>
                  <p:par>
                    <p:cTn id="841" nodeType="clickEffect" fill="hold">
                      <p:stCondLst>
                        <p:cond delay="indefinite"/>
                      </p:stCondLst>
                      <p:childTnLst>
                        <p:par>
                          <p:cTn id="842" nodeType="withEffect" fill="hold">
                            <p:stCondLst>
                              <p:cond delay="0"/>
                            </p:stCondLst>
                            <p:childTnLst>
                              <p:par>
                                <p:cTn id="843" nodeType="clickEffect" fill="hold" presetClass="entr" presetID="22" presetSubtype="8">
                                  <p:stCondLst>
                                    <p:cond delay="0"/>
                                  </p:stCondLst>
                                  <p:childTnLst>
                                    <p:set>
                                      <p:cBhvr>
                                        <p:cTn id="844" dur="1" fill="hold">
                                          <p:stCondLst>
                                            <p:cond delay="0"/>
                                          </p:stCondLst>
                                        </p:cTn>
                                        <p:tgtEl>
                                          <p:spTgt spid="561">
                                            <p:txEl>
                                              <p:pRg st="0" end="48"/>
                                            </p:txEl>
                                          </p:spTgt>
                                        </p:tgtEl>
                                        <p:attrNameLst>
                                          <p:attrName>style.visibility</p:attrName>
                                        </p:attrNameLst>
                                      </p:cBhvr>
                                      <p:to>
                                        <p:strVal val="visible"/>
                                      </p:to>
                                    </p:set>
                                    <p:animEffect filter="wipe(left)" transition="in">
                                      <p:cBhvr additive="repl">
                                        <p:cTn id="845" dur="500"/>
                                        <p:tgtEl>
                                          <p:spTgt spid="561">
                                            <p:txEl>
                                              <p:pRg st="0" end="48"/>
                                            </p:txEl>
                                          </p:spTgt>
                                        </p:tgtEl>
                                      </p:cBhvr>
                                    </p:animEffect>
                                  </p:childTnLst>
                                </p:cTn>
                              </p:par>
                            </p:childTnLst>
                          </p:cTn>
                        </p:par>
                      </p:childTnLst>
                    </p:cTn>
                  </p:par>
                  <p:par>
                    <p:cTn id="846" nodeType="clickEffect" fill="hold">
                      <p:stCondLst>
                        <p:cond delay="indefinite"/>
                      </p:stCondLst>
                      <p:childTnLst>
                        <p:par>
                          <p:cTn id="847" nodeType="withEffect" fill="hold">
                            <p:stCondLst>
                              <p:cond delay="0"/>
                            </p:stCondLst>
                            <p:childTnLst>
                              <p:par>
                                <p:cTn id="848" nodeType="clickEffect" fill="hold" presetClass="entr" presetID="22" presetSubtype="8">
                                  <p:stCondLst>
                                    <p:cond delay="0"/>
                                  </p:stCondLst>
                                  <p:childTnLst>
                                    <p:set>
                                      <p:cBhvr>
                                        <p:cTn id="849" dur="1" fill="hold">
                                          <p:stCondLst>
                                            <p:cond delay="0"/>
                                          </p:stCondLst>
                                        </p:cTn>
                                        <p:tgtEl>
                                          <p:spTgt spid="561">
                                            <p:txEl>
                                              <p:pRg st="207" end="207"/>
                                            </p:txEl>
                                          </p:spTgt>
                                        </p:tgtEl>
                                        <p:attrNameLst>
                                          <p:attrName>style.visibility</p:attrName>
                                        </p:attrNameLst>
                                      </p:cBhvr>
                                      <p:to>
                                        <p:strVal val="visible"/>
                                      </p:to>
                                    </p:set>
                                    <p:animEffect filter="wipe(left)" transition="in">
                                      <p:cBhvr additive="repl">
                                        <p:cTn id="850" dur="500"/>
                                        <p:tgtEl>
                                          <p:spTgt spid="561">
                                            <p:txEl>
                                              <p:pRg st="207" end="207"/>
                                            </p:txEl>
                                          </p:spTgt>
                                        </p:tgtEl>
                                      </p:cBhvr>
                                    </p:animEffect>
                                  </p:childTnLst>
                                </p:cTn>
                              </p:par>
                            </p:childTnLst>
                          </p:cTn>
                        </p:par>
                      </p:childTnLst>
                    </p:cTn>
                  </p:par>
                  <p:par>
                    <p:cTn id="851" nodeType="clickEffect" fill="hold">
                      <p:stCondLst>
                        <p:cond delay="indefinite"/>
                      </p:stCondLst>
                      <p:childTnLst>
                        <p:par>
                          <p:cTn id="852" nodeType="withEffect" fill="hold">
                            <p:stCondLst>
                              <p:cond delay="0"/>
                            </p:stCondLst>
                            <p:childTnLst>
                              <p:par>
                                <p:cTn id="853" nodeType="clickEffect" fill="hold" presetClass="entr" presetID="22" presetSubtype="8">
                                  <p:stCondLst>
                                    <p:cond delay="0"/>
                                  </p:stCondLst>
                                  <p:childTnLst>
                                    <p:set>
                                      <p:cBhvr>
                                        <p:cTn id="854" dur="1" fill="hold">
                                          <p:stCondLst>
                                            <p:cond delay="0"/>
                                          </p:stCondLst>
                                        </p:cTn>
                                        <p:tgtEl>
                                          <p:spTgt spid="561">
                                            <p:txEl>
                                              <p:pRg st="207" end="207"/>
                                            </p:txEl>
                                          </p:spTgt>
                                        </p:tgtEl>
                                        <p:attrNameLst>
                                          <p:attrName>style.visibility</p:attrName>
                                        </p:attrNameLst>
                                      </p:cBhvr>
                                      <p:to>
                                        <p:strVal val="visible"/>
                                      </p:to>
                                    </p:set>
                                    <p:animEffect filter="wipe(left)" transition="in">
                                      <p:cBhvr additive="repl">
                                        <p:cTn id="855" dur="500"/>
                                        <p:tgtEl>
                                          <p:spTgt spid="561">
                                            <p:txEl>
                                              <p:pRg st="207" end="20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CustomShape 1"/>
          <p:cNvSpPr/>
          <p:nvPr/>
        </p:nvSpPr>
        <p:spPr>
          <a:xfrm>
            <a:off x="457200" y="219240"/>
            <a:ext cx="8228160" cy="64800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CONCLUSION</a:t>
            </a:r>
            <a:endParaRPr b="0" lang="ru-RU" sz="3400" spc="-1" strike="noStrike">
              <a:latin typeface="Arial"/>
            </a:endParaRPr>
          </a:p>
        </p:txBody>
      </p:sp>
      <p:sp>
        <p:nvSpPr>
          <p:cNvPr id="563" name="CustomShape 2"/>
          <p:cNvSpPr/>
          <p:nvPr/>
        </p:nvSpPr>
        <p:spPr>
          <a:xfrm>
            <a:off x="457200" y="1001880"/>
            <a:ext cx="8228160" cy="530064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Yet, we should be careful not to blame our problems on the international economy.  </a:t>
            </a:r>
            <a:endParaRPr b="0" lang="ru-RU" sz="2800" spc="-1" strike="noStrike">
              <a:latin typeface="Arial"/>
            </a:endParaRPr>
          </a:p>
          <a:p>
            <a:pPr lvl="1" marL="743040" indent="-284400">
              <a:lnSpc>
                <a:spcPct val="105000"/>
              </a:lnSpc>
              <a:spcBef>
                <a:spcPts val="300"/>
              </a:spcBef>
              <a:buClr>
                <a:srgbClr val="cc9900"/>
              </a:buClr>
              <a:buFont typeface="Wingdings" charset="2"/>
              <a:buChar char=""/>
            </a:pPr>
            <a:r>
              <a:rPr b="0" lang="ru-RU" sz="2700" spc="-1" strike="noStrike">
                <a:solidFill>
                  <a:srgbClr val="000000"/>
                </a:solidFill>
                <a:latin typeface="Arial"/>
                <a:ea typeface="DejaVu Sans"/>
              </a:rPr>
              <a:t>Our trade deficit is not caused by </a:t>
            </a:r>
            <a:br/>
            <a:r>
              <a:rPr b="0" lang="ru-RU" sz="2700" spc="-1" strike="noStrike">
                <a:solidFill>
                  <a:srgbClr val="000000"/>
                </a:solidFill>
                <a:latin typeface="Arial"/>
                <a:ea typeface="DejaVu Sans"/>
              </a:rPr>
              <a:t>other countries’ “unfair” trade practices, </a:t>
            </a:r>
            <a:br/>
            <a:r>
              <a:rPr b="0" lang="ru-RU" sz="2700" spc="-1" strike="noStrike">
                <a:solidFill>
                  <a:srgbClr val="000000"/>
                </a:solidFill>
                <a:latin typeface="Arial"/>
                <a:ea typeface="DejaVu Sans"/>
              </a:rPr>
              <a:t>but by our own low saving.</a:t>
            </a:r>
            <a:endParaRPr b="0" lang="ru-RU" sz="2700" spc="-1" strike="noStrike">
              <a:latin typeface="Arial"/>
            </a:endParaRPr>
          </a:p>
          <a:p>
            <a:pPr lvl="1" marL="743040" indent="-284400">
              <a:lnSpc>
                <a:spcPct val="105000"/>
              </a:lnSpc>
              <a:spcBef>
                <a:spcPts val="300"/>
              </a:spcBef>
              <a:buClr>
                <a:srgbClr val="cc9900"/>
              </a:buClr>
              <a:buFont typeface="Wingdings" charset="2"/>
              <a:buChar char=""/>
            </a:pPr>
            <a:r>
              <a:rPr b="0" lang="ru-RU" sz="2700" spc="-1" strike="noStrike">
                <a:solidFill>
                  <a:srgbClr val="000000"/>
                </a:solidFill>
                <a:latin typeface="Arial"/>
                <a:ea typeface="DejaVu Sans"/>
              </a:rPr>
              <a:t>Stagnant living standards are not caused by imports, but by low productivity growth.  </a:t>
            </a:r>
            <a:endParaRPr b="0" lang="ru-RU" sz="2700" spc="-1" strike="noStrike">
              <a:latin typeface="Arial"/>
            </a:endParaRPr>
          </a:p>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When politicians and commentators </a:t>
            </a:r>
            <a:br/>
            <a:r>
              <a:rPr b="0" lang="ru-RU" sz="2800" spc="-1" strike="noStrike">
                <a:solidFill>
                  <a:srgbClr val="000000"/>
                </a:solidFill>
                <a:latin typeface="Arial"/>
                <a:ea typeface="DejaVu Sans"/>
              </a:rPr>
              <a:t>discuss international trade and finance, </a:t>
            </a:r>
            <a:br/>
            <a:r>
              <a:rPr b="0" lang="ru-RU" sz="2800" spc="-1" strike="noStrike">
                <a:solidFill>
                  <a:srgbClr val="000000"/>
                </a:solidFill>
                <a:latin typeface="Arial"/>
                <a:ea typeface="DejaVu Sans"/>
              </a:rPr>
              <a:t>the lessons of this and the preceding chapter </a:t>
            </a:r>
            <a:br/>
            <a:r>
              <a:rPr b="0" lang="ru-RU" sz="2800" spc="-1" strike="noStrike">
                <a:solidFill>
                  <a:srgbClr val="000000"/>
                </a:solidFill>
                <a:latin typeface="Arial"/>
                <a:ea typeface="DejaVu Sans"/>
              </a:rPr>
              <a:t>can help separate myth from reality. </a:t>
            </a:r>
            <a:endParaRPr b="0" lang="ru-RU" sz="2800" spc="-1" strike="noStrike">
              <a:latin typeface="Arial"/>
            </a:endParaRPr>
          </a:p>
        </p:txBody>
      </p:sp>
    </p:spTree>
  </p:cSld>
  <p:transition>
    <p:wipe dir="r"/>
  </p:transition>
  <p:timing>
    <p:tnLst>
      <p:par>
        <p:cTn id="856" dur="indefinite" restart="never" nodeType="tmRoot">
          <p:childTnLst>
            <p:seq>
              <p:cTn id="857" dur="indefinite" nodeType="mainSeq">
                <p:childTnLst>
                  <p:par>
                    <p:cTn id="858" nodeType="clickEffect" fill="hold">
                      <p:stCondLst>
                        <p:cond delay="indefinite"/>
                      </p:stCondLst>
                      <p:childTnLst>
                        <p:par>
                          <p:cTn id="859" nodeType="withEffect" fill="hold">
                            <p:stCondLst>
                              <p:cond delay="0"/>
                            </p:stCondLst>
                            <p:childTnLst>
                              <p:par>
                                <p:cTn id="860" nodeType="clickEffect" fill="hold" presetClass="entr" presetID="22" presetSubtype="8">
                                  <p:stCondLst>
                                    <p:cond delay="0"/>
                                  </p:stCondLst>
                                  <p:childTnLst>
                                    <p:set>
                                      <p:cBhvr>
                                        <p:cTn id="861" dur="1" fill="hold">
                                          <p:stCondLst>
                                            <p:cond delay="0"/>
                                          </p:stCondLst>
                                        </p:cTn>
                                        <p:tgtEl>
                                          <p:spTgt spid="563">
                                            <p:txEl>
                                              <p:pRg st="0" end="84"/>
                                            </p:txEl>
                                          </p:spTgt>
                                        </p:tgtEl>
                                        <p:attrNameLst>
                                          <p:attrName>style.visibility</p:attrName>
                                        </p:attrNameLst>
                                      </p:cBhvr>
                                      <p:to>
                                        <p:strVal val="visible"/>
                                      </p:to>
                                    </p:set>
                                    <p:animEffect filter="wipe(left)" transition="in">
                                      <p:cBhvr additive="repl">
                                        <p:cTn id="862" dur="500"/>
                                        <p:tgtEl>
                                          <p:spTgt spid="563">
                                            <p:txEl>
                                              <p:pRg st="0" end="84"/>
                                            </p:txEl>
                                          </p:spTgt>
                                        </p:tgtEl>
                                      </p:cBhvr>
                                    </p:animEffect>
                                  </p:childTnLst>
                                </p:cTn>
                              </p:par>
                            </p:childTnLst>
                          </p:cTn>
                        </p:par>
                      </p:childTnLst>
                    </p:cTn>
                  </p:par>
                  <p:par>
                    <p:cTn id="863" nodeType="clickEffect" fill="hold">
                      <p:stCondLst>
                        <p:cond delay="indefinite"/>
                      </p:stCondLst>
                      <p:childTnLst>
                        <p:par>
                          <p:cTn id="864" nodeType="withEffect" fill="hold">
                            <p:stCondLst>
                              <p:cond delay="0"/>
                            </p:stCondLst>
                            <p:childTnLst>
                              <p:par>
                                <p:cTn id="865" nodeType="clickEffect" fill="hold" presetClass="entr" presetID="22" presetSubtype="8">
                                  <p:stCondLst>
                                    <p:cond delay="0"/>
                                  </p:stCondLst>
                                  <p:childTnLst>
                                    <p:set>
                                      <p:cBhvr>
                                        <p:cTn id="866" dur="1" fill="hold">
                                          <p:stCondLst>
                                            <p:cond delay="0"/>
                                          </p:stCondLst>
                                        </p:cTn>
                                        <p:tgtEl>
                                          <p:spTgt spid="563">
                                            <p:txEl>
                                              <p:pRg st="440" end="440"/>
                                            </p:txEl>
                                          </p:spTgt>
                                        </p:tgtEl>
                                        <p:attrNameLst>
                                          <p:attrName>style.visibility</p:attrName>
                                        </p:attrNameLst>
                                      </p:cBhvr>
                                      <p:to>
                                        <p:strVal val="visible"/>
                                      </p:to>
                                    </p:set>
                                    <p:animEffect filter="wipe(left)" transition="in">
                                      <p:cBhvr additive="repl">
                                        <p:cTn id="867" dur="500"/>
                                        <p:tgtEl>
                                          <p:spTgt spid="563">
                                            <p:txEl>
                                              <p:pRg st="440" end="440"/>
                                            </p:txEl>
                                          </p:spTgt>
                                        </p:tgtEl>
                                      </p:cBhvr>
                                    </p:animEffect>
                                  </p:childTnLst>
                                </p:cTn>
                              </p:par>
                            </p:childTnLst>
                          </p:cTn>
                        </p:par>
                      </p:childTnLst>
                    </p:cTn>
                  </p:par>
                  <p:par>
                    <p:cTn id="868" nodeType="clickEffect" fill="hold">
                      <p:stCondLst>
                        <p:cond delay="indefinite"/>
                      </p:stCondLst>
                      <p:childTnLst>
                        <p:par>
                          <p:cTn id="869" nodeType="withEffect" fill="hold">
                            <p:stCondLst>
                              <p:cond delay="0"/>
                            </p:stCondLst>
                            <p:childTnLst>
                              <p:par>
                                <p:cTn id="870" nodeType="clickEffect" fill="hold" presetClass="entr" presetID="22" presetSubtype="8">
                                  <p:stCondLst>
                                    <p:cond delay="0"/>
                                  </p:stCondLst>
                                  <p:childTnLst>
                                    <p:set>
                                      <p:cBhvr>
                                        <p:cTn id="871" dur="1" fill="hold">
                                          <p:stCondLst>
                                            <p:cond delay="0"/>
                                          </p:stCondLst>
                                        </p:cTn>
                                        <p:tgtEl>
                                          <p:spTgt spid="563">
                                            <p:txEl>
                                              <p:pRg st="440" end="440"/>
                                            </p:txEl>
                                          </p:spTgt>
                                        </p:tgtEl>
                                        <p:attrNameLst>
                                          <p:attrName>style.visibility</p:attrName>
                                        </p:attrNameLst>
                                      </p:cBhvr>
                                      <p:to>
                                        <p:strVal val="visible"/>
                                      </p:to>
                                    </p:set>
                                    <p:animEffect filter="wipe(left)" transition="in">
                                      <p:cBhvr additive="repl">
                                        <p:cTn id="872" dur="500"/>
                                        <p:tgtEl>
                                          <p:spTgt spid="563">
                                            <p:txEl>
                                              <p:pRg st="440" end="440"/>
                                            </p:txEl>
                                          </p:spTgt>
                                        </p:tgtEl>
                                      </p:cBhvr>
                                    </p:animEffect>
                                  </p:childTnLst>
                                </p:cTn>
                              </p:par>
                            </p:childTnLst>
                          </p:cTn>
                        </p:par>
                      </p:childTnLst>
                    </p:cTn>
                  </p:par>
                  <p:par>
                    <p:cTn id="873" nodeType="clickEffect" fill="hold">
                      <p:stCondLst>
                        <p:cond delay="indefinite"/>
                      </p:stCondLst>
                      <p:childTnLst>
                        <p:par>
                          <p:cTn id="874" nodeType="withEffect" fill="hold">
                            <p:stCondLst>
                              <p:cond delay="0"/>
                            </p:stCondLst>
                            <p:childTnLst>
                              <p:par>
                                <p:cTn id="875" nodeType="clickEffect" fill="hold" presetClass="entr" presetID="22" presetSubtype="8">
                                  <p:stCondLst>
                                    <p:cond delay="0"/>
                                  </p:stCondLst>
                                  <p:childTnLst>
                                    <p:set>
                                      <p:cBhvr>
                                        <p:cTn id="876" dur="1" fill="hold">
                                          <p:stCondLst>
                                            <p:cond delay="0"/>
                                          </p:stCondLst>
                                        </p:cTn>
                                        <p:tgtEl>
                                          <p:spTgt spid="563">
                                            <p:txEl>
                                              <p:pRg st="440" end="440"/>
                                            </p:txEl>
                                          </p:spTgt>
                                        </p:tgtEl>
                                        <p:attrNameLst>
                                          <p:attrName>style.visibility</p:attrName>
                                        </p:attrNameLst>
                                      </p:cBhvr>
                                      <p:to>
                                        <p:strVal val="visible"/>
                                      </p:to>
                                    </p:set>
                                    <p:animEffect filter="wipe(left)" transition="in">
                                      <p:cBhvr additive="repl">
                                        <p:cTn id="877" dur="500"/>
                                        <p:tgtEl>
                                          <p:spTgt spid="563">
                                            <p:txEl>
                                              <p:pRg st="440" end="44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ee8c4">
            <a:alpha val="80000"/>
          </a:srgbClr>
        </a:solidFill>
      </p:bgPr>
    </p:bg>
    <p:spTree>
      <p:nvGrpSpPr>
        <p:cNvPr id="1" name=""/>
        <p:cNvGrpSpPr/>
        <p:nvPr/>
      </p:nvGrpSpPr>
      <p:grpSpPr>
        <a:xfrm>
          <a:off x="0" y="0"/>
          <a:ext cx="0" cy="0"/>
          <a:chOff x="0" y="0"/>
          <a:chExt cx="0" cy="0"/>
        </a:xfrm>
      </p:grpSpPr>
      <p:sp>
        <p:nvSpPr>
          <p:cNvPr id="564" name="CustomShape 1"/>
          <p:cNvSpPr/>
          <p:nvPr/>
        </p:nvSpPr>
        <p:spPr>
          <a:xfrm>
            <a:off x="0" y="0"/>
            <a:ext cx="303480" cy="6856560"/>
          </a:xfrm>
          <a:prstGeom prst="rect">
            <a:avLst/>
          </a:prstGeom>
          <a:solidFill>
            <a:srgbClr val="ae1237"/>
          </a:solidFill>
          <a:ln w="9360">
            <a:noFill/>
          </a:ln>
        </p:spPr>
        <p:style>
          <a:lnRef idx="0"/>
          <a:fillRef idx="0"/>
          <a:effectRef idx="0"/>
          <a:fontRef idx="minor"/>
        </p:style>
      </p:sp>
      <p:sp>
        <p:nvSpPr>
          <p:cNvPr id="565" name="CustomShape 2"/>
          <p:cNvSpPr/>
          <p:nvPr/>
        </p:nvSpPr>
        <p:spPr>
          <a:xfrm>
            <a:off x="533520" y="189000"/>
            <a:ext cx="8456760" cy="723960"/>
          </a:xfrm>
          <a:prstGeom prst="rect">
            <a:avLst/>
          </a:prstGeom>
          <a:solidFill>
            <a:srgbClr val="caca92">
              <a:alpha val="50000"/>
            </a:srgbClr>
          </a:solidFill>
          <a:ln>
            <a:noFill/>
          </a:ln>
        </p:spPr>
        <p:style>
          <a:lnRef idx="0"/>
          <a:fillRef idx="0"/>
          <a:effectRef idx="0"/>
          <a:fontRef idx="minor"/>
        </p:style>
        <p:txBody>
          <a:bodyPr lIns="90000" rIns="90000" tIns="45000" bIns="0" anchor="b"/>
          <a:p>
            <a:pPr>
              <a:lnSpc>
                <a:spcPct val="105000"/>
              </a:lnSpc>
            </a:pPr>
            <a:r>
              <a:rPr b="1" lang="ru-RU" sz="3000" spc="488" strike="noStrike">
                <a:solidFill>
                  <a:srgbClr val="960000"/>
                </a:solidFill>
                <a:latin typeface="Arial"/>
                <a:ea typeface="Tahoma"/>
              </a:rPr>
              <a:t>SUMMARY</a:t>
            </a:r>
            <a:endParaRPr b="0" lang="ru-RU" sz="3000" spc="-1" strike="noStrike">
              <a:latin typeface="Arial"/>
            </a:endParaRPr>
          </a:p>
        </p:txBody>
      </p:sp>
      <p:sp>
        <p:nvSpPr>
          <p:cNvPr id="566" name="CustomShape 3"/>
          <p:cNvSpPr/>
          <p:nvPr/>
        </p:nvSpPr>
        <p:spPr>
          <a:xfrm>
            <a:off x="457200" y="1371600"/>
            <a:ext cx="8228160" cy="510408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199"/>
              </a:spcBef>
              <a:buClr>
                <a:srgbClr val="000000"/>
              </a:buClr>
              <a:buSzPct val="120000"/>
              <a:buFont typeface="Arial"/>
              <a:buChar char="•"/>
            </a:pPr>
            <a:r>
              <a:rPr b="0" lang="ru-RU" sz="2800" spc="-1" strike="noStrike">
                <a:solidFill>
                  <a:srgbClr val="000000"/>
                </a:solidFill>
                <a:latin typeface="Arial"/>
                <a:ea typeface="DejaVu Sans"/>
              </a:rPr>
              <a:t>In an open economy, the real interest rate adjusts to balance the supply of loanable funds (saving) with the demand for loanable funds (domestic investment and net capital outflow).  </a:t>
            </a:r>
            <a:endParaRPr b="0" lang="ru-RU" sz="2800" spc="-1" strike="noStrike">
              <a:latin typeface="Arial"/>
            </a:endParaRPr>
          </a:p>
          <a:p>
            <a:pPr marL="343080" indent="-341640">
              <a:lnSpc>
                <a:spcPct val="100000"/>
              </a:lnSpc>
              <a:spcBef>
                <a:spcPts val="1199"/>
              </a:spcBef>
              <a:buClr>
                <a:srgbClr val="000000"/>
              </a:buClr>
              <a:buSzPct val="120000"/>
              <a:buFont typeface="Arial"/>
              <a:buChar char="•"/>
            </a:pPr>
            <a:r>
              <a:rPr b="0" lang="ru-RU" sz="2800" spc="-1" strike="noStrike">
                <a:solidFill>
                  <a:srgbClr val="000000"/>
                </a:solidFill>
                <a:latin typeface="Arial"/>
                <a:ea typeface="DejaVu Sans"/>
              </a:rPr>
              <a:t>In the market for foreign-currency exchange, </a:t>
            </a:r>
            <a:br/>
            <a:r>
              <a:rPr b="0" lang="ru-RU" sz="2800" spc="-1" strike="noStrike">
                <a:solidFill>
                  <a:srgbClr val="000000"/>
                </a:solidFill>
                <a:latin typeface="Arial"/>
                <a:ea typeface="DejaVu Sans"/>
              </a:rPr>
              <a:t>the real exchange rate adjusts to balance the supply of dollars (net capital outflow) with the demand for dollars (net exports).  </a:t>
            </a:r>
            <a:endParaRPr b="0" lang="ru-RU" sz="2800" spc="-1" strike="noStrike">
              <a:latin typeface="Arial"/>
            </a:endParaRPr>
          </a:p>
          <a:p>
            <a:pPr marL="343080" indent="-341640">
              <a:lnSpc>
                <a:spcPct val="100000"/>
              </a:lnSpc>
              <a:spcBef>
                <a:spcPts val="1199"/>
              </a:spcBef>
              <a:buClr>
                <a:srgbClr val="000000"/>
              </a:buClr>
              <a:buSzPct val="120000"/>
              <a:buFont typeface="Arial"/>
              <a:buChar char="•"/>
            </a:pPr>
            <a:r>
              <a:rPr b="0" lang="ru-RU" sz="2800" spc="-1" strike="noStrike">
                <a:solidFill>
                  <a:srgbClr val="000000"/>
                </a:solidFill>
                <a:latin typeface="Arial"/>
                <a:ea typeface="DejaVu Sans"/>
              </a:rPr>
              <a:t>Net capital outflow is the variable that connects these markets. </a:t>
            </a:r>
            <a:endParaRPr b="0" lang="ru-RU" sz="2800" spc="-1" strike="noStrike">
              <a:latin typeface="Arial"/>
            </a:endParaRPr>
          </a:p>
        </p:txBody>
      </p:sp>
      <p:sp>
        <p:nvSpPr>
          <p:cNvPr id="567" name="CustomShape 4"/>
          <p:cNvSpPr/>
          <p:nvPr/>
        </p:nvSpPr>
        <p:spPr>
          <a:xfrm>
            <a:off x="30492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Tree>
  </p:cSld>
  <p:transition>
    <p:fade/>
  </p:transition>
  <p:timing>
    <p:tnLst>
      <p:par>
        <p:cTn id="878" dur="indefinite" restart="never" nodeType="tmRoot">
          <p:childTnLst>
            <p:seq>
              <p:cTn id="879"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ee8c4">
            <a:alpha val="80000"/>
          </a:srgbClr>
        </a:solidFill>
      </p:bgPr>
    </p:bg>
    <p:spTree>
      <p:nvGrpSpPr>
        <p:cNvPr id="1" name=""/>
        <p:cNvGrpSpPr/>
        <p:nvPr/>
      </p:nvGrpSpPr>
      <p:grpSpPr>
        <a:xfrm>
          <a:off x="0" y="0"/>
          <a:ext cx="0" cy="0"/>
          <a:chOff x="0" y="0"/>
          <a:chExt cx="0" cy="0"/>
        </a:xfrm>
      </p:grpSpPr>
      <p:sp>
        <p:nvSpPr>
          <p:cNvPr id="568" name="CustomShape 1"/>
          <p:cNvSpPr/>
          <p:nvPr/>
        </p:nvSpPr>
        <p:spPr>
          <a:xfrm>
            <a:off x="0" y="0"/>
            <a:ext cx="303480" cy="6856560"/>
          </a:xfrm>
          <a:prstGeom prst="rect">
            <a:avLst/>
          </a:prstGeom>
          <a:solidFill>
            <a:srgbClr val="ae1237"/>
          </a:solidFill>
          <a:ln w="9360">
            <a:noFill/>
          </a:ln>
        </p:spPr>
        <p:style>
          <a:lnRef idx="0"/>
          <a:fillRef idx="0"/>
          <a:effectRef idx="0"/>
          <a:fontRef idx="minor"/>
        </p:style>
      </p:sp>
      <p:sp>
        <p:nvSpPr>
          <p:cNvPr id="569" name="CustomShape 2"/>
          <p:cNvSpPr/>
          <p:nvPr/>
        </p:nvSpPr>
        <p:spPr>
          <a:xfrm>
            <a:off x="533520" y="189000"/>
            <a:ext cx="8456760" cy="723960"/>
          </a:xfrm>
          <a:prstGeom prst="rect">
            <a:avLst/>
          </a:prstGeom>
          <a:solidFill>
            <a:srgbClr val="caca92">
              <a:alpha val="50000"/>
            </a:srgbClr>
          </a:solidFill>
          <a:ln>
            <a:noFill/>
          </a:ln>
        </p:spPr>
        <p:style>
          <a:lnRef idx="0"/>
          <a:fillRef idx="0"/>
          <a:effectRef idx="0"/>
          <a:fontRef idx="minor"/>
        </p:style>
        <p:txBody>
          <a:bodyPr lIns="90000" rIns="90000" tIns="45000" bIns="0" anchor="b"/>
          <a:p>
            <a:pPr>
              <a:lnSpc>
                <a:spcPct val="105000"/>
              </a:lnSpc>
            </a:pPr>
            <a:r>
              <a:rPr b="1" lang="ru-RU" sz="3000" spc="488" strike="noStrike">
                <a:solidFill>
                  <a:srgbClr val="960000"/>
                </a:solidFill>
                <a:latin typeface="Arial"/>
                <a:ea typeface="Tahoma"/>
              </a:rPr>
              <a:t>SUMMARY</a:t>
            </a:r>
            <a:endParaRPr b="0" lang="ru-RU" sz="3000" spc="-1" strike="noStrike">
              <a:latin typeface="Arial"/>
            </a:endParaRPr>
          </a:p>
        </p:txBody>
      </p:sp>
      <p:sp>
        <p:nvSpPr>
          <p:cNvPr id="570" name="CustomShape 3"/>
          <p:cNvSpPr/>
          <p:nvPr/>
        </p:nvSpPr>
        <p:spPr>
          <a:xfrm>
            <a:off x="457200" y="1371600"/>
            <a:ext cx="8228160" cy="510408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199"/>
              </a:spcBef>
              <a:buClr>
                <a:srgbClr val="000000"/>
              </a:buClr>
              <a:buSzPct val="120000"/>
              <a:buFont typeface="Arial"/>
              <a:buChar char="•"/>
            </a:pPr>
            <a:r>
              <a:rPr b="0" lang="ru-RU" sz="2800" spc="-1" strike="noStrike">
                <a:solidFill>
                  <a:srgbClr val="000000"/>
                </a:solidFill>
                <a:latin typeface="Arial"/>
                <a:ea typeface="DejaVu Sans"/>
              </a:rPr>
              <a:t>A budget deficit reduces national saving, drives up interest rates, reduces net capital outflow, reduces the supply of dollars in the foreign exchange market, appreciates the exchange rate, and reduces net exports.  </a:t>
            </a:r>
            <a:endParaRPr b="0" lang="ru-RU" sz="2800" spc="-1" strike="noStrike">
              <a:latin typeface="Arial"/>
            </a:endParaRPr>
          </a:p>
          <a:p>
            <a:pPr marL="343080" indent="-341640">
              <a:lnSpc>
                <a:spcPct val="100000"/>
              </a:lnSpc>
              <a:spcBef>
                <a:spcPts val="1199"/>
              </a:spcBef>
              <a:buClr>
                <a:srgbClr val="000000"/>
              </a:buClr>
              <a:buSzPct val="120000"/>
              <a:buFont typeface="Arial"/>
              <a:buChar char="•"/>
            </a:pPr>
            <a:r>
              <a:rPr b="0" lang="ru-RU" sz="2800" spc="-1" strike="noStrike">
                <a:solidFill>
                  <a:srgbClr val="000000"/>
                </a:solidFill>
                <a:latin typeface="Arial"/>
                <a:ea typeface="DejaVu Sans"/>
              </a:rPr>
              <a:t>A policy that restricts imports does not affect net capital outflow, so it cannot affect net exports or improve a country’s trade deficit.  Instead, it drives up the exchange rate and reduces exports as well as imports. </a:t>
            </a:r>
            <a:endParaRPr b="0" lang="ru-RU" sz="2800" spc="-1" strike="noStrike">
              <a:latin typeface="Arial"/>
            </a:endParaRPr>
          </a:p>
        </p:txBody>
      </p:sp>
      <p:sp>
        <p:nvSpPr>
          <p:cNvPr id="571" name="CustomShape 4"/>
          <p:cNvSpPr/>
          <p:nvPr/>
        </p:nvSpPr>
        <p:spPr>
          <a:xfrm>
            <a:off x="30492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Tree>
  </p:cSld>
  <p:transition>
    <p:fade/>
  </p:transition>
  <p:timing>
    <p:tnLst>
      <p:par>
        <p:cTn id="880" dur="indefinite" restart="never" nodeType="tmRoot">
          <p:childTnLst>
            <p:seq>
              <p:cTn id="881"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ee8c4">
            <a:alpha val="80000"/>
          </a:srgbClr>
        </a:solidFill>
      </p:bgPr>
    </p:bg>
    <p:spTree>
      <p:nvGrpSpPr>
        <p:cNvPr id="1" name=""/>
        <p:cNvGrpSpPr/>
        <p:nvPr/>
      </p:nvGrpSpPr>
      <p:grpSpPr>
        <a:xfrm>
          <a:off x="0" y="0"/>
          <a:ext cx="0" cy="0"/>
          <a:chOff x="0" y="0"/>
          <a:chExt cx="0" cy="0"/>
        </a:xfrm>
      </p:grpSpPr>
      <p:sp>
        <p:nvSpPr>
          <p:cNvPr id="572" name="CustomShape 1"/>
          <p:cNvSpPr/>
          <p:nvPr/>
        </p:nvSpPr>
        <p:spPr>
          <a:xfrm>
            <a:off x="0" y="0"/>
            <a:ext cx="303480" cy="6856560"/>
          </a:xfrm>
          <a:prstGeom prst="rect">
            <a:avLst/>
          </a:prstGeom>
          <a:solidFill>
            <a:srgbClr val="ae1237"/>
          </a:solidFill>
          <a:ln w="9360">
            <a:noFill/>
          </a:ln>
        </p:spPr>
        <p:style>
          <a:lnRef idx="0"/>
          <a:fillRef idx="0"/>
          <a:effectRef idx="0"/>
          <a:fontRef idx="minor"/>
        </p:style>
      </p:sp>
      <p:sp>
        <p:nvSpPr>
          <p:cNvPr id="573" name="CustomShape 2"/>
          <p:cNvSpPr/>
          <p:nvPr/>
        </p:nvSpPr>
        <p:spPr>
          <a:xfrm>
            <a:off x="533520" y="189000"/>
            <a:ext cx="8456760" cy="723960"/>
          </a:xfrm>
          <a:prstGeom prst="rect">
            <a:avLst/>
          </a:prstGeom>
          <a:solidFill>
            <a:srgbClr val="caca92">
              <a:alpha val="50000"/>
            </a:srgbClr>
          </a:solidFill>
          <a:ln>
            <a:noFill/>
          </a:ln>
        </p:spPr>
        <p:style>
          <a:lnRef idx="0"/>
          <a:fillRef idx="0"/>
          <a:effectRef idx="0"/>
          <a:fontRef idx="minor"/>
        </p:style>
        <p:txBody>
          <a:bodyPr lIns="90000" rIns="90000" tIns="45000" bIns="0" anchor="b"/>
          <a:p>
            <a:pPr>
              <a:lnSpc>
                <a:spcPct val="105000"/>
              </a:lnSpc>
            </a:pPr>
            <a:r>
              <a:rPr b="1" lang="ru-RU" sz="3000" spc="488" strike="noStrike">
                <a:solidFill>
                  <a:srgbClr val="960000"/>
                </a:solidFill>
                <a:latin typeface="Arial"/>
                <a:ea typeface="Tahoma"/>
              </a:rPr>
              <a:t>SUMMARY</a:t>
            </a:r>
            <a:endParaRPr b="0" lang="ru-RU" sz="3000" spc="-1" strike="noStrike">
              <a:latin typeface="Arial"/>
            </a:endParaRPr>
          </a:p>
        </p:txBody>
      </p:sp>
      <p:sp>
        <p:nvSpPr>
          <p:cNvPr id="574" name="CustomShape 3"/>
          <p:cNvSpPr/>
          <p:nvPr/>
        </p:nvSpPr>
        <p:spPr>
          <a:xfrm>
            <a:off x="457200" y="1371600"/>
            <a:ext cx="8228160" cy="510408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199"/>
              </a:spcBef>
              <a:buClr>
                <a:srgbClr val="000000"/>
              </a:buClr>
              <a:buSzPct val="120000"/>
              <a:buFont typeface="Arial"/>
              <a:buChar char="•"/>
            </a:pPr>
            <a:r>
              <a:rPr b="0" lang="ru-RU" sz="2800" spc="-1" strike="noStrike">
                <a:solidFill>
                  <a:srgbClr val="000000"/>
                </a:solidFill>
                <a:latin typeface="Arial"/>
                <a:ea typeface="DejaVu Sans"/>
              </a:rPr>
              <a:t>Political instability may cause capital flight, </a:t>
            </a:r>
            <a:br/>
            <a:r>
              <a:rPr b="0" lang="ru-RU" sz="2800" spc="-1" strike="noStrike">
                <a:solidFill>
                  <a:srgbClr val="000000"/>
                </a:solidFill>
                <a:latin typeface="Arial"/>
                <a:ea typeface="DejaVu Sans"/>
              </a:rPr>
              <a:t>as nervous investors sell assets and pull their capital out of the country.  As a result, interest rates rise and the country’s exchange rate falls.  This occurred in Mexico in 1994 and in other countries more recently. </a:t>
            </a:r>
            <a:endParaRPr b="0" lang="ru-RU" sz="2800" spc="-1" strike="noStrike">
              <a:latin typeface="Arial"/>
            </a:endParaRPr>
          </a:p>
        </p:txBody>
      </p:sp>
      <p:sp>
        <p:nvSpPr>
          <p:cNvPr id="575" name="CustomShape 4"/>
          <p:cNvSpPr/>
          <p:nvPr/>
        </p:nvSpPr>
        <p:spPr>
          <a:xfrm>
            <a:off x="304920" y="6500520"/>
            <a:ext cx="5648040" cy="332640"/>
          </a:xfrm>
          <a:prstGeom prst="rect">
            <a:avLst/>
          </a:prstGeom>
          <a:noFill/>
          <a:ln>
            <a:noFill/>
          </a:ln>
        </p:spPr>
        <p:style>
          <a:lnRef idx="0"/>
          <a:fillRef idx="0"/>
          <a:effectRef idx="0"/>
          <a:fontRef idx="minor"/>
        </p:style>
        <p:txBody>
          <a:bodyPr lIns="90000" rIns="90000" tIns="45000" bIns="45000"/>
          <a:p>
            <a:pPr>
              <a:lnSpc>
                <a:spcPct val="100000"/>
              </a:lnSpc>
            </a:pPr>
            <a:r>
              <a:rPr b="0" i="1" lang="ru-RU" sz="800" spc="-1" strike="noStrike">
                <a:solidFill>
                  <a:srgbClr val="777777"/>
                </a:solidFill>
                <a:latin typeface="Times New Roman"/>
                <a:ea typeface="DejaVu Sans"/>
              </a:rPr>
              <a:t>© 2012 Cengage Learning. All Rights Reserved. May not be copied, scanned, or duplicated, in whole or in part, except for use as permitted in a license distributed with a certain product or service or otherwise on a password-protected website for classroom use.</a:t>
            </a:r>
            <a:endParaRPr b="0" lang="ru-RU" sz="800" spc="-1" strike="noStrike">
              <a:latin typeface="Arial"/>
            </a:endParaRPr>
          </a:p>
        </p:txBody>
      </p:sp>
    </p:spTree>
  </p:cSld>
  <p:transition>
    <p:fade/>
  </p:transition>
  <p:timing>
    <p:tnLst>
      <p:par>
        <p:cTn id="882" dur="indefinite" restart="never" nodeType="tmRoot">
          <p:childTnLst>
            <p:seq>
              <p:cTn id="883"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457200" y="228600"/>
            <a:ext cx="8228160" cy="91296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4.The Market for Loanable Funds</a:t>
            </a:r>
            <a:endParaRPr b="0" lang="ru-RU" sz="3400" spc="-1" strike="noStrike">
              <a:latin typeface="Arial"/>
            </a:endParaRPr>
          </a:p>
        </p:txBody>
      </p:sp>
      <p:sp>
        <p:nvSpPr>
          <p:cNvPr id="232" name="CustomShape 2"/>
          <p:cNvSpPr/>
          <p:nvPr/>
        </p:nvSpPr>
        <p:spPr>
          <a:xfrm>
            <a:off x="457200" y="1219320"/>
            <a:ext cx="8228160" cy="497808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Recall:  </a:t>
            </a:r>
            <a:endParaRPr b="0" lang="ru-RU" sz="2800" spc="-1" strike="noStrike">
              <a:latin typeface="Arial"/>
            </a:endParaRPr>
          </a:p>
          <a:p>
            <a:pPr lvl="1" marL="743040" indent="-284400">
              <a:lnSpc>
                <a:spcPct val="100000"/>
              </a:lnSpc>
              <a:spcBef>
                <a:spcPts val="300"/>
              </a:spcBef>
              <a:buClr>
                <a:srgbClr val="cc9900"/>
              </a:buClr>
              <a:buFont typeface="Wingdings" charset="2"/>
              <a:buChar char=""/>
            </a:pPr>
            <a:r>
              <a:rPr b="1" i="1" lang="ru-RU" sz="2700" spc="-1" strike="noStrike">
                <a:solidFill>
                  <a:srgbClr val="000000"/>
                </a:solidFill>
                <a:latin typeface="Arial"/>
                <a:ea typeface="DejaVu Sans"/>
              </a:rPr>
              <a:t>S</a:t>
            </a:r>
            <a:r>
              <a:rPr b="0" lang="ru-RU" sz="2700" spc="-1" strike="noStrike">
                <a:solidFill>
                  <a:srgbClr val="000000"/>
                </a:solidFill>
                <a:latin typeface="Arial"/>
                <a:ea typeface="DejaVu Sans"/>
              </a:rPr>
              <a:t> depends positively on the real interest rate, </a:t>
            </a:r>
            <a:r>
              <a:rPr b="1" i="1" lang="ru-RU" sz="2700" spc="-1" strike="noStrike">
                <a:solidFill>
                  <a:srgbClr val="000000"/>
                </a:solidFill>
                <a:latin typeface="Arial"/>
                <a:ea typeface="DejaVu Sans"/>
              </a:rPr>
              <a:t>r</a:t>
            </a:r>
            <a:r>
              <a:rPr b="0" lang="ru-RU" sz="2700" spc="-1" strike="noStrike">
                <a:solidFill>
                  <a:srgbClr val="000000"/>
                </a:solidFill>
                <a:latin typeface="Arial"/>
                <a:ea typeface="DejaVu Sans"/>
              </a:rPr>
              <a:t>.</a:t>
            </a:r>
            <a:endParaRPr b="0" lang="ru-RU" sz="2700" spc="-1" strike="noStrike">
              <a:latin typeface="Arial"/>
            </a:endParaRPr>
          </a:p>
          <a:p>
            <a:pPr lvl="1" marL="743040" indent="-284400">
              <a:lnSpc>
                <a:spcPct val="100000"/>
              </a:lnSpc>
              <a:spcBef>
                <a:spcPts val="300"/>
              </a:spcBef>
              <a:buClr>
                <a:srgbClr val="cc9900"/>
              </a:buClr>
              <a:buFont typeface="Wingdings" charset="2"/>
              <a:buChar char=""/>
            </a:pPr>
            <a:r>
              <a:rPr b="1" i="1" lang="ru-RU" sz="2700" spc="-1" strike="noStrike">
                <a:solidFill>
                  <a:srgbClr val="000000"/>
                </a:solidFill>
                <a:latin typeface="Arial"/>
                <a:ea typeface="DejaVu Sans"/>
              </a:rPr>
              <a:t>I</a:t>
            </a:r>
            <a:r>
              <a:rPr b="0" lang="ru-RU" sz="2700" spc="-1" strike="noStrike">
                <a:solidFill>
                  <a:srgbClr val="000000"/>
                </a:solidFill>
                <a:latin typeface="Arial"/>
                <a:ea typeface="DejaVu Sans"/>
              </a:rPr>
              <a:t> depends negatively on </a:t>
            </a:r>
            <a:r>
              <a:rPr b="1" i="1" lang="ru-RU" sz="2700" spc="-1" strike="noStrike">
                <a:solidFill>
                  <a:srgbClr val="000000"/>
                </a:solidFill>
                <a:latin typeface="Arial"/>
                <a:ea typeface="DejaVu Sans"/>
              </a:rPr>
              <a:t>r</a:t>
            </a:r>
            <a:r>
              <a:rPr b="0" lang="ru-RU" sz="2700" spc="-1" strike="noStrike">
                <a:solidFill>
                  <a:srgbClr val="000000"/>
                </a:solidFill>
                <a:latin typeface="Arial"/>
                <a:ea typeface="DejaVu Sans"/>
              </a:rPr>
              <a:t>. </a:t>
            </a:r>
            <a:endParaRPr b="0" lang="ru-RU" sz="2700" spc="-1" strike="noStrike">
              <a:latin typeface="Arial"/>
            </a:endParaRPr>
          </a:p>
          <a:p>
            <a:pPr marL="343080" indent="-341640">
              <a:lnSpc>
                <a:spcPct val="100000"/>
              </a:lnSpc>
              <a:spcBef>
                <a:spcPts val="1199"/>
              </a:spcBef>
              <a:buClr>
                <a:srgbClr val="a3c167"/>
              </a:buClr>
              <a:buFont typeface="Wingdings" charset="2"/>
              <a:buChar char=""/>
            </a:pPr>
            <a:r>
              <a:rPr b="0" lang="ru-RU" sz="2800" spc="-1" strike="noStrike">
                <a:solidFill>
                  <a:srgbClr val="000000"/>
                </a:solidFill>
                <a:latin typeface="Arial"/>
                <a:ea typeface="DejaVu Sans"/>
              </a:rPr>
              <a:t>What about </a:t>
            </a:r>
            <a:r>
              <a:rPr b="0" i="1" lang="ru-RU" sz="2800" spc="-1" strike="noStrike">
                <a:solidFill>
                  <a:srgbClr val="000000"/>
                </a:solidFill>
                <a:latin typeface="Arial"/>
                <a:ea typeface="DejaVu Sans"/>
              </a:rPr>
              <a:t>NCO</a:t>
            </a:r>
            <a:r>
              <a:rPr b="0" lang="ru-RU" sz="2800" spc="-1" strike="noStrike">
                <a:solidFill>
                  <a:srgbClr val="000000"/>
                </a:solidFill>
                <a:latin typeface="Arial"/>
                <a:ea typeface="DejaVu Sans"/>
              </a:rPr>
              <a:t>?</a:t>
            </a:r>
            <a:endParaRPr b="0" lang="ru-RU" sz="2800" spc="-1" strike="noStrike">
              <a:latin typeface="Arial"/>
            </a:endParaRPr>
          </a:p>
        </p:txBody>
      </p:sp>
    </p:spTree>
  </p:cSld>
  <p:transition>
    <p:wipe dir="r"/>
  </p:transition>
  <p:timing>
    <p:tnLst>
      <p:par>
        <p:cTn id="54" dur="indefinite" restart="never" nodeType="tmRoot">
          <p:childTnLst>
            <p:seq>
              <p:cTn id="55" dur="indefinite" nodeType="mainSeq">
                <p:childTnLst>
                  <p:par>
                    <p:cTn id="56" nodeType="clickEffect" fill="hold">
                      <p:stCondLst>
                        <p:cond delay="indefinite"/>
                      </p:stCondLst>
                      <p:childTnLst>
                        <p:par>
                          <p:cTn id="57" nodeType="withEffect" fill="hold">
                            <p:stCondLst>
                              <p:cond delay="0"/>
                            </p:stCondLst>
                            <p:childTnLst>
                              <p:par>
                                <p:cTn id="58" nodeType="clickEffect" fill="hold" presetClass="entr" presetID="22" presetSubtype="8">
                                  <p:stCondLst>
                                    <p:cond delay="0"/>
                                  </p:stCondLst>
                                  <p:childTnLst>
                                    <p:set>
                                      <p:cBhvr>
                                        <p:cTn id="59" dur="1" fill="hold">
                                          <p:stCondLst>
                                            <p:cond delay="0"/>
                                          </p:stCondLst>
                                        </p:cTn>
                                        <p:tgtEl>
                                          <p:spTgt spid="232">
                                            <p:txEl>
                                              <p:pRg st="0" end="10"/>
                                            </p:txEl>
                                          </p:spTgt>
                                        </p:tgtEl>
                                        <p:attrNameLst>
                                          <p:attrName>style.visibility</p:attrName>
                                        </p:attrNameLst>
                                      </p:cBhvr>
                                      <p:to>
                                        <p:strVal val="visible"/>
                                      </p:to>
                                    </p:set>
                                    <p:animEffect filter="wipe(left)" transition="in">
                                      <p:cBhvr additive="repl">
                                        <p:cTn id="60" dur="500"/>
                                        <p:tgtEl>
                                          <p:spTgt spid="232">
                                            <p:txEl>
                                              <p:pRg st="0" end="10"/>
                                            </p:txEl>
                                          </p:spTgt>
                                        </p:tgtEl>
                                      </p:cBhvr>
                                    </p:animEffect>
                                  </p:childTnLst>
                                </p:cTn>
                              </p:par>
                            </p:childTnLst>
                          </p:cTn>
                        </p:par>
                      </p:childTnLst>
                    </p:cTn>
                  </p:par>
                  <p:par>
                    <p:cTn id="61" nodeType="clickEffect" fill="hold">
                      <p:stCondLst>
                        <p:cond delay="indefinite"/>
                      </p:stCondLst>
                      <p:childTnLst>
                        <p:par>
                          <p:cTn id="62" nodeType="withEffect" fill="hold">
                            <p:stCondLst>
                              <p:cond delay="0"/>
                            </p:stCondLst>
                            <p:childTnLst>
                              <p:par>
                                <p:cTn id="63" nodeType="clickEffect" fill="hold" presetClass="entr" presetID="22" presetSubtype="8">
                                  <p:stCondLst>
                                    <p:cond delay="0"/>
                                  </p:stCondLst>
                                  <p:childTnLst>
                                    <p:set>
                                      <p:cBhvr>
                                        <p:cTn id="64" dur="1" fill="hold">
                                          <p:stCondLst>
                                            <p:cond delay="0"/>
                                          </p:stCondLst>
                                        </p:cTn>
                                        <p:tgtEl>
                                          <p:spTgt spid="232">
                                            <p:txEl>
                                              <p:pRg st="105" end="105"/>
                                            </p:txEl>
                                          </p:spTgt>
                                        </p:tgtEl>
                                        <p:attrNameLst>
                                          <p:attrName>style.visibility</p:attrName>
                                        </p:attrNameLst>
                                      </p:cBhvr>
                                      <p:to>
                                        <p:strVal val="visible"/>
                                      </p:to>
                                    </p:set>
                                    <p:animEffect filter="wipe(left)" transition="in">
                                      <p:cBhvr additive="repl">
                                        <p:cTn id="65" dur="500"/>
                                        <p:tgtEl>
                                          <p:spTgt spid="232">
                                            <p:txEl>
                                              <p:pRg st="105" end="105"/>
                                            </p:txEl>
                                          </p:spTgt>
                                        </p:tgtEl>
                                      </p:cBhvr>
                                    </p:animEffect>
                                  </p:childTnLst>
                                </p:cTn>
                              </p:par>
                            </p:childTnLst>
                          </p:cTn>
                        </p:par>
                      </p:childTnLst>
                    </p:cTn>
                  </p:par>
                  <p:par>
                    <p:cTn id="66" nodeType="clickEffect" fill="hold">
                      <p:stCondLst>
                        <p:cond delay="indefinite"/>
                      </p:stCondLst>
                      <p:childTnLst>
                        <p:par>
                          <p:cTn id="67" nodeType="withEffect" fill="hold">
                            <p:stCondLst>
                              <p:cond delay="0"/>
                            </p:stCondLst>
                            <p:childTnLst>
                              <p:par>
                                <p:cTn id="68" nodeType="clickEffect" fill="hold" presetClass="entr" presetID="22" presetSubtype="8">
                                  <p:stCondLst>
                                    <p:cond delay="0"/>
                                  </p:stCondLst>
                                  <p:childTnLst>
                                    <p:set>
                                      <p:cBhvr>
                                        <p:cTn id="69" dur="1" fill="hold">
                                          <p:stCondLst>
                                            <p:cond delay="0"/>
                                          </p:stCondLst>
                                        </p:cTn>
                                        <p:tgtEl>
                                          <p:spTgt spid="232">
                                            <p:txEl>
                                              <p:pRg st="105" end="105"/>
                                            </p:txEl>
                                          </p:spTgt>
                                        </p:tgtEl>
                                        <p:attrNameLst>
                                          <p:attrName>style.visibility</p:attrName>
                                        </p:attrNameLst>
                                      </p:cBhvr>
                                      <p:to>
                                        <p:strVal val="visible"/>
                                      </p:to>
                                    </p:set>
                                    <p:animEffect filter="wipe(left)" transition="in">
                                      <p:cBhvr additive="repl">
                                        <p:cTn id="70" dur="500"/>
                                        <p:tgtEl>
                                          <p:spTgt spid="232">
                                            <p:txEl>
                                              <p:pRg st="105" end="105"/>
                                            </p:txEl>
                                          </p:spTgt>
                                        </p:tgtEl>
                                      </p:cBhvr>
                                    </p:animEffect>
                                  </p:childTnLst>
                                </p:cTn>
                              </p:par>
                            </p:childTnLst>
                          </p:cTn>
                        </p:par>
                      </p:childTnLst>
                    </p:cTn>
                  </p:par>
                  <p:par>
                    <p:cTn id="71" nodeType="clickEffect" fill="hold">
                      <p:stCondLst>
                        <p:cond delay="indefinite"/>
                      </p:stCondLst>
                      <p:childTnLst>
                        <p:par>
                          <p:cTn id="72" nodeType="withEffect" fill="hold">
                            <p:stCondLst>
                              <p:cond delay="0"/>
                            </p:stCondLst>
                            <p:childTnLst>
                              <p:par>
                                <p:cTn id="73" nodeType="clickEffect" fill="hold" presetClass="entr" presetID="22" presetSubtype="8">
                                  <p:stCondLst>
                                    <p:cond delay="0"/>
                                  </p:stCondLst>
                                  <p:childTnLst>
                                    <p:set>
                                      <p:cBhvr>
                                        <p:cTn id="74" dur="1" fill="hold">
                                          <p:stCondLst>
                                            <p:cond delay="0"/>
                                          </p:stCondLst>
                                        </p:cTn>
                                        <p:tgtEl>
                                          <p:spTgt spid="232">
                                            <p:txEl>
                                              <p:pRg st="105" end="105"/>
                                            </p:txEl>
                                          </p:spTgt>
                                        </p:tgtEl>
                                        <p:attrNameLst>
                                          <p:attrName>style.visibility</p:attrName>
                                        </p:attrNameLst>
                                      </p:cBhvr>
                                      <p:to>
                                        <p:strVal val="visible"/>
                                      </p:to>
                                    </p:set>
                                    <p:animEffect filter="wipe(left)" transition="in">
                                      <p:cBhvr additive="repl">
                                        <p:cTn id="75" dur="500"/>
                                        <p:tgtEl>
                                          <p:spTgt spid="232">
                                            <p:txEl>
                                              <p:pRg st="105" end="10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0" y="15228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200" spc="-1" strike="noStrike">
                <a:solidFill>
                  <a:srgbClr val="006699"/>
                </a:solidFill>
                <a:latin typeface="Tahoma"/>
                <a:ea typeface="Tahoma"/>
              </a:rPr>
              <a:t>5. How NCO Depends on the Real Interest Rate</a:t>
            </a:r>
            <a:endParaRPr b="0" lang="ru-RU" sz="3200" spc="-1" strike="noStrike">
              <a:latin typeface="Arial"/>
            </a:endParaRPr>
          </a:p>
        </p:txBody>
      </p:sp>
      <p:sp>
        <p:nvSpPr>
          <p:cNvPr id="234" name="CustomShape 2"/>
          <p:cNvSpPr/>
          <p:nvPr/>
        </p:nvSpPr>
        <p:spPr>
          <a:xfrm>
            <a:off x="379440" y="920160"/>
            <a:ext cx="4330800" cy="549288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lang="ru-RU" sz="2600" spc="-1" strike="noStrike">
                <a:solidFill>
                  <a:srgbClr val="000000"/>
                </a:solidFill>
                <a:latin typeface="Arial"/>
                <a:ea typeface="DejaVu Sans"/>
              </a:rPr>
              <a:t>The real interest rate, </a:t>
            </a:r>
            <a:r>
              <a:rPr b="1" i="1" lang="ru-RU" sz="2600" spc="-1" strike="noStrike">
                <a:solidFill>
                  <a:srgbClr val="000000"/>
                </a:solidFill>
                <a:latin typeface="Arial"/>
                <a:ea typeface="DejaVu Sans"/>
              </a:rPr>
              <a:t>r</a:t>
            </a:r>
            <a:r>
              <a:rPr b="0" lang="ru-RU" sz="2600" spc="-1" strike="noStrike">
                <a:solidFill>
                  <a:srgbClr val="000000"/>
                </a:solidFill>
                <a:latin typeface="Arial"/>
                <a:ea typeface="DejaVu Sans"/>
              </a:rPr>
              <a:t>, </a:t>
            </a:r>
            <a:br/>
            <a:r>
              <a:rPr b="0" lang="ru-RU" sz="2600" spc="-1" strike="noStrike">
                <a:solidFill>
                  <a:srgbClr val="000000"/>
                </a:solidFill>
                <a:latin typeface="Arial"/>
                <a:ea typeface="DejaVu Sans"/>
              </a:rPr>
              <a:t>is the real return on </a:t>
            </a:r>
            <a:br/>
            <a:r>
              <a:rPr b="0" lang="ru-RU" sz="2600" spc="-1" strike="noStrike">
                <a:solidFill>
                  <a:srgbClr val="f79646"/>
                </a:solidFill>
                <a:latin typeface="Arial"/>
                <a:ea typeface="DejaVu Sans"/>
              </a:rPr>
              <a:t>domestic</a:t>
            </a:r>
            <a:r>
              <a:rPr b="0" lang="ru-RU" sz="2600" spc="-1" strike="noStrike">
                <a:solidFill>
                  <a:srgbClr val="000000"/>
                </a:solidFill>
                <a:latin typeface="Arial"/>
                <a:ea typeface="DejaVu Sans"/>
              </a:rPr>
              <a:t> assets.  </a:t>
            </a:r>
            <a:endParaRPr b="0" lang="ru-RU" sz="2600" spc="-1" strike="noStrike">
              <a:latin typeface="Arial"/>
            </a:endParaRPr>
          </a:p>
          <a:p>
            <a:pPr>
              <a:lnSpc>
                <a:spcPct val="100000"/>
              </a:lnSpc>
              <a:spcBef>
                <a:spcPts val="910"/>
              </a:spcBef>
            </a:pPr>
            <a:r>
              <a:rPr b="0" lang="ru-RU" sz="2600" spc="-1" strike="noStrike">
                <a:solidFill>
                  <a:srgbClr val="000000"/>
                </a:solidFill>
                <a:latin typeface="Arial"/>
                <a:ea typeface="DejaVu Sans"/>
              </a:rPr>
              <a:t>A fall in </a:t>
            </a:r>
            <a:r>
              <a:rPr b="1" i="1" lang="ru-RU" sz="2600" spc="-1" strike="noStrike">
                <a:solidFill>
                  <a:srgbClr val="000000"/>
                </a:solidFill>
                <a:latin typeface="Arial"/>
                <a:ea typeface="DejaVu Sans"/>
              </a:rPr>
              <a:t>r</a:t>
            </a:r>
            <a:r>
              <a:rPr b="0" lang="ru-RU" sz="2600" spc="-1" strike="noStrike">
                <a:solidFill>
                  <a:srgbClr val="000000"/>
                </a:solidFill>
                <a:latin typeface="Arial"/>
                <a:ea typeface="DejaVu Sans"/>
              </a:rPr>
              <a:t> makes domestic assets less attractive </a:t>
            </a:r>
            <a:br/>
            <a:r>
              <a:rPr b="0" lang="ru-RU" sz="2600" spc="-1" strike="noStrike">
                <a:solidFill>
                  <a:srgbClr val="000000"/>
                </a:solidFill>
                <a:latin typeface="Arial"/>
                <a:ea typeface="DejaVu Sans"/>
              </a:rPr>
              <a:t>relative to foreign assets.  </a:t>
            </a:r>
            <a:endParaRPr b="0" lang="ru-RU" sz="2600" spc="-1" strike="noStrike">
              <a:latin typeface="Arial"/>
            </a:endParaRPr>
          </a:p>
          <a:p>
            <a:pPr lvl="1" marL="399960" indent="-284400">
              <a:lnSpc>
                <a:spcPct val="100000"/>
              </a:lnSpc>
              <a:spcBef>
                <a:spcPts val="300"/>
              </a:spcBef>
              <a:buClr>
                <a:srgbClr val="a3c167"/>
              </a:buClr>
              <a:buFont typeface="Wingdings" charset="2"/>
              <a:buChar char=""/>
            </a:pPr>
            <a:r>
              <a:rPr b="0" lang="ru-RU" sz="2600" spc="-1" strike="noStrike">
                <a:solidFill>
                  <a:srgbClr val="000000"/>
                </a:solidFill>
                <a:latin typeface="Arial"/>
                <a:ea typeface="DejaVu Sans"/>
              </a:rPr>
              <a:t>People in the U.S. purchase more foreign assets.  </a:t>
            </a:r>
            <a:endParaRPr b="0" lang="ru-RU" sz="2600" spc="-1" strike="noStrike">
              <a:latin typeface="Arial"/>
            </a:endParaRPr>
          </a:p>
          <a:p>
            <a:pPr lvl="1" marL="399960" indent="-284400">
              <a:lnSpc>
                <a:spcPct val="100000"/>
              </a:lnSpc>
              <a:spcBef>
                <a:spcPts val="300"/>
              </a:spcBef>
              <a:buClr>
                <a:srgbClr val="a3c167"/>
              </a:buClr>
              <a:buFont typeface="Wingdings" charset="2"/>
              <a:buChar char=""/>
            </a:pPr>
            <a:r>
              <a:rPr b="0" lang="ru-RU" sz="2600" spc="-1" strike="noStrike">
                <a:solidFill>
                  <a:srgbClr val="000000"/>
                </a:solidFill>
                <a:latin typeface="Arial"/>
                <a:ea typeface="DejaVu Sans"/>
              </a:rPr>
              <a:t>People abroad purchase fewer U.S. assets. </a:t>
            </a:r>
            <a:endParaRPr b="0" lang="ru-RU" sz="2600" spc="-1" strike="noStrike">
              <a:latin typeface="Arial"/>
            </a:endParaRPr>
          </a:p>
          <a:p>
            <a:pPr lvl="1" marL="399960" indent="-284400">
              <a:lnSpc>
                <a:spcPct val="100000"/>
              </a:lnSpc>
              <a:spcBef>
                <a:spcPts val="300"/>
              </a:spcBef>
              <a:buClr>
                <a:srgbClr val="a3c167"/>
              </a:buClr>
              <a:buFont typeface="Wingdings" charset="2"/>
              <a:buChar char=""/>
            </a:pPr>
            <a:r>
              <a:rPr b="0" i="1" lang="ru-RU" sz="2600" spc="-1" strike="noStrike">
                <a:solidFill>
                  <a:srgbClr val="000000"/>
                </a:solidFill>
                <a:latin typeface="Arial"/>
                <a:ea typeface="DejaVu Sans"/>
              </a:rPr>
              <a:t>NCO</a:t>
            </a:r>
            <a:r>
              <a:rPr b="0" lang="ru-RU" sz="2600" spc="-1" strike="noStrike">
                <a:solidFill>
                  <a:srgbClr val="000000"/>
                </a:solidFill>
                <a:latin typeface="Arial"/>
                <a:ea typeface="DejaVu Sans"/>
              </a:rPr>
              <a:t> rises.  </a:t>
            </a:r>
            <a:endParaRPr b="0" lang="ru-RU" sz="2600" spc="-1" strike="noStrike">
              <a:latin typeface="Arial"/>
            </a:endParaRPr>
          </a:p>
        </p:txBody>
      </p:sp>
      <p:sp>
        <p:nvSpPr>
          <p:cNvPr id="235" name="Line 3"/>
          <p:cNvSpPr/>
          <p:nvPr/>
        </p:nvSpPr>
        <p:spPr>
          <a:xfrm>
            <a:off x="5037840" y="2219040"/>
            <a:ext cx="360" cy="3073680"/>
          </a:xfrm>
          <a:prstGeom prst="line">
            <a:avLst/>
          </a:prstGeom>
          <a:ln w="12600">
            <a:solidFill>
              <a:schemeClr val="tx1"/>
            </a:solidFill>
            <a:round/>
          </a:ln>
        </p:spPr>
        <p:style>
          <a:lnRef idx="0"/>
          <a:fillRef idx="0"/>
          <a:effectRef idx="0"/>
          <a:fontRef idx="minor"/>
        </p:style>
      </p:sp>
      <p:sp>
        <p:nvSpPr>
          <p:cNvPr id="236" name="Line 4"/>
          <p:cNvSpPr/>
          <p:nvPr/>
        </p:nvSpPr>
        <p:spPr>
          <a:xfrm>
            <a:off x="5032080" y="5295600"/>
            <a:ext cx="2901960" cy="360"/>
          </a:xfrm>
          <a:prstGeom prst="line">
            <a:avLst/>
          </a:prstGeom>
          <a:ln w="12600">
            <a:solidFill>
              <a:schemeClr val="tx1"/>
            </a:solidFill>
            <a:round/>
          </a:ln>
        </p:spPr>
        <p:style>
          <a:lnRef idx="0"/>
          <a:fillRef idx="0"/>
          <a:effectRef idx="0"/>
          <a:fontRef idx="minor"/>
        </p:style>
      </p:sp>
      <p:sp>
        <p:nvSpPr>
          <p:cNvPr id="237" name="CustomShape 5"/>
          <p:cNvSpPr/>
          <p:nvPr/>
        </p:nvSpPr>
        <p:spPr>
          <a:xfrm>
            <a:off x="4875120" y="1781280"/>
            <a:ext cx="3319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r</a:t>
            </a:r>
            <a:endParaRPr b="0" lang="ru-RU" sz="2400" spc="-1" strike="noStrike">
              <a:latin typeface="Arial"/>
            </a:endParaRPr>
          </a:p>
        </p:txBody>
      </p:sp>
      <p:sp>
        <p:nvSpPr>
          <p:cNvPr id="238" name="CustomShape 6"/>
          <p:cNvSpPr/>
          <p:nvPr/>
        </p:nvSpPr>
        <p:spPr>
          <a:xfrm>
            <a:off x="7878600" y="5073480"/>
            <a:ext cx="90036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NCO</a:t>
            </a:r>
            <a:endParaRPr b="0" lang="ru-RU" sz="2400" spc="-1" strike="noStrike">
              <a:latin typeface="Arial"/>
            </a:endParaRPr>
          </a:p>
        </p:txBody>
      </p:sp>
      <p:sp>
        <p:nvSpPr>
          <p:cNvPr id="239" name="Line 7"/>
          <p:cNvSpPr/>
          <p:nvPr/>
        </p:nvSpPr>
        <p:spPr>
          <a:xfrm>
            <a:off x="5682960" y="2562120"/>
            <a:ext cx="1573200" cy="2057400"/>
          </a:xfrm>
          <a:prstGeom prst="line">
            <a:avLst/>
          </a:prstGeom>
          <a:ln w="38160">
            <a:solidFill>
              <a:srgbClr val="003399"/>
            </a:solidFill>
            <a:round/>
          </a:ln>
        </p:spPr>
        <p:style>
          <a:lnRef idx="0"/>
          <a:fillRef idx="0"/>
          <a:effectRef idx="0"/>
          <a:fontRef idx="minor"/>
        </p:style>
      </p:sp>
      <p:sp>
        <p:nvSpPr>
          <p:cNvPr id="240" name="CustomShape 8"/>
          <p:cNvSpPr/>
          <p:nvPr/>
        </p:nvSpPr>
        <p:spPr>
          <a:xfrm>
            <a:off x="7140600" y="4529160"/>
            <a:ext cx="1005120" cy="45504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NCO</a:t>
            </a:r>
            <a:endParaRPr b="0" lang="ru-RU" sz="2400" spc="-1" strike="noStrike">
              <a:latin typeface="Arial"/>
            </a:endParaRPr>
          </a:p>
        </p:txBody>
      </p:sp>
      <p:sp>
        <p:nvSpPr>
          <p:cNvPr id="241" name="CustomShape 9"/>
          <p:cNvSpPr/>
          <p:nvPr/>
        </p:nvSpPr>
        <p:spPr>
          <a:xfrm>
            <a:off x="4665600" y="3625920"/>
            <a:ext cx="311400" cy="414720"/>
          </a:xfrm>
          <a:prstGeom prst="rect">
            <a:avLst/>
          </a:prstGeom>
          <a:solidFill>
            <a:schemeClr val="bg1">
              <a:alpha val="50195"/>
            </a:schemeClr>
          </a:solid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cc0000"/>
                </a:solidFill>
                <a:latin typeface="Arial"/>
                <a:ea typeface="DejaVu Sans"/>
              </a:rPr>
              <a:t>r</a:t>
            </a:r>
            <a:r>
              <a:rPr b="1" lang="ru-RU" sz="2400" spc="-1" strike="noStrike" baseline="-25000">
                <a:solidFill>
                  <a:srgbClr val="cc0000"/>
                </a:solidFill>
                <a:latin typeface="Arial"/>
                <a:ea typeface="DejaVu Sans"/>
              </a:rPr>
              <a:t>2</a:t>
            </a:r>
            <a:endParaRPr b="0" lang="ru-RU" sz="2400" spc="-1" strike="noStrike">
              <a:latin typeface="Arial"/>
            </a:endParaRPr>
          </a:p>
        </p:txBody>
      </p:sp>
      <p:sp>
        <p:nvSpPr>
          <p:cNvPr id="242" name="Line 10"/>
          <p:cNvSpPr/>
          <p:nvPr/>
        </p:nvSpPr>
        <p:spPr>
          <a:xfrm flipH="1">
            <a:off x="5041800" y="3824280"/>
            <a:ext cx="1589040" cy="360"/>
          </a:xfrm>
          <a:prstGeom prst="line">
            <a:avLst/>
          </a:prstGeom>
          <a:ln cap="rnd" w="9360">
            <a:solidFill>
              <a:srgbClr val="cc0000"/>
            </a:solidFill>
            <a:custDash>
              <a:ds d="2200000" sp="800000"/>
            </a:custDash>
            <a:round/>
          </a:ln>
        </p:spPr>
        <p:style>
          <a:lnRef idx="0"/>
          <a:fillRef idx="0"/>
          <a:effectRef idx="0"/>
          <a:fontRef idx="minor"/>
        </p:style>
      </p:sp>
      <p:sp>
        <p:nvSpPr>
          <p:cNvPr id="243" name="Line 11"/>
          <p:cNvSpPr/>
          <p:nvPr/>
        </p:nvSpPr>
        <p:spPr>
          <a:xfrm>
            <a:off x="5143320" y="3257280"/>
            <a:ext cx="360" cy="554040"/>
          </a:xfrm>
          <a:prstGeom prst="line">
            <a:avLst/>
          </a:prstGeom>
          <a:ln w="28440">
            <a:solidFill>
              <a:schemeClr val="tx1"/>
            </a:solidFill>
            <a:round/>
            <a:tailEnd len="lg" type="triangle" w="lg"/>
          </a:ln>
        </p:spPr>
        <p:style>
          <a:lnRef idx="0"/>
          <a:fillRef idx="0"/>
          <a:effectRef idx="0"/>
          <a:fontRef idx="minor"/>
        </p:style>
      </p:sp>
      <p:sp>
        <p:nvSpPr>
          <p:cNvPr id="244" name="Line 12"/>
          <p:cNvSpPr/>
          <p:nvPr/>
        </p:nvSpPr>
        <p:spPr>
          <a:xfrm>
            <a:off x="6208560" y="5186160"/>
            <a:ext cx="426960" cy="360"/>
          </a:xfrm>
          <a:prstGeom prst="line">
            <a:avLst/>
          </a:prstGeom>
          <a:ln w="28440">
            <a:solidFill>
              <a:schemeClr val="tx1"/>
            </a:solidFill>
            <a:round/>
            <a:tailEnd len="lg" type="triangle" w="lg"/>
          </a:ln>
        </p:spPr>
        <p:style>
          <a:lnRef idx="0"/>
          <a:fillRef idx="0"/>
          <a:effectRef idx="0"/>
          <a:fontRef idx="minor"/>
        </p:style>
      </p:sp>
      <p:sp>
        <p:nvSpPr>
          <p:cNvPr id="245" name="CustomShape 13"/>
          <p:cNvSpPr/>
          <p:nvPr/>
        </p:nvSpPr>
        <p:spPr>
          <a:xfrm>
            <a:off x="5402160" y="1547640"/>
            <a:ext cx="297504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Net capital outflow</a:t>
            </a:r>
            <a:endParaRPr b="0" lang="ru-RU" sz="2400" spc="-1" strike="noStrike">
              <a:latin typeface="Arial"/>
            </a:endParaRPr>
          </a:p>
        </p:txBody>
      </p:sp>
      <p:sp>
        <p:nvSpPr>
          <p:cNvPr id="246" name="CustomShape 14"/>
          <p:cNvSpPr/>
          <p:nvPr/>
        </p:nvSpPr>
        <p:spPr>
          <a:xfrm>
            <a:off x="4667400" y="3044880"/>
            <a:ext cx="311400" cy="414720"/>
          </a:xfrm>
          <a:prstGeom prst="rect">
            <a:avLst/>
          </a:prstGeom>
          <a:solidFill>
            <a:schemeClr val="bg1">
              <a:alpha val="50195"/>
            </a:schemeClr>
          </a:solid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247" name="Line 15"/>
          <p:cNvSpPr/>
          <p:nvPr/>
        </p:nvSpPr>
        <p:spPr>
          <a:xfrm>
            <a:off x="5035320" y="3243240"/>
            <a:ext cx="1166760" cy="360"/>
          </a:xfrm>
          <a:prstGeom prst="line">
            <a:avLst/>
          </a:prstGeom>
          <a:ln cap="rnd" w="9360">
            <a:solidFill>
              <a:schemeClr val="tx1"/>
            </a:solidFill>
            <a:custDash>
              <a:ds d="2200000" sp="800000"/>
            </a:custDash>
            <a:round/>
          </a:ln>
        </p:spPr>
        <p:style>
          <a:lnRef idx="0"/>
          <a:fillRef idx="0"/>
          <a:effectRef idx="0"/>
          <a:fontRef idx="minor"/>
        </p:style>
      </p:sp>
      <p:sp>
        <p:nvSpPr>
          <p:cNvPr id="248" name="Line 16"/>
          <p:cNvSpPr/>
          <p:nvPr/>
        </p:nvSpPr>
        <p:spPr>
          <a:xfrm>
            <a:off x="6207120" y="3238200"/>
            <a:ext cx="360" cy="2057400"/>
          </a:xfrm>
          <a:prstGeom prst="line">
            <a:avLst/>
          </a:prstGeom>
          <a:ln cap="rnd" w="9360">
            <a:solidFill>
              <a:schemeClr val="tx1"/>
            </a:solidFill>
            <a:custDash>
              <a:ds d="2200000" sp="800000"/>
            </a:custDash>
            <a:round/>
          </a:ln>
        </p:spPr>
        <p:style>
          <a:lnRef idx="0"/>
          <a:fillRef idx="0"/>
          <a:effectRef idx="0"/>
          <a:fontRef idx="minor"/>
        </p:style>
      </p:sp>
      <p:sp>
        <p:nvSpPr>
          <p:cNvPr id="249" name="CustomShape 17"/>
          <p:cNvSpPr/>
          <p:nvPr/>
        </p:nvSpPr>
        <p:spPr>
          <a:xfrm>
            <a:off x="6137280" y="3179880"/>
            <a:ext cx="127080" cy="125640"/>
          </a:xfrm>
          <a:prstGeom prst="ellipse">
            <a:avLst/>
          </a:prstGeom>
          <a:solidFill>
            <a:srgbClr val="000000"/>
          </a:solidFill>
          <a:ln>
            <a:noFill/>
          </a:ln>
        </p:spPr>
        <p:style>
          <a:lnRef idx="0"/>
          <a:fillRef idx="0"/>
          <a:effectRef idx="0"/>
          <a:fontRef idx="minor"/>
        </p:style>
      </p:sp>
      <p:sp>
        <p:nvSpPr>
          <p:cNvPr id="250" name="CustomShape 18"/>
          <p:cNvSpPr/>
          <p:nvPr/>
        </p:nvSpPr>
        <p:spPr>
          <a:xfrm>
            <a:off x="5567400" y="5487840"/>
            <a:ext cx="862200" cy="414720"/>
          </a:xfrm>
          <a:prstGeom prst="rect">
            <a:avLst/>
          </a:prstGeom>
          <a:noFill/>
          <a:ln>
            <a:noFill/>
          </a:ln>
        </p:spPr>
        <p:style>
          <a:lnRef idx="0"/>
          <a:fillRef idx="0"/>
          <a:effectRef idx="0"/>
          <a:fontRef idx="minor"/>
        </p:style>
        <p:txBody>
          <a:bodyPr lIns="0" rIns="0" tIns="0" bIns="0"/>
          <a:p>
            <a:pPr>
              <a:lnSpc>
                <a:spcPct val="100000"/>
              </a:lnSpc>
              <a:spcBef>
                <a:spcPts val="1199"/>
              </a:spcBef>
            </a:pPr>
            <a:r>
              <a:rPr b="0" i="1" lang="ru-RU" sz="2400" spc="-1" strike="noStrike">
                <a:solidFill>
                  <a:srgbClr val="000000"/>
                </a:solidFill>
                <a:latin typeface="Arial"/>
                <a:ea typeface="DejaVu Sans"/>
              </a:rPr>
              <a:t>NCO</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251" name="Line 19"/>
          <p:cNvSpPr/>
          <p:nvPr/>
        </p:nvSpPr>
        <p:spPr>
          <a:xfrm flipV="1">
            <a:off x="6003720" y="5327640"/>
            <a:ext cx="187200" cy="191880"/>
          </a:xfrm>
          <a:prstGeom prst="line">
            <a:avLst/>
          </a:prstGeom>
          <a:ln w="9360">
            <a:solidFill>
              <a:schemeClr val="tx1"/>
            </a:solidFill>
            <a:round/>
          </a:ln>
        </p:spPr>
        <p:style>
          <a:lnRef idx="0"/>
          <a:fillRef idx="0"/>
          <a:effectRef idx="0"/>
          <a:fontRef idx="minor"/>
        </p:style>
      </p:sp>
      <p:sp>
        <p:nvSpPr>
          <p:cNvPr id="252" name="Line 20"/>
          <p:cNvSpPr/>
          <p:nvPr/>
        </p:nvSpPr>
        <p:spPr>
          <a:xfrm>
            <a:off x="6645240" y="3819240"/>
            <a:ext cx="360" cy="1476360"/>
          </a:xfrm>
          <a:prstGeom prst="line">
            <a:avLst/>
          </a:prstGeom>
          <a:ln cap="rnd" w="9360">
            <a:solidFill>
              <a:srgbClr val="cc0000"/>
            </a:solidFill>
            <a:custDash>
              <a:ds d="2200000" sp="800000"/>
            </a:custDash>
            <a:round/>
          </a:ln>
        </p:spPr>
        <p:style>
          <a:lnRef idx="0"/>
          <a:fillRef idx="0"/>
          <a:effectRef idx="0"/>
          <a:fontRef idx="minor"/>
        </p:style>
      </p:sp>
      <p:sp>
        <p:nvSpPr>
          <p:cNvPr id="253" name="CustomShape 21"/>
          <p:cNvSpPr/>
          <p:nvPr/>
        </p:nvSpPr>
        <p:spPr>
          <a:xfrm>
            <a:off x="6575400" y="3760920"/>
            <a:ext cx="127080" cy="125640"/>
          </a:xfrm>
          <a:prstGeom prst="ellipse">
            <a:avLst/>
          </a:prstGeom>
          <a:solidFill>
            <a:srgbClr val="cc0000"/>
          </a:solidFill>
          <a:ln>
            <a:noFill/>
          </a:ln>
        </p:spPr>
        <p:style>
          <a:lnRef idx="0"/>
          <a:fillRef idx="0"/>
          <a:effectRef idx="0"/>
          <a:fontRef idx="minor"/>
        </p:style>
      </p:sp>
      <p:sp>
        <p:nvSpPr>
          <p:cNvPr id="254" name="CustomShape 22"/>
          <p:cNvSpPr/>
          <p:nvPr/>
        </p:nvSpPr>
        <p:spPr>
          <a:xfrm>
            <a:off x="6622920" y="5492880"/>
            <a:ext cx="841680" cy="414720"/>
          </a:xfrm>
          <a:prstGeom prst="rect">
            <a:avLst/>
          </a:prstGeom>
          <a:noFill/>
          <a:ln>
            <a:noFill/>
          </a:ln>
        </p:spPr>
        <p:style>
          <a:lnRef idx="0"/>
          <a:fillRef idx="0"/>
          <a:effectRef idx="0"/>
          <a:fontRef idx="minor"/>
        </p:style>
        <p:txBody>
          <a:bodyPr lIns="0" rIns="0" tIns="0" bIns="0"/>
          <a:p>
            <a:pPr>
              <a:lnSpc>
                <a:spcPct val="100000"/>
              </a:lnSpc>
              <a:spcBef>
                <a:spcPts val="1199"/>
              </a:spcBef>
            </a:pPr>
            <a:r>
              <a:rPr b="0" i="1" lang="ru-RU" sz="2400" spc="-1" strike="noStrike">
                <a:solidFill>
                  <a:srgbClr val="cc0000"/>
                </a:solidFill>
                <a:latin typeface="Arial"/>
                <a:ea typeface="DejaVu Sans"/>
              </a:rPr>
              <a:t>NCO</a:t>
            </a:r>
            <a:r>
              <a:rPr b="1" lang="ru-RU" sz="2400" spc="-1" strike="noStrike" baseline="-25000">
                <a:solidFill>
                  <a:srgbClr val="cc0000"/>
                </a:solidFill>
                <a:latin typeface="Arial"/>
                <a:ea typeface="DejaVu Sans"/>
              </a:rPr>
              <a:t>2</a:t>
            </a:r>
            <a:endParaRPr b="0" lang="ru-RU" sz="2400" spc="-1" strike="noStrike">
              <a:latin typeface="Arial"/>
            </a:endParaRPr>
          </a:p>
        </p:txBody>
      </p:sp>
      <p:sp>
        <p:nvSpPr>
          <p:cNvPr id="255" name="Line 23"/>
          <p:cNvSpPr/>
          <p:nvPr/>
        </p:nvSpPr>
        <p:spPr>
          <a:xfrm>
            <a:off x="6653160" y="5319360"/>
            <a:ext cx="187200" cy="223920"/>
          </a:xfrm>
          <a:prstGeom prst="line">
            <a:avLst/>
          </a:prstGeom>
          <a:ln w="9360">
            <a:solidFill>
              <a:srgbClr val="cc0000"/>
            </a:solidFill>
            <a:round/>
          </a:ln>
        </p:spPr>
        <p:style>
          <a:lnRef idx="0"/>
          <a:fillRef idx="0"/>
          <a:effectRef idx="0"/>
          <a:fontRef idx="minor"/>
        </p:style>
      </p:sp>
    </p:spTree>
  </p:cSld>
  <p:transition>
    <p:wipe dir="r"/>
  </p:transition>
  <p:timing>
    <p:tnLst>
      <p:par>
        <p:cTn id="76" dur="indefinite" restart="never" nodeType="tmRoot">
          <p:childTnLst>
            <p:seq>
              <p:cTn id="77" dur="indefinite" nodeType="mainSeq">
                <p:childTnLst>
                  <p:par>
                    <p:cTn id="78" nodeType="clickEffect" fill="hold">
                      <p:stCondLst>
                        <p:cond delay="indefinite"/>
                      </p:stCondLst>
                      <p:childTnLst>
                        <p:par>
                          <p:cTn id="79" nodeType="withEffect" fill="hold">
                            <p:stCondLst>
                              <p:cond delay="0"/>
                            </p:stCondLst>
                            <p:childTnLst>
                              <p:par>
                                <p:cTn id="80" nodeType="clickEffect" fill="hold" presetClass="entr" presetID="22" presetSubtype="8">
                                  <p:stCondLst>
                                    <p:cond delay="0"/>
                                  </p:stCondLst>
                                  <p:childTnLst>
                                    <p:set>
                                      <p:cBhvr>
                                        <p:cTn id="81" dur="1" fill="hold">
                                          <p:stCondLst>
                                            <p:cond delay="0"/>
                                          </p:stCondLst>
                                        </p:cTn>
                                        <p:tgtEl>
                                          <p:spTgt spid="234">
                                            <p:txEl>
                                              <p:pRg st="0" end="70"/>
                                            </p:txEl>
                                          </p:spTgt>
                                        </p:tgtEl>
                                        <p:attrNameLst>
                                          <p:attrName>style.visibility</p:attrName>
                                        </p:attrNameLst>
                                      </p:cBhvr>
                                      <p:to>
                                        <p:strVal val="visible"/>
                                      </p:to>
                                    </p:set>
                                    <p:animEffect filter="wipe(left)" transition="in">
                                      <p:cBhvr additive="repl">
                                        <p:cTn id="82" dur="500"/>
                                        <p:tgtEl>
                                          <p:spTgt spid="234">
                                            <p:txEl>
                                              <p:pRg st="0" end="70"/>
                                            </p:txEl>
                                          </p:spTgt>
                                        </p:tgtEl>
                                      </p:cBhvr>
                                    </p:animEffect>
                                  </p:childTnLst>
                                </p:cTn>
                              </p:par>
                            </p:childTnLst>
                          </p:cTn>
                        </p:par>
                      </p:childTnLst>
                    </p:cTn>
                  </p:par>
                  <p:par>
                    <p:cTn id="83" nodeType="clickEffect" fill="hold">
                      <p:stCondLst>
                        <p:cond delay="indefinite"/>
                      </p:stCondLst>
                      <p:childTnLst>
                        <p:par>
                          <p:cTn id="84" nodeType="withEffect" fill="hold">
                            <p:stCondLst>
                              <p:cond delay="0"/>
                            </p:stCondLst>
                            <p:childTnLst>
                              <p:par>
                                <p:cTn id="85" nodeType="clickEffect" fill="hold" presetClass="entr" presetID="22" presetSubtype="8">
                                  <p:stCondLst>
                                    <p:cond delay="0"/>
                                  </p:stCondLst>
                                  <p:childTnLst>
                                    <p:set>
                                      <p:cBhvr>
                                        <p:cTn id="86" dur="1" fill="hold">
                                          <p:stCondLst>
                                            <p:cond delay="0"/>
                                          </p:stCondLst>
                                        </p:cTn>
                                        <p:tgtEl>
                                          <p:spTgt spid="234">
                                            <p:txEl>
                                              <p:pRg st="258" end="258"/>
                                            </p:txEl>
                                          </p:spTgt>
                                        </p:tgtEl>
                                        <p:attrNameLst>
                                          <p:attrName>style.visibility</p:attrName>
                                        </p:attrNameLst>
                                      </p:cBhvr>
                                      <p:to>
                                        <p:strVal val="visible"/>
                                      </p:to>
                                    </p:set>
                                    <p:animEffect filter="wipe(left)" transition="in">
                                      <p:cBhvr additive="repl">
                                        <p:cTn id="87" dur="500"/>
                                        <p:tgtEl>
                                          <p:spTgt spid="234">
                                            <p:txEl>
                                              <p:pRg st="258" end="258"/>
                                            </p:txEl>
                                          </p:spTgt>
                                        </p:tgtEl>
                                      </p:cBhvr>
                                    </p:animEffect>
                                  </p:childTnLst>
                                </p:cTn>
                              </p:par>
                            </p:childTnLst>
                          </p:cTn>
                        </p:par>
                        <p:par>
                          <p:cTn id="88" nodeType="afterEffect" fill="hold">
                            <p:stCondLst>
                              <p:cond delay="500"/>
                            </p:stCondLst>
                            <p:childTnLst>
                              <p:par>
                                <p:cTn id="89" nodeType="afterEffect" fill="hold" presetClass="entr" presetID="22" presetSubtype="1">
                                  <p:stCondLst>
                                    <p:cond delay="0"/>
                                  </p:stCondLst>
                                  <p:childTnLst>
                                    <p:set>
                                      <p:cBhvr>
                                        <p:cTn id="90" dur="1" fill="hold">
                                          <p:stCondLst>
                                            <p:cond delay="0"/>
                                          </p:stCondLst>
                                        </p:cTn>
                                        <p:tgtEl>
                                          <p:spTgt spid="243"/>
                                        </p:tgtEl>
                                        <p:attrNameLst>
                                          <p:attrName>style.visibility</p:attrName>
                                        </p:attrNameLst>
                                      </p:cBhvr>
                                      <p:to>
                                        <p:strVal val="visible"/>
                                      </p:to>
                                    </p:set>
                                    <p:animEffect filter="wipe(up)" transition="in">
                                      <p:cBhvr additive="repl">
                                        <p:cTn id="91" dur="500"/>
                                        <p:tgtEl>
                                          <p:spTgt spid="243"/>
                                        </p:tgtEl>
                                      </p:cBhvr>
                                    </p:animEffect>
                                  </p:childTnLst>
                                </p:cTn>
                              </p:par>
                            </p:childTnLst>
                          </p:cTn>
                        </p:par>
                        <p:par>
                          <p:cTn id="92" nodeType="afterEffect" fill="hold">
                            <p:stCondLst>
                              <p:cond delay="1000"/>
                            </p:stCondLst>
                            <p:childTnLst>
                              <p:par>
                                <p:cTn id="93" nodeType="afterEffect" fill="hold" presetClass="entr" presetID="22" presetSubtype="8">
                                  <p:stCondLst>
                                    <p:cond delay="0"/>
                                  </p:stCondLst>
                                  <p:childTnLst>
                                    <p:set>
                                      <p:cBhvr>
                                        <p:cTn id="94" dur="1" fill="hold">
                                          <p:stCondLst>
                                            <p:cond delay="0"/>
                                          </p:stCondLst>
                                        </p:cTn>
                                        <p:attrNameLst>
                                          <p:attrName>style.visibility</p:attrName>
                                        </p:attrNameLst>
                                      </p:cBhvr>
                                      <p:to>
                                        <p:strVal val="visible"/>
                                      </p:to>
                                    </p:set>
                                    <p:animEffect filter="wipe(left)" transition="in">
                                      <p:cBhvr additive="repl">
                                        <p:cTn id="95" dur="500"/>
                                      </p:cBhvr>
                                    </p:animEffect>
                                  </p:childTnLst>
                                </p:cTn>
                              </p:par>
                            </p:childTnLst>
                          </p:cTn>
                        </p:par>
                      </p:childTnLst>
                    </p:cTn>
                  </p:par>
                  <p:par>
                    <p:cTn id="96" nodeType="clickEffect" fill="hold">
                      <p:stCondLst>
                        <p:cond delay="indefinite"/>
                      </p:stCondLst>
                      <p:childTnLst>
                        <p:par>
                          <p:cTn id="97" nodeType="withEffect" fill="hold">
                            <p:stCondLst>
                              <p:cond delay="0"/>
                            </p:stCondLst>
                            <p:childTnLst>
                              <p:par>
                                <p:cTn id="98" nodeType="clickEffect" fill="hold" presetClass="entr" presetID="22" presetSubtype="8">
                                  <p:stCondLst>
                                    <p:cond delay="0"/>
                                  </p:stCondLst>
                                  <p:childTnLst>
                                    <p:set>
                                      <p:cBhvr>
                                        <p:cTn id="99" dur="1" fill="hold">
                                          <p:stCondLst>
                                            <p:cond delay="0"/>
                                          </p:stCondLst>
                                        </p:cTn>
                                        <p:tgtEl>
                                          <p:spTgt spid="234">
                                            <p:txEl>
                                              <p:pRg st="258" end="258"/>
                                            </p:txEl>
                                          </p:spTgt>
                                        </p:tgtEl>
                                        <p:attrNameLst>
                                          <p:attrName>style.visibility</p:attrName>
                                        </p:attrNameLst>
                                      </p:cBhvr>
                                      <p:to>
                                        <p:strVal val="visible"/>
                                      </p:to>
                                    </p:set>
                                    <p:animEffect filter="wipe(left)" transition="in">
                                      <p:cBhvr additive="repl">
                                        <p:cTn id="100" dur="500"/>
                                        <p:tgtEl>
                                          <p:spTgt spid="234">
                                            <p:txEl>
                                              <p:pRg st="258" end="258"/>
                                            </p:txEl>
                                          </p:spTgt>
                                        </p:tgtEl>
                                      </p:cBhvr>
                                    </p:animEffect>
                                  </p:childTnLst>
                                </p:cTn>
                              </p:par>
                            </p:childTnLst>
                          </p:cTn>
                        </p:par>
                      </p:childTnLst>
                    </p:cTn>
                  </p:par>
                  <p:par>
                    <p:cTn id="101" nodeType="clickEffect" fill="hold">
                      <p:stCondLst>
                        <p:cond delay="indefinite"/>
                      </p:stCondLst>
                      <p:childTnLst>
                        <p:par>
                          <p:cTn id="102" nodeType="withEffect" fill="hold">
                            <p:stCondLst>
                              <p:cond delay="0"/>
                            </p:stCondLst>
                            <p:childTnLst>
                              <p:par>
                                <p:cTn id="103" nodeType="clickEffect" fill="hold" presetClass="entr" presetID="22" presetSubtype="8">
                                  <p:stCondLst>
                                    <p:cond delay="0"/>
                                  </p:stCondLst>
                                  <p:childTnLst>
                                    <p:set>
                                      <p:cBhvr>
                                        <p:cTn id="104" dur="1" fill="hold">
                                          <p:stCondLst>
                                            <p:cond delay="0"/>
                                          </p:stCondLst>
                                        </p:cTn>
                                        <p:tgtEl>
                                          <p:spTgt spid="234">
                                            <p:txEl>
                                              <p:pRg st="258" end="258"/>
                                            </p:txEl>
                                          </p:spTgt>
                                        </p:tgtEl>
                                        <p:attrNameLst>
                                          <p:attrName>style.visibility</p:attrName>
                                        </p:attrNameLst>
                                      </p:cBhvr>
                                      <p:to>
                                        <p:strVal val="visible"/>
                                      </p:to>
                                    </p:set>
                                    <p:animEffect filter="wipe(left)" transition="in">
                                      <p:cBhvr additive="repl">
                                        <p:cTn id="105" dur="500"/>
                                        <p:tgtEl>
                                          <p:spTgt spid="234">
                                            <p:txEl>
                                              <p:pRg st="258" end="258"/>
                                            </p:txEl>
                                          </p:spTgt>
                                        </p:tgtEl>
                                      </p:cBhvr>
                                    </p:animEffect>
                                  </p:childTnLst>
                                </p:cTn>
                              </p:par>
                            </p:childTnLst>
                          </p:cTn>
                        </p:par>
                      </p:childTnLst>
                    </p:cTn>
                  </p:par>
                  <p:par>
                    <p:cTn id="106" nodeType="clickEffect" fill="hold">
                      <p:stCondLst>
                        <p:cond delay="indefinite"/>
                      </p:stCondLst>
                      <p:childTnLst>
                        <p:par>
                          <p:cTn id="107" nodeType="withEffect" fill="hold">
                            <p:stCondLst>
                              <p:cond delay="0"/>
                            </p:stCondLst>
                            <p:childTnLst>
                              <p:par>
                                <p:cTn id="108" nodeType="clickEffect" fill="hold" presetClass="entr" presetID="22" presetSubtype="8">
                                  <p:stCondLst>
                                    <p:cond delay="0"/>
                                  </p:stCondLst>
                                  <p:childTnLst>
                                    <p:set>
                                      <p:cBhvr>
                                        <p:cTn id="109" dur="1" fill="hold">
                                          <p:stCondLst>
                                            <p:cond delay="0"/>
                                          </p:stCondLst>
                                        </p:cTn>
                                        <p:tgtEl>
                                          <p:spTgt spid="234">
                                            <p:txEl>
                                              <p:pRg st="258" end="258"/>
                                            </p:txEl>
                                          </p:spTgt>
                                        </p:tgtEl>
                                        <p:attrNameLst>
                                          <p:attrName>style.visibility</p:attrName>
                                        </p:attrNameLst>
                                      </p:cBhvr>
                                      <p:to>
                                        <p:strVal val="visible"/>
                                      </p:to>
                                    </p:set>
                                    <p:animEffect filter="wipe(left)" transition="in">
                                      <p:cBhvr additive="repl">
                                        <p:cTn id="110" dur="500"/>
                                        <p:tgtEl>
                                          <p:spTgt spid="234">
                                            <p:txEl>
                                              <p:pRg st="258" end="258"/>
                                            </p:txEl>
                                          </p:spTgt>
                                        </p:tgtEl>
                                      </p:cBhvr>
                                    </p:animEffect>
                                  </p:childTnLst>
                                </p:cTn>
                              </p:par>
                            </p:childTnLst>
                          </p:cTn>
                        </p:par>
                        <p:par>
                          <p:cTn id="111" nodeType="afterEffect" fill="hold">
                            <p:stCondLst>
                              <p:cond delay="500"/>
                            </p:stCondLst>
                            <p:childTnLst>
                              <p:par>
                                <p:cTn id="112" nodeType="afterEffect" fill="hold" presetClass="entr" presetID="22" presetSubtype="8">
                                  <p:stCondLst>
                                    <p:cond delay="0"/>
                                  </p:stCondLst>
                                  <p:childTnLst>
                                    <p:set>
                                      <p:cBhvr>
                                        <p:cTn id="113" dur="1" fill="hold">
                                          <p:stCondLst>
                                            <p:cond delay="0"/>
                                          </p:stCondLst>
                                        </p:cTn>
                                        <p:tgtEl>
                                          <p:spTgt spid="244"/>
                                        </p:tgtEl>
                                        <p:attrNameLst>
                                          <p:attrName>style.visibility</p:attrName>
                                        </p:attrNameLst>
                                      </p:cBhvr>
                                      <p:to>
                                        <p:strVal val="visible"/>
                                      </p:to>
                                    </p:set>
                                    <p:animEffect filter="wipe(left)" transition="in">
                                      <p:cBhvr additive="repl">
                                        <p:cTn id="114" dur="500"/>
                                        <p:tgtEl>
                                          <p:spTgt spid="244"/>
                                        </p:tgtEl>
                                      </p:cBhvr>
                                    </p:animEffect>
                                  </p:childTnLst>
                                </p:cTn>
                              </p:par>
                            </p:childTnLst>
                          </p:cTn>
                        </p:par>
                        <p:par>
                          <p:cTn id="115" nodeType="afterEffect" fill="hold">
                            <p:stCondLst>
                              <p:cond delay="1000"/>
                            </p:stCondLst>
                            <p:childTnLst>
                              <p:par>
                                <p:cTn id="116" nodeType="afterEffect" fill="hold" presetClass="entr" presetID="18" presetSubtype="6">
                                  <p:stCondLst>
                                    <p:cond delay="0"/>
                                  </p:stCondLst>
                                  <p:childTnLst>
                                    <p:set>
                                      <p:cBhvr>
                                        <p:cTn id="117" dur="1" fill="hold">
                                          <p:stCondLst>
                                            <p:cond delay="0"/>
                                          </p:stCondLst>
                                        </p:cTn>
                                        <p:attrNameLst>
                                          <p:attrName>style.visibility</p:attrName>
                                        </p:attrNameLst>
                                      </p:cBhvr>
                                      <p:to>
                                        <p:strVal val="visible"/>
                                      </p:to>
                                    </p:set>
                                    <p:animEffect filter="strips(downRight)" transition="in">
                                      <p:cBhvr additive="repl">
                                        <p:cTn id="118"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457200" y="228600"/>
            <a:ext cx="8228160" cy="91296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6. Equilibrium </a:t>
            </a:r>
            <a:endParaRPr b="0" lang="ru-RU" sz="3400" spc="-1" strike="noStrike">
              <a:latin typeface="Arial"/>
            </a:endParaRPr>
          </a:p>
        </p:txBody>
      </p:sp>
      <p:sp>
        <p:nvSpPr>
          <p:cNvPr id="257" name="Line 2"/>
          <p:cNvSpPr/>
          <p:nvPr/>
        </p:nvSpPr>
        <p:spPr>
          <a:xfrm>
            <a:off x="1412640" y="1733400"/>
            <a:ext cx="360" cy="3619440"/>
          </a:xfrm>
          <a:prstGeom prst="line">
            <a:avLst/>
          </a:prstGeom>
          <a:ln w="9360">
            <a:solidFill>
              <a:schemeClr val="tx1"/>
            </a:solidFill>
            <a:round/>
          </a:ln>
        </p:spPr>
        <p:style>
          <a:lnRef idx="0"/>
          <a:fillRef idx="0"/>
          <a:effectRef idx="0"/>
          <a:fontRef idx="minor"/>
        </p:style>
      </p:sp>
      <p:sp>
        <p:nvSpPr>
          <p:cNvPr id="258" name="Line 3"/>
          <p:cNvSpPr/>
          <p:nvPr/>
        </p:nvSpPr>
        <p:spPr>
          <a:xfrm>
            <a:off x="1411200" y="5351040"/>
            <a:ext cx="4727520" cy="360"/>
          </a:xfrm>
          <a:prstGeom prst="line">
            <a:avLst/>
          </a:prstGeom>
          <a:ln w="9360">
            <a:solidFill>
              <a:schemeClr val="tx1"/>
            </a:solidFill>
            <a:round/>
          </a:ln>
        </p:spPr>
        <p:style>
          <a:lnRef idx="0"/>
          <a:fillRef idx="0"/>
          <a:effectRef idx="0"/>
          <a:fontRef idx="minor"/>
        </p:style>
      </p:sp>
      <p:sp>
        <p:nvSpPr>
          <p:cNvPr id="259" name="CustomShape 4"/>
          <p:cNvSpPr/>
          <p:nvPr/>
        </p:nvSpPr>
        <p:spPr>
          <a:xfrm>
            <a:off x="38160" y="1573200"/>
            <a:ext cx="1376640" cy="759600"/>
          </a:xfrm>
          <a:prstGeom prst="rect">
            <a:avLst/>
          </a:prstGeom>
          <a:noFill/>
          <a:ln>
            <a:noFill/>
          </a:ln>
        </p:spPr>
        <p:style>
          <a:lnRef idx="0"/>
          <a:fillRef idx="0"/>
          <a:effectRef idx="0"/>
          <a:fontRef idx="minor"/>
        </p:style>
        <p:txBody>
          <a:bodyPr lIns="90000" rIns="90000" tIns="45000" bIns="45000"/>
          <a:p>
            <a:pPr algn="r">
              <a:lnSpc>
                <a:spcPct val="100000"/>
              </a:lnSpc>
              <a:spcBef>
                <a:spcPts val="1100"/>
              </a:spcBef>
            </a:pPr>
            <a:r>
              <a:rPr b="0" lang="ru-RU" sz="2200" spc="-1" strike="noStrike">
                <a:solidFill>
                  <a:srgbClr val="000000"/>
                </a:solidFill>
                <a:latin typeface="Arial"/>
                <a:ea typeface="DejaVu Sans"/>
              </a:rPr>
              <a:t>Interest</a:t>
            </a:r>
            <a:br/>
            <a:r>
              <a:rPr b="0" lang="ru-RU" sz="2200" spc="-1" strike="noStrike">
                <a:solidFill>
                  <a:srgbClr val="000000"/>
                </a:solidFill>
                <a:latin typeface="Arial"/>
                <a:ea typeface="DejaVu Sans"/>
              </a:rPr>
              <a:t>Rate</a:t>
            </a:r>
            <a:endParaRPr b="0" lang="ru-RU" sz="2200" spc="-1" strike="noStrike">
              <a:latin typeface="Arial"/>
            </a:endParaRPr>
          </a:p>
        </p:txBody>
      </p:sp>
      <p:sp>
        <p:nvSpPr>
          <p:cNvPr id="260" name="CustomShape 5"/>
          <p:cNvSpPr/>
          <p:nvPr/>
        </p:nvSpPr>
        <p:spPr>
          <a:xfrm>
            <a:off x="3638520" y="5338800"/>
            <a:ext cx="2633760" cy="759600"/>
          </a:xfrm>
          <a:prstGeom prst="rect">
            <a:avLst/>
          </a:prstGeom>
          <a:noFill/>
          <a:ln>
            <a:noFill/>
          </a:ln>
        </p:spPr>
        <p:style>
          <a:lnRef idx="0"/>
          <a:fillRef idx="0"/>
          <a:effectRef idx="0"/>
          <a:fontRef idx="minor"/>
        </p:style>
        <p:txBody>
          <a:bodyPr lIns="90000" rIns="90000" tIns="45000" bIns="45000"/>
          <a:p>
            <a:pPr algn="r">
              <a:lnSpc>
                <a:spcPct val="100000"/>
              </a:lnSpc>
              <a:spcBef>
                <a:spcPts val="1100"/>
              </a:spcBef>
            </a:pPr>
            <a:r>
              <a:rPr b="0" lang="ru-RU" sz="2200" spc="-1" strike="noStrike">
                <a:solidFill>
                  <a:srgbClr val="000000"/>
                </a:solidFill>
                <a:latin typeface="Arial"/>
                <a:ea typeface="DejaVu Sans"/>
              </a:rPr>
              <a:t>Loanable Funds ($billions)</a:t>
            </a:r>
            <a:endParaRPr b="0" lang="ru-RU" sz="2200" spc="-1" strike="noStrike">
              <a:latin typeface="Arial"/>
            </a:endParaRPr>
          </a:p>
        </p:txBody>
      </p:sp>
      <p:sp>
        <p:nvSpPr>
          <p:cNvPr id="261" name="Line 6"/>
          <p:cNvSpPr/>
          <p:nvPr/>
        </p:nvSpPr>
        <p:spPr>
          <a:xfrm>
            <a:off x="1807920" y="2192040"/>
            <a:ext cx="2700360" cy="2452680"/>
          </a:xfrm>
          <a:prstGeom prst="line">
            <a:avLst/>
          </a:prstGeom>
          <a:ln w="28440">
            <a:solidFill>
              <a:srgbClr val="339966"/>
            </a:solidFill>
            <a:round/>
          </a:ln>
        </p:spPr>
        <p:style>
          <a:lnRef idx="0"/>
          <a:fillRef idx="0"/>
          <a:effectRef idx="0"/>
          <a:fontRef idx="minor"/>
        </p:style>
      </p:sp>
      <p:sp>
        <p:nvSpPr>
          <p:cNvPr id="262" name="CustomShape 7"/>
          <p:cNvSpPr/>
          <p:nvPr/>
        </p:nvSpPr>
        <p:spPr>
          <a:xfrm>
            <a:off x="4425840" y="4530600"/>
            <a:ext cx="3986280" cy="424440"/>
          </a:xfrm>
          <a:prstGeom prst="rect">
            <a:avLst/>
          </a:prstGeom>
          <a:noFill/>
          <a:ln>
            <a:noFill/>
          </a:ln>
        </p:spPr>
        <p:style>
          <a:lnRef idx="0"/>
          <a:fillRef idx="0"/>
          <a:effectRef idx="0"/>
          <a:fontRef idx="minor"/>
        </p:style>
        <p:txBody>
          <a:bodyPr lIns="90000" rIns="90000" tIns="45000" bIns="45000"/>
          <a:p>
            <a:pPr>
              <a:lnSpc>
                <a:spcPct val="100000"/>
              </a:lnSpc>
              <a:spcBef>
                <a:spcPts val="1100"/>
              </a:spcBef>
            </a:pPr>
            <a:r>
              <a:rPr b="0" lang="ru-RU" sz="2200" spc="-1" strike="noStrike">
                <a:solidFill>
                  <a:srgbClr val="000000"/>
                </a:solidFill>
                <a:latin typeface="Arial"/>
                <a:ea typeface="DejaVu Sans"/>
              </a:rPr>
              <a:t>Demand </a:t>
            </a:r>
            <a:endParaRPr b="0" lang="ru-RU" sz="2200" spc="-1" strike="noStrike">
              <a:latin typeface="Arial"/>
            </a:endParaRPr>
          </a:p>
        </p:txBody>
      </p:sp>
      <p:sp>
        <p:nvSpPr>
          <p:cNvPr id="263" name="CustomShape 8"/>
          <p:cNvSpPr/>
          <p:nvPr/>
        </p:nvSpPr>
        <p:spPr>
          <a:xfrm>
            <a:off x="5189400" y="1062000"/>
            <a:ext cx="3222720" cy="1316880"/>
          </a:xfrm>
          <a:prstGeom prst="rect">
            <a:avLst/>
          </a:prstGeom>
          <a:solidFill>
            <a:srgbClr val="d5e5f7"/>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5000"/>
              </a:lnSpc>
              <a:spcBef>
                <a:spcPts val="1301"/>
              </a:spcBef>
            </a:pPr>
            <a:r>
              <a:rPr b="0" lang="ru-RU" sz="2600" spc="-1" strike="noStrike">
                <a:solidFill>
                  <a:srgbClr val="000000"/>
                </a:solidFill>
                <a:latin typeface="Arial"/>
                <a:ea typeface="DejaVu Sans"/>
              </a:rPr>
              <a:t>The interest rate adjusts to equate supply and demand. </a:t>
            </a:r>
            <a:endParaRPr b="0" lang="ru-RU" sz="2600" spc="-1" strike="noStrike">
              <a:latin typeface="Arial"/>
            </a:endParaRPr>
          </a:p>
        </p:txBody>
      </p:sp>
      <p:sp>
        <p:nvSpPr>
          <p:cNvPr id="264" name="Line 9"/>
          <p:cNvSpPr/>
          <p:nvPr/>
        </p:nvSpPr>
        <p:spPr>
          <a:xfrm flipV="1">
            <a:off x="2244600" y="2206440"/>
            <a:ext cx="1727280" cy="2830680"/>
          </a:xfrm>
          <a:prstGeom prst="line">
            <a:avLst/>
          </a:prstGeom>
          <a:ln w="28440">
            <a:solidFill>
              <a:srgbClr val="993366"/>
            </a:solidFill>
            <a:round/>
          </a:ln>
        </p:spPr>
        <p:style>
          <a:lnRef idx="0"/>
          <a:fillRef idx="0"/>
          <a:effectRef idx="0"/>
          <a:fontRef idx="minor"/>
        </p:style>
      </p:sp>
      <p:sp>
        <p:nvSpPr>
          <p:cNvPr id="265" name="CustomShape 10"/>
          <p:cNvSpPr/>
          <p:nvPr/>
        </p:nvSpPr>
        <p:spPr>
          <a:xfrm>
            <a:off x="3944880" y="1916280"/>
            <a:ext cx="1159200" cy="424440"/>
          </a:xfrm>
          <a:prstGeom prst="rect">
            <a:avLst/>
          </a:prstGeom>
          <a:noFill/>
          <a:ln>
            <a:noFill/>
          </a:ln>
        </p:spPr>
        <p:style>
          <a:lnRef idx="0"/>
          <a:fillRef idx="0"/>
          <a:effectRef idx="0"/>
          <a:fontRef idx="minor"/>
        </p:style>
        <p:txBody>
          <a:bodyPr lIns="90000" rIns="90000" tIns="45000" bIns="45000"/>
          <a:p>
            <a:pPr>
              <a:lnSpc>
                <a:spcPct val="100000"/>
              </a:lnSpc>
              <a:spcBef>
                <a:spcPts val="1100"/>
              </a:spcBef>
            </a:pPr>
            <a:r>
              <a:rPr b="0" lang="ru-RU" sz="2200" spc="-1" strike="noStrike">
                <a:solidFill>
                  <a:srgbClr val="000000"/>
                </a:solidFill>
                <a:latin typeface="Arial"/>
                <a:ea typeface="DejaVu Sans"/>
              </a:rPr>
              <a:t>Supply</a:t>
            </a:r>
            <a:endParaRPr b="0" lang="ru-RU" sz="2200" spc="-1" strike="noStrike">
              <a:latin typeface="Arial"/>
            </a:endParaRPr>
          </a:p>
        </p:txBody>
      </p:sp>
      <p:sp>
        <p:nvSpPr>
          <p:cNvPr id="266" name="CustomShape 11"/>
          <p:cNvSpPr/>
          <p:nvPr/>
        </p:nvSpPr>
        <p:spPr>
          <a:xfrm>
            <a:off x="5845320" y="2587680"/>
            <a:ext cx="2865600" cy="1732680"/>
          </a:xfrm>
          <a:prstGeom prst="rect">
            <a:avLst/>
          </a:prstGeom>
          <a:solidFill>
            <a:srgbClr val="ffecb7"/>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5000"/>
              </a:lnSpc>
              <a:spcBef>
                <a:spcPts val="1301"/>
              </a:spcBef>
            </a:pPr>
            <a:r>
              <a:rPr b="0" lang="ru-RU" sz="2600" spc="-1" strike="noStrike">
                <a:solidFill>
                  <a:srgbClr val="000000"/>
                </a:solidFill>
                <a:latin typeface="Arial"/>
                <a:ea typeface="DejaVu Sans"/>
              </a:rPr>
              <a:t>The eq’m quantity of L.F. equals eq’m investment and eq’m saving. </a:t>
            </a:r>
            <a:endParaRPr b="0" lang="ru-RU" sz="2600" spc="-1" strike="noStrike">
              <a:latin typeface="Arial"/>
            </a:endParaRPr>
          </a:p>
        </p:txBody>
      </p:sp>
      <p:sp>
        <p:nvSpPr>
          <p:cNvPr id="267" name="Line 12"/>
          <p:cNvSpPr/>
          <p:nvPr/>
        </p:nvSpPr>
        <p:spPr>
          <a:xfrm>
            <a:off x="1407960" y="3468600"/>
            <a:ext cx="1798560" cy="360"/>
          </a:xfrm>
          <a:prstGeom prst="line">
            <a:avLst/>
          </a:prstGeom>
          <a:ln cap="rnd" w="9360">
            <a:solidFill>
              <a:schemeClr val="tx1"/>
            </a:solidFill>
            <a:custDash>
              <a:ds d="2200000" sp="800000"/>
            </a:custDash>
            <a:round/>
          </a:ln>
        </p:spPr>
        <p:style>
          <a:lnRef idx="0"/>
          <a:fillRef idx="0"/>
          <a:effectRef idx="0"/>
          <a:fontRef idx="minor"/>
        </p:style>
      </p:sp>
      <p:sp>
        <p:nvSpPr>
          <p:cNvPr id="268" name="CustomShape 13"/>
          <p:cNvSpPr/>
          <p:nvPr/>
        </p:nvSpPr>
        <p:spPr>
          <a:xfrm>
            <a:off x="804960" y="3247920"/>
            <a:ext cx="614520" cy="470160"/>
          </a:xfrm>
          <a:prstGeom prst="rect">
            <a:avLst/>
          </a:prstGeom>
          <a:noFill/>
          <a:ln>
            <a:noFill/>
          </a:ln>
        </p:spPr>
        <p:style>
          <a:lnRef idx="0"/>
          <a:fillRef idx="0"/>
          <a:effectRef idx="0"/>
          <a:fontRef idx="minor"/>
        </p:style>
        <p:txBody>
          <a:bodyPr lIns="0" rIns="0" tIns="45000" bIns="45000"/>
          <a:p>
            <a:pPr algn="ctr">
              <a:lnSpc>
                <a:spcPct val="100000"/>
              </a:lnSpc>
              <a:spcBef>
                <a:spcPts val="1250"/>
              </a:spcBef>
            </a:pPr>
            <a:r>
              <a:rPr b="0" lang="ru-RU" sz="2500" spc="-1" strike="noStrike">
                <a:solidFill>
                  <a:srgbClr val="000000"/>
                </a:solidFill>
                <a:latin typeface="Arial"/>
                <a:ea typeface="DejaVu Sans"/>
              </a:rPr>
              <a:t>5%</a:t>
            </a:r>
            <a:endParaRPr b="0" lang="ru-RU" sz="2500" spc="-1" strike="noStrike">
              <a:latin typeface="Arial"/>
            </a:endParaRPr>
          </a:p>
        </p:txBody>
      </p:sp>
      <p:sp>
        <p:nvSpPr>
          <p:cNvPr id="269" name="Line 14"/>
          <p:cNvSpPr/>
          <p:nvPr/>
        </p:nvSpPr>
        <p:spPr>
          <a:xfrm>
            <a:off x="3206520" y="3471840"/>
            <a:ext cx="360" cy="1893600"/>
          </a:xfrm>
          <a:prstGeom prst="line">
            <a:avLst/>
          </a:prstGeom>
          <a:ln cap="rnd" w="9360">
            <a:solidFill>
              <a:schemeClr val="tx1"/>
            </a:solidFill>
            <a:custDash>
              <a:ds d="2200000" sp="800000"/>
            </a:custDash>
            <a:round/>
          </a:ln>
        </p:spPr>
        <p:style>
          <a:lnRef idx="0"/>
          <a:fillRef idx="0"/>
          <a:effectRef idx="0"/>
          <a:fontRef idx="minor"/>
        </p:style>
      </p:sp>
      <p:sp>
        <p:nvSpPr>
          <p:cNvPr id="270" name="CustomShape 15"/>
          <p:cNvSpPr/>
          <p:nvPr/>
        </p:nvSpPr>
        <p:spPr>
          <a:xfrm>
            <a:off x="2913120" y="5322960"/>
            <a:ext cx="614520" cy="470160"/>
          </a:xfrm>
          <a:prstGeom prst="rect">
            <a:avLst/>
          </a:prstGeom>
          <a:noFill/>
          <a:ln>
            <a:noFill/>
          </a:ln>
        </p:spPr>
        <p:style>
          <a:lnRef idx="0"/>
          <a:fillRef idx="0"/>
          <a:effectRef idx="0"/>
          <a:fontRef idx="minor"/>
        </p:style>
        <p:txBody>
          <a:bodyPr lIns="0" rIns="0" tIns="45000" bIns="45000"/>
          <a:p>
            <a:pPr algn="ctr">
              <a:lnSpc>
                <a:spcPct val="100000"/>
              </a:lnSpc>
              <a:spcBef>
                <a:spcPts val="1250"/>
              </a:spcBef>
            </a:pPr>
            <a:r>
              <a:rPr b="0" lang="ru-RU" sz="2500" spc="-1" strike="noStrike">
                <a:solidFill>
                  <a:srgbClr val="000000"/>
                </a:solidFill>
                <a:latin typeface="Arial"/>
                <a:ea typeface="DejaVu Sans"/>
              </a:rPr>
              <a:t>60</a:t>
            </a:r>
            <a:endParaRPr b="0" lang="ru-RU" sz="2500" spc="-1" strike="noStrike">
              <a:latin typeface="Arial"/>
            </a:endParaRPr>
          </a:p>
        </p:txBody>
      </p:sp>
      <p:sp>
        <p:nvSpPr>
          <p:cNvPr id="271" name="Line 16"/>
          <p:cNvSpPr/>
          <p:nvPr/>
        </p:nvSpPr>
        <p:spPr>
          <a:xfrm flipV="1">
            <a:off x="3218400" y="5743440"/>
            <a:ext cx="360" cy="646200"/>
          </a:xfrm>
          <a:prstGeom prst="line">
            <a:avLst/>
          </a:prstGeom>
          <a:ln w="57240">
            <a:solidFill>
              <a:srgbClr val="ff6600"/>
            </a:solidFill>
            <a:round/>
            <a:tailEnd len="lg" type="triangle" w="lg"/>
          </a:ln>
        </p:spPr>
        <p:style>
          <a:lnRef idx="0"/>
          <a:fillRef idx="0"/>
          <a:effectRef idx="0"/>
          <a:fontRef idx="minor"/>
        </p:style>
      </p:sp>
      <p:sp>
        <p:nvSpPr>
          <p:cNvPr id="272" name="CustomShape 17"/>
          <p:cNvSpPr/>
          <p:nvPr/>
        </p:nvSpPr>
        <p:spPr>
          <a:xfrm>
            <a:off x="2986200" y="5392800"/>
            <a:ext cx="462240" cy="344520"/>
          </a:xfrm>
          <a:prstGeom prst="rect">
            <a:avLst/>
          </a:prstGeom>
          <a:noFill/>
          <a:ln w="9360">
            <a:solidFill>
              <a:srgbClr val="ffcc00"/>
            </a:solidFill>
            <a:miter/>
          </a:ln>
        </p:spPr>
        <p:style>
          <a:lnRef idx="0"/>
          <a:fillRef idx="0"/>
          <a:effectRef idx="0"/>
          <a:fontRef idx="minor"/>
        </p:style>
      </p:sp>
    </p:spTree>
  </p:cSld>
  <p:timing>
    <p:tnLst>
      <p:par>
        <p:cTn id="119" dur="indefinite" restart="never" nodeType="tmRoot">
          <p:childTnLst>
            <p:seq>
              <p:cTn id="120" dur="indefinite" nodeType="mainSeq">
                <p:childTnLst>
                  <p:par>
                    <p:cTn id="121" nodeType="clickEffect" fill="hold">
                      <p:stCondLst>
                        <p:cond delay="indefinite"/>
                      </p:stCondLst>
                      <p:childTnLst>
                        <p:par>
                          <p:cTn id="122" nodeType="withEffect" fill="hold">
                            <p:stCondLst>
                              <p:cond delay="0"/>
                            </p:stCondLst>
                            <p:childTnLst>
                              <p:par>
                                <p:cTn id="123" nodeType="clickEffect" fill="hold" presetClass="entr" presetID="10">
                                  <p:stCondLst>
                                    <p:cond delay="0"/>
                                  </p:stCondLst>
                                  <p:childTnLst>
                                    <p:set>
                                      <p:cBhvr>
                                        <p:cTn id="124" dur="1" fill="hold">
                                          <p:stCondLst>
                                            <p:cond delay="0"/>
                                          </p:stCondLst>
                                        </p:cTn>
                                        <p:tgtEl>
                                          <p:spTgt spid="263"/>
                                        </p:tgtEl>
                                        <p:attrNameLst>
                                          <p:attrName>style.visibility</p:attrName>
                                        </p:attrNameLst>
                                      </p:cBhvr>
                                      <p:to>
                                        <p:strVal val="visible"/>
                                      </p:to>
                                    </p:set>
                                    <p:animEffect filter="fade" transition="in">
                                      <p:cBhvr additive="repl">
                                        <p:cTn id="125" dur="500"/>
                                        <p:tgtEl>
                                          <p:spTgt spid="263"/>
                                        </p:tgtEl>
                                      </p:cBhvr>
                                    </p:animEffect>
                                  </p:childTnLst>
                                </p:cTn>
                              </p:par>
                            </p:childTnLst>
                          </p:cTn>
                        </p:par>
                      </p:childTnLst>
                    </p:cTn>
                  </p:par>
                  <p:par>
                    <p:cTn id="126" nodeType="clickEffect" fill="hold">
                      <p:stCondLst>
                        <p:cond delay="indefinite"/>
                      </p:stCondLst>
                      <p:childTnLst>
                        <p:par>
                          <p:cTn id="127" nodeType="withEffect" fill="hold">
                            <p:stCondLst>
                              <p:cond delay="0"/>
                            </p:stCondLst>
                            <p:childTnLst>
                              <p:par>
                                <p:cTn id="128" nodeType="clickEffect" fill="hold" presetClass="entr" presetID="22" presetSubtype="2">
                                  <p:stCondLst>
                                    <p:cond delay="0"/>
                                  </p:stCondLst>
                                  <p:childTnLst>
                                    <p:set>
                                      <p:cBhvr>
                                        <p:cTn id="129" dur="1" fill="hold">
                                          <p:stCondLst>
                                            <p:cond delay="0"/>
                                          </p:stCondLst>
                                        </p:cTn>
                                        <p:attrNameLst>
                                          <p:attrName>style.visibility</p:attrName>
                                        </p:attrNameLst>
                                      </p:cBhvr>
                                      <p:to>
                                        <p:strVal val="visible"/>
                                      </p:to>
                                    </p:set>
                                    <p:animEffect filter="wipe(right)" transition="out">
                                      <p:cBhvr additive="repl">
                                        <p:cTn id="130" dur="500"/>
                                      </p:cBhvr>
                                    </p:animEffect>
                                  </p:childTnLst>
                                </p:cTn>
                              </p:par>
                            </p:childTnLst>
                          </p:cTn>
                        </p:par>
                      </p:childTnLst>
                    </p:cTn>
                  </p:par>
                  <p:par>
                    <p:cTn id="131" nodeType="clickEffect" fill="hold">
                      <p:stCondLst>
                        <p:cond delay="indefinite"/>
                      </p:stCondLst>
                      <p:childTnLst>
                        <p:par>
                          <p:cTn id="132" nodeType="withEffect" fill="hold">
                            <p:stCondLst>
                              <p:cond delay="0"/>
                            </p:stCondLst>
                            <p:childTnLst>
                              <p:par>
                                <p:cTn id="133" nodeType="clickEffect" fill="hold" presetClass="entr" presetID="22" presetSubtype="1">
                                  <p:stCondLst>
                                    <p:cond delay="0"/>
                                  </p:stCondLst>
                                  <p:childTnLst>
                                    <p:set>
                                      <p:cBhvr>
                                        <p:cTn id="134" dur="1" fill="hold">
                                          <p:stCondLst>
                                            <p:cond delay="0"/>
                                          </p:stCondLst>
                                        </p:cTn>
                                        <p:attrNameLst>
                                          <p:attrName>style.visibility</p:attrName>
                                        </p:attrNameLst>
                                      </p:cBhvr>
                                      <p:to>
                                        <p:strVal val="visible"/>
                                      </p:to>
                                    </p:set>
                                    <p:animEffect filter="wipe(up)" transition="in">
                                      <p:cBhvr additive="repl">
                                        <p:cTn id="135" dur="500"/>
                                      </p:cBhvr>
                                    </p:animEffect>
                                  </p:childTnLst>
                                </p:cTn>
                              </p:par>
                            </p:childTnLst>
                          </p:cTn>
                        </p:par>
                      </p:childTnLst>
                    </p:cTn>
                  </p:par>
                  <p:par>
                    <p:cTn id="136" nodeType="clickEffect" fill="hold">
                      <p:stCondLst>
                        <p:cond delay="indefinite"/>
                      </p:stCondLst>
                      <p:childTnLst>
                        <p:par>
                          <p:cTn id="137" nodeType="withEffect" fill="hold">
                            <p:stCondLst>
                              <p:cond delay="0"/>
                            </p:stCondLst>
                            <p:childTnLst>
                              <p:par>
                                <p:cTn id="138" nodeType="clickEffect" fill="hold" presetClass="entr" presetID="10">
                                  <p:stCondLst>
                                    <p:cond delay="0"/>
                                  </p:stCondLst>
                                  <p:childTnLst>
                                    <p:set>
                                      <p:cBhvr>
                                        <p:cTn id="139" dur="1" fill="hold">
                                          <p:stCondLst>
                                            <p:cond delay="0"/>
                                          </p:stCondLst>
                                        </p:cTn>
                                        <p:tgtEl>
                                          <p:spTgt spid="266"/>
                                        </p:tgtEl>
                                        <p:attrNameLst>
                                          <p:attrName>style.visibility</p:attrName>
                                        </p:attrNameLst>
                                      </p:cBhvr>
                                      <p:to>
                                        <p:strVal val="visible"/>
                                      </p:to>
                                    </p:set>
                                    <p:animEffect filter="fade" transition="in">
                                      <p:cBhvr additive="repl">
                                        <p:cTn id="140" dur="500"/>
                                        <p:tgtEl>
                                          <p:spTgt spid="266"/>
                                        </p:tgtEl>
                                      </p:cBhvr>
                                    </p:animEffect>
                                  </p:childTnLst>
                                </p:cTn>
                              </p:par>
                            </p:childTnLst>
                          </p:cTn>
                        </p:par>
                        <p:par>
                          <p:cTn id="141" nodeType="afterEffect" fill="hold">
                            <p:stCondLst>
                              <p:cond delay="500"/>
                            </p:stCondLst>
                            <p:childTnLst>
                              <p:par>
                                <p:cTn id="142" nodeType="afterEffect" fill="hold" presetClass="entr" presetID="9">
                                  <p:stCondLst>
                                    <p:cond delay="0"/>
                                  </p:stCondLst>
                                  <p:childTnLst>
                                    <p:set>
                                      <p:cBhvr>
                                        <p:cTn id="143" dur="1" fill="hold">
                                          <p:stCondLst>
                                            <p:cond delay="0"/>
                                          </p:stCondLst>
                                        </p:cTn>
                                        <p:attrNameLst>
                                          <p:attrName>style.visibility</p:attrName>
                                        </p:attrNameLst>
                                      </p:cBhvr>
                                      <p:to>
                                        <p:strVal val="visible"/>
                                      </p:to>
                                    </p:set>
                                    <p:animEffect filter="dissolve" transition="in">
                                      <p:cBhvr additive="repl">
                                        <p:cTn id="144"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Line 1"/>
          <p:cNvSpPr/>
          <p:nvPr/>
        </p:nvSpPr>
        <p:spPr>
          <a:xfrm>
            <a:off x="1193760" y="3233520"/>
            <a:ext cx="1982520" cy="1789200"/>
          </a:xfrm>
          <a:prstGeom prst="line">
            <a:avLst/>
          </a:prstGeom>
          <a:ln w="38160">
            <a:solidFill>
              <a:srgbClr val="003399"/>
            </a:solidFill>
            <a:round/>
          </a:ln>
        </p:spPr>
        <p:style>
          <a:lnRef idx="0"/>
          <a:fillRef idx="0"/>
          <a:effectRef idx="0"/>
          <a:fontRef idx="minor"/>
        </p:style>
      </p:sp>
      <p:sp>
        <p:nvSpPr>
          <p:cNvPr id="274" name="CustomShape 2"/>
          <p:cNvSpPr/>
          <p:nvPr/>
        </p:nvSpPr>
        <p:spPr>
          <a:xfrm>
            <a:off x="3197160" y="4929120"/>
            <a:ext cx="1766880" cy="364320"/>
          </a:xfrm>
          <a:prstGeom prst="rect">
            <a:avLst/>
          </a:prstGeom>
          <a:noFill/>
          <a:ln>
            <a:noFill/>
          </a:ln>
        </p:spPr>
        <p:style>
          <a:lnRef idx="0"/>
          <a:fillRef idx="0"/>
          <a:effectRef idx="0"/>
          <a:fontRef idx="minor"/>
        </p:style>
        <p:txBody>
          <a:bodyPr lIns="0" rIns="0" tIns="0" bIns="0"/>
          <a:p>
            <a:pPr>
              <a:lnSpc>
                <a:spcPct val="100000"/>
              </a:lnSpc>
              <a:spcBef>
                <a:spcPts val="1199"/>
              </a:spcBef>
            </a:pPr>
            <a:r>
              <a:rPr b="0" i="1" lang="ru-RU" sz="2400" spc="-1" strike="noStrike">
                <a:solidFill>
                  <a:srgbClr val="000000"/>
                </a:solidFill>
                <a:latin typeface="Arial"/>
                <a:ea typeface="DejaVu Sans"/>
              </a:rPr>
              <a:t>D = I + NCO</a:t>
            </a:r>
            <a:endParaRPr b="0" lang="ru-RU" sz="2400" spc="-1" strike="noStrike">
              <a:latin typeface="Arial"/>
            </a:endParaRPr>
          </a:p>
        </p:txBody>
      </p:sp>
      <p:sp>
        <p:nvSpPr>
          <p:cNvPr id="275" name="CustomShape 3"/>
          <p:cNvSpPr/>
          <p:nvPr/>
        </p:nvSpPr>
        <p:spPr>
          <a:xfrm>
            <a:off x="4081320" y="1143000"/>
            <a:ext cx="4453200" cy="1268640"/>
          </a:xfrm>
          <a:prstGeom prst="rect">
            <a:avLst/>
          </a:prstGeom>
          <a:solidFill>
            <a:srgbClr val="ffcccc"/>
          </a:solidFill>
          <a:ln w="9360">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5000"/>
              </a:lnSpc>
              <a:spcBef>
                <a:spcPts val="624"/>
              </a:spcBef>
            </a:pPr>
            <a:r>
              <a:rPr b="1" i="1" lang="ru-RU" sz="2500" spc="-1" strike="noStrike">
                <a:solidFill>
                  <a:srgbClr val="000000"/>
                </a:solidFill>
                <a:latin typeface="Arial"/>
                <a:ea typeface="DejaVu Sans"/>
              </a:rPr>
              <a:t>r</a:t>
            </a:r>
            <a:r>
              <a:rPr b="0" lang="ru-RU" sz="2500" spc="-1" strike="noStrike">
                <a:solidFill>
                  <a:srgbClr val="000000"/>
                </a:solidFill>
                <a:latin typeface="Arial"/>
                <a:ea typeface="DejaVu Sans"/>
              </a:rPr>
              <a:t> adjusts to balance supply and demand in the LF market.  </a:t>
            </a:r>
            <a:endParaRPr b="0" lang="ru-RU" sz="2500" spc="-1" strike="noStrike">
              <a:latin typeface="Arial"/>
            </a:endParaRPr>
          </a:p>
        </p:txBody>
      </p:sp>
      <p:sp>
        <p:nvSpPr>
          <p:cNvPr id="276" name="CustomShape 4"/>
          <p:cNvSpPr/>
          <p:nvPr/>
        </p:nvSpPr>
        <p:spPr>
          <a:xfrm>
            <a:off x="457200" y="182520"/>
            <a:ext cx="8228160" cy="64800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3400" spc="-1" strike="noStrike">
                <a:solidFill>
                  <a:srgbClr val="006699"/>
                </a:solidFill>
                <a:latin typeface="Tahoma"/>
                <a:ea typeface="Tahoma"/>
              </a:rPr>
              <a:t>7. The Loanable Funds Market Diagram</a:t>
            </a:r>
            <a:endParaRPr b="0" lang="ru-RU" sz="3400" spc="-1" strike="noStrike">
              <a:latin typeface="Arial"/>
            </a:endParaRPr>
          </a:p>
        </p:txBody>
      </p:sp>
      <p:sp>
        <p:nvSpPr>
          <p:cNvPr id="277" name="Line 5"/>
          <p:cNvSpPr/>
          <p:nvPr/>
        </p:nvSpPr>
        <p:spPr>
          <a:xfrm>
            <a:off x="902520" y="2716200"/>
            <a:ext cx="360" cy="3073320"/>
          </a:xfrm>
          <a:prstGeom prst="line">
            <a:avLst/>
          </a:prstGeom>
          <a:ln w="12600">
            <a:solidFill>
              <a:schemeClr val="tx1"/>
            </a:solidFill>
            <a:round/>
          </a:ln>
        </p:spPr>
        <p:style>
          <a:lnRef idx="0"/>
          <a:fillRef idx="0"/>
          <a:effectRef idx="0"/>
          <a:fontRef idx="minor"/>
        </p:style>
      </p:sp>
      <p:sp>
        <p:nvSpPr>
          <p:cNvPr id="278" name="Line 6"/>
          <p:cNvSpPr/>
          <p:nvPr/>
        </p:nvSpPr>
        <p:spPr>
          <a:xfrm>
            <a:off x="896760" y="5792760"/>
            <a:ext cx="3117960" cy="360"/>
          </a:xfrm>
          <a:prstGeom prst="line">
            <a:avLst/>
          </a:prstGeom>
          <a:ln w="12600">
            <a:solidFill>
              <a:schemeClr val="tx1"/>
            </a:solidFill>
            <a:round/>
          </a:ln>
        </p:spPr>
        <p:style>
          <a:lnRef idx="0"/>
          <a:fillRef idx="0"/>
          <a:effectRef idx="0"/>
          <a:fontRef idx="minor"/>
        </p:style>
      </p:sp>
      <p:sp>
        <p:nvSpPr>
          <p:cNvPr id="279" name="CustomShape 7"/>
          <p:cNvSpPr/>
          <p:nvPr/>
        </p:nvSpPr>
        <p:spPr>
          <a:xfrm>
            <a:off x="727200" y="2278080"/>
            <a:ext cx="3445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r</a:t>
            </a:r>
            <a:endParaRPr b="0" lang="ru-RU" sz="2400" spc="-1" strike="noStrike">
              <a:latin typeface="Arial"/>
            </a:endParaRPr>
          </a:p>
        </p:txBody>
      </p:sp>
      <p:sp>
        <p:nvSpPr>
          <p:cNvPr id="280" name="CustomShape 8"/>
          <p:cNvSpPr/>
          <p:nvPr/>
        </p:nvSpPr>
        <p:spPr>
          <a:xfrm>
            <a:off x="3963960" y="5570640"/>
            <a:ext cx="59220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1" i="1" lang="ru-RU" sz="2400" spc="-1" strike="noStrike">
                <a:solidFill>
                  <a:srgbClr val="000000"/>
                </a:solidFill>
                <a:latin typeface="Arial"/>
                <a:ea typeface="DejaVu Sans"/>
              </a:rPr>
              <a:t>LF</a:t>
            </a:r>
            <a:endParaRPr b="0" lang="ru-RU" sz="2400" spc="-1" strike="noStrike">
              <a:latin typeface="Arial"/>
            </a:endParaRPr>
          </a:p>
        </p:txBody>
      </p:sp>
      <p:sp>
        <p:nvSpPr>
          <p:cNvPr id="281" name="Line 9"/>
          <p:cNvSpPr/>
          <p:nvPr/>
        </p:nvSpPr>
        <p:spPr>
          <a:xfrm flipV="1">
            <a:off x="1693800" y="3176280"/>
            <a:ext cx="1434960" cy="2286000"/>
          </a:xfrm>
          <a:prstGeom prst="line">
            <a:avLst/>
          </a:prstGeom>
          <a:ln w="38160">
            <a:solidFill>
              <a:srgbClr val="003399"/>
            </a:solidFill>
            <a:round/>
          </a:ln>
        </p:spPr>
        <p:style>
          <a:lnRef idx="0"/>
          <a:fillRef idx="0"/>
          <a:effectRef idx="0"/>
          <a:fontRef idx="minor"/>
        </p:style>
      </p:sp>
      <p:sp>
        <p:nvSpPr>
          <p:cNvPr id="282" name="CustomShape 10"/>
          <p:cNvSpPr/>
          <p:nvPr/>
        </p:nvSpPr>
        <p:spPr>
          <a:xfrm>
            <a:off x="3013200" y="2800440"/>
            <a:ext cx="1724040" cy="45504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i="1" lang="ru-RU" sz="2400" spc="-1" strike="noStrike">
                <a:solidFill>
                  <a:srgbClr val="000000"/>
                </a:solidFill>
                <a:latin typeface="Arial"/>
                <a:ea typeface="DejaVu Sans"/>
              </a:rPr>
              <a:t>S</a:t>
            </a:r>
            <a:r>
              <a:rPr b="0" lang="ru-RU" sz="2400" spc="-1" strike="noStrike">
                <a:solidFill>
                  <a:srgbClr val="000000"/>
                </a:solidFill>
                <a:latin typeface="Arial"/>
                <a:ea typeface="DejaVu Sans"/>
              </a:rPr>
              <a:t> = saving</a:t>
            </a:r>
            <a:endParaRPr b="0" lang="ru-RU" sz="2400" spc="-1" strike="noStrike">
              <a:latin typeface="Arial"/>
            </a:endParaRPr>
          </a:p>
        </p:txBody>
      </p:sp>
      <p:sp>
        <p:nvSpPr>
          <p:cNvPr id="283" name="CustomShape 11"/>
          <p:cNvSpPr/>
          <p:nvPr/>
        </p:nvSpPr>
        <p:spPr>
          <a:xfrm>
            <a:off x="1487520" y="2044800"/>
            <a:ext cx="2428920" cy="455040"/>
          </a:xfrm>
          <a:prstGeom prst="rect">
            <a:avLst/>
          </a:prstGeom>
          <a:noFill/>
          <a:ln>
            <a:noFill/>
          </a:ln>
        </p:spPr>
        <p:style>
          <a:lnRef idx="0"/>
          <a:fillRef idx="0"/>
          <a:effectRef idx="0"/>
          <a:fontRef idx="minor"/>
        </p:style>
        <p:txBody>
          <a:bodyPr lIns="90000" rIns="90000" tIns="45000" bIns="45000"/>
          <a:p>
            <a:pPr algn="ctr">
              <a:lnSpc>
                <a:spcPct val="100000"/>
              </a:lnSpc>
              <a:spcBef>
                <a:spcPts val="1199"/>
              </a:spcBef>
            </a:pPr>
            <a:r>
              <a:rPr b="0" lang="ru-RU" sz="2400" spc="-1" strike="noStrike" u="sng">
                <a:solidFill>
                  <a:srgbClr val="000000"/>
                </a:solidFill>
                <a:uFillTx/>
                <a:latin typeface="Arial"/>
                <a:ea typeface="DejaVu Sans"/>
              </a:rPr>
              <a:t>Loanable funds</a:t>
            </a:r>
            <a:endParaRPr b="0" lang="ru-RU" sz="2400" spc="-1" strike="noStrike">
              <a:latin typeface="Arial"/>
            </a:endParaRPr>
          </a:p>
        </p:txBody>
      </p:sp>
      <p:sp>
        <p:nvSpPr>
          <p:cNvPr id="284" name="CustomShape 12"/>
          <p:cNvSpPr/>
          <p:nvPr/>
        </p:nvSpPr>
        <p:spPr>
          <a:xfrm>
            <a:off x="479520" y="4125960"/>
            <a:ext cx="387360" cy="414720"/>
          </a:xfrm>
          <a:prstGeom prst="rect">
            <a:avLst/>
          </a:prstGeom>
          <a:noFill/>
          <a:ln>
            <a:noFill/>
          </a:ln>
        </p:spPr>
        <p:style>
          <a:lnRef idx="0"/>
          <a:fillRef idx="0"/>
          <a:effectRef idx="0"/>
          <a:fontRef idx="minor"/>
        </p:style>
        <p:txBody>
          <a:bodyPr lIns="0" rIns="0" tIns="0" bIns="0"/>
          <a:p>
            <a:pPr algn="ctr">
              <a:lnSpc>
                <a:spcPct val="100000"/>
              </a:lnSpc>
              <a:spcBef>
                <a:spcPts val="1199"/>
              </a:spcBef>
            </a:pPr>
            <a:r>
              <a:rPr b="1" i="1" lang="ru-RU" sz="2400" spc="-1" strike="noStrike">
                <a:solidFill>
                  <a:srgbClr val="000000"/>
                </a:solidFill>
                <a:latin typeface="Arial"/>
                <a:ea typeface="DejaVu Sans"/>
              </a:rPr>
              <a:t>r</a:t>
            </a:r>
            <a:r>
              <a:rPr b="1" lang="ru-RU" sz="2400" spc="-1" strike="noStrike" baseline="-25000">
                <a:solidFill>
                  <a:srgbClr val="000000"/>
                </a:solidFill>
                <a:latin typeface="Arial"/>
                <a:ea typeface="DejaVu Sans"/>
              </a:rPr>
              <a:t>1</a:t>
            </a:r>
            <a:endParaRPr b="0" lang="ru-RU" sz="2400" spc="-1" strike="noStrike">
              <a:latin typeface="Arial"/>
            </a:endParaRPr>
          </a:p>
        </p:txBody>
      </p:sp>
      <p:sp>
        <p:nvSpPr>
          <p:cNvPr id="285" name="CustomShape 13"/>
          <p:cNvSpPr/>
          <p:nvPr/>
        </p:nvSpPr>
        <p:spPr>
          <a:xfrm>
            <a:off x="2343240" y="4254480"/>
            <a:ext cx="127080" cy="125640"/>
          </a:xfrm>
          <a:prstGeom prst="ellipse">
            <a:avLst/>
          </a:prstGeom>
          <a:solidFill>
            <a:srgbClr val="000000"/>
          </a:solidFill>
          <a:ln>
            <a:noFill/>
          </a:ln>
        </p:spPr>
        <p:style>
          <a:lnRef idx="0"/>
          <a:fillRef idx="0"/>
          <a:effectRef idx="0"/>
          <a:fontRef idx="minor"/>
        </p:style>
      </p:sp>
      <p:sp>
        <p:nvSpPr>
          <p:cNvPr id="286" name="Line 14"/>
          <p:cNvSpPr/>
          <p:nvPr/>
        </p:nvSpPr>
        <p:spPr>
          <a:xfrm flipH="1">
            <a:off x="900000" y="4324320"/>
            <a:ext cx="1509480" cy="360"/>
          </a:xfrm>
          <a:prstGeom prst="line">
            <a:avLst/>
          </a:prstGeom>
          <a:ln cap="rnd" w="9360">
            <a:solidFill>
              <a:schemeClr val="tx1"/>
            </a:solidFill>
            <a:custDash>
              <a:ds d="2200000" sp="800000"/>
            </a:custDash>
            <a:round/>
          </a:ln>
        </p:spPr>
        <p:style>
          <a:lnRef idx="0"/>
          <a:fillRef idx="0"/>
          <a:effectRef idx="0"/>
          <a:fontRef idx="minor"/>
        </p:style>
      </p:sp>
      <p:sp>
        <p:nvSpPr>
          <p:cNvPr id="287" name="CustomShape 15"/>
          <p:cNvSpPr/>
          <p:nvPr/>
        </p:nvSpPr>
        <p:spPr>
          <a:xfrm>
            <a:off x="5257800" y="3176640"/>
            <a:ext cx="3570480" cy="2067840"/>
          </a:xfrm>
          <a:prstGeom prst="rect">
            <a:avLst/>
          </a:prstGeom>
          <a:solidFill>
            <a:srgbClr val="ccffcc"/>
          </a:solidFill>
          <a:ln w="9360">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gn="ctr">
              <a:lnSpc>
                <a:spcPct val="105000"/>
              </a:lnSpc>
              <a:spcBef>
                <a:spcPts val="624"/>
              </a:spcBef>
            </a:pPr>
            <a:r>
              <a:rPr b="0" lang="ru-RU" sz="2500" spc="-1" strike="noStrike">
                <a:solidFill>
                  <a:srgbClr val="000000"/>
                </a:solidFill>
                <a:latin typeface="Arial"/>
                <a:ea typeface="DejaVu Sans"/>
              </a:rPr>
              <a:t>Both </a:t>
            </a:r>
            <a:r>
              <a:rPr b="1" i="1" lang="ru-RU" sz="2500" spc="-1" strike="noStrike">
                <a:solidFill>
                  <a:srgbClr val="000000"/>
                </a:solidFill>
                <a:latin typeface="Arial"/>
                <a:ea typeface="DejaVu Sans"/>
              </a:rPr>
              <a:t>I</a:t>
            </a:r>
            <a:r>
              <a:rPr b="0" lang="ru-RU" sz="2500" spc="-1" strike="noStrike">
                <a:solidFill>
                  <a:srgbClr val="000000"/>
                </a:solidFill>
                <a:latin typeface="Arial"/>
                <a:ea typeface="DejaVu Sans"/>
              </a:rPr>
              <a:t> and </a:t>
            </a:r>
            <a:r>
              <a:rPr b="0" i="1" lang="ru-RU" sz="2500" spc="-1" strike="noStrike">
                <a:solidFill>
                  <a:srgbClr val="000000"/>
                </a:solidFill>
                <a:latin typeface="Arial"/>
                <a:ea typeface="DejaVu Sans"/>
              </a:rPr>
              <a:t>NCO</a:t>
            </a:r>
            <a:r>
              <a:rPr b="0" lang="ru-RU" sz="2500" spc="-1" strike="noStrike">
                <a:solidFill>
                  <a:srgbClr val="000000"/>
                </a:solidFill>
                <a:latin typeface="Arial"/>
                <a:ea typeface="DejaVu Sans"/>
              </a:rPr>
              <a:t> </a:t>
            </a:r>
            <a:br/>
            <a:r>
              <a:rPr b="0" lang="ru-RU" sz="2500" spc="-1" strike="noStrike">
                <a:solidFill>
                  <a:srgbClr val="000000"/>
                </a:solidFill>
                <a:latin typeface="Arial"/>
                <a:ea typeface="DejaVu Sans"/>
              </a:rPr>
              <a:t>depend negatively on </a:t>
            </a:r>
            <a:r>
              <a:rPr b="1" i="1" lang="ru-RU" sz="2500" spc="-1" strike="noStrike">
                <a:solidFill>
                  <a:srgbClr val="000000"/>
                </a:solidFill>
                <a:latin typeface="Arial"/>
                <a:ea typeface="DejaVu Sans"/>
              </a:rPr>
              <a:t>r</a:t>
            </a:r>
            <a:r>
              <a:rPr b="0" lang="ru-RU" sz="2500" spc="-1" strike="noStrike">
                <a:solidFill>
                  <a:srgbClr val="000000"/>
                </a:solidFill>
                <a:latin typeface="Arial"/>
                <a:ea typeface="DejaVu Sans"/>
              </a:rPr>
              <a:t>, </a:t>
            </a:r>
            <a:br/>
            <a:r>
              <a:rPr b="0" lang="ru-RU" sz="2500" spc="-1" strike="noStrike">
                <a:solidFill>
                  <a:srgbClr val="000000"/>
                </a:solidFill>
                <a:latin typeface="Arial"/>
                <a:ea typeface="DejaVu Sans"/>
              </a:rPr>
              <a:t>so the </a:t>
            </a:r>
            <a:r>
              <a:rPr b="0" i="1" lang="ru-RU" sz="2500" spc="-1" strike="noStrike">
                <a:solidFill>
                  <a:srgbClr val="000000"/>
                </a:solidFill>
                <a:latin typeface="Arial"/>
                <a:ea typeface="DejaVu Sans"/>
              </a:rPr>
              <a:t>D</a:t>
            </a:r>
            <a:r>
              <a:rPr b="0" lang="ru-RU" sz="2500" spc="-1" strike="noStrike">
                <a:solidFill>
                  <a:srgbClr val="000000"/>
                </a:solidFill>
                <a:latin typeface="Arial"/>
                <a:ea typeface="DejaVu Sans"/>
              </a:rPr>
              <a:t> curve is downward-sloping.  </a:t>
            </a:r>
            <a:endParaRPr b="0" lang="ru-RU" sz="2500" spc="-1" strike="noStrike">
              <a:latin typeface="Arial"/>
            </a:endParaRPr>
          </a:p>
        </p:txBody>
      </p:sp>
    </p:spTree>
  </p:cSld>
  <p:transition>
    <p:wipe dir="r"/>
  </p:transition>
  <p:timing>
    <p:tnLst>
      <p:par>
        <p:cTn id="145" dur="indefinite" restart="never" nodeType="tmRoot">
          <p:childTnLst>
            <p:seq>
              <p:cTn id="146" dur="indefinite" nodeType="mainSeq">
                <p:childTnLst>
                  <p:par>
                    <p:cTn id="147" nodeType="clickEffect" fill="hold">
                      <p:stCondLst>
                        <p:cond delay="indefinite"/>
                      </p:stCondLst>
                      <p:childTnLst>
                        <p:par>
                          <p:cTn id="148" nodeType="withEffect" fill="hold">
                            <p:stCondLst>
                              <p:cond delay="0"/>
                            </p:stCondLst>
                            <p:childTnLst>
                              <p:par>
                                <p:cTn id="149" nodeType="clickEffect" fill="hold" presetClass="entr" presetID="10">
                                  <p:stCondLst>
                                    <p:cond delay="0"/>
                                  </p:stCondLst>
                                  <p:childTnLst>
                                    <p:set>
                                      <p:cBhvr>
                                        <p:cTn id="150" dur="1" fill="hold">
                                          <p:stCondLst>
                                            <p:cond delay="0"/>
                                          </p:stCondLst>
                                        </p:cTn>
                                        <p:tgtEl>
                                          <p:spTgt spid="287"/>
                                        </p:tgtEl>
                                        <p:attrNameLst>
                                          <p:attrName>style.visibility</p:attrName>
                                        </p:attrNameLst>
                                      </p:cBhvr>
                                      <p:to>
                                        <p:strVal val="visible"/>
                                      </p:to>
                                    </p:set>
                                    <p:animEffect filter="fade" transition="in">
                                      <p:cBhvr additive="repl">
                                        <p:cTn id="151" dur="500"/>
                                        <p:tgtEl>
                                          <p:spTgt spid="287"/>
                                        </p:tgtEl>
                                      </p:cBhvr>
                                    </p:animEffect>
                                  </p:childTnLst>
                                </p:cTn>
                              </p:par>
                            </p:childTnLst>
                          </p:cTn>
                        </p:par>
                        <p:par>
                          <p:cTn id="152" nodeType="afterEffect" fill="hold">
                            <p:stCondLst>
                              <p:cond delay="500"/>
                            </p:stCondLst>
                            <p:childTnLst>
                              <p:par>
                                <p:cTn id="153" nodeType="afterEffect" fill="hold" presetClass="entr" presetID="18" presetSubtype="6">
                                  <p:stCondLst>
                                    <p:cond delay="0"/>
                                  </p:stCondLst>
                                  <p:childTnLst>
                                    <p:set>
                                      <p:cBhvr>
                                        <p:cTn id="154" dur="1" fill="hold">
                                          <p:stCondLst>
                                            <p:cond delay="0"/>
                                          </p:stCondLst>
                                        </p:cTn>
                                        <p:attrNameLst>
                                          <p:attrName>style.visibility</p:attrName>
                                        </p:attrNameLst>
                                      </p:cBhvr>
                                      <p:to>
                                        <p:strVal val="visible"/>
                                      </p:to>
                                    </p:set>
                                    <p:animEffect filter="strips(downRight)" transition="in">
                                      <p:cBhvr additive="repl">
                                        <p:cTn id="155" dur="500"/>
                                      </p:cBhvr>
                                    </p:animEffect>
                                  </p:childTnLst>
                                </p:cTn>
                              </p:par>
                            </p:childTnLst>
                          </p:cTn>
                        </p:par>
                      </p:childTnLst>
                    </p:cTn>
                  </p:par>
                  <p:par>
                    <p:cTn id="156" nodeType="clickEffect" fill="hold">
                      <p:stCondLst>
                        <p:cond delay="indefinite"/>
                      </p:stCondLst>
                      <p:childTnLst>
                        <p:par>
                          <p:cTn id="157" nodeType="withEffect" fill="hold">
                            <p:stCondLst>
                              <p:cond delay="0"/>
                            </p:stCondLst>
                            <p:childTnLst>
                              <p:par>
                                <p:cTn id="158" nodeType="clickEffect" fill="hold" presetClass="entr" presetID="10">
                                  <p:stCondLst>
                                    <p:cond delay="0"/>
                                  </p:stCondLst>
                                  <p:childTnLst>
                                    <p:set>
                                      <p:cBhvr>
                                        <p:cTn id="159" dur="1" fill="hold">
                                          <p:stCondLst>
                                            <p:cond delay="0"/>
                                          </p:stCondLst>
                                        </p:cTn>
                                        <p:tgtEl>
                                          <p:spTgt spid="275"/>
                                        </p:tgtEl>
                                        <p:attrNameLst>
                                          <p:attrName>style.visibility</p:attrName>
                                        </p:attrNameLst>
                                      </p:cBhvr>
                                      <p:to>
                                        <p:strVal val="visible"/>
                                      </p:to>
                                    </p:set>
                                    <p:animEffect filter="fade" transition="in">
                                      <p:cBhvr additive="repl">
                                        <p:cTn id="160" dur="500"/>
                                        <p:tgtEl>
                                          <p:spTgt spid="275"/>
                                        </p:tgtEl>
                                      </p:cBhvr>
                                    </p:animEffect>
                                  </p:childTnLst>
                                </p:cTn>
                              </p:par>
                            </p:childTnLst>
                          </p:cTn>
                        </p:par>
                        <p:par>
                          <p:cTn id="161" nodeType="afterEffect" fill="hold">
                            <p:stCondLst>
                              <p:cond delay="500"/>
                            </p:stCondLst>
                            <p:childTnLst>
                              <p:par>
                                <p:cTn id="162" nodeType="afterEffect" fill="hold" presetClass="entr" presetID="22" presetSubtype="2">
                                  <p:stCondLst>
                                    <p:cond delay="0"/>
                                  </p:stCondLst>
                                  <p:childTnLst>
                                    <p:set>
                                      <p:cBhvr>
                                        <p:cTn id="163" dur="1" fill="hold">
                                          <p:stCondLst>
                                            <p:cond delay="0"/>
                                          </p:stCondLst>
                                        </p:cTn>
                                        <p:attrNameLst>
                                          <p:attrName>style.visibility</p:attrName>
                                        </p:attrNameLst>
                                      </p:cBhvr>
                                      <p:to>
                                        <p:strVal val="visible"/>
                                      </p:to>
                                    </p:set>
                                    <p:animEffect filter="wipe(right)" transition="out">
                                      <p:cBhvr additive="repl">
                                        <p:cTn id="164" dur="500"/>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0" y="25236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000" spc="-1" strike="noStrike">
                <a:solidFill>
                  <a:srgbClr val="006699"/>
                </a:solidFill>
                <a:latin typeface="Tahoma"/>
                <a:ea typeface="Tahoma"/>
              </a:rPr>
              <a:t>8. The Market for Foreign-Currency Exchange</a:t>
            </a:r>
            <a:endParaRPr b="0" lang="ru-RU" sz="3000" spc="-1" strike="noStrike">
              <a:latin typeface="Arial"/>
            </a:endParaRPr>
          </a:p>
        </p:txBody>
      </p:sp>
      <p:sp>
        <p:nvSpPr>
          <p:cNvPr id="289" name="CustomShape 2"/>
          <p:cNvSpPr/>
          <p:nvPr/>
        </p:nvSpPr>
        <p:spPr>
          <a:xfrm>
            <a:off x="372960" y="1008000"/>
            <a:ext cx="8312400" cy="57168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199"/>
              </a:spcBef>
              <a:buClr>
                <a:srgbClr val="a3c167"/>
              </a:buClr>
              <a:buFont typeface="Wingdings" charset="2"/>
              <a:buChar char=""/>
            </a:pPr>
            <a:r>
              <a:rPr b="0" lang="ru-RU" sz="2700" spc="-1" strike="noStrike">
                <a:solidFill>
                  <a:srgbClr val="000000"/>
                </a:solidFill>
                <a:latin typeface="Arial"/>
                <a:ea typeface="DejaVu Sans"/>
              </a:rPr>
              <a:t>Another identity from the preceding chapter:</a:t>
            </a:r>
            <a:endParaRPr b="0" lang="ru-RU" sz="2700" spc="-1" strike="noStrike">
              <a:latin typeface="Arial"/>
            </a:endParaRPr>
          </a:p>
        </p:txBody>
      </p:sp>
      <p:sp>
        <p:nvSpPr>
          <p:cNvPr id="290" name="CustomShape 3"/>
          <p:cNvSpPr/>
          <p:nvPr/>
        </p:nvSpPr>
        <p:spPr>
          <a:xfrm>
            <a:off x="3166560" y="1552680"/>
            <a:ext cx="2063520" cy="515880"/>
          </a:xfrm>
          <a:prstGeom prst="rect">
            <a:avLst/>
          </a:prstGeom>
          <a:noFill/>
          <a:ln>
            <a:noFill/>
          </a:ln>
        </p:spPr>
        <p:style>
          <a:lnRef idx="0"/>
          <a:fillRef idx="0"/>
          <a:effectRef idx="0"/>
          <a:fontRef idx="minor"/>
        </p:style>
        <p:txBody>
          <a:bodyPr wrap="none" lIns="90000" rIns="90000" tIns="45000" bIns="45000"/>
          <a:p>
            <a:pPr>
              <a:lnSpc>
                <a:spcPct val="105000"/>
              </a:lnSpc>
              <a:spcBef>
                <a:spcPts val="1261"/>
              </a:spcBef>
            </a:pPr>
            <a:r>
              <a:rPr b="1" i="1" lang="ru-RU" sz="2800" spc="-1" strike="noStrike">
                <a:solidFill>
                  <a:srgbClr val="000000"/>
                </a:solidFill>
                <a:latin typeface="Arial"/>
                <a:ea typeface="DejaVu Sans"/>
              </a:rPr>
              <a:t>NCO</a:t>
            </a:r>
            <a:r>
              <a:rPr b="0" i="1" lang="ru-RU" sz="2800" spc="-1" strike="noStrike">
                <a:solidFill>
                  <a:srgbClr val="000000"/>
                </a:solidFill>
                <a:latin typeface="Arial"/>
                <a:ea typeface="DejaVu Sans"/>
              </a:rPr>
              <a:t> </a:t>
            </a:r>
            <a:r>
              <a:rPr b="0" lang="ru-RU" sz="2800" spc="-1" strike="noStrike">
                <a:solidFill>
                  <a:srgbClr val="000000"/>
                </a:solidFill>
                <a:latin typeface="Arial"/>
                <a:ea typeface="DejaVu Sans"/>
              </a:rPr>
              <a:t> =  </a:t>
            </a:r>
            <a:r>
              <a:rPr b="1" i="1" lang="ru-RU" sz="2800" spc="-1" strike="noStrike">
                <a:solidFill>
                  <a:srgbClr val="000000"/>
                </a:solidFill>
                <a:latin typeface="Arial"/>
                <a:ea typeface="DejaVu Sans"/>
              </a:rPr>
              <a:t>NX</a:t>
            </a:r>
            <a:endParaRPr b="0" lang="ru-RU" sz="2800" spc="-1" strike="noStrike">
              <a:latin typeface="Arial"/>
            </a:endParaRPr>
          </a:p>
        </p:txBody>
      </p:sp>
      <p:sp>
        <p:nvSpPr>
          <p:cNvPr id="291" name="Line 4"/>
          <p:cNvSpPr/>
          <p:nvPr/>
        </p:nvSpPr>
        <p:spPr>
          <a:xfrm>
            <a:off x="5064120" y="2044440"/>
            <a:ext cx="541080" cy="351000"/>
          </a:xfrm>
          <a:prstGeom prst="line">
            <a:avLst/>
          </a:prstGeom>
          <a:ln w="9360">
            <a:solidFill>
              <a:schemeClr val="tx1"/>
            </a:solidFill>
            <a:round/>
          </a:ln>
        </p:spPr>
        <p:style>
          <a:lnRef idx="0"/>
          <a:fillRef idx="0"/>
          <a:effectRef idx="0"/>
          <a:fontRef idx="minor"/>
        </p:style>
      </p:sp>
      <p:sp>
        <p:nvSpPr>
          <p:cNvPr id="292" name="CustomShape 5"/>
          <p:cNvSpPr/>
          <p:nvPr/>
        </p:nvSpPr>
        <p:spPr>
          <a:xfrm>
            <a:off x="5184720" y="2255760"/>
            <a:ext cx="1998720" cy="485280"/>
          </a:xfrm>
          <a:prstGeom prst="rect">
            <a:avLst/>
          </a:prstGeom>
          <a:solidFill>
            <a:srgbClr val="ffffcc"/>
          </a:solidFill>
          <a:ln>
            <a:noFill/>
          </a:ln>
        </p:spPr>
        <p:style>
          <a:lnRef idx="0"/>
          <a:fillRef idx="0"/>
          <a:effectRef idx="0"/>
          <a:fontRef idx="minor"/>
        </p:style>
        <p:txBody>
          <a:bodyPr lIns="90000" rIns="90000" tIns="45000" bIns="45000"/>
          <a:p>
            <a:pPr algn="ctr">
              <a:lnSpc>
                <a:spcPct val="100000"/>
              </a:lnSpc>
              <a:spcBef>
                <a:spcPts val="1301"/>
              </a:spcBef>
            </a:pPr>
            <a:r>
              <a:rPr b="0" lang="ru-RU" sz="2600" spc="-1" strike="noStrike">
                <a:solidFill>
                  <a:srgbClr val="000000"/>
                </a:solidFill>
                <a:latin typeface="Arial"/>
                <a:ea typeface="DejaVu Sans"/>
              </a:rPr>
              <a:t>Net exports</a:t>
            </a:r>
            <a:endParaRPr b="0" lang="ru-RU" sz="2600" spc="-1" strike="noStrike">
              <a:latin typeface="Arial"/>
            </a:endParaRPr>
          </a:p>
        </p:txBody>
      </p:sp>
      <p:sp>
        <p:nvSpPr>
          <p:cNvPr id="293" name="Line 6"/>
          <p:cNvSpPr/>
          <p:nvPr/>
        </p:nvSpPr>
        <p:spPr>
          <a:xfrm flipV="1">
            <a:off x="2849400" y="2057400"/>
            <a:ext cx="477720" cy="392040"/>
          </a:xfrm>
          <a:prstGeom prst="line">
            <a:avLst/>
          </a:prstGeom>
          <a:ln w="9360">
            <a:solidFill>
              <a:schemeClr val="tx1"/>
            </a:solidFill>
            <a:round/>
          </a:ln>
        </p:spPr>
        <p:style>
          <a:lnRef idx="0"/>
          <a:fillRef idx="0"/>
          <a:effectRef idx="0"/>
          <a:fontRef idx="minor"/>
        </p:style>
      </p:sp>
      <p:sp>
        <p:nvSpPr>
          <p:cNvPr id="294" name="CustomShape 7"/>
          <p:cNvSpPr/>
          <p:nvPr/>
        </p:nvSpPr>
        <p:spPr>
          <a:xfrm>
            <a:off x="1189080" y="1990800"/>
            <a:ext cx="1764000" cy="881280"/>
          </a:xfrm>
          <a:prstGeom prst="rect">
            <a:avLst/>
          </a:prstGeom>
          <a:solidFill>
            <a:srgbClr val="ffffcc"/>
          </a:solidFill>
          <a:ln>
            <a:noFill/>
          </a:ln>
        </p:spPr>
        <p:style>
          <a:lnRef idx="0"/>
          <a:fillRef idx="0"/>
          <a:effectRef idx="0"/>
          <a:fontRef idx="minor"/>
        </p:style>
        <p:txBody>
          <a:bodyPr lIns="90000" rIns="90000" tIns="45000" bIns="45000"/>
          <a:p>
            <a:pPr algn="ctr">
              <a:lnSpc>
                <a:spcPct val="100000"/>
              </a:lnSpc>
              <a:spcBef>
                <a:spcPts val="1301"/>
              </a:spcBef>
            </a:pPr>
            <a:r>
              <a:rPr b="0" lang="ru-RU" sz="2600" spc="-1" strike="noStrike">
                <a:solidFill>
                  <a:srgbClr val="000000"/>
                </a:solidFill>
                <a:latin typeface="Arial"/>
                <a:ea typeface="DejaVu Sans"/>
              </a:rPr>
              <a:t>Net capital outflow</a:t>
            </a:r>
            <a:endParaRPr b="0" lang="ru-RU" sz="2600" spc="-1" strike="noStrike">
              <a:latin typeface="Arial"/>
            </a:endParaRPr>
          </a:p>
        </p:txBody>
      </p:sp>
      <p:sp>
        <p:nvSpPr>
          <p:cNvPr id="295" name="CustomShape 8"/>
          <p:cNvSpPr/>
          <p:nvPr/>
        </p:nvSpPr>
        <p:spPr>
          <a:xfrm>
            <a:off x="465120" y="3098880"/>
            <a:ext cx="8228160" cy="3335400"/>
          </a:xfrm>
          <a:prstGeom prst="rect">
            <a:avLst/>
          </a:prstGeom>
          <a:noFill/>
          <a:ln>
            <a:noFill/>
          </a:ln>
        </p:spPr>
        <p:style>
          <a:lnRef idx="0"/>
          <a:fillRef idx="0"/>
          <a:effectRef idx="0"/>
          <a:fontRef idx="minor"/>
        </p:style>
        <p:txBody>
          <a:bodyPr lIns="90000" rIns="90000" tIns="45000" bIns="45000"/>
          <a:p>
            <a:pPr marL="343080" indent="-341640">
              <a:lnSpc>
                <a:spcPct val="105000"/>
              </a:lnSpc>
              <a:spcBef>
                <a:spcPts val="944"/>
              </a:spcBef>
              <a:buClr>
                <a:srgbClr val="a3c167"/>
              </a:buClr>
              <a:buFont typeface="Wingdings" charset="2"/>
              <a:buChar char=""/>
            </a:pPr>
            <a:r>
              <a:rPr b="0" lang="ru-RU" sz="2700" spc="-1" strike="noStrike">
                <a:solidFill>
                  <a:srgbClr val="000000"/>
                </a:solidFill>
                <a:latin typeface="Arial"/>
                <a:ea typeface="DejaVu Sans"/>
              </a:rPr>
              <a:t>In the market for foreign-currency exchange, </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1" i="1" lang="ru-RU" sz="2700" spc="-1" strike="noStrike">
                <a:solidFill>
                  <a:srgbClr val="000000"/>
                </a:solidFill>
                <a:latin typeface="Arial"/>
                <a:ea typeface="DejaVu Sans"/>
              </a:rPr>
              <a:t>NX</a:t>
            </a:r>
            <a:r>
              <a:rPr b="0" lang="ru-RU" sz="2700" spc="-1" strike="noStrike">
                <a:solidFill>
                  <a:srgbClr val="000000"/>
                </a:solidFill>
                <a:latin typeface="Arial"/>
                <a:ea typeface="DejaVu Sans"/>
              </a:rPr>
              <a:t> is the demand for dollars: </a:t>
            </a:r>
            <a:br/>
            <a:r>
              <a:rPr b="0" lang="ru-RU" sz="2700" spc="-1" strike="noStrike">
                <a:solidFill>
                  <a:srgbClr val="000000"/>
                </a:solidFill>
                <a:latin typeface="Arial"/>
                <a:ea typeface="DejaVu Sans"/>
              </a:rPr>
              <a:t>Foreigners need dollars to buy U.S. net exports.</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1" i="1" lang="ru-RU" sz="2700" spc="-1" strike="noStrike">
                <a:solidFill>
                  <a:srgbClr val="000000"/>
                </a:solidFill>
                <a:latin typeface="Arial"/>
                <a:ea typeface="DejaVu Sans"/>
              </a:rPr>
              <a:t>NCO</a:t>
            </a:r>
            <a:r>
              <a:rPr b="0" lang="ru-RU" sz="2700" spc="-1" strike="noStrike">
                <a:solidFill>
                  <a:srgbClr val="000000"/>
                </a:solidFill>
                <a:latin typeface="Arial"/>
                <a:ea typeface="DejaVu Sans"/>
              </a:rPr>
              <a:t> is the supply of dollars:</a:t>
            </a:r>
            <a:br/>
            <a:r>
              <a:rPr b="0" lang="ru-RU" sz="2700" spc="-1" strike="noStrike">
                <a:solidFill>
                  <a:srgbClr val="000000"/>
                </a:solidFill>
                <a:latin typeface="Arial"/>
                <a:ea typeface="DejaVu Sans"/>
              </a:rPr>
              <a:t>U.S. residents sell dollars to obtain the foreign currency they need to buy foreign assets.  </a:t>
            </a:r>
            <a:endParaRPr b="0" lang="ru-RU" sz="2700" spc="-1" strike="noStrike">
              <a:latin typeface="Arial"/>
            </a:endParaRPr>
          </a:p>
        </p:txBody>
      </p:sp>
    </p:spTree>
  </p:cSld>
  <p:transition>
    <p:wipe dir="r"/>
  </p:transition>
  <p:timing>
    <p:tnLst>
      <p:par>
        <p:cTn id="165" dur="indefinite" restart="never" nodeType="tmRoot">
          <p:childTnLst>
            <p:seq>
              <p:cTn id="166" dur="indefinite" nodeType="mainSeq">
                <p:childTnLst>
                  <p:par>
                    <p:cTn id="167" nodeType="clickEffect" fill="hold">
                      <p:stCondLst>
                        <p:cond delay="indefinite"/>
                      </p:stCondLst>
                      <p:childTnLst>
                        <p:par>
                          <p:cTn id="168" nodeType="withEffect" fill="hold">
                            <p:stCondLst>
                              <p:cond delay="0"/>
                            </p:stCondLst>
                            <p:childTnLst>
                              <p:par>
                                <p:cTn id="169" nodeType="clickEffect" fill="hold" presetClass="entr" presetID="22" presetSubtype="8">
                                  <p:stCondLst>
                                    <p:cond delay="0"/>
                                  </p:stCondLst>
                                  <p:childTnLst>
                                    <p:set>
                                      <p:cBhvr>
                                        <p:cTn id="170" dur="1" fill="hold">
                                          <p:stCondLst>
                                            <p:cond delay="0"/>
                                          </p:stCondLst>
                                        </p:cTn>
                                        <p:tgtEl>
                                          <p:spTgt spid="289">
                                            <p:txEl>
                                              <p:pRg st="0" end="45"/>
                                            </p:txEl>
                                          </p:spTgt>
                                        </p:tgtEl>
                                        <p:attrNameLst>
                                          <p:attrName>style.visibility</p:attrName>
                                        </p:attrNameLst>
                                      </p:cBhvr>
                                      <p:to>
                                        <p:strVal val="visible"/>
                                      </p:to>
                                    </p:set>
                                    <p:animEffect filter="wipe(left)" transition="in">
                                      <p:cBhvr additive="repl">
                                        <p:cTn id="171" dur="500"/>
                                        <p:tgtEl>
                                          <p:spTgt spid="289">
                                            <p:txEl>
                                              <p:pRg st="0" end="45"/>
                                            </p:txEl>
                                          </p:spTgt>
                                        </p:tgtEl>
                                      </p:cBhvr>
                                    </p:animEffect>
                                  </p:childTnLst>
                                </p:cTn>
                              </p:par>
                            </p:childTnLst>
                          </p:cTn>
                        </p:par>
                      </p:childTnLst>
                    </p:cTn>
                  </p:par>
                  <p:par>
                    <p:cTn id="172" nodeType="clickEffect" fill="hold">
                      <p:stCondLst>
                        <p:cond delay="indefinite"/>
                      </p:stCondLst>
                      <p:childTnLst>
                        <p:par>
                          <p:cTn id="173" nodeType="withEffect" fill="hold">
                            <p:stCondLst>
                              <p:cond delay="0"/>
                            </p:stCondLst>
                            <p:childTnLst>
                              <p:par>
                                <p:cTn id="174" nodeType="clickEffect" fill="hold" presetClass="entr" presetID="22" presetSubtype="8">
                                  <p:stCondLst>
                                    <p:cond delay="0"/>
                                  </p:stCondLst>
                                  <p:childTnLst>
                                    <p:set>
                                      <p:cBhvr>
                                        <p:cTn id="175" dur="1" fill="hold">
                                          <p:stCondLst>
                                            <p:cond delay="0"/>
                                          </p:stCondLst>
                                        </p:cTn>
                                        <p:tgtEl>
                                          <p:spTgt spid="290"/>
                                        </p:tgtEl>
                                        <p:attrNameLst>
                                          <p:attrName>style.visibility</p:attrName>
                                        </p:attrNameLst>
                                      </p:cBhvr>
                                      <p:to>
                                        <p:strVal val="visible"/>
                                      </p:to>
                                    </p:set>
                                    <p:animEffect filter="wipe(left)" transition="in">
                                      <p:cBhvr additive="repl">
                                        <p:cTn id="176" dur="500"/>
                                        <p:tgtEl>
                                          <p:spTgt spid="290"/>
                                        </p:tgtEl>
                                      </p:cBhvr>
                                    </p:animEffect>
                                  </p:childTnLst>
                                </p:cTn>
                              </p:par>
                            </p:childTnLst>
                          </p:cTn>
                        </p:par>
                        <p:par>
                          <p:cTn id="177" nodeType="afterEffect" fill="hold">
                            <p:stCondLst>
                              <p:cond delay="500"/>
                            </p:stCondLst>
                            <p:childTnLst>
                              <p:par>
                                <p:cTn id="178" nodeType="afterEffect" fill="hold" presetClass="entr" presetID="10">
                                  <p:stCondLst>
                                    <p:cond delay="0"/>
                                  </p:stCondLst>
                                  <p:childTnLst>
                                    <p:set>
                                      <p:cBhvr>
                                        <p:cTn id="179" dur="1" fill="hold">
                                          <p:stCondLst>
                                            <p:cond delay="0"/>
                                          </p:stCondLst>
                                        </p:cTn>
                                        <p:attrNameLst>
                                          <p:attrName>style.visibility</p:attrName>
                                        </p:attrNameLst>
                                      </p:cBhvr>
                                      <p:to>
                                        <p:strVal val="visible"/>
                                      </p:to>
                                    </p:set>
                                    <p:animEffect filter="fade" transition="in">
                                      <p:cBhvr additive="repl">
                                        <p:cTn id="180" dur="500"/>
                                      </p:cBhvr>
                                    </p:animEffect>
                                  </p:childTnLst>
                                </p:cTn>
                              </p:par>
                            </p:childTnLst>
                          </p:cTn>
                        </p:par>
                        <p:par>
                          <p:cTn id="181" nodeType="afterEffect" fill="hold">
                            <p:stCondLst>
                              <p:cond delay="1000"/>
                            </p:stCondLst>
                            <p:childTnLst>
                              <p:par>
                                <p:cTn id="182" nodeType="afterEffect" fill="hold" presetClass="entr" presetID="10">
                                  <p:stCondLst>
                                    <p:cond delay="0"/>
                                  </p:stCondLst>
                                  <p:childTnLst>
                                    <p:set>
                                      <p:cBhvr>
                                        <p:cTn id="183" dur="1" fill="hold">
                                          <p:stCondLst>
                                            <p:cond delay="0"/>
                                          </p:stCondLst>
                                        </p:cTn>
                                        <p:attrNameLst>
                                          <p:attrName>style.visibility</p:attrName>
                                        </p:attrNameLst>
                                      </p:cBhvr>
                                      <p:to>
                                        <p:strVal val="visible"/>
                                      </p:to>
                                    </p:set>
                                    <p:animEffect filter="fade" transition="in">
                                      <p:cBhvr additive="repl">
                                        <p:cTn id="184" dur="500"/>
                                      </p:cBhvr>
                                    </p:animEffect>
                                  </p:childTnLst>
                                </p:cTn>
                              </p:par>
                            </p:childTnLst>
                          </p:cTn>
                        </p:par>
                      </p:childTnLst>
                    </p:cTn>
                  </p:par>
                  <p:par>
                    <p:cTn id="185" nodeType="clickEffect" fill="hold">
                      <p:stCondLst>
                        <p:cond delay="indefinite"/>
                      </p:stCondLst>
                      <p:childTnLst>
                        <p:par>
                          <p:cTn id="186" nodeType="withEffect" fill="hold">
                            <p:stCondLst>
                              <p:cond delay="0"/>
                            </p:stCondLst>
                            <p:childTnLst>
                              <p:par>
                                <p:cTn id="187" nodeType="clickEffect" fill="hold" presetClass="entr" presetID="22" presetSubtype="8">
                                  <p:stCondLst>
                                    <p:cond delay="0"/>
                                  </p:stCondLst>
                                  <p:childTnLst>
                                    <p:set>
                                      <p:cBhvr>
                                        <p:cTn id="188" dur="1" fill="hold">
                                          <p:stCondLst>
                                            <p:cond delay="0"/>
                                          </p:stCondLst>
                                        </p:cTn>
                                        <p:tgtEl>
                                          <p:spTgt spid="295">
                                            <p:txEl>
                                              <p:pRg st="0" end="46"/>
                                            </p:txEl>
                                          </p:spTgt>
                                        </p:tgtEl>
                                        <p:attrNameLst>
                                          <p:attrName>style.visibility</p:attrName>
                                        </p:attrNameLst>
                                      </p:cBhvr>
                                      <p:to>
                                        <p:strVal val="visible"/>
                                      </p:to>
                                    </p:set>
                                    <p:animEffect filter="wipe(left)" transition="in">
                                      <p:cBhvr additive="repl">
                                        <p:cTn id="189" dur="500"/>
                                        <p:tgtEl>
                                          <p:spTgt spid="295">
                                            <p:txEl>
                                              <p:pRg st="0" end="46"/>
                                            </p:txEl>
                                          </p:spTgt>
                                        </p:tgtEl>
                                      </p:cBhvr>
                                    </p:animEffect>
                                  </p:childTnLst>
                                </p:cTn>
                              </p:par>
                            </p:childTnLst>
                          </p:cTn>
                        </p:par>
                      </p:childTnLst>
                    </p:cTn>
                  </p:par>
                  <p:par>
                    <p:cTn id="190" nodeType="clickEffect" fill="hold">
                      <p:stCondLst>
                        <p:cond delay="indefinite"/>
                      </p:stCondLst>
                      <p:childTnLst>
                        <p:par>
                          <p:cTn id="191" nodeType="withEffect" fill="hold">
                            <p:stCondLst>
                              <p:cond delay="0"/>
                            </p:stCondLst>
                            <p:childTnLst>
                              <p:par>
                                <p:cTn id="192" nodeType="clickEffect" fill="hold" presetClass="entr" presetID="22" presetSubtype="8">
                                  <p:stCondLst>
                                    <p:cond delay="0"/>
                                  </p:stCondLst>
                                  <p:childTnLst>
                                    <p:set>
                                      <p:cBhvr>
                                        <p:cTn id="193" dur="1" fill="hold">
                                          <p:stCondLst>
                                            <p:cond delay="0"/>
                                          </p:stCondLst>
                                        </p:cTn>
                                        <p:tgtEl>
                                          <p:spTgt spid="295">
                                            <p:txEl>
                                              <p:pRg st="250" end="250"/>
                                            </p:txEl>
                                          </p:spTgt>
                                        </p:tgtEl>
                                        <p:attrNameLst>
                                          <p:attrName>style.visibility</p:attrName>
                                        </p:attrNameLst>
                                      </p:cBhvr>
                                      <p:to>
                                        <p:strVal val="visible"/>
                                      </p:to>
                                    </p:set>
                                    <p:animEffect filter="wipe(left)" transition="in">
                                      <p:cBhvr additive="repl">
                                        <p:cTn id="194" dur="500"/>
                                        <p:tgtEl>
                                          <p:spTgt spid="295">
                                            <p:txEl>
                                              <p:pRg st="250" end="250"/>
                                            </p:txEl>
                                          </p:spTgt>
                                        </p:tgtEl>
                                      </p:cBhvr>
                                    </p:animEffect>
                                  </p:childTnLst>
                                </p:cTn>
                              </p:par>
                            </p:childTnLst>
                          </p:cTn>
                        </p:par>
                      </p:childTnLst>
                    </p:cTn>
                  </p:par>
                  <p:par>
                    <p:cTn id="195" nodeType="clickEffect" fill="hold">
                      <p:stCondLst>
                        <p:cond delay="indefinite"/>
                      </p:stCondLst>
                      <p:childTnLst>
                        <p:par>
                          <p:cTn id="196" nodeType="withEffect" fill="hold">
                            <p:stCondLst>
                              <p:cond delay="0"/>
                            </p:stCondLst>
                            <p:childTnLst>
                              <p:par>
                                <p:cTn id="197" nodeType="clickEffect" fill="hold" presetClass="entr" presetID="22" presetSubtype="8">
                                  <p:stCondLst>
                                    <p:cond delay="0"/>
                                  </p:stCondLst>
                                  <p:childTnLst>
                                    <p:set>
                                      <p:cBhvr>
                                        <p:cTn id="198" dur="1" fill="hold">
                                          <p:stCondLst>
                                            <p:cond delay="0"/>
                                          </p:stCondLst>
                                        </p:cTn>
                                        <p:tgtEl>
                                          <p:spTgt spid="295">
                                            <p:txEl>
                                              <p:pRg st="250" end="250"/>
                                            </p:txEl>
                                          </p:spTgt>
                                        </p:tgtEl>
                                        <p:attrNameLst>
                                          <p:attrName>style.visibility</p:attrName>
                                        </p:attrNameLst>
                                      </p:cBhvr>
                                      <p:to>
                                        <p:strVal val="visible"/>
                                      </p:to>
                                    </p:set>
                                    <p:animEffect filter="wipe(left)" transition="in">
                                      <p:cBhvr additive="repl">
                                        <p:cTn id="199" dur="500"/>
                                        <p:tgtEl>
                                          <p:spTgt spid="295">
                                            <p:txEl>
                                              <p:pRg st="250" end="25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CustomShape 1"/>
          <p:cNvSpPr/>
          <p:nvPr/>
        </p:nvSpPr>
        <p:spPr>
          <a:xfrm>
            <a:off x="0" y="252360"/>
            <a:ext cx="9142560" cy="648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000" spc="-1" strike="noStrike">
                <a:solidFill>
                  <a:srgbClr val="006699"/>
                </a:solidFill>
                <a:latin typeface="Tahoma"/>
                <a:ea typeface="Tahoma"/>
              </a:rPr>
              <a:t>9.The Market for Foreign-Currency Exchange</a:t>
            </a:r>
            <a:endParaRPr b="0" lang="ru-RU" sz="3000" spc="-1" strike="noStrike">
              <a:latin typeface="Arial"/>
            </a:endParaRPr>
          </a:p>
          <a:p>
            <a:pPr algn="ctr">
              <a:lnSpc>
                <a:spcPct val="100000"/>
              </a:lnSpc>
            </a:pPr>
            <a:endParaRPr b="0" lang="ru-RU" sz="3000" spc="-1" strike="noStrike">
              <a:latin typeface="Arial"/>
            </a:endParaRPr>
          </a:p>
        </p:txBody>
      </p:sp>
      <p:sp>
        <p:nvSpPr>
          <p:cNvPr id="297" name="CustomShape 2"/>
          <p:cNvSpPr/>
          <p:nvPr/>
        </p:nvSpPr>
        <p:spPr>
          <a:xfrm>
            <a:off x="372960" y="1008000"/>
            <a:ext cx="8312400" cy="571680"/>
          </a:xfrm>
          <a:prstGeom prst="rect">
            <a:avLst/>
          </a:prstGeom>
          <a:noFill/>
          <a:ln>
            <a:noFill/>
          </a:ln>
        </p:spPr>
        <p:style>
          <a:lnRef idx="0"/>
          <a:fillRef idx="0"/>
          <a:effectRef idx="0"/>
          <a:fontRef idx="minor"/>
        </p:style>
        <p:txBody>
          <a:bodyPr lIns="90000" rIns="90000" tIns="45000" bIns="45000"/>
          <a:p>
            <a:pPr>
              <a:lnSpc>
                <a:spcPct val="105000"/>
              </a:lnSpc>
              <a:spcBef>
                <a:spcPts val="944"/>
              </a:spcBef>
            </a:pPr>
            <a:r>
              <a:rPr b="1" i="1" lang="ru-RU" sz="2700" spc="-1" strike="noStrike">
                <a:solidFill>
                  <a:srgbClr val="000000"/>
                </a:solidFill>
                <a:latin typeface="Arial"/>
                <a:ea typeface="DejaVu Sans"/>
              </a:rPr>
              <a:t>NX</a:t>
            </a:r>
            <a:r>
              <a:rPr b="0" lang="ru-RU" sz="2700" spc="-1" strike="noStrike">
                <a:solidFill>
                  <a:srgbClr val="000000"/>
                </a:solidFill>
                <a:latin typeface="Arial"/>
                <a:ea typeface="DejaVu Sans"/>
              </a:rPr>
              <a:t> is positive</a:t>
            </a:r>
            <a:endParaRPr b="0" lang="ru-RU" sz="2700" spc="-1" strike="noStrike">
              <a:latin typeface="Arial"/>
            </a:endParaRPr>
          </a:p>
        </p:txBody>
      </p:sp>
      <p:sp>
        <p:nvSpPr>
          <p:cNvPr id="298" name="CustomShape 3"/>
          <p:cNvSpPr/>
          <p:nvPr/>
        </p:nvSpPr>
        <p:spPr>
          <a:xfrm>
            <a:off x="3166560" y="1552680"/>
            <a:ext cx="2063520" cy="515880"/>
          </a:xfrm>
          <a:prstGeom prst="rect">
            <a:avLst/>
          </a:prstGeom>
          <a:noFill/>
          <a:ln>
            <a:noFill/>
          </a:ln>
        </p:spPr>
        <p:style>
          <a:lnRef idx="0"/>
          <a:fillRef idx="0"/>
          <a:effectRef idx="0"/>
          <a:fontRef idx="minor"/>
        </p:style>
      </p:sp>
      <p:sp>
        <p:nvSpPr>
          <p:cNvPr id="299" name="CustomShape 4"/>
          <p:cNvSpPr/>
          <p:nvPr/>
        </p:nvSpPr>
        <p:spPr>
          <a:xfrm>
            <a:off x="413640" y="2745000"/>
            <a:ext cx="8228160" cy="3882960"/>
          </a:xfrm>
          <a:prstGeom prst="rect">
            <a:avLst/>
          </a:prstGeom>
          <a:noFill/>
          <a:ln>
            <a:noFill/>
          </a:ln>
        </p:spPr>
        <p:style>
          <a:lnRef idx="0"/>
          <a:fillRef idx="0"/>
          <a:effectRef idx="0"/>
          <a:fontRef idx="minor"/>
        </p:style>
        <p:txBody>
          <a:bodyPr lIns="90000" rIns="90000" tIns="45000" bIns="45000"/>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 </a:t>
            </a:r>
            <a:r>
              <a:rPr b="0" lang="ru-RU" sz="2700" spc="-1" strike="noStrike">
                <a:solidFill>
                  <a:srgbClr val="000000"/>
                </a:solidFill>
                <a:latin typeface="Arial"/>
                <a:ea typeface="DejaVu Sans"/>
              </a:rPr>
              <a:t>We send more goods abroad than we import.</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Therefore, foreigners buy this excess with our money. </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They get our money by selling us some of theirs.</a:t>
            </a:r>
            <a:endParaRPr b="0" lang="ru-RU" sz="2700" spc="-1" strike="noStrike">
              <a:latin typeface="Arial"/>
            </a:endParaRPr>
          </a:p>
          <a:p>
            <a:pPr lvl="1" marL="743040" indent="-284400">
              <a:lnSpc>
                <a:spcPct val="105000"/>
              </a:lnSpc>
              <a:spcBef>
                <a:spcPts val="944"/>
              </a:spcBef>
              <a:buClr>
                <a:srgbClr val="996633"/>
              </a:buClr>
              <a:buFont typeface="Wingdings" charset="2"/>
              <a:buChar char=""/>
            </a:pPr>
            <a:r>
              <a:rPr b="0" lang="ru-RU" sz="2700" spc="-1" strike="noStrike">
                <a:solidFill>
                  <a:srgbClr val="000000"/>
                </a:solidFill>
                <a:latin typeface="Arial"/>
                <a:ea typeface="DejaVu Sans"/>
              </a:rPr>
              <a:t>We now have claims on foreign assets, so </a:t>
            </a:r>
            <a:r>
              <a:rPr b="1" i="1" lang="ru-RU" sz="2700" spc="-1" strike="noStrike">
                <a:solidFill>
                  <a:srgbClr val="000000"/>
                </a:solidFill>
                <a:latin typeface="Arial"/>
                <a:ea typeface="DejaVu Sans"/>
              </a:rPr>
              <a:t>NCO</a:t>
            </a:r>
            <a:r>
              <a:rPr b="0" lang="ru-RU" sz="2700" spc="-1" strike="noStrike">
                <a:solidFill>
                  <a:srgbClr val="000000"/>
                </a:solidFill>
                <a:latin typeface="Arial"/>
                <a:ea typeface="DejaVu Sans"/>
              </a:rPr>
              <a:t> is also positive.</a:t>
            </a:r>
            <a:endParaRPr b="0" lang="ru-RU" sz="2700" spc="-1" strike="noStrike">
              <a:latin typeface="Arial"/>
            </a:endParaRPr>
          </a:p>
        </p:txBody>
      </p:sp>
    </p:spTree>
  </p:cSld>
  <p:transition>
    <p:wipe dir="r"/>
  </p:transition>
  <p:timing>
    <p:tnLst>
      <p:par>
        <p:cTn id="200" dur="indefinite" restart="never" nodeType="tmRoot">
          <p:childTnLst>
            <p:seq>
              <p:cTn id="201" nodeType="mainSeq">
                <p:childTnLst>
                  <p:par>
                    <p:cTn id="202" fill="freeze">
                      <p:stCondLst>
                        <p:cond delay="indefinite"/>
                      </p:stCondLst>
                      <p:childTnLst>
                        <p:par>
                          <p:cTn id="203" fill="freeze">
                            <p:stCondLst>
                              <p:cond delay="0"/>
                            </p:stCondLst>
                            <p:childTnLst>
                              <p:par>
                                <p:cTn id="204" nodeType="clickEffect" fill="hold" presetClass="entr" presetID="22" presetSubtype="8">
                                  <p:stCondLst>
                                    <p:cond delay="0"/>
                                  </p:stCondLst>
                                  <p:childTnLst>
                                    <p:set>
                                      <p:cBhvr>
                                        <p:cTn id="205" dur="1" fill="hold">
                                          <p:stCondLst>
                                            <p:cond delay="0"/>
                                          </p:stCondLst>
                                        </p:cTn>
                                        <p:tgtEl>
                                          <p:spTgt spid="297">
                                            <p:txEl>
                                              <p:pRg st="0" end="15"/>
                                            </p:txEl>
                                          </p:spTgt>
                                        </p:tgtEl>
                                        <p:attrNameLst>
                                          <p:attrName>style.visibility</p:attrName>
                                        </p:attrNameLst>
                                      </p:cBhvr>
                                      <p:to>
                                        <p:strVal val="visible"/>
                                      </p:to>
                                    </p:set>
                                    <p:animEffect filter="wipe(left)" transition="in">
                                      <p:cBhvr additive="repl">
                                        <p:cTn id="206" dur="500"/>
                                        <p:tgtEl>
                                          <p:spTgt spid="297">
                                            <p:txEl>
                                              <p:pRg st="0" end="15"/>
                                            </p:txEl>
                                          </p:spTgt>
                                        </p:tgtEl>
                                      </p:cBhvr>
                                    </p:animEffect>
                                  </p:childTnLst>
                                </p:cTn>
                              </p:par>
                            </p:childTnLst>
                          </p:cTn>
                        </p:par>
                      </p:childTnLst>
                    </p:cTn>
                  </p:par>
                  <p:par>
                    <p:cTn id="207" fill="freeze">
                      <p:stCondLst>
                        <p:cond delay="indefinite"/>
                      </p:stCondLst>
                      <p:childTnLst>
                        <p:par>
                          <p:cTn id="208" fill="freeze">
                            <p:stCondLst>
                              <p:cond delay="0"/>
                            </p:stCondLst>
                            <p:childTnLst>
                              <p:par>
                                <p:cTn id="209" nodeType="clickEffect" fill="hold" presetClass="entr" presetID="22" presetSubtype="8">
                                  <p:stCondLst>
                                    <p:cond delay="0"/>
                                  </p:stCondLst>
                                  <p:childTnLst>
                                    <p:set>
                                      <p:cBhvr>
                                        <p:cTn id="210" dur="1" fill="hold">
                                          <p:stCondLst>
                                            <p:cond delay="0"/>
                                          </p:stCondLst>
                                        </p:cTn>
                                        <p:tgtEl>
                                          <p:spTgt spid="298"/>
                                        </p:tgtEl>
                                        <p:attrNameLst>
                                          <p:attrName>style.visibility</p:attrName>
                                        </p:attrNameLst>
                                      </p:cBhvr>
                                      <p:to>
                                        <p:strVal val="visible"/>
                                      </p:to>
                                    </p:set>
                                    <p:animEffect filter="wipe(left)" transition="in">
                                      <p:cBhvr additive="repl">
                                        <p:cTn id="211" dur="500"/>
                                        <p:tgtEl>
                                          <p:spTgt spid="298"/>
                                        </p:tgtEl>
                                      </p:cBhvr>
                                    </p:animEffect>
                                  </p:childTnLst>
                                </p:cTn>
                              </p:par>
                            </p:childTnLst>
                          </p:cTn>
                        </p:par>
                        <p:par>
                          <p:cTn id="212" fill="freeze">
                            <p:stCondLst>
                              <p:cond delay="500"/>
                            </p:stCondLst>
                            <p:childTnLst>
                              <p:par>
                                <p:cTn id="213" nodeType="afterEffect" fill="hold" presetClass="entr" presetID="10">
                                  <p:stCondLst>
                                    <p:cond delay="0"/>
                                  </p:stCondLst>
                                  <p:childTnLst>
                                    <p:set>
                                      <p:cBhvr>
                                        <p:cTn id="214" dur="1" fill="hold">
                                          <p:stCondLst>
                                            <p:cond delay="0"/>
                                          </p:stCondLst>
                                        </p:cTn>
                                        <p:attrNameLst>
                                          <p:attrName>style.visibility</p:attrName>
                                        </p:attrNameLst>
                                      </p:cBhvr>
                                      <p:to>
                                        <p:strVal val="visible"/>
                                      </p:to>
                                    </p:set>
                                    <p:animEffect filter="fade" transition="in">
                                      <p:cBhvr additive="repl">
                                        <p:cTn id="215" dur="500"/>
                                      </p:cBhvr>
                                    </p:animEffect>
                                  </p:childTnLst>
                                </p:cTn>
                              </p:par>
                            </p:childTnLst>
                          </p:cTn>
                        </p:par>
                        <p:par>
                          <p:cTn id="216" fill="freeze">
                            <p:stCondLst>
                              <p:cond delay="1000"/>
                            </p:stCondLst>
                            <p:childTnLst>
                              <p:par>
                                <p:cTn id="217" nodeType="afterEffect" fill="hold" presetClass="entr" presetID="10">
                                  <p:stCondLst>
                                    <p:cond delay="0"/>
                                  </p:stCondLst>
                                  <p:childTnLst>
                                    <p:set>
                                      <p:cBhvr>
                                        <p:cTn id="218" dur="1" fill="hold">
                                          <p:stCondLst>
                                            <p:cond delay="0"/>
                                          </p:stCondLst>
                                        </p:cTn>
                                        <p:attrNameLst>
                                          <p:attrName>style.visibility</p:attrName>
                                        </p:attrNameLst>
                                      </p:cBhvr>
                                      <p:to>
                                        <p:strVal val="visible"/>
                                      </p:to>
                                    </p:set>
                                    <p:animEffect filter="fade" transition="in">
                                      <p:cBhvr additive="repl">
                                        <p:cTn id="219" dur="500"/>
                                      </p:cBhvr>
                                    </p:animEffect>
                                  </p:childTnLst>
                                </p:cTn>
                              </p:par>
                            </p:childTnLst>
                          </p:cTn>
                        </p:par>
                      </p:childTnLst>
                    </p:cTn>
                  </p:par>
                  <p:par>
                    <p:cTn id="220" fill="freeze">
                      <p:stCondLst>
                        <p:cond delay="indefinite"/>
                      </p:stCondLst>
                      <p:childTnLst>
                        <p:par>
                          <p:cTn id="221" fill="freeze">
                            <p:stCondLst>
                              <p:cond delay="0"/>
                            </p:stCondLst>
                            <p:childTnLst>
                              <p:par>
                                <p:cTn id="222" nodeType="clickEffect" fill="hold" presetClass="entr" presetID="22" presetSubtype="8">
                                  <p:stCondLst>
                                    <p:cond delay="0"/>
                                  </p:stCondLst>
                                  <p:childTnLst>
                                    <p:set>
                                      <p:cBhvr>
                                        <p:cTn id="223" dur="1" fill="hold">
                                          <p:stCondLst>
                                            <p:cond delay="0"/>
                                          </p:stCondLst>
                                        </p:cTn>
                                        <p:tgtEl>
                                          <p:spTgt spid="299">
                                            <p:txEl>
                                              <p:pRg st="0" end="43"/>
                                            </p:txEl>
                                          </p:spTgt>
                                        </p:tgtEl>
                                        <p:attrNameLst>
                                          <p:attrName>style.visibility</p:attrName>
                                        </p:attrNameLst>
                                      </p:cBhvr>
                                      <p:to>
                                        <p:strVal val="visible"/>
                                      </p:to>
                                    </p:set>
                                    <p:animEffect filter="wipe(left)" transition="in">
                                      <p:cBhvr additive="repl">
                                        <p:cTn id="224" dur="500"/>
                                        <p:tgtEl>
                                          <p:spTgt spid="299">
                                            <p:txEl>
                                              <p:pRg st="0" end="43"/>
                                            </p:txEl>
                                          </p:spTgt>
                                        </p:tgtEl>
                                      </p:cBhvr>
                                    </p:animEffect>
                                  </p:childTnLst>
                                </p:cTn>
                              </p:par>
                            </p:childTnLst>
                          </p:cTn>
                        </p:par>
                      </p:childTnLst>
                    </p:cTn>
                  </p:par>
                  <p:par>
                    <p:cTn id="225" fill="freeze">
                      <p:stCondLst>
                        <p:cond delay="indefinite"/>
                      </p:stCondLst>
                      <p:childTnLst>
                        <p:par>
                          <p:cTn id="226" fill="freeze">
                            <p:stCondLst>
                              <p:cond delay="0"/>
                            </p:stCondLst>
                            <p:childTnLst>
                              <p:par>
                                <p:cTn id="227" nodeType="clickEffect" fill="hold" presetClass="entr" presetID="22" presetSubtype="8">
                                  <p:stCondLst>
                                    <p:cond delay="0"/>
                                  </p:stCondLst>
                                  <p:childTnLst>
                                    <p:set>
                                      <p:cBhvr>
                                        <p:cTn id="228" dur="1" fill="hold">
                                          <p:stCondLst>
                                            <p:cond delay="0"/>
                                          </p:stCondLst>
                                        </p:cTn>
                                        <p:tgtEl>
                                          <p:spTgt spid="299">
                                            <p:txEl>
                                              <p:pRg st="210" end="210"/>
                                            </p:txEl>
                                          </p:spTgt>
                                        </p:tgtEl>
                                        <p:attrNameLst>
                                          <p:attrName>style.visibility</p:attrName>
                                        </p:attrNameLst>
                                      </p:cBhvr>
                                      <p:to>
                                        <p:strVal val="visible"/>
                                      </p:to>
                                    </p:set>
                                    <p:animEffect filter="wipe(left)" transition="in">
                                      <p:cBhvr additive="repl">
                                        <p:cTn id="229" dur="500"/>
                                        <p:tgtEl>
                                          <p:spTgt spid="299">
                                            <p:txEl>
                                              <p:pRg st="210" end="210"/>
                                            </p:txEl>
                                          </p:spTgt>
                                        </p:tgtEl>
                                      </p:cBhvr>
                                    </p:animEffect>
                                  </p:childTnLst>
                                </p:cTn>
                              </p:par>
                            </p:childTnLst>
                          </p:cTn>
                        </p:par>
                      </p:childTnLst>
                    </p:cTn>
                  </p:par>
                  <p:par>
                    <p:cTn id="230" fill="freeze">
                      <p:stCondLst>
                        <p:cond delay="indefinite"/>
                      </p:stCondLst>
                      <p:childTnLst>
                        <p:par>
                          <p:cTn id="231" fill="freeze">
                            <p:stCondLst>
                              <p:cond delay="0"/>
                            </p:stCondLst>
                            <p:childTnLst>
                              <p:par>
                                <p:cTn id="232" nodeType="clickEffect" fill="hold" presetClass="entr" presetID="22" presetSubtype="8">
                                  <p:stCondLst>
                                    <p:cond delay="0"/>
                                  </p:stCondLst>
                                  <p:childTnLst>
                                    <p:set>
                                      <p:cBhvr>
                                        <p:cTn id="233" dur="1" fill="hold">
                                          <p:stCondLst>
                                            <p:cond delay="0"/>
                                          </p:stCondLst>
                                        </p:cTn>
                                        <p:tgtEl>
                                          <p:spTgt spid="299">
                                            <p:txEl>
                                              <p:pRg st="210" end="210"/>
                                            </p:txEl>
                                          </p:spTgt>
                                        </p:tgtEl>
                                        <p:attrNameLst>
                                          <p:attrName>style.visibility</p:attrName>
                                        </p:attrNameLst>
                                      </p:cBhvr>
                                      <p:to>
                                        <p:strVal val="visible"/>
                                      </p:to>
                                    </p:set>
                                    <p:animEffect filter="wipe(left)" transition="in">
                                      <p:cBhvr additive="repl">
                                        <p:cTn id="234" dur="500"/>
                                        <p:tgtEl>
                                          <p:spTgt spid="299">
                                            <p:txEl>
                                              <p:pRg st="210" end="210"/>
                                            </p:txEl>
                                          </p:spTgt>
                                        </p:tgtEl>
                                      </p:cBhvr>
                                    </p:animEffect>
                                  </p:childTnLst>
                                </p:cTn>
                              </p:par>
                            </p:childTnLst>
                          </p:cTn>
                        </p:par>
                      </p:childTnLst>
                    </p:cTn>
                  </p:par>
                  <p:par>
                    <p:cTn id="235" fill="freeze">
                      <p:stCondLst>
                        <p:cond delay="indefinite"/>
                      </p:stCondLst>
                      <p:childTnLst>
                        <p:par>
                          <p:cTn id="236" fill="freeze">
                            <p:stCondLst>
                              <p:cond delay="0"/>
                            </p:stCondLst>
                            <p:childTnLst>
                              <p:par>
                                <p:cTn id="237" nodeType="clickEffect" fill="hold" presetClass="entr" presetID="22" presetSubtype="8">
                                  <p:stCondLst>
                                    <p:cond delay="0"/>
                                  </p:stCondLst>
                                  <p:childTnLst>
                                    <p:set>
                                      <p:cBhvr>
                                        <p:cTn id="238" dur="1" fill="hold">
                                          <p:stCondLst>
                                            <p:cond delay="0"/>
                                          </p:stCondLst>
                                        </p:cTn>
                                        <p:tgtEl>
                                          <p:spTgt spid="299">
                                            <p:txEl>
                                              <p:pRg st="210" end="210"/>
                                            </p:txEl>
                                          </p:spTgt>
                                        </p:tgtEl>
                                        <p:attrNameLst>
                                          <p:attrName>style.visibility</p:attrName>
                                        </p:attrNameLst>
                                      </p:cBhvr>
                                      <p:to>
                                        <p:strVal val="visible"/>
                                      </p:to>
                                    </p:set>
                                    <p:animEffect filter="wipe(left)" transition="in">
                                      <p:cBhvr additive="repl">
                                        <p:cTn id="239" dur="500"/>
                                        <p:tgtEl>
                                          <p:spTgt spid="299">
                                            <p:txEl>
                                              <p:pRg st="210" end="21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1195</TotalTime>
  <Application>LibreOffice/5.4.1.2$Windows_X86_64 LibreOffice_project/ea7cb86e6eeb2bf3a5af73a8f7777ac570321527</Application>
  <Words>2606</Words>
  <Paragraphs>494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2012-04-05T05:51:11Z</dcterms:created>
  <dc:creator/>
  <dc:description/>
  <dc:language>ru-RU</dc:language>
  <cp:lastModifiedBy/>
  <dcterms:modified xsi:type="dcterms:W3CDTF">2018-04-05T22:28:48Z</dcterms:modified>
  <cp:revision>20</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44</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45</vt:i4>
  </property>
</Properties>
</file>