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7" r:id="rId4"/>
    <p:sldId id="270" r:id="rId5"/>
    <p:sldId id="271" r:id="rId6"/>
    <p:sldId id="272" r:id="rId7"/>
    <p:sldId id="258" r:id="rId8"/>
    <p:sldId id="259" r:id="rId9"/>
    <p:sldId id="260" r:id="rId10"/>
    <p:sldId id="261" r:id="rId11"/>
    <p:sldId id="262" r:id="rId12"/>
    <p:sldId id="273" r:id="rId13"/>
    <p:sldId id="274" r:id="rId14"/>
    <p:sldId id="275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3" autoAdjust="0"/>
    <p:restoredTop sz="94680" autoAdjust="0"/>
  </p:normalViewPr>
  <p:slideViewPr>
    <p:cSldViewPr>
      <p:cViewPr varScale="1">
        <p:scale>
          <a:sx n="75" d="100"/>
          <a:sy n="75" d="100"/>
        </p:scale>
        <p:origin x="128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Команда в </a:t>
            </a:r>
            <a:r>
              <a:rPr lang="en-US" dirty="0">
                <a:effectLst/>
              </a:rPr>
              <a:t>Agile</a:t>
            </a:r>
            <a:r>
              <a:rPr lang="ru-RU" dirty="0">
                <a:effectLst/>
              </a:rPr>
              <a:t>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Л</a:t>
            </a:r>
            <a:r>
              <a:rPr lang="ru-RU" dirty="0" err="1" smtClean="0">
                <a:effectLst/>
              </a:rPr>
              <a:t>ідерство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653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i="1" dirty="0">
                <a:effectLst/>
              </a:rPr>
              <a:t>ФОРМУВАННЯ КОМАНДИ ПРОЕКТУ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chemeClr val="tx1"/>
                </a:solidFill>
              </a:rPr>
              <a:t>Agile</a:t>
            </a:r>
            <a:r>
              <a:rPr lang="ru-RU" b="1" i="1" dirty="0">
                <a:solidFill>
                  <a:schemeClr val="tx1"/>
                </a:solidFill>
              </a:rPr>
              <a:t>-команда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різноманітна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багатофункціональна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група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індивідуумів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здатних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імені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бізнесу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Команда </a:t>
            </a:r>
            <a:r>
              <a:rPr lang="ru-RU" dirty="0" err="1">
                <a:solidFill>
                  <a:schemeClr val="tx1"/>
                </a:solidFill>
              </a:rPr>
              <a:t>складається</a:t>
            </a:r>
            <a:r>
              <a:rPr lang="ru-RU" dirty="0">
                <a:solidFill>
                  <a:schemeClr val="tx1"/>
                </a:solidFill>
              </a:rPr>
              <a:t> з людей з </a:t>
            </a:r>
            <a:r>
              <a:rPr lang="ru-RU" i="1" u="sng" dirty="0" err="1">
                <a:solidFill>
                  <a:schemeClr val="tx1"/>
                </a:solidFill>
              </a:rPr>
              <a:t>гнучким</a:t>
            </a:r>
            <a:r>
              <a:rPr lang="ru-RU" i="1" u="sng" dirty="0">
                <a:solidFill>
                  <a:schemeClr val="tx1"/>
                </a:solidFill>
              </a:rPr>
              <a:t> </a:t>
            </a:r>
            <a:r>
              <a:rPr lang="ru-RU" i="1" u="sng" dirty="0" err="1">
                <a:solidFill>
                  <a:schemeClr val="tx1"/>
                </a:solidFill>
              </a:rPr>
              <a:t>мисленням</a:t>
            </a:r>
            <a:r>
              <a:rPr lang="ru-RU" i="1" u="sng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не бояться </a:t>
            </a:r>
            <a:r>
              <a:rPr lang="ru-RU" dirty="0" err="1">
                <a:solidFill>
                  <a:schemeClr val="tx1"/>
                </a:solidFill>
              </a:rPr>
              <a:t>змін</a:t>
            </a:r>
            <a:r>
              <a:rPr lang="ru-RU" dirty="0">
                <a:solidFill>
                  <a:schemeClr val="tx1"/>
                </a:solidFill>
              </a:rPr>
              <a:t> і не </a:t>
            </a:r>
            <a:r>
              <a:rPr lang="ru-RU" dirty="0" err="1">
                <a:solidFill>
                  <a:schemeClr val="tx1"/>
                </a:solidFill>
              </a:rPr>
              <a:t>вважають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бюрократія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всіх</a:t>
            </a:r>
            <a:r>
              <a:rPr lang="ru-RU" dirty="0">
                <a:solidFill>
                  <a:schemeClr val="tx1"/>
                </a:solidFill>
              </a:rPr>
              <a:t> проблем. 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Для </a:t>
            </a:r>
            <a:r>
              <a:rPr lang="ru-RU" dirty="0" err="1">
                <a:solidFill>
                  <a:schemeClr val="tx1"/>
                </a:solidFill>
              </a:rPr>
              <a:t>визначення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всіх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аспектів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бути залучена </a:t>
            </a:r>
            <a:r>
              <a:rPr lang="ru-RU" i="1" u="sng" dirty="0">
                <a:solidFill>
                  <a:schemeClr val="tx1"/>
                </a:solidFill>
              </a:rPr>
              <a:t>вся команда. </a:t>
            </a:r>
            <a:endParaRPr lang="ru-RU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600" b="1" i="1" dirty="0">
                <a:effectLst/>
              </a:rPr>
              <a:t>СТВОРЕННЯ ЖУРНАЛУ ВИМОГ</a:t>
            </a:r>
            <a:endParaRPr lang="ru-UA" sz="36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центрі</a:t>
            </a:r>
            <a:r>
              <a:rPr lang="ru-RU" dirty="0">
                <a:solidFill>
                  <a:schemeClr val="tx1"/>
                </a:solidFill>
              </a:rPr>
              <a:t> кожного проекту – список </a:t>
            </a:r>
            <a:r>
              <a:rPr lang="ru-RU" dirty="0" err="1">
                <a:solidFill>
                  <a:schemeClr val="tx1"/>
                </a:solidFill>
              </a:rPr>
              <a:t>вимог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який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Agile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називається</a:t>
            </a:r>
            <a:r>
              <a:rPr lang="ru-RU" dirty="0">
                <a:solidFill>
                  <a:schemeClr val="tx1"/>
                </a:solidFill>
              </a:rPr>
              <a:t> журналом </a:t>
            </a:r>
            <a:r>
              <a:rPr lang="ru-RU" dirty="0" err="1">
                <a:solidFill>
                  <a:schemeClr val="tx1"/>
                </a:solidFill>
              </a:rPr>
              <a:t>вимог</a:t>
            </a:r>
            <a:r>
              <a:rPr lang="ru-RU" dirty="0">
                <a:solidFill>
                  <a:schemeClr val="tx1"/>
                </a:solidFill>
              </a:rPr>
              <a:t> продукту,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бэклогом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Product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Backlog</a:t>
            </a:r>
            <a:r>
              <a:rPr lang="ru-RU" dirty="0">
                <a:solidFill>
                  <a:schemeClr val="tx1"/>
                </a:solidFill>
              </a:rPr>
              <a:t>).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Елементи</a:t>
            </a:r>
            <a:r>
              <a:rPr lang="ru-RU" dirty="0">
                <a:solidFill>
                  <a:schemeClr val="tx1"/>
                </a:solidFill>
              </a:rPr>
              <a:t> журналу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орієнтовані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кінцевого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користувача</a:t>
            </a:r>
            <a:r>
              <a:rPr lang="ru-RU" dirty="0">
                <a:solidFill>
                  <a:schemeClr val="tx1"/>
                </a:solidFill>
              </a:rPr>
              <a:t> продукту, </a:t>
            </a:r>
            <a:r>
              <a:rPr lang="ru-RU" dirty="0" err="1">
                <a:solidFill>
                  <a:schemeClr val="tx1"/>
                </a:solidFill>
              </a:rPr>
              <a:t>навіть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йдеться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технічну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частину</a:t>
            </a:r>
            <a:r>
              <a:rPr lang="ru-RU" dirty="0">
                <a:solidFill>
                  <a:schemeClr val="tx1"/>
                </a:solidFill>
              </a:rPr>
              <a:t> проекту. 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Вони </a:t>
            </a:r>
            <a:r>
              <a:rPr lang="ru-RU" dirty="0" err="1">
                <a:solidFill>
                  <a:schemeClr val="tx1"/>
                </a:solidFill>
              </a:rPr>
              <a:t>повинні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зрозумілі</a:t>
            </a:r>
            <a:r>
              <a:rPr lang="ru-RU" dirty="0">
                <a:solidFill>
                  <a:schemeClr val="tx1"/>
                </a:solidFill>
              </a:rPr>
              <a:t> будь-кому.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848872" cy="5479504"/>
          </a:xfrm>
        </p:spPr>
        <p:txBody>
          <a:bodyPr>
            <a:normAutofit/>
          </a:bodyPr>
          <a:lstStyle/>
          <a:p>
            <a:endParaRPr lang="ru-RU" sz="2800" b="1" dirty="0">
              <a:solidFill>
                <a:schemeClr val="tx1"/>
              </a:solidFill>
            </a:endParaRPr>
          </a:p>
          <a:p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 err="1">
                <a:solidFill>
                  <a:schemeClr val="tx1"/>
                </a:solidFill>
              </a:rPr>
              <a:t>Кінцевий</a:t>
            </a:r>
            <a:r>
              <a:rPr lang="ru-RU" sz="2800" b="1" dirty="0">
                <a:solidFill>
                  <a:schemeClr val="tx1"/>
                </a:solidFill>
              </a:rPr>
              <a:t> результат </a:t>
            </a:r>
            <a:r>
              <a:rPr lang="ru-RU" sz="2800" b="1" dirty="0" err="1">
                <a:solidFill>
                  <a:schemeClr val="tx1"/>
                </a:solidFill>
              </a:rPr>
              <a:t>кроків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dirty="0" err="1">
                <a:solidFill>
                  <a:schemeClr val="tx1"/>
                </a:solidFill>
              </a:rPr>
              <a:t>мінімально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життєздатним</a:t>
            </a:r>
            <a:r>
              <a:rPr lang="ru-RU" sz="2800" dirty="0">
                <a:solidFill>
                  <a:schemeClr val="tx1"/>
                </a:solidFill>
              </a:rPr>
              <a:t> продуктом (</a:t>
            </a:r>
            <a:r>
              <a:rPr lang="ru-RU" sz="2800" i="1" dirty="0" err="1">
                <a:solidFill>
                  <a:schemeClr val="tx1"/>
                </a:solidFill>
              </a:rPr>
              <a:t>minimum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i="1" dirty="0" err="1">
                <a:solidFill>
                  <a:schemeClr val="tx1"/>
                </a:solidFill>
              </a:rPr>
              <a:t>viable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i="1" dirty="0" err="1">
                <a:solidFill>
                  <a:schemeClr val="tx1"/>
                </a:solidFill>
              </a:rPr>
              <a:t>product</a:t>
            </a:r>
            <a:r>
              <a:rPr lang="ru-RU" sz="2800" i="1" dirty="0">
                <a:solidFill>
                  <a:schemeClr val="tx1"/>
                </a:solidFill>
              </a:rPr>
              <a:t>, MVP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або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мінімально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життєздатним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випуском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en-US" sz="2800" i="1" dirty="0">
                <a:solidFill>
                  <a:schemeClr val="tx1"/>
                </a:solidFill>
              </a:rPr>
              <a:t>Minimum viable release</a:t>
            </a:r>
            <a:r>
              <a:rPr lang="ru-RU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>
                <a:solidFill>
                  <a:schemeClr val="tx1"/>
                </a:solidFill>
              </a:rPr>
              <a:t>MVR</a:t>
            </a:r>
            <a:r>
              <a:rPr lang="ru-RU" sz="2800" dirty="0">
                <a:solidFill>
                  <a:schemeClr val="tx1"/>
                </a:solidFill>
              </a:rPr>
              <a:t>)– той </a:t>
            </a:r>
            <a:r>
              <a:rPr lang="ru-RU" sz="2800" dirty="0" err="1">
                <a:solidFill>
                  <a:schemeClr val="tx1"/>
                </a:solidFill>
              </a:rPr>
              <a:t>прийнятний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мінімум</a:t>
            </a:r>
            <a:r>
              <a:rPr lang="ru-RU" sz="2800" dirty="0">
                <a:solidFill>
                  <a:schemeClr val="tx1"/>
                </a:solidFill>
              </a:rPr>
              <a:t> для </a:t>
            </a:r>
            <a:r>
              <a:rPr lang="ru-RU" sz="2800" dirty="0" err="1">
                <a:solidFill>
                  <a:schemeClr val="tx1"/>
                </a:solidFill>
              </a:rPr>
              <a:t>замовника</a:t>
            </a:r>
            <a:r>
              <a:rPr lang="ru-RU" sz="2800" dirty="0">
                <a:solidFill>
                  <a:schemeClr val="tx1"/>
                </a:solidFill>
              </a:rPr>
              <a:t>, проект </a:t>
            </a:r>
            <a:r>
              <a:rPr lang="ru-RU" sz="2800" dirty="0" err="1">
                <a:solidFill>
                  <a:schemeClr val="tx1"/>
                </a:solidFill>
              </a:rPr>
              <a:t>якого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має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досягти</a:t>
            </a:r>
            <a:r>
              <a:rPr lang="ru-RU" sz="2800" dirty="0">
                <a:solidFill>
                  <a:schemeClr val="tx1"/>
                </a:solidFill>
              </a:rPr>
              <a:t> у </a:t>
            </a:r>
            <a:r>
              <a:rPr lang="ru-RU" sz="2800" dirty="0" err="1">
                <a:solidFill>
                  <a:schemeClr val="tx1"/>
                </a:solidFill>
              </a:rPr>
              <a:t>цьому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кроці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600" b="1" i="1" dirty="0" err="1">
                <a:effectLst/>
              </a:rPr>
              <a:t>Додавання</a:t>
            </a:r>
            <a:r>
              <a:rPr lang="ru-RU" sz="3600" b="1" i="1" dirty="0">
                <a:effectLst/>
              </a:rPr>
              <a:t> характеристик</a:t>
            </a:r>
            <a:endParaRPr lang="ru-UA" sz="36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ru-RU" b="1" i="1" dirty="0" err="1">
                <a:solidFill>
                  <a:schemeClr val="tx1"/>
                </a:solidFill>
              </a:rPr>
              <a:t>Інкрементне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постачання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додатковий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функціонал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нові</a:t>
            </a:r>
            <a:r>
              <a:rPr lang="ru-RU" dirty="0">
                <a:solidFill>
                  <a:schemeClr val="tx1"/>
                </a:solidFill>
              </a:rPr>
              <a:t> характеристики продукту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додаватися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частиною</a:t>
            </a:r>
            <a:r>
              <a:rPr lang="ru-RU" dirty="0">
                <a:solidFill>
                  <a:schemeClr val="tx1"/>
                </a:solidFill>
              </a:rPr>
              <a:t> великого </a:t>
            </a:r>
            <a:r>
              <a:rPr lang="ru-RU" dirty="0" err="1">
                <a:solidFill>
                  <a:schemeClr val="tx1"/>
                </a:solidFill>
              </a:rPr>
              <a:t>релізу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Випуск</a:t>
            </a:r>
            <a:r>
              <a:rPr lang="ru-RU" dirty="0">
                <a:solidFill>
                  <a:schemeClr val="tx1"/>
                </a:solidFill>
              </a:rPr>
              <a:t> продукту в </a:t>
            </a:r>
            <a:r>
              <a:rPr lang="ru-RU" dirty="0" err="1">
                <a:solidFill>
                  <a:schemeClr val="tx1"/>
                </a:solidFill>
              </a:rPr>
              <a:t>Agile-розробці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відбувається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швидко</a:t>
            </a:r>
            <a:r>
              <a:rPr lang="ru-RU" dirty="0">
                <a:solidFill>
                  <a:schemeClr val="tx1"/>
                </a:solidFill>
              </a:rPr>
              <a:t> та часто. </a:t>
            </a: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Саме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замовник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визначає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та коли </a:t>
            </a:r>
            <a:r>
              <a:rPr lang="ru-RU" dirty="0" err="1">
                <a:solidFill>
                  <a:schemeClr val="tx1"/>
                </a:solidFill>
              </a:rPr>
              <a:t>випускати</a:t>
            </a:r>
            <a:r>
              <a:rPr lang="ru-RU" dirty="0">
                <a:solidFill>
                  <a:schemeClr val="tx1"/>
                </a:solidFill>
              </a:rPr>
              <a:t>.  </a:t>
            </a: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Окремий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випуск</a:t>
            </a:r>
            <a:r>
              <a:rPr lang="ru-RU" dirty="0">
                <a:solidFill>
                  <a:schemeClr val="tx1"/>
                </a:solidFill>
              </a:rPr>
              <a:t> повинен </a:t>
            </a:r>
            <a:r>
              <a:rPr lang="ru-RU" dirty="0" err="1">
                <a:solidFill>
                  <a:schemeClr val="tx1"/>
                </a:solidFill>
              </a:rPr>
              <a:t>містити</a:t>
            </a:r>
            <a:r>
              <a:rPr lang="ru-RU" dirty="0">
                <a:solidFill>
                  <a:schemeClr val="tx1"/>
                </a:solidFill>
              </a:rPr>
              <a:t>, як </a:t>
            </a:r>
            <a:r>
              <a:rPr lang="ru-RU" dirty="0" err="1">
                <a:solidFill>
                  <a:schemeClr val="tx1"/>
                </a:solidFill>
              </a:rPr>
              <a:t>мінімум</a:t>
            </a:r>
            <a:r>
              <a:rPr lang="ru-RU" dirty="0">
                <a:solidFill>
                  <a:schemeClr val="tx1"/>
                </a:solidFill>
              </a:rPr>
              <a:t>,  одну характеристику, </a:t>
            </a:r>
            <a:r>
              <a:rPr lang="ru-RU" dirty="0" err="1">
                <a:solidFill>
                  <a:schemeClr val="tx1"/>
                </a:solidFill>
              </a:rPr>
              <a:t>перевірену</a:t>
            </a:r>
            <a:r>
              <a:rPr lang="ru-RU" dirty="0">
                <a:solidFill>
                  <a:schemeClr val="tx1"/>
                </a:solidFill>
              </a:rPr>
              <a:t> практикою.</a:t>
            </a: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600" b="1" i="1" dirty="0">
                <a:effectLst/>
              </a:rPr>
              <a:t>ОТРИМАННЯ ІНФОРМАЦІЇ</a:t>
            </a:r>
            <a:endParaRPr lang="ru-UA" sz="36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err="1">
                <a:solidFill>
                  <a:schemeClr val="tx1"/>
                </a:solidFill>
              </a:rPr>
              <a:t>Історії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користувача</a:t>
            </a:r>
            <a:r>
              <a:rPr lang="ru-RU" sz="2800" b="1" dirty="0">
                <a:solidFill>
                  <a:schemeClr val="tx1"/>
                </a:solidFill>
              </a:rPr>
              <a:t> (</a:t>
            </a:r>
            <a:r>
              <a:rPr lang="ru-RU" sz="2800" i="1" dirty="0" err="1">
                <a:solidFill>
                  <a:schemeClr val="tx1"/>
                </a:solidFill>
              </a:rPr>
              <a:t>user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i="1" dirty="0" err="1">
                <a:solidFill>
                  <a:schemeClr val="tx1"/>
                </a:solidFill>
              </a:rPr>
              <a:t>story</a:t>
            </a:r>
            <a:r>
              <a:rPr lang="ru-RU" sz="2800" b="1" dirty="0">
                <a:solidFill>
                  <a:schemeClr val="tx1"/>
                </a:solidFill>
              </a:rPr>
              <a:t>) </a:t>
            </a:r>
            <a:r>
              <a:rPr lang="ru-RU" sz="2800" dirty="0">
                <a:solidFill>
                  <a:schemeClr val="tx1"/>
                </a:solidFill>
              </a:rPr>
              <a:t>— </a:t>
            </a:r>
            <a:r>
              <a:rPr lang="ru-RU" sz="2800" dirty="0" err="1">
                <a:solidFill>
                  <a:schemeClr val="tx1"/>
                </a:solidFill>
              </a:rPr>
              <a:t>короткі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прості</a:t>
            </a:r>
            <a:r>
              <a:rPr lang="ru-RU" sz="2800" dirty="0">
                <a:solidFill>
                  <a:schemeClr val="tx1"/>
                </a:solidFill>
              </a:rPr>
              <a:t> описи характеристик продукту з </a:t>
            </a:r>
            <a:r>
              <a:rPr lang="ru-RU" sz="2800" dirty="0" err="1">
                <a:solidFill>
                  <a:schemeClr val="tx1"/>
                </a:solidFill>
              </a:rPr>
              <a:t>погляду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людини</a:t>
            </a:r>
            <a:r>
              <a:rPr lang="ru-RU" sz="2800" dirty="0">
                <a:solidFill>
                  <a:schemeClr val="tx1"/>
                </a:solidFill>
              </a:rPr>
              <a:t>, яка </a:t>
            </a:r>
            <a:r>
              <a:rPr lang="ru-RU" sz="2800" dirty="0" err="1">
                <a:solidFill>
                  <a:schemeClr val="tx1"/>
                </a:solidFill>
              </a:rPr>
              <a:t>збирається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його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використовувати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ru-RU" sz="2800" dirty="0">
              <a:solidFill>
                <a:schemeClr val="tx1"/>
              </a:solidFill>
            </a:endParaRPr>
          </a:p>
          <a:p>
            <a:pPr algn="l"/>
            <a:r>
              <a:rPr lang="ru-RU" sz="2800" dirty="0" err="1">
                <a:solidFill>
                  <a:schemeClr val="tx1"/>
                </a:solidFill>
              </a:rPr>
              <a:t>Зазвичай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це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користувач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чи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покупець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Історії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користувача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зазвичай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дотримуються</a:t>
            </a:r>
            <a:r>
              <a:rPr lang="ru-RU" sz="2800" dirty="0">
                <a:solidFill>
                  <a:schemeClr val="tx1"/>
                </a:solidFill>
              </a:rPr>
              <a:t> простого формату.</a:t>
            </a: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i="1" dirty="0">
                <a:effectLst/>
              </a:rPr>
              <a:t>ОТРИМАННЯ ІНФОРМАЦІЇ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D84C7B9-5241-4991-9888-CE1921614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730392"/>
              </p:ext>
            </p:extLst>
          </p:nvPr>
        </p:nvGraphicFramePr>
        <p:xfrm>
          <a:off x="395536" y="1556792"/>
          <a:ext cx="8496944" cy="5109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956459934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1734941034"/>
                    </a:ext>
                  </a:extLst>
                </a:gridCol>
              </a:tblGrid>
              <a:tr h="1380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</a:t>
                      </a:r>
                      <a:endParaRPr lang="ru-UA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Виберіть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просту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зрозумілу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назву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кращий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спосіб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узагальнювати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індексувати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шукати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користувальницькі</a:t>
                      </a: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історії</a:t>
                      </a:r>
                      <a:endParaRPr lang="ru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599198"/>
                  </a:ext>
                </a:extLst>
              </a:tr>
              <a:tr h="1371664">
                <a:tc>
                  <a:txBody>
                    <a:bodyPr/>
                    <a:lstStyle/>
                    <a:p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Будучи </a:t>
                      </a:r>
                      <a:r>
                        <a:rPr lang="ru-RU" sz="2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користувача</a:t>
                      </a:r>
                      <a:endParaRPr lang="ru-UA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повинні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знати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нашого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користувача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для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якого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призначений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продукт</a:t>
                      </a:r>
                      <a:endParaRPr lang="ru-UA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927297"/>
                  </a:ext>
                </a:extLst>
              </a:tr>
              <a:tr h="1371664">
                <a:tc>
                  <a:txBody>
                    <a:bodyPr/>
                    <a:lstStyle/>
                    <a:p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Мені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потрібна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мета</a:t>
                      </a:r>
                      <a:endParaRPr lang="ru-UA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завдання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ставить перед собою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користувач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Зосередьтеся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"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", а не "як"</a:t>
                      </a:r>
                      <a:endParaRPr lang="ru-UA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313652"/>
                  </a:ext>
                </a:extLst>
              </a:tr>
              <a:tr h="629111">
                <a:tc>
                  <a:txBody>
                    <a:bodyPr/>
                    <a:lstStyle/>
                    <a:p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Причина</a:t>
                      </a:r>
                      <a:endParaRPr lang="ru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Чому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потрібний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цей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продукт?</a:t>
                      </a:r>
                      <a:endParaRPr lang="ru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015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500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5759A3-9ED9-4D64-8EA1-D351D4772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Користувацька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історія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абстрактна </a:t>
            </a:r>
            <a:r>
              <a:rPr lang="ru-RU" dirty="0" err="1">
                <a:solidFill>
                  <a:schemeClr val="tx1"/>
                </a:solidFill>
              </a:rPr>
              <a:t>концепція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надає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достатньо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команда могла </a:t>
            </a:r>
            <a:r>
              <a:rPr lang="ru-RU" dirty="0" err="1">
                <a:solidFill>
                  <a:schemeClr val="tx1"/>
                </a:solidFill>
              </a:rPr>
              <a:t>реалістично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оцінити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необхідні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проекту.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Користувацька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історія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дозволяє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сфокусуватися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обговорення</a:t>
            </a:r>
            <a:r>
              <a:rPr lang="ru-RU" dirty="0">
                <a:solidFill>
                  <a:schemeClr val="tx1"/>
                </a:solidFill>
              </a:rPr>
              <a:t> характеристик продукту,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важливим</a:t>
            </a:r>
            <a:r>
              <a:rPr lang="ru-RU" dirty="0">
                <a:solidFill>
                  <a:schemeClr val="tx1"/>
                </a:solidFill>
              </a:rPr>
              <a:t> кроком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вироблення</a:t>
            </a:r>
            <a:r>
              <a:rPr lang="ru-RU" dirty="0">
                <a:solidFill>
                  <a:schemeClr val="tx1"/>
                </a:solidFill>
              </a:rPr>
              <a:t> основного </a:t>
            </a:r>
            <a:r>
              <a:rPr lang="ru-RU" dirty="0" err="1">
                <a:solidFill>
                  <a:schemeClr val="tx1"/>
                </a:solidFill>
              </a:rPr>
              <a:t>уявлення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ці</a:t>
            </a:r>
            <a:r>
              <a:rPr lang="ru-RU" dirty="0">
                <a:solidFill>
                  <a:schemeClr val="tx1"/>
                </a:solidFill>
              </a:rPr>
              <a:t> характеристики.</a:t>
            </a:r>
            <a:endParaRPr lang="ru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Історії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нагадують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важливість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колективних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обговорень</a:t>
            </a:r>
            <a:r>
              <a:rPr lang="ru-RU" dirty="0">
                <a:solidFill>
                  <a:schemeClr val="tx1"/>
                </a:solidFill>
              </a:rPr>
              <a:t>, і </a:t>
            </a:r>
            <a:r>
              <a:rPr lang="ru-RU" dirty="0" err="1">
                <a:solidFill>
                  <a:schemeClr val="tx1"/>
                </a:solidFill>
              </a:rPr>
              <a:t>результати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колективних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обговорень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нерідко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важливіше</a:t>
            </a:r>
            <a:r>
              <a:rPr lang="ru-RU" dirty="0">
                <a:solidFill>
                  <a:schemeClr val="tx1"/>
                </a:solidFill>
              </a:rPr>
              <a:t> докладного плану </a:t>
            </a:r>
            <a:r>
              <a:rPr lang="ru-RU" dirty="0" err="1">
                <a:solidFill>
                  <a:schemeClr val="tx1"/>
                </a:solidFill>
              </a:rPr>
              <a:t>робіт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48819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94E8C6-A528-4809-B7F9-E7E9F385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/>
          <a:lstStyle/>
          <a:p>
            <a:r>
              <a:rPr lang="ru-RU" sz="3600" b="1" dirty="0" err="1">
                <a:effectLst/>
              </a:rPr>
              <a:t>Вироблення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критеріїв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прийняття</a:t>
            </a:r>
            <a:r>
              <a:rPr lang="ru-RU" sz="3600" b="1" dirty="0">
                <a:effectLst/>
              </a:rPr>
              <a:t>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5AA224-8A32-4C5A-B843-224F3795A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i="1" dirty="0">
                <a:solidFill>
                  <a:schemeClr val="tx1"/>
                </a:solidFill>
              </a:rPr>
              <a:t>Як ми </a:t>
            </a:r>
            <a:r>
              <a:rPr lang="ru-RU" sz="3200" i="1" dirty="0" err="1">
                <a:solidFill>
                  <a:schemeClr val="tx1"/>
                </a:solidFill>
              </a:rPr>
              <a:t>дізнаємось</a:t>
            </a:r>
            <a:r>
              <a:rPr lang="ru-RU" sz="3200" i="1" dirty="0">
                <a:solidFill>
                  <a:schemeClr val="tx1"/>
                </a:solidFill>
              </a:rPr>
              <a:t>, </a:t>
            </a:r>
            <a:r>
              <a:rPr lang="ru-RU" sz="3200" i="1" dirty="0" err="1">
                <a:solidFill>
                  <a:schemeClr val="tx1"/>
                </a:solidFill>
              </a:rPr>
              <a:t>що</a:t>
            </a:r>
            <a:r>
              <a:rPr lang="ru-RU" sz="3200" i="1" dirty="0">
                <a:solidFill>
                  <a:schemeClr val="tx1"/>
                </a:solidFill>
              </a:rPr>
              <a:t> ми </a:t>
            </a:r>
            <a:r>
              <a:rPr lang="ru-RU" sz="3200" i="1" dirty="0" err="1">
                <a:solidFill>
                  <a:schemeClr val="tx1"/>
                </a:solidFill>
              </a:rPr>
              <a:t>зробили</a:t>
            </a:r>
            <a:r>
              <a:rPr lang="ru-RU" sz="3200" i="1" dirty="0">
                <a:solidFill>
                  <a:schemeClr val="tx1"/>
                </a:solidFill>
              </a:rPr>
              <a:t> все?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endParaRPr lang="ru-UA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Коли </a:t>
            </a:r>
            <a:r>
              <a:rPr lang="ru-RU" sz="3200" dirty="0" err="1">
                <a:solidFill>
                  <a:schemeClr val="tx1"/>
                </a:solidFill>
              </a:rPr>
              <a:t>закінчується</a:t>
            </a:r>
            <a:r>
              <a:rPr lang="ru-RU" sz="3200" dirty="0">
                <a:solidFill>
                  <a:schemeClr val="tx1"/>
                </a:solidFill>
              </a:rPr>
              <a:t> наш проект ? </a:t>
            </a:r>
            <a:endParaRPr lang="ru-UA" sz="3200" dirty="0">
              <a:solidFill>
                <a:schemeClr val="tx1"/>
              </a:solidFill>
            </a:endParaRPr>
          </a:p>
          <a:p>
            <a:r>
              <a:rPr lang="ru-RU" sz="3200" dirty="0" err="1">
                <a:solidFill>
                  <a:schemeClr val="tx1"/>
                </a:solidFill>
              </a:rPr>
              <a:t>Скільки</a:t>
            </a:r>
            <a:r>
              <a:rPr lang="ru-RU" sz="3200" dirty="0">
                <a:solidFill>
                  <a:schemeClr val="tx1"/>
                </a:solidFill>
              </a:rPr>
              <a:t> сил ми </a:t>
            </a:r>
            <a:r>
              <a:rPr lang="ru-RU" sz="3200" dirty="0" err="1">
                <a:solidFill>
                  <a:schemeClr val="tx1"/>
                </a:solidFill>
              </a:rPr>
              <a:t>маємо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вкласти</a:t>
            </a:r>
            <a:r>
              <a:rPr lang="ru-RU" sz="3200" dirty="0">
                <a:solidFill>
                  <a:schemeClr val="tx1"/>
                </a:solidFill>
              </a:rPr>
              <a:t> в </a:t>
            </a:r>
            <a:r>
              <a:rPr lang="ru-RU" sz="3200" dirty="0" err="1">
                <a:solidFill>
                  <a:schemeClr val="tx1"/>
                </a:solidFill>
              </a:rPr>
              <a:t>нього</a:t>
            </a:r>
            <a:r>
              <a:rPr lang="ru-RU" sz="3200" dirty="0">
                <a:solidFill>
                  <a:schemeClr val="tx1"/>
                </a:solidFill>
              </a:rPr>
              <a:t>? </a:t>
            </a:r>
            <a:endParaRPr lang="ru-UA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Як </a:t>
            </a:r>
            <a:r>
              <a:rPr lang="ru-RU" sz="3200" dirty="0" err="1">
                <a:solidFill>
                  <a:schemeClr val="tx1"/>
                </a:solidFill>
              </a:rPr>
              <a:t>уникнути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переробки</a:t>
            </a:r>
            <a:r>
              <a:rPr lang="ru-RU" sz="3200" dirty="0">
                <a:solidFill>
                  <a:schemeClr val="tx1"/>
                </a:solidFill>
              </a:rPr>
              <a:t> та </a:t>
            </a:r>
            <a:r>
              <a:rPr lang="ru-RU" sz="3200" dirty="0" err="1">
                <a:solidFill>
                  <a:schemeClr val="tx1"/>
                </a:solidFill>
              </a:rPr>
              <a:t>неминучої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фрустрації</a:t>
            </a:r>
            <a:r>
              <a:rPr lang="ru-RU" sz="3200" dirty="0">
                <a:solidFill>
                  <a:schemeClr val="tx1"/>
                </a:solidFill>
              </a:rPr>
              <a:t>? </a:t>
            </a:r>
            <a:endParaRPr lang="ru-UA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70753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ACC0D0-5BE1-4574-9A1E-34788747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83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effectLst/>
              </a:rPr>
              <a:t>скільки</a:t>
            </a:r>
            <a:r>
              <a:rPr lang="ru-RU" sz="3200" b="1" dirty="0">
                <a:effectLst/>
              </a:rPr>
              <a:t> часу і сил </a:t>
            </a:r>
            <a:r>
              <a:rPr lang="ru-RU" sz="3200" b="1" dirty="0" err="1">
                <a:effectLst/>
              </a:rPr>
              <a:t>вимагатиме</a:t>
            </a:r>
            <a:r>
              <a:rPr lang="ru-RU" sz="3200" b="1" dirty="0">
                <a:effectLst/>
              </a:rPr>
              <a:t> практична </a:t>
            </a:r>
            <a:r>
              <a:rPr lang="ru-RU" sz="3200" b="1" dirty="0" err="1">
                <a:effectLst/>
              </a:rPr>
              <a:t>реалізація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всього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цього</a:t>
            </a:r>
            <a:r>
              <a:rPr lang="ru-RU" sz="3200" b="1" dirty="0">
                <a:effectLst/>
              </a:rPr>
              <a:t>? </a:t>
            </a:r>
            <a:endParaRPr lang="ru-UA" sz="32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51E901-2897-4B31-AF22-3487D99C0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Ряд </a:t>
            </a:r>
            <a:r>
              <a:rPr lang="ru-RU" sz="3200" dirty="0" err="1">
                <a:solidFill>
                  <a:schemeClr val="tx1"/>
                </a:solidFill>
              </a:rPr>
              <a:t>оціночних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технік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винятково</a:t>
            </a:r>
            <a:r>
              <a:rPr lang="ru-RU" sz="3200" dirty="0">
                <a:solidFill>
                  <a:schemeClr val="tx1"/>
                </a:solidFill>
              </a:rPr>
              <a:t> добре </a:t>
            </a:r>
            <a:r>
              <a:rPr lang="ru-RU" sz="3200" dirty="0" err="1">
                <a:solidFill>
                  <a:schemeClr val="tx1"/>
                </a:solidFill>
              </a:rPr>
              <a:t>підходить</a:t>
            </a:r>
            <a:r>
              <a:rPr lang="ru-RU" sz="3200" dirty="0">
                <a:solidFill>
                  <a:schemeClr val="tx1"/>
                </a:solidFill>
              </a:rPr>
              <a:t> для </a:t>
            </a:r>
            <a:r>
              <a:rPr lang="en-US" sz="3200" dirty="0">
                <a:solidFill>
                  <a:schemeClr val="tx1"/>
                </a:solidFill>
              </a:rPr>
              <a:t>Agile</a:t>
            </a:r>
            <a:r>
              <a:rPr lang="ru-RU" sz="3200" dirty="0">
                <a:solidFill>
                  <a:schemeClr val="tx1"/>
                </a:solidFill>
              </a:rPr>
              <a:t>-</a:t>
            </a:r>
            <a:r>
              <a:rPr lang="ru-RU" sz="3200" dirty="0" err="1">
                <a:solidFill>
                  <a:schemeClr val="tx1"/>
                </a:solidFill>
              </a:rPr>
              <a:t>проектів</a:t>
            </a:r>
            <a:r>
              <a:rPr lang="ru-RU" sz="3200" dirty="0">
                <a:solidFill>
                  <a:schemeClr val="tx1"/>
                </a:solidFill>
              </a:rPr>
              <a:t>:</a:t>
            </a:r>
            <a:endParaRPr lang="ru-UA" sz="3200" dirty="0">
              <a:solidFill>
                <a:schemeClr val="tx1"/>
              </a:solidFill>
            </a:endParaRPr>
          </a:p>
          <a:p>
            <a:r>
              <a:rPr lang="ru-RU" sz="3200" dirty="0" err="1">
                <a:solidFill>
                  <a:schemeClr val="tx1"/>
                </a:solidFill>
              </a:rPr>
              <a:t>Розміри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одягу</a:t>
            </a:r>
            <a:endParaRPr lang="uk-UA" sz="3200" dirty="0">
              <a:solidFill>
                <a:schemeClr val="tx1"/>
              </a:solidFill>
            </a:endParaRPr>
          </a:p>
          <a:p>
            <a:r>
              <a:rPr lang="ru-RU" sz="3200" dirty="0" err="1">
                <a:solidFill>
                  <a:schemeClr val="tx1"/>
                </a:solidFill>
              </a:rPr>
              <a:t>Оцінний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підхід</a:t>
            </a:r>
            <a:endParaRPr lang="uk-UA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Принцип </a:t>
            </a:r>
            <a:r>
              <a:rPr lang="ru-RU" sz="3200" dirty="0" err="1">
                <a:solidFill>
                  <a:schemeClr val="tx1"/>
                </a:solidFill>
              </a:rPr>
              <a:t>схожості</a:t>
            </a:r>
            <a:endParaRPr lang="ru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242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E79D68-0BBB-4BB4-A7D5-3A1AE763D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Найкращий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спосіб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виробити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здорові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оцінки</a:t>
            </a:r>
            <a:r>
              <a:rPr lang="ru-RU" b="1" i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 err="1">
                <a:solidFill>
                  <a:schemeClr val="tx1"/>
                </a:solidFill>
              </a:rPr>
              <a:t>Використовуйте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відкритий</a:t>
            </a:r>
            <a:r>
              <a:rPr lang="ru-RU" dirty="0">
                <a:solidFill>
                  <a:schemeClr val="tx1"/>
                </a:solidFill>
              </a:rPr>
              <a:t> журнал </a:t>
            </a:r>
            <a:r>
              <a:rPr lang="ru-RU" dirty="0" err="1">
                <a:solidFill>
                  <a:schemeClr val="tx1"/>
                </a:solidFill>
              </a:rPr>
              <a:t>вимог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Не </a:t>
            </a:r>
            <a:r>
              <a:rPr lang="ru-RU" dirty="0" err="1">
                <a:solidFill>
                  <a:schemeClr val="tx1"/>
                </a:solidFill>
              </a:rPr>
              <a:t>ігноруйте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заплутані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історії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 err="1">
                <a:solidFill>
                  <a:schemeClr val="tx1"/>
                </a:solidFill>
              </a:rPr>
              <a:t>Великі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складні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багатофункціональні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історії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роблять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дедалі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цікавіше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 err="1">
                <a:solidFill>
                  <a:schemeClr val="tx1"/>
                </a:solidFill>
              </a:rPr>
              <a:t>Сподівайтеся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краще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Не дозволяйте </a:t>
            </a:r>
            <a:r>
              <a:rPr lang="ru-RU" dirty="0" err="1">
                <a:solidFill>
                  <a:schemeClr val="tx1"/>
                </a:solidFill>
              </a:rPr>
              <a:t>сумнівам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зупинити</a:t>
            </a:r>
            <a:r>
              <a:rPr lang="ru-RU" dirty="0">
                <a:solidFill>
                  <a:schemeClr val="tx1"/>
                </a:solidFill>
              </a:rPr>
              <a:t> вас.</a:t>
            </a:r>
            <a:endParaRPr lang="ru-UA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Не </a:t>
            </a:r>
            <a:r>
              <a:rPr lang="ru-RU" dirty="0" err="1">
                <a:solidFill>
                  <a:schemeClr val="tx1"/>
                </a:solidFill>
              </a:rPr>
              <a:t>турбуйтеся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все одно </a:t>
            </a:r>
            <a:r>
              <a:rPr lang="ru-RU" dirty="0" err="1">
                <a:solidFill>
                  <a:schemeClr val="tx1"/>
                </a:solidFill>
              </a:rPr>
              <a:t>зазвичай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бувають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невірні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6041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UA" sz="4400" b="1" dirty="0" err="1">
                <a:solidFill>
                  <a:schemeClr val="tx1"/>
                </a:solidFill>
              </a:rPr>
              <a:t>основна</a:t>
            </a:r>
            <a:r>
              <a:rPr lang="ru-UA" sz="4400" b="1" dirty="0">
                <a:solidFill>
                  <a:schemeClr val="tx1"/>
                </a:solidFill>
              </a:rPr>
              <a:t> мета проекту </a:t>
            </a:r>
            <a:r>
              <a:rPr lang="uk-UA" sz="4400" b="1" dirty="0">
                <a:solidFill>
                  <a:schemeClr val="tx1"/>
                </a:solidFill>
              </a:rPr>
              <a:t>-</a:t>
            </a:r>
            <a:r>
              <a:rPr lang="ru-UA" sz="4400" b="1" dirty="0" err="1">
                <a:solidFill>
                  <a:schemeClr val="tx1"/>
                </a:solidFill>
              </a:rPr>
              <a:t>отримати</a:t>
            </a:r>
            <a:r>
              <a:rPr lang="ru-UA" sz="4400" b="1" dirty="0">
                <a:solidFill>
                  <a:schemeClr val="tx1"/>
                </a:solidFill>
              </a:rPr>
              <a:t> </a:t>
            </a:r>
            <a:r>
              <a:rPr lang="ru-UA" sz="4400" b="1" dirty="0" err="1">
                <a:solidFill>
                  <a:schemeClr val="tx1"/>
                </a:solidFill>
              </a:rPr>
              <a:t>зворотний</a:t>
            </a:r>
            <a:r>
              <a:rPr lang="ru-UA" sz="4400" b="1" dirty="0">
                <a:solidFill>
                  <a:schemeClr val="tx1"/>
                </a:solidFill>
              </a:rPr>
              <a:t> </a:t>
            </a:r>
            <a:r>
              <a:rPr lang="ru-UA" sz="4400" b="1" dirty="0" err="1">
                <a:solidFill>
                  <a:schemeClr val="tx1"/>
                </a:solidFill>
              </a:rPr>
              <a:t>зв'язок</a:t>
            </a:r>
            <a:r>
              <a:rPr lang="ru-UA" sz="4400" b="1" dirty="0">
                <a:solidFill>
                  <a:schemeClr val="tx1"/>
                </a:solidFill>
              </a:rPr>
              <a:t> </a:t>
            </a:r>
            <a:r>
              <a:rPr lang="ru-UA" sz="4400" b="1" dirty="0" err="1">
                <a:solidFill>
                  <a:schemeClr val="tx1"/>
                </a:solidFill>
              </a:rPr>
              <a:t>після</a:t>
            </a:r>
            <a:r>
              <a:rPr lang="ru-UA" sz="4400" b="1" dirty="0">
                <a:solidFill>
                  <a:schemeClr val="tx1"/>
                </a:solidFill>
              </a:rPr>
              <a:t> </a:t>
            </a:r>
            <a:r>
              <a:rPr lang="ru-UA" sz="4400" b="1" dirty="0" err="1">
                <a:solidFill>
                  <a:schemeClr val="tx1"/>
                </a:solidFill>
              </a:rPr>
              <a:t>першого</a:t>
            </a:r>
            <a:r>
              <a:rPr lang="ru-UA" sz="4400" b="1" dirty="0">
                <a:solidFill>
                  <a:schemeClr val="tx1"/>
                </a:solidFill>
              </a:rPr>
              <a:t> </a:t>
            </a:r>
            <a:r>
              <a:rPr lang="ru-UA" sz="4400" b="1" dirty="0" err="1">
                <a:solidFill>
                  <a:schemeClr val="tx1"/>
                </a:solidFill>
              </a:rPr>
              <a:t>релізу</a:t>
            </a:r>
            <a:r>
              <a:rPr lang="ru-UA" sz="4400" b="1" dirty="0"/>
              <a:t>.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764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5E1AF5-ED91-4B1C-8A92-CA8342249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5649491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MVP</a:t>
            </a:r>
            <a:r>
              <a:rPr lang="ru-RU" sz="3200" dirty="0">
                <a:solidFill>
                  <a:schemeClr val="tx1"/>
                </a:solidFill>
              </a:rPr>
              <a:t> - </a:t>
            </a:r>
            <a:r>
              <a:rPr lang="ru-RU" sz="3200" dirty="0" err="1">
                <a:solidFill>
                  <a:schemeClr val="tx1"/>
                </a:solidFill>
              </a:rPr>
              <a:t>це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абсолютний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мінімум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необхідний</a:t>
            </a:r>
            <a:r>
              <a:rPr lang="ru-RU" sz="3200" dirty="0">
                <a:solidFill>
                  <a:schemeClr val="tx1"/>
                </a:solidFill>
              </a:rPr>
              <a:t> для початку </a:t>
            </a:r>
            <a:r>
              <a:rPr lang="ru-RU" sz="3200" dirty="0" err="1">
                <a:solidFill>
                  <a:schemeClr val="tx1"/>
                </a:solidFill>
              </a:rPr>
              <a:t>використання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або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роботи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  <a:p>
            <a:r>
              <a:rPr lang="ru-RU" sz="3200" dirty="0" err="1">
                <a:solidFill>
                  <a:schemeClr val="tx1"/>
                </a:solidFill>
              </a:rPr>
              <a:t>Використання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кожної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функціональності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чи</a:t>
            </a:r>
            <a:r>
              <a:rPr lang="ru-RU" sz="3200" dirty="0">
                <a:solidFill>
                  <a:schemeClr val="tx1"/>
                </a:solidFill>
              </a:rPr>
              <a:t> нюансу </a:t>
            </a:r>
            <a:r>
              <a:rPr lang="ru-RU" sz="3200" dirty="0" err="1">
                <a:solidFill>
                  <a:schemeClr val="tx1"/>
                </a:solidFill>
              </a:rPr>
              <a:t>має</a:t>
            </a:r>
            <a:r>
              <a:rPr lang="ru-RU" sz="3200" dirty="0">
                <a:solidFill>
                  <a:schemeClr val="tx1"/>
                </a:solidFill>
              </a:rPr>
              <a:t> бути результатом </a:t>
            </a:r>
            <a:r>
              <a:rPr lang="ru-RU" sz="3200" dirty="0" err="1">
                <a:solidFill>
                  <a:schemeClr val="tx1"/>
                </a:solidFill>
              </a:rPr>
              <a:t>раціонального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вибору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  <a:p>
            <a:r>
              <a:rPr lang="ru-RU" sz="3200" dirty="0" err="1">
                <a:solidFill>
                  <a:schemeClr val="tx1"/>
                </a:solidFill>
              </a:rPr>
              <a:t>Критерій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відбору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простий</a:t>
            </a:r>
            <a:r>
              <a:rPr lang="ru-RU" sz="3200" dirty="0">
                <a:solidFill>
                  <a:schemeClr val="tx1"/>
                </a:solidFill>
              </a:rPr>
              <a:t>: </a:t>
            </a:r>
            <a:r>
              <a:rPr lang="ru-RU" sz="3200" dirty="0" err="1">
                <a:solidFill>
                  <a:schemeClr val="tx1"/>
                </a:solidFill>
              </a:rPr>
              <a:t>якщо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MVP </a:t>
            </a:r>
            <a:r>
              <a:rPr lang="ru-RU" sz="3200" dirty="0" err="1">
                <a:solidFill>
                  <a:schemeClr val="tx1"/>
                </a:solidFill>
              </a:rPr>
              <a:t>працює</a:t>
            </a:r>
            <a:r>
              <a:rPr lang="ru-RU" sz="3200" dirty="0">
                <a:solidFill>
                  <a:schemeClr val="tx1"/>
                </a:solidFill>
              </a:rPr>
              <a:t> без </a:t>
            </a:r>
            <a:r>
              <a:rPr lang="ru-RU" sz="3200" dirty="0" err="1">
                <a:solidFill>
                  <a:schemeClr val="tx1"/>
                </a:solidFill>
              </a:rPr>
              <a:t>цієї</a:t>
            </a:r>
            <a:r>
              <a:rPr lang="ru-RU" sz="3200" dirty="0">
                <a:solidFill>
                  <a:schemeClr val="tx1"/>
                </a:solidFill>
              </a:rPr>
              <a:t> характеристики, вона не </a:t>
            </a:r>
            <a:r>
              <a:rPr lang="ru-RU" sz="3200" dirty="0" err="1">
                <a:solidFill>
                  <a:schemeClr val="tx1"/>
                </a:solidFill>
              </a:rPr>
              <a:t>потрібна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  <a:p>
            <a:r>
              <a:rPr lang="ru-RU" sz="3200" dirty="0">
                <a:solidFill>
                  <a:schemeClr val="tx1"/>
                </a:solidFill>
              </a:rPr>
              <a:t>Ваша мета - </a:t>
            </a:r>
            <a:r>
              <a:rPr lang="ru-RU" sz="3200" dirty="0" err="1">
                <a:solidFill>
                  <a:schemeClr val="tx1"/>
                </a:solidFill>
              </a:rPr>
              <a:t>виробити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набір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вимог</a:t>
            </a:r>
            <a:r>
              <a:rPr lang="ru-RU" sz="3200" dirty="0">
                <a:solidFill>
                  <a:schemeClr val="tx1"/>
                </a:solidFill>
              </a:rPr>
              <a:t> до проекту, </a:t>
            </a:r>
            <a:r>
              <a:rPr lang="ru-RU" sz="3200" dirty="0" err="1">
                <a:solidFill>
                  <a:schemeClr val="tx1"/>
                </a:solidFill>
              </a:rPr>
              <a:t>який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можна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швидко</a:t>
            </a:r>
            <a:r>
              <a:rPr lang="ru-RU" sz="3200" dirty="0">
                <a:solidFill>
                  <a:schemeClr val="tx1"/>
                </a:solidFill>
              </a:rPr>
              <a:t> та </a:t>
            </a:r>
            <a:r>
              <a:rPr lang="ru-RU" sz="3200" dirty="0" err="1">
                <a:solidFill>
                  <a:schemeClr val="tx1"/>
                </a:solidFill>
              </a:rPr>
              <a:t>безперешкодно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реалізувати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  <a:endParaRPr lang="ru-UA" sz="3200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44167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BEE48-53AF-4924-87A3-854257743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/>
          <a:lstStyle/>
          <a:p>
            <a:r>
              <a:rPr lang="ru-RU" sz="3200" b="1" i="1" dirty="0">
                <a:effectLst/>
              </a:rPr>
              <a:t>МЕНЕДЖМЕНТ РИЗИКІВ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00EACE-A3B5-4890-B914-138AA9C6E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Agile</a:t>
            </a:r>
            <a:r>
              <a:rPr lang="ru-RU" dirty="0">
                <a:solidFill>
                  <a:schemeClr val="tx1"/>
                </a:solidFill>
              </a:rPr>
              <a:t>-</a:t>
            </a:r>
            <a:r>
              <a:rPr lang="ru-RU" dirty="0" err="1">
                <a:solidFill>
                  <a:schemeClr val="tx1"/>
                </a:solidFill>
              </a:rPr>
              <a:t>підходи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побудовані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максимальній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прозорості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робочого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Не закидайте </a:t>
            </a:r>
            <a:r>
              <a:rPr lang="ru-RU" dirty="0" err="1">
                <a:solidFill>
                  <a:schemeClr val="tx1"/>
                </a:solidFill>
              </a:rPr>
              <a:t>випробувані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надійні</a:t>
            </a:r>
            <a:r>
              <a:rPr lang="ru-RU" dirty="0">
                <a:solidFill>
                  <a:schemeClr val="tx1"/>
                </a:solidFill>
              </a:rPr>
              <a:t> практики.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працюють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відмовтеся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них.</a:t>
            </a:r>
            <a:endParaRPr lang="ru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Відсутність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є не </a:t>
            </a:r>
            <a:r>
              <a:rPr lang="ru-RU" dirty="0" err="1">
                <a:solidFill>
                  <a:schemeClr val="tx1"/>
                </a:solidFill>
              </a:rPr>
              <a:t>менш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згубною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погана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Уникайте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надмірно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масштабних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завдань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намагайтеся</a:t>
            </a:r>
            <a:r>
              <a:rPr lang="ru-RU" dirty="0">
                <a:solidFill>
                  <a:schemeClr val="tx1"/>
                </a:solidFill>
              </a:rPr>
              <a:t> розбити </a:t>
            </a:r>
            <a:r>
              <a:rPr lang="ru-RU" dirty="0" err="1">
                <a:solidFill>
                  <a:schemeClr val="tx1"/>
                </a:solidFill>
              </a:rPr>
              <a:t>великі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кілька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дрібних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найдоступніших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завдань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Продовжуйте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говорити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Кращий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спосіб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уникнути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ризиків</a:t>
            </a:r>
            <a:r>
              <a:rPr lang="ru-RU" dirty="0">
                <a:solidFill>
                  <a:schemeClr val="tx1"/>
                </a:solidFill>
              </a:rPr>
              <a:t> при </a:t>
            </a:r>
            <a:r>
              <a:rPr lang="ru-RU" dirty="0" err="1">
                <a:solidFill>
                  <a:schemeClr val="tx1"/>
                </a:solidFill>
              </a:rPr>
              <a:t>використанні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гнучкої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розробки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постійно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підтримувати</a:t>
            </a:r>
            <a:r>
              <a:rPr lang="ru-RU" dirty="0">
                <a:solidFill>
                  <a:schemeClr val="tx1"/>
                </a:solidFill>
              </a:rPr>
              <a:t> контакт з </a:t>
            </a:r>
            <a:r>
              <a:rPr lang="ru-RU" dirty="0" err="1">
                <a:solidFill>
                  <a:schemeClr val="tx1"/>
                </a:solidFill>
              </a:rPr>
              <a:t>оточуючими</a:t>
            </a:r>
            <a:r>
              <a:rPr lang="ru-RU" dirty="0">
                <a:solidFill>
                  <a:schemeClr val="tx1"/>
                </a:solidFill>
              </a:rPr>
              <a:t> вас людьми.</a:t>
            </a:r>
            <a:endParaRPr lang="ru-UA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68030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5E8DAB-DF69-4382-956D-AA20907D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sz="3600" b="1" i="1" dirty="0">
                <a:effectLst/>
              </a:rPr>
              <a:t>ВЕДЕННЯ ЖУРНАЛУ ВИМОГ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868429-D9AB-4967-A245-9376F4B8E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sz="3200" dirty="0" err="1">
                <a:solidFill>
                  <a:schemeClr val="tx1"/>
                </a:solidFill>
              </a:rPr>
              <a:t>Основне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завдання</a:t>
            </a:r>
            <a:r>
              <a:rPr lang="ru-RU" sz="3200" dirty="0">
                <a:solidFill>
                  <a:schemeClr val="tx1"/>
                </a:solidFill>
              </a:rPr>
              <a:t> журналу – </a:t>
            </a:r>
            <a:r>
              <a:rPr lang="ru-RU" sz="3200" dirty="0" err="1">
                <a:solidFill>
                  <a:schemeClr val="tx1"/>
                </a:solidFill>
              </a:rPr>
              <a:t>зробити</a:t>
            </a:r>
            <a:r>
              <a:rPr lang="ru-RU" sz="3200" dirty="0">
                <a:solidFill>
                  <a:schemeClr val="tx1"/>
                </a:solidFill>
              </a:rPr>
              <a:t> роботу над проектом видимою, </a:t>
            </a:r>
            <a:r>
              <a:rPr lang="ru-RU" sz="3200" dirty="0" err="1">
                <a:solidFill>
                  <a:schemeClr val="tx1"/>
                </a:solidFill>
              </a:rPr>
              <a:t>включаючи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невдачі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марні</a:t>
            </a:r>
            <a:r>
              <a:rPr lang="ru-RU" sz="3200" dirty="0">
                <a:solidFill>
                  <a:schemeClr val="tx1"/>
                </a:solidFill>
              </a:rPr>
              <a:t> характеристики, </a:t>
            </a:r>
            <a:r>
              <a:rPr lang="ru-RU" sz="3200" dirty="0" err="1">
                <a:solidFill>
                  <a:schemeClr val="tx1"/>
                </a:solidFill>
              </a:rPr>
              <a:t>можливі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покращення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нові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ідеї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ru-RU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Журнал </a:t>
            </a:r>
            <a:r>
              <a:rPr lang="ru-RU" sz="3200" dirty="0" err="1">
                <a:solidFill>
                  <a:schemeClr val="tx1"/>
                </a:solidFill>
              </a:rPr>
              <a:t>вимог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належить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власнику</a:t>
            </a:r>
            <a:r>
              <a:rPr lang="ru-RU" sz="3200" dirty="0">
                <a:solidFill>
                  <a:schemeClr val="tx1"/>
                </a:solidFill>
              </a:rPr>
              <a:t> продукту, </a:t>
            </a:r>
            <a:r>
              <a:rPr lang="ru-RU" sz="3200" dirty="0" err="1">
                <a:solidFill>
                  <a:schemeClr val="tx1"/>
                </a:solidFill>
              </a:rPr>
              <a:t>що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несе</a:t>
            </a:r>
            <a:r>
              <a:rPr lang="ru-RU" sz="3200" dirty="0">
                <a:solidFill>
                  <a:schemeClr val="tx1"/>
                </a:solidFill>
              </a:rPr>
              <a:t> за </a:t>
            </a:r>
            <a:r>
              <a:rPr lang="ru-RU" sz="3200" dirty="0" err="1">
                <a:solidFill>
                  <a:schemeClr val="tx1"/>
                </a:solidFill>
              </a:rPr>
              <a:t>нього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відповідальність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  <a:endParaRPr lang="ru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4653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D742A-67C8-4D2E-8A01-5E8DDD199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i="1" dirty="0">
                <a:effectLst/>
              </a:rPr>
              <a:t>СТВОРЕННЯ РОБОЧОГО СЕРЕДОВИЩА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1D14BB-DDE0-4481-A3AE-D0ECF370C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Найуспішніші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проекти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учасники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сфокусовані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результаті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r>
              <a:rPr lang="ru-RU" dirty="0" err="1">
                <a:solidFill>
                  <a:schemeClr val="tx1"/>
                </a:solidFill>
              </a:rPr>
              <a:t>працюють</a:t>
            </a:r>
            <a:r>
              <a:rPr lang="ru-RU" dirty="0">
                <a:solidFill>
                  <a:schemeClr val="tx1"/>
                </a:solidFill>
              </a:rPr>
              <a:t> в одному </a:t>
            </a:r>
            <a:r>
              <a:rPr lang="ru-RU" dirty="0" err="1">
                <a:solidFill>
                  <a:schemeClr val="tx1"/>
                </a:solidFill>
              </a:rPr>
              <a:t>офісі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не </a:t>
            </a:r>
            <a:r>
              <a:rPr lang="ru-RU" dirty="0" err="1">
                <a:solidFill>
                  <a:schemeClr val="tx1"/>
                </a:solidFill>
              </a:rPr>
              <a:t>мають</a:t>
            </a:r>
            <a:r>
              <a:rPr lang="ru-RU" dirty="0">
                <a:solidFill>
                  <a:schemeClr val="tx1"/>
                </a:solidFill>
              </a:rPr>
              <a:t> проблем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доступом до </a:t>
            </a:r>
            <a:r>
              <a:rPr lang="ru-RU" dirty="0" err="1">
                <a:solidFill>
                  <a:schemeClr val="tx1"/>
                </a:solidFill>
              </a:rPr>
              <a:t>власника</a:t>
            </a:r>
            <a:r>
              <a:rPr lang="ru-RU" dirty="0">
                <a:solidFill>
                  <a:schemeClr val="tx1"/>
                </a:solidFill>
              </a:rPr>
              <a:t> продукту.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Не </a:t>
            </a:r>
            <a:r>
              <a:rPr lang="ru-RU" dirty="0" err="1">
                <a:solidFill>
                  <a:schemeClr val="tx1"/>
                </a:solidFill>
              </a:rPr>
              <a:t>менш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важливо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розробників</a:t>
            </a:r>
            <a:r>
              <a:rPr lang="ru-RU" dirty="0">
                <a:solidFill>
                  <a:schemeClr val="tx1"/>
                </a:solidFill>
              </a:rPr>
              <a:t> перед </a:t>
            </a:r>
            <a:r>
              <a:rPr lang="ru-RU" dirty="0" err="1">
                <a:solidFill>
                  <a:schemeClr val="tx1"/>
                </a:solidFill>
              </a:rPr>
              <a:t>очима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були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 err="1">
                <a:solidFill>
                  <a:schemeClr val="tx1"/>
                </a:solidFill>
              </a:rPr>
              <a:t>дошка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завданнями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журнал </a:t>
            </a:r>
            <a:r>
              <a:rPr lang="ru-RU" dirty="0" err="1">
                <a:solidFill>
                  <a:schemeClr val="tx1"/>
                </a:solidFill>
              </a:rPr>
              <a:t>вимог</a:t>
            </a:r>
            <a:r>
              <a:rPr lang="ru-RU" dirty="0">
                <a:solidFill>
                  <a:schemeClr val="tx1"/>
                </a:solidFill>
              </a:rPr>
              <a:t> товару.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56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162869-A8B8-4AAA-BC07-FFEB5DFB0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lvl="0"/>
            <a:r>
              <a:rPr lang="ru-RU" sz="3200" dirty="0" err="1">
                <a:solidFill>
                  <a:schemeClr val="tx1"/>
                </a:solidFill>
              </a:rPr>
              <a:t>Конкретне</a:t>
            </a:r>
            <a:r>
              <a:rPr lang="ru-RU" sz="3200" dirty="0">
                <a:solidFill>
                  <a:schemeClr val="tx1"/>
                </a:solidFill>
              </a:rPr>
              <a:t> та </a:t>
            </a:r>
            <a:r>
              <a:rPr lang="ru-RU" sz="3200" dirty="0" err="1">
                <a:solidFill>
                  <a:schemeClr val="tx1"/>
                </a:solidFill>
              </a:rPr>
              <a:t>раціональне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бачення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  <a:p>
            <a:pPr lvl="0"/>
            <a:r>
              <a:rPr lang="ru-RU" sz="3200" dirty="0" err="1">
                <a:solidFill>
                  <a:schemeClr val="tx1"/>
                </a:solidFill>
              </a:rPr>
              <a:t>Спільне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уявлення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всієї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команди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  <a:endParaRPr lang="ru-UA" sz="3200" dirty="0">
              <a:solidFill>
                <a:schemeClr val="tx1"/>
              </a:solidFill>
            </a:endParaRPr>
          </a:p>
          <a:p>
            <a:pPr lvl="0"/>
            <a:r>
              <a:rPr lang="ru-RU" sz="3200" dirty="0">
                <a:solidFill>
                  <a:schemeClr val="tx1"/>
                </a:solidFill>
              </a:rPr>
              <a:t>журнал </a:t>
            </a:r>
            <a:r>
              <a:rPr lang="ru-RU" sz="3200" dirty="0" err="1">
                <a:solidFill>
                  <a:schemeClr val="tx1"/>
                </a:solidFill>
              </a:rPr>
              <a:t>вимог</a:t>
            </a:r>
            <a:r>
              <a:rPr lang="ru-RU" sz="3200" dirty="0">
                <a:solidFill>
                  <a:schemeClr val="tx1"/>
                </a:solidFill>
              </a:rPr>
              <a:t> продукту.</a:t>
            </a:r>
            <a:endParaRPr lang="ru-UA" sz="3200" dirty="0">
              <a:solidFill>
                <a:schemeClr val="tx1"/>
              </a:solidFill>
            </a:endParaRPr>
          </a:p>
          <a:p>
            <a:pPr lvl="0"/>
            <a:r>
              <a:rPr lang="uk-UA" sz="3200" dirty="0">
                <a:solidFill>
                  <a:schemeClr val="tx1"/>
                </a:solidFill>
              </a:rPr>
              <a:t>Історії </a:t>
            </a:r>
            <a:r>
              <a:rPr lang="uk-UA" sz="3200" dirty="0" smtClean="0">
                <a:solidFill>
                  <a:schemeClr val="tx1"/>
                </a:solidFill>
              </a:rPr>
              <a:t>користувачів</a:t>
            </a:r>
          </a:p>
          <a:p>
            <a:r>
              <a:rPr lang="ru-RU" sz="3200" dirty="0" err="1">
                <a:solidFill>
                  <a:schemeClr val="tx1"/>
                </a:solidFill>
              </a:rPr>
              <a:t>Критерії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прийняття</a:t>
            </a:r>
            <a:r>
              <a:rPr lang="ru-RU" sz="320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ru-RU" sz="3200" smtClean="0">
                <a:solidFill>
                  <a:schemeClr val="tx1"/>
                </a:solidFill>
              </a:rPr>
              <a:t>Визначтеся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з </a:t>
            </a:r>
            <a:r>
              <a:rPr lang="en-US" sz="3200" dirty="0">
                <a:solidFill>
                  <a:schemeClr val="tx1"/>
                </a:solidFill>
              </a:rPr>
              <a:t>MVP</a:t>
            </a:r>
            <a:r>
              <a:rPr lang="ru-RU" sz="3200" dirty="0">
                <a:solidFill>
                  <a:schemeClr val="tx1"/>
                </a:solidFill>
              </a:rPr>
              <a:t>! </a:t>
            </a:r>
            <a:endParaRPr lang="uk-UA" sz="3200" dirty="0">
              <a:solidFill>
                <a:schemeClr val="tx1"/>
              </a:solidFill>
            </a:endParaRPr>
          </a:p>
          <a:p>
            <a:pPr lvl="0"/>
            <a:r>
              <a:rPr lang="ru-RU" sz="3200" dirty="0" err="1" smtClean="0">
                <a:solidFill>
                  <a:schemeClr val="tx1"/>
                </a:solidFill>
              </a:rPr>
              <a:t>Кінцевий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результат</a:t>
            </a:r>
            <a:endParaRPr lang="ru-UA" sz="3200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3881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uk-UA" sz="3200" dirty="0">
                <a:solidFill>
                  <a:schemeClr val="tx1"/>
                </a:solidFill>
              </a:rPr>
              <a:t>Коригування</a:t>
            </a:r>
            <a:r>
              <a:rPr lang="ru-UA" sz="3200" dirty="0">
                <a:solidFill>
                  <a:schemeClr val="tx1"/>
                </a:solidFill>
              </a:rPr>
              <a:t> </a:t>
            </a:r>
            <a:r>
              <a:rPr lang="ru-UA" sz="3200" dirty="0" err="1">
                <a:solidFill>
                  <a:schemeClr val="tx1"/>
                </a:solidFill>
              </a:rPr>
              <a:t>мають</a:t>
            </a:r>
            <a:r>
              <a:rPr lang="ru-UA" sz="3200" dirty="0">
                <a:solidFill>
                  <a:schemeClr val="tx1"/>
                </a:solidFill>
              </a:rPr>
              <a:t> бути </a:t>
            </a:r>
            <a:r>
              <a:rPr lang="ru-UA" sz="3200" dirty="0" err="1">
                <a:solidFill>
                  <a:schemeClr val="tx1"/>
                </a:solidFill>
              </a:rPr>
              <a:t>реалізовані</a:t>
            </a:r>
            <a:endParaRPr lang="uk-UA" sz="3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sz="3200" dirty="0" err="1">
                <a:solidFill>
                  <a:schemeClr val="tx1"/>
                </a:solidFill>
              </a:rPr>
              <a:t>впорядкованим</a:t>
            </a:r>
            <a:r>
              <a:rPr lang="ru-UA" sz="3200" dirty="0">
                <a:solidFill>
                  <a:schemeClr val="tx1"/>
                </a:solidFill>
              </a:rPr>
              <a:t> чином, </a:t>
            </a:r>
            <a:endParaRPr lang="uk-UA" sz="3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sz="3200" dirty="0" err="1">
                <a:solidFill>
                  <a:schemeClr val="tx1"/>
                </a:solidFill>
              </a:rPr>
              <a:t>відповідно</a:t>
            </a:r>
            <a:r>
              <a:rPr lang="ru-UA" sz="3200" dirty="0">
                <a:solidFill>
                  <a:schemeClr val="tx1"/>
                </a:solidFill>
              </a:rPr>
              <a:t> до </a:t>
            </a:r>
            <a:r>
              <a:rPr lang="ru-UA" sz="3200" dirty="0" err="1">
                <a:solidFill>
                  <a:schemeClr val="tx1"/>
                </a:solidFill>
              </a:rPr>
              <a:t>загального</a:t>
            </a:r>
            <a:r>
              <a:rPr lang="ru-UA" sz="3200" dirty="0">
                <a:solidFill>
                  <a:schemeClr val="tx1"/>
                </a:solidFill>
              </a:rPr>
              <a:t> </a:t>
            </a:r>
            <a:r>
              <a:rPr lang="ru-UA" sz="3200" dirty="0" err="1">
                <a:solidFill>
                  <a:schemeClr val="tx1"/>
                </a:solidFill>
              </a:rPr>
              <a:t>бачення</a:t>
            </a:r>
            <a:r>
              <a:rPr lang="ru-UA" sz="3200" dirty="0">
                <a:solidFill>
                  <a:schemeClr val="tx1"/>
                </a:solidFill>
              </a:rPr>
              <a:t> мети проекту </a:t>
            </a:r>
            <a:endParaRPr lang="uk-UA" sz="3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sz="3200" dirty="0">
                <a:solidFill>
                  <a:schemeClr val="tx1"/>
                </a:solidFill>
              </a:rPr>
              <a:t>на </a:t>
            </a:r>
            <a:r>
              <a:rPr lang="ru-UA" sz="3200" dirty="0" err="1">
                <a:solidFill>
                  <a:schemeClr val="tx1"/>
                </a:solidFill>
              </a:rPr>
              <a:t>основі</a:t>
            </a:r>
            <a:r>
              <a:rPr lang="ru-UA" sz="3200" dirty="0">
                <a:solidFill>
                  <a:schemeClr val="tx1"/>
                </a:solidFill>
              </a:rPr>
              <a:t> </a:t>
            </a:r>
            <a:r>
              <a:rPr lang="ru-UA" sz="3200" dirty="0" err="1">
                <a:solidFill>
                  <a:schemeClr val="tx1"/>
                </a:solidFill>
              </a:rPr>
              <a:t>успішних</a:t>
            </a:r>
            <a:r>
              <a:rPr lang="ru-UA" sz="3200" dirty="0">
                <a:solidFill>
                  <a:schemeClr val="tx1"/>
                </a:solidFill>
              </a:rPr>
              <a:t> </a:t>
            </a:r>
            <a:r>
              <a:rPr lang="ru-UA" sz="3200" dirty="0" err="1">
                <a:solidFill>
                  <a:schemeClr val="tx1"/>
                </a:solidFill>
              </a:rPr>
              <a:t>бізнес-рішень</a:t>
            </a:r>
            <a:r>
              <a:rPr lang="ru-UA" sz="3200" dirty="0">
                <a:solidFill>
                  <a:schemeClr val="tx1"/>
                </a:solidFill>
              </a:rPr>
              <a:t>.</a:t>
            </a:r>
            <a:r>
              <a:rPr lang="ru-UA" sz="3200" dirty="0"/>
              <a:t>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UA" sz="3600" b="1" i="1" dirty="0">
                <a:effectLst/>
              </a:rPr>
              <a:t>ВИЗНАЧЕННЯ БАЧЕННЯ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UA" b="1" dirty="0" err="1">
                <a:solidFill>
                  <a:schemeClr val="tx1"/>
                </a:solidFill>
              </a:rPr>
              <a:t>Бачення</a:t>
            </a:r>
            <a:r>
              <a:rPr lang="ru-UA" b="1" dirty="0">
                <a:solidFill>
                  <a:schemeClr val="tx1"/>
                </a:solidFill>
              </a:rPr>
              <a:t> проекту </a:t>
            </a:r>
            <a:r>
              <a:rPr lang="ru-UA" dirty="0">
                <a:solidFill>
                  <a:schemeClr val="tx1"/>
                </a:solidFill>
              </a:rPr>
              <a:t>— </a:t>
            </a:r>
            <a:r>
              <a:rPr lang="ru-UA" dirty="0" err="1">
                <a:solidFill>
                  <a:schemeClr val="tx1"/>
                </a:solidFill>
              </a:rPr>
              <a:t>це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практичний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інструмент</a:t>
            </a:r>
            <a:r>
              <a:rPr lang="ru-UA" dirty="0">
                <a:solidFill>
                  <a:schemeClr val="tx1"/>
                </a:solidFill>
              </a:rPr>
              <a:t> для </a:t>
            </a:r>
            <a:r>
              <a:rPr lang="uk-UA" dirty="0">
                <a:solidFill>
                  <a:schemeClr val="tx1"/>
                </a:solidFill>
              </a:rPr>
              <a:t>концентрації на </a:t>
            </a:r>
            <a:r>
              <a:rPr lang="ru-UA" dirty="0" err="1">
                <a:solidFill>
                  <a:schemeClr val="tx1"/>
                </a:solidFill>
              </a:rPr>
              <a:t>реалізації</a:t>
            </a:r>
            <a:r>
              <a:rPr lang="uk-UA" dirty="0">
                <a:solidFill>
                  <a:schemeClr val="tx1"/>
                </a:solidFill>
              </a:rPr>
              <a:t> цілей</a:t>
            </a:r>
            <a:r>
              <a:rPr lang="ru-UA" dirty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>
                <a:solidFill>
                  <a:schemeClr val="tx1"/>
                </a:solidFill>
              </a:rPr>
              <a:t>Як </a:t>
            </a:r>
            <a:r>
              <a:rPr lang="ru-UA" dirty="0" err="1">
                <a:solidFill>
                  <a:schemeClr val="tx1"/>
                </a:solidFill>
              </a:rPr>
              <a:t>називається</a:t>
            </a:r>
            <a:r>
              <a:rPr lang="ru-UA" dirty="0">
                <a:solidFill>
                  <a:schemeClr val="tx1"/>
                </a:solidFill>
              </a:rPr>
              <a:t> проект </a:t>
            </a:r>
            <a:r>
              <a:rPr lang="ru-UA" dirty="0" err="1">
                <a:solidFill>
                  <a:schemeClr val="tx1"/>
                </a:solidFill>
              </a:rPr>
              <a:t>або</a:t>
            </a:r>
            <a:r>
              <a:rPr lang="ru-UA" dirty="0">
                <a:solidFill>
                  <a:schemeClr val="tx1"/>
                </a:solidFill>
              </a:rPr>
              <a:t> продукт, </a:t>
            </a:r>
            <a:r>
              <a:rPr lang="ru-UA" dirty="0" err="1">
                <a:solidFill>
                  <a:schemeClr val="tx1"/>
                </a:solidFill>
              </a:rPr>
              <a:t>який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ви</a:t>
            </a:r>
            <a:r>
              <a:rPr lang="uk-UA" dirty="0">
                <a:solidFill>
                  <a:schemeClr val="tx1"/>
                </a:solidFill>
              </a:rPr>
              <a:t> в</a:t>
            </a:r>
            <a:r>
              <a:rPr lang="ru-UA" dirty="0" err="1">
                <a:solidFill>
                  <a:schemeClr val="tx1"/>
                </a:solidFill>
              </a:rPr>
              <a:t>иробляєте</a:t>
            </a:r>
            <a:r>
              <a:rPr lang="ru-UA" dirty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>
                <a:solidFill>
                  <a:schemeClr val="tx1"/>
                </a:solidFill>
              </a:rPr>
              <a:t>Для кого </a:t>
            </a:r>
            <a:r>
              <a:rPr lang="ru-UA" dirty="0" err="1">
                <a:solidFill>
                  <a:schemeClr val="tx1"/>
                </a:solidFill>
              </a:rPr>
              <a:t>він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призначений</a:t>
            </a:r>
            <a:r>
              <a:rPr lang="ru-UA" dirty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>
                <a:solidFill>
                  <a:schemeClr val="tx1"/>
                </a:solidFill>
              </a:rPr>
              <a:t>Коли </a:t>
            </a:r>
            <a:r>
              <a:rPr lang="ru-UA" dirty="0" err="1">
                <a:solidFill>
                  <a:schemeClr val="tx1"/>
                </a:solidFill>
              </a:rPr>
              <a:t>він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має</a:t>
            </a:r>
            <a:r>
              <a:rPr lang="ru-UA" dirty="0">
                <a:solidFill>
                  <a:schemeClr val="tx1"/>
                </a:solidFill>
              </a:rPr>
              <a:t> бути </a:t>
            </a:r>
            <a:r>
              <a:rPr lang="ru-UA" dirty="0" err="1">
                <a:solidFill>
                  <a:schemeClr val="tx1"/>
                </a:solidFill>
              </a:rPr>
              <a:t>закінчений</a:t>
            </a:r>
            <a:r>
              <a:rPr lang="ru-UA" dirty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 err="1">
                <a:solidFill>
                  <a:schemeClr val="tx1"/>
                </a:solidFill>
              </a:rPr>
              <a:t>Що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він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робить</a:t>
            </a:r>
            <a:r>
              <a:rPr lang="ru-UA" dirty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 err="1">
                <a:solidFill>
                  <a:schemeClr val="tx1"/>
                </a:solidFill>
              </a:rPr>
              <a:t>Чого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він</a:t>
            </a:r>
            <a:r>
              <a:rPr lang="ru-UA" dirty="0">
                <a:solidFill>
                  <a:schemeClr val="tx1"/>
                </a:solidFill>
              </a:rPr>
              <a:t> не </a:t>
            </a:r>
            <a:r>
              <a:rPr lang="ru-UA" dirty="0" err="1">
                <a:solidFill>
                  <a:schemeClr val="tx1"/>
                </a:solidFill>
              </a:rPr>
              <a:t>робить</a:t>
            </a:r>
            <a:r>
              <a:rPr lang="ru-UA" dirty="0">
                <a:solidFill>
                  <a:schemeClr val="tx1"/>
                </a:solidFill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>
                <a:solidFill>
                  <a:schemeClr val="tx1"/>
                </a:solidFill>
              </a:rPr>
              <a:t>Яка </a:t>
            </a:r>
            <a:r>
              <a:rPr lang="ru-UA" dirty="0" err="1">
                <a:solidFill>
                  <a:schemeClr val="tx1"/>
                </a:solidFill>
              </a:rPr>
              <a:t>вигода</a:t>
            </a:r>
            <a:r>
              <a:rPr lang="ru-UA" dirty="0">
                <a:solidFill>
                  <a:schemeClr val="tx1"/>
                </a:solidFill>
              </a:rPr>
              <a:t> для </a:t>
            </a:r>
            <a:r>
              <a:rPr lang="ru-UA" dirty="0" err="1">
                <a:solidFill>
                  <a:schemeClr val="tx1"/>
                </a:solidFill>
              </a:rPr>
              <a:t>вашого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бізнесу</a:t>
            </a:r>
            <a:r>
              <a:rPr lang="ru-UA" dirty="0">
                <a:solidFill>
                  <a:schemeClr val="tx1"/>
                </a:solidFill>
              </a:rPr>
              <a:t> та </a:t>
            </a:r>
            <a:r>
              <a:rPr lang="ru-UA" dirty="0" err="1">
                <a:solidFill>
                  <a:schemeClr val="tx1"/>
                </a:solidFill>
              </a:rPr>
              <a:t>використання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цього</a:t>
            </a:r>
            <a:r>
              <a:rPr lang="ru-UA" dirty="0">
                <a:solidFill>
                  <a:schemeClr val="tx1"/>
                </a:solidFill>
              </a:rPr>
              <a:t> продукту?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UA" dirty="0">
                <a:solidFill>
                  <a:schemeClr val="tx1"/>
                </a:solidFill>
              </a:rPr>
              <a:t>Яку </a:t>
            </a:r>
            <a:r>
              <a:rPr lang="ru-UA" dirty="0" err="1">
                <a:solidFill>
                  <a:schemeClr val="tx1"/>
                </a:solidFill>
              </a:rPr>
              <a:t>вигоду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отримає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клієнт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ru-UA" dirty="0">
                <a:solidFill>
                  <a:schemeClr val="tx1"/>
                </a:solidFill>
              </a:rPr>
              <a:t>от </a:t>
            </a:r>
            <a:r>
              <a:rPr lang="ru-UA" dirty="0" err="1">
                <a:solidFill>
                  <a:schemeClr val="tx1"/>
                </a:solidFill>
              </a:rPr>
              <a:t>використання</a:t>
            </a:r>
            <a:r>
              <a:rPr lang="ru-UA" dirty="0">
                <a:solidFill>
                  <a:schemeClr val="tx1"/>
                </a:solidFill>
              </a:rPr>
              <a:t> </a:t>
            </a:r>
            <a:r>
              <a:rPr lang="ru-UA" dirty="0" err="1">
                <a:solidFill>
                  <a:schemeClr val="tx1"/>
                </a:solidFill>
              </a:rPr>
              <a:t>цього</a:t>
            </a:r>
            <a:r>
              <a:rPr lang="ru-UA" dirty="0">
                <a:solidFill>
                  <a:schemeClr val="tx1"/>
                </a:solidFill>
              </a:rPr>
              <a:t> продукту?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tx1"/>
                </a:solidFill>
              </a:rPr>
              <a:t>Agile</a:t>
            </a:r>
            <a:r>
              <a:rPr lang="uk-UA" sz="3200" b="1" i="1" dirty="0">
                <a:solidFill>
                  <a:schemeClr val="tx1"/>
                </a:solidFill>
              </a:rPr>
              <a:t>-</a:t>
            </a:r>
            <a:r>
              <a:rPr lang="ru-RU" sz="3200" b="1" i="1" dirty="0" err="1">
                <a:solidFill>
                  <a:schemeClr val="tx1"/>
                </a:solidFill>
              </a:rPr>
              <a:t>підходи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повністю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зосереджені</a:t>
            </a:r>
            <a:r>
              <a:rPr lang="ru-RU" sz="3200" dirty="0">
                <a:solidFill>
                  <a:schemeClr val="tx1"/>
                </a:solidFill>
              </a:rPr>
              <a:t> на </a:t>
            </a:r>
            <a:r>
              <a:rPr lang="ru-RU" sz="3200" dirty="0" err="1">
                <a:solidFill>
                  <a:schemeClr val="tx1"/>
                </a:solidFill>
              </a:rPr>
              <a:t>найбільшій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бізнес-цінності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ru-RU" sz="3200" dirty="0">
              <a:solidFill>
                <a:schemeClr val="tx1"/>
              </a:solidFill>
            </a:endParaRPr>
          </a:p>
          <a:p>
            <a:pPr algn="l"/>
            <a:r>
              <a:rPr lang="ru-RU" sz="3200" dirty="0">
                <a:solidFill>
                  <a:schemeClr val="tx1"/>
                </a:solidFill>
              </a:rPr>
              <a:t>З початку та </a:t>
            </a:r>
            <a:r>
              <a:rPr lang="ru-RU" sz="3200" dirty="0" err="1">
                <a:solidFill>
                  <a:schemeClr val="tx1"/>
                </a:solidFill>
              </a:rPr>
              <a:t>протягом</a:t>
            </a:r>
            <a:r>
              <a:rPr lang="ru-RU" sz="3200" dirty="0">
                <a:solidFill>
                  <a:schemeClr val="tx1"/>
                </a:solidFill>
              </a:rPr>
              <a:t> будь-</a:t>
            </a:r>
            <a:r>
              <a:rPr lang="ru-RU" sz="3200" dirty="0" err="1">
                <a:solidFill>
                  <a:schemeClr val="tx1"/>
                </a:solidFill>
              </a:rPr>
              <a:t>якого</a:t>
            </a:r>
            <a:r>
              <a:rPr lang="ru-RU" sz="3200" dirty="0">
                <a:solidFill>
                  <a:schemeClr val="tx1"/>
                </a:solidFill>
              </a:rPr>
              <a:t> проекту </a:t>
            </a:r>
            <a:r>
              <a:rPr lang="ru-RU" sz="3200" dirty="0" err="1">
                <a:solidFill>
                  <a:schemeClr val="tx1"/>
                </a:solidFill>
              </a:rPr>
              <a:t>бізнес</a:t>
            </a:r>
            <a:r>
              <a:rPr lang="ru-RU" sz="3200" dirty="0">
                <a:solidFill>
                  <a:schemeClr val="tx1"/>
                </a:solidFill>
              </a:rPr>
              <a:t>-команда </a:t>
            </a:r>
            <a:r>
              <a:rPr lang="ru-RU" sz="3200" dirty="0" err="1">
                <a:solidFill>
                  <a:schemeClr val="tx1"/>
                </a:solidFill>
              </a:rPr>
              <a:t>має</a:t>
            </a:r>
            <a:r>
              <a:rPr lang="ru-RU" sz="3200" dirty="0">
                <a:solidFill>
                  <a:schemeClr val="tx1"/>
                </a:solidFill>
              </a:rPr>
              <a:t> точно знати, на </a:t>
            </a:r>
            <a:r>
              <a:rPr lang="ru-RU" sz="3200" dirty="0" err="1">
                <a:solidFill>
                  <a:schemeClr val="tx1"/>
                </a:solidFill>
              </a:rPr>
              <a:t>що</a:t>
            </a:r>
            <a:r>
              <a:rPr lang="ru-RU" sz="3200" dirty="0">
                <a:solidFill>
                  <a:schemeClr val="tx1"/>
                </a:solidFill>
              </a:rPr>
              <a:t> вона </a:t>
            </a:r>
            <a:r>
              <a:rPr lang="ru-RU" sz="3200" dirty="0" err="1">
                <a:solidFill>
                  <a:schemeClr val="tx1"/>
                </a:solidFill>
              </a:rPr>
              <a:t>збирається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витрачати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свої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гроші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  <a:endParaRPr lang="ru-UA" sz="3200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Кожен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випуск</a:t>
            </a:r>
            <a:r>
              <a:rPr lang="ru-RU" dirty="0">
                <a:solidFill>
                  <a:schemeClr val="tx1"/>
                </a:solidFill>
              </a:rPr>
              <a:t> продукту, </a:t>
            </a:r>
            <a:r>
              <a:rPr lang="ru-RU" dirty="0" err="1">
                <a:solidFill>
                  <a:schemeClr val="tx1"/>
                </a:solidFill>
              </a:rPr>
              <a:t>кожна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особливість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кожен</a:t>
            </a:r>
            <a:r>
              <a:rPr lang="ru-RU" dirty="0">
                <a:solidFill>
                  <a:schemeClr val="tx1"/>
                </a:solidFill>
              </a:rPr>
              <a:t> нюанс – все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бути обговорено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Agile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бізнесмен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описує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потрібно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потім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працює</a:t>
            </a:r>
            <a:r>
              <a:rPr lang="ru-RU" dirty="0">
                <a:solidFill>
                  <a:schemeClr val="tx1"/>
                </a:solidFill>
              </a:rPr>
              <a:t> з командою проекту,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переконатися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реалізовано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саме</a:t>
            </a:r>
            <a:r>
              <a:rPr lang="ru-RU" dirty="0">
                <a:solidFill>
                  <a:schemeClr val="tx1"/>
                </a:solidFill>
              </a:rPr>
              <a:t> так, як задумано</a:t>
            </a:r>
          </a:p>
          <a:p>
            <a:endParaRPr lang="ru-UA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Визначивши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точності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замовник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визначає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необхідний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мінімум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848872" cy="5551512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>
                <a:solidFill>
                  <a:schemeClr val="tx1"/>
                </a:solidFill>
              </a:rPr>
              <a:t>Перший </a:t>
            </a:r>
            <a:r>
              <a:rPr lang="ru-RU" sz="3200" b="1" dirty="0" err="1">
                <a:solidFill>
                  <a:schemeClr val="tx1"/>
                </a:solidFill>
              </a:rPr>
              <a:t>випуск</a:t>
            </a:r>
            <a:r>
              <a:rPr lang="ru-RU" sz="3200" b="1" dirty="0">
                <a:solidFill>
                  <a:schemeClr val="tx1"/>
                </a:solidFill>
              </a:rPr>
              <a:t> продукту </a:t>
            </a:r>
            <a:r>
              <a:rPr lang="ru-RU" sz="3200" dirty="0">
                <a:solidFill>
                  <a:schemeClr val="tx1"/>
                </a:solidFill>
              </a:rPr>
              <a:t>повинен бути</a:t>
            </a:r>
            <a:endParaRPr lang="en-US" sz="3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chemeClr val="tx1"/>
                </a:solidFill>
              </a:rPr>
              <a:t>працюючим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endParaRPr lang="en-US" sz="3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chemeClr val="tx1"/>
                </a:solidFill>
              </a:rPr>
              <a:t>реалізовувати</a:t>
            </a:r>
            <a:r>
              <a:rPr lang="ru-RU" sz="3200" dirty="0">
                <a:solidFill>
                  <a:schemeClr val="tx1"/>
                </a:solidFill>
              </a:rPr>
              <a:t> товар </a:t>
            </a:r>
            <a:r>
              <a:rPr lang="ru-RU" sz="3200" dirty="0" err="1">
                <a:solidFill>
                  <a:schemeClr val="tx1"/>
                </a:solidFill>
              </a:rPr>
              <a:t>чи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послугу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бути </a:t>
            </a:r>
            <a:r>
              <a:rPr lang="ru-RU" sz="3200" dirty="0" err="1">
                <a:solidFill>
                  <a:schemeClr val="tx1"/>
                </a:solidFill>
              </a:rPr>
              <a:t>випущений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якнайшвидше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endParaRPr lang="uk-UA" sz="3200" dirty="0">
              <a:solidFill>
                <a:schemeClr val="tx1"/>
              </a:solidFill>
            </a:endParaRP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ru-RU" sz="3200" dirty="0" err="1">
                <a:solidFill>
                  <a:schemeClr val="tx1"/>
                </a:solidFill>
              </a:rPr>
              <a:t>Інвестуємо</a:t>
            </a:r>
            <a:r>
              <a:rPr lang="ru-RU" sz="3200" dirty="0">
                <a:solidFill>
                  <a:schemeClr val="tx1"/>
                </a:solidFill>
              </a:rPr>
              <a:t> в X, </a:t>
            </a:r>
            <a:r>
              <a:rPr lang="ru-RU" sz="3200" dirty="0" err="1">
                <a:solidFill>
                  <a:schemeClr val="tx1"/>
                </a:solidFill>
              </a:rPr>
              <a:t>потім</a:t>
            </a:r>
            <a:r>
              <a:rPr lang="ru-RU" sz="3200" dirty="0">
                <a:solidFill>
                  <a:schemeClr val="tx1"/>
                </a:solidFill>
              </a:rPr>
              <a:t> Y- </a:t>
            </a:r>
            <a:r>
              <a:rPr lang="ru-RU" sz="3200" dirty="0" err="1">
                <a:solidFill>
                  <a:schemeClr val="tx1"/>
                </a:solidFill>
              </a:rPr>
              <a:t>отримуємо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послідовний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випуск</a:t>
            </a:r>
            <a:r>
              <a:rPr lang="ru-RU" sz="3200" dirty="0">
                <a:solidFill>
                  <a:schemeClr val="tx1"/>
                </a:solidFill>
              </a:rPr>
              <a:t> товару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848872" cy="5623520"/>
          </a:xfrm>
        </p:spPr>
        <p:txBody>
          <a:bodyPr>
            <a:normAutofit/>
          </a:bodyPr>
          <a:lstStyle/>
          <a:p>
            <a:pPr algn="l"/>
            <a:endParaRPr lang="ru-RU" sz="3200" i="1" dirty="0">
              <a:solidFill>
                <a:schemeClr val="tx1"/>
              </a:solidFill>
            </a:endParaRPr>
          </a:p>
          <a:p>
            <a:pPr algn="l"/>
            <a:endParaRPr lang="ru-RU" sz="3200" i="1" dirty="0">
              <a:solidFill>
                <a:schemeClr val="tx1"/>
              </a:solidFill>
            </a:endParaRPr>
          </a:p>
          <a:p>
            <a:pPr algn="l"/>
            <a:r>
              <a:rPr lang="ru-RU" sz="3200" i="1" dirty="0" err="1">
                <a:solidFill>
                  <a:schemeClr val="tx1"/>
                </a:solidFill>
              </a:rPr>
              <a:t>Необхідно</a:t>
            </a:r>
            <a:r>
              <a:rPr lang="ru-RU" sz="3200" i="1" dirty="0">
                <a:solidFill>
                  <a:schemeClr val="tx1"/>
                </a:solidFill>
              </a:rPr>
              <a:t> знати </a:t>
            </a:r>
            <a:endParaRPr lang="en-US" sz="3200" i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200" i="1" dirty="0" err="1">
                <a:solidFill>
                  <a:schemeClr val="tx1"/>
                </a:solidFill>
              </a:rPr>
              <a:t>що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i="1" dirty="0" err="1">
                <a:solidFill>
                  <a:schemeClr val="tx1"/>
                </a:solidFill>
              </a:rPr>
              <a:t>хочете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i="1" dirty="0" err="1">
                <a:solidFill>
                  <a:schemeClr val="tx1"/>
                </a:solidFill>
              </a:rPr>
              <a:t>збудувати</a:t>
            </a:r>
            <a:r>
              <a:rPr lang="ru-RU" sz="3200" i="1" dirty="0">
                <a:solidFill>
                  <a:schemeClr val="tx1"/>
                </a:solidFill>
              </a:rPr>
              <a:t> (</a:t>
            </a:r>
            <a:r>
              <a:rPr lang="ru-RU" sz="3200" b="1" i="1" dirty="0" err="1">
                <a:solidFill>
                  <a:schemeClr val="tx1"/>
                </a:solidFill>
              </a:rPr>
              <a:t>бачення</a:t>
            </a:r>
            <a:r>
              <a:rPr lang="ru-RU" sz="3200" i="1" dirty="0">
                <a:solidFill>
                  <a:schemeClr val="tx1"/>
                </a:solidFill>
              </a:rPr>
              <a:t>), </a:t>
            </a:r>
            <a:endParaRPr lang="en-US" sz="3200" i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200" i="1" dirty="0">
                <a:solidFill>
                  <a:schemeClr val="tx1"/>
                </a:solidFill>
              </a:rPr>
              <a:t>яку </a:t>
            </a:r>
            <a:r>
              <a:rPr lang="ru-RU" sz="3200" i="1" dirty="0" err="1">
                <a:solidFill>
                  <a:schemeClr val="tx1"/>
                </a:solidFill>
              </a:rPr>
              <a:t>вигоду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i="1" dirty="0" err="1">
                <a:solidFill>
                  <a:schemeClr val="tx1"/>
                </a:solidFill>
              </a:rPr>
              <a:t>отримаєте</a:t>
            </a:r>
            <a:r>
              <a:rPr lang="ru-RU" sz="3200" i="1" dirty="0">
                <a:solidFill>
                  <a:schemeClr val="tx1"/>
                </a:solidFill>
              </a:rPr>
              <a:t> (</a:t>
            </a:r>
            <a:r>
              <a:rPr lang="ru-RU" sz="3200" b="1" i="1" dirty="0" err="1">
                <a:solidFill>
                  <a:schemeClr val="tx1"/>
                </a:solidFill>
              </a:rPr>
              <a:t>реалізація</a:t>
            </a:r>
            <a:r>
              <a:rPr lang="ru-RU" sz="3200" b="1" i="1" dirty="0">
                <a:solidFill>
                  <a:schemeClr val="tx1"/>
                </a:solidFill>
              </a:rPr>
              <a:t> товару </a:t>
            </a:r>
            <a:r>
              <a:rPr lang="ru-RU" sz="3200" b="1" i="1" dirty="0" err="1">
                <a:solidFill>
                  <a:schemeClr val="tx1"/>
                </a:solidFill>
              </a:rPr>
              <a:t>чи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послуги</a:t>
            </a:r>
            <a:r>
              <a:rPr lang="ru-RU" sz="3200" i="1" dirty="0">
                <a:solidFill>
                  <a:schemeClr val="tx1"/>
                </a:solidFill>
              </a:rPr>
              <a:t>) і </a:t>
            </a:r>
            <a:endParaRPr lang="en-US" sz="3200" i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200" i="1" dirty="0">
                <a:solidFill>
                  <a:schemeClr val="tx1"/>
                </a:solidFill>
              </a:rPr>
              <a:t>для кого ваш проект (</a:t>
            </a:r>
            <a:r>
              <a:rPr lang="ru-RU" sz="3200" b="1" i="1" dirty="0" err="1">
                <a:solidFill>
                  <a:schemeClr val="tx1"/>
                </a:solidFill>
              </a:rPr>
              <a:t>кінцевий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споживач</a:t>
            </a:r>
            <a:r>
              <a:rPr lang="ru-RU" sz="3200" i="1" dirty="0">
                <a:solidFill>
                  <a:schemeClr val="tx1"/>
                </a:solidFill>
              </a:rPr>
              <a:t>),</a:t>
            </a:r>
            <a:endParaRPr lang="ru-UA" sz="3200" dirty="0">
              <a:solidFill>
                <a:schemeClr val="tx1"/>
              </a:solidFill>
            </a:endParaRPr>
          </a:p>
          <a:p>
            <a:pPr algn="l"/>
            <a:endParaRPr lang="en-US" sz="3200" i="1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792088"/>
          </a:xfrm>
        </p:spPr>
        <p:txBody>
          <a:bodyPr/>
          <a:lstStyle/>
          <a:p>
            <a:r>
              <a:rPr lang="ru-RU" sz="2800" b="1" i="1" dirty="0">
                <a:effectLst/>
              </a:rPr>
              <a:t>ФОРМУВАННЯ КОМАНДИ ПРОЕКТУ</a:t>
            </a:r>
            <a:endParaRPr lang="ru-UA" sz="2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268760"/>
            <a:ext cx="7848872" cy="49034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</a:rPr>
              <a:t>Важливо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досягти</a:t>
            </a:r>
            <a:r>
              <a:rPr lang="ru-RU" dirty="0">
                <a:solidFill>
                  <a:schemeClr val="tx1"/>
                </a:solidFill>
              </a:rPr>
              <a:t> правильного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участі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бізнесу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проекті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включити</a:t>
            </a:r>
            <a:r>
              <a:rPr lang="ru-RU" dirty="0">
                <a:solidFill>
                  <a:schemeClr val="tx1"/>
                </a:solidFill>
              </a:rPr>
              <a:t> одну </a:t>
            </a:r>
            <a:r>
              <a:rPr lang="ru-RU" dirty="0" err="1">
                <a:solidFill>
                  <a:schemeClr val="tx1"/>
                </a:solidFill>
              </a:rPr>
              <a:t>людину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розуміє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бізнесу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практично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прагматично,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логічно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algn="just"/>
            <a:r>
              <a:rPr lang="ru-RU" b="1" i="1" dirty="0">
                <a:solidFill>
                  <a:schemeClr val="tx1"/>
                </a:solidFill>
              </a:rPr>
              <a:t>«</a:t>
            </a:r>
            <a:r>
              <a:rPr lang="uk-UA" b="1" i="1" dirty="0">
                <a:solidFill>
                  <a:schemeClr val="tx1"/>
                </a:solidFill>
              </a:rPr>
              <a:t>В</a:t>
            </a:r>
            <a:r>
              <a:rPr lang="ru-RU" b="1" i="1" dirty="0" err="1">
                <a:solidFill>
                  <a:schemeClr val="tx1"/>
                </a:solidFill>
              </a:rPr>
              <a:t>ласник</a:t>
            </a:r>
            <a:r>
              <a:rPr lang="ru-RU" b="1" i="1" dirty="0">
                <a:solidFill>
                  <a:schemeClr val="tx1"/>
                </a:solidFill>
              </a:rPr>
              <a:t> продукту» (</a:t>
            </a:r>
            <a:r>
              <a:rPr lang="ru-RU" b="1" i="1" dirty="0" err="1">
                <a:solidFill>
                  <a:schemeClr val="tx1"/>
                </a:solidFill>
              </a:rPr>
              <a:t>Product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Owner</a:t>
            </a:r>
            <a:r>
              <a:rPr lang="ru-RU" b="1" i="1" dirty="0">
                <a:solidFill>
                  <a:schemeClr val="tx1"/>
                </a:solidFill>
              </a:rPr>
              <a:t>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представляє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інтереси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кінцевого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користувача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знає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хочє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навіть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знає</a:t>
            </a:r>
            <a:r>
              <a:rPr lang="ru-RU" dirty="0">
                <a:solidFill>
                  <a:schemeClr val="tx1"/>
                </a:solidFill>
              </a:rPr>
              <a:t> способу, як </a:t>
            </a:r>
            <a:r>
              <a:rPr lang="ru-RU" dirty="0" err="1">
                <a:solidFill>
                  <a:schemeClr val="tx1"/>
                </a:solidFill>
              </a:rPr>
              <a:t>цього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досягти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лідер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здатний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швидко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приймати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відстоювати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1930</TotalTime>
  <Words>987</Words>
  <Application>Microsoft Office PowerPoint</Application>
  <PresentationFormat>Экран (4:3)</PresentationFormat>
  <Paragraphs>133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Courier New</vt:lpstr>
      <vt:lpstr>Palatino Linotype</vt:lpstr>
      <vt:lpstr>Исполнительная</vt:lpstr>
      <vt:lpstr>Команда в Agile   Лідерство</vt:lpstr>
      <vt:lpstr>Презентация PowerPoint</vt:lpstr>
      <vt:lpstr>Презентация PowerPoint</vt:lpstr>
      <vt:lpstr>ВИЗНАЧЕННЯ БАЧЕННЯ</vt:lpstr>
      <vt:lpstr>Презентация PowerPoint</vt:lpstr>
      <vt:lpstr> </vt:lpstr>
      <vt:lpstr>Презентация PowerPoint</vt:lpstr>
      <vt:lpstr>Презентация PowerPoint</vt:lpstr>
      <vt:lpstr>ФОРМУВАННЯ КОМАНДИ ПРОЕКТУ</vt:lpstr>
      <vt:lpstr>ФОРМУВАННЯ КОМАНДИ ПРОЕКТУ</vt:lpstr>
      <vt:lpstr>СТВОРЕННЯ ЖУРНАЛУ ВИМОГ</vt:lpstr>
      <vt:lpstr>Презентация PowerPoint</vt:lpstr>
      <vt:lpstr>Додавання характеристик</vt:lpstr>
      <vt:lpstr>ОТРИМАННЯ ІНФОРМАЦІЇ</vt:lpstr>
      <vt:lpstr>ОТРИМАННЯ ІНФОРМАЦІЇ</vt:lpstr>
      <vt:lpstr>Презентация PowerPoint</vt:lpstr>
      <vt:lpstr>Вироблення критеріїв прийняття </vt:lpstr>
      <vt:lpstr>скільки часу і сил вимагатиме практична реалізація всього цього? </vt:lpstr>
      <vt:lpstr>Презентация PowerPoint</vt:lpstr>
      <vt:lpstr>Презентация PowerPoint</vt:lpstr>
      <vt:lpstr>МЕНЕДЖМЕНТ РИЗИКІВ</vt:lpstr>
      <vt:lpstr>ВЕДЕННЯ ЖУРНАЛУ ВИМОГ</vt:lpstr>
      <vt:lpstr>СТВОРЕННЯ РОБОЧОГО СЕРЕДОВИЩА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74</cp:revision>
  <dcterms:created xsi:type="dcterms:W3CDTF">2023-05-31T18:58:01Z</dcterms:created>
  <dcterms:modified xsi:type="dcterms:W3CDTF">2026-03-01T12:47:45Z</dcterms:modified>
</cp:coreProperties>
</file>