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65" r:id="rId4"/>
    <p:sldId id="276" r:id="rId5"/>
    <p:sldId id="277" r:id="rId6"/>
    <p:sldId id="285" r:id="rId7"/>
    <p:sldId id="286" r:id="rId8"/>
    <p:sldId id="287" r:id="rId9"/>
    <p:sldId id="288" r:id="rId10"/>
    <p:sldId id="290" r:id="rId11"/>
    <p:sldId id="282" r:id="rId12"/>
    <p:sldId id="283" r:id="rId13"/>
    <p:sldId id="289" r:id="rId14"/>
    <p:sldId id="284" r:id="rId15"/>
    <p:sldId id="291" r:id="rId16"/>
    <p:sldId id="292" r:id="rId17"/>
    <p:sldId id="293" r:id="rId18"/>
    <p:sldId id="294" r:id="rId19"/>
    <p:sldId id="295" r:id="rId20"/>
  </p:sldIdLst>
  <p:sldSz cx="9144000" cy="6858000" type="screen4x3"/>
  <p:notesSz cx="6735763" cy="9869488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F9FF"/>
    <a:srgbClr val="FFABAB"/>
    <a:srgbClr val="FFE1E1"/>
    <a:srgbClr val="CDFA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>
        <p:scale>
          <a:sx n="66" d="100"/>
          <a:sy n="66" d="100"/>
        </p:scale>
        <p:origin x="-119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6838-0B79-4132-9EDF-BD74598A55C0}" type="datetimeFigureOut">
              <a:rPr lang="uk-UA"/>
              <a:pPr>
                <a:defRPr/>
              </a:pPr>
              <a:t>19.09.2010</a:t>
            </a:fld>
            <a:endParaRPr lang="uk-UA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1321DA9-6088-48C8-B8FA-3EEC8493A60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74C1D-8EF9-48C3-95C1-7725045A48D2}" type="datetimeFigureOut">
              <a:rPr lang="uk-UA"/>
              <a:pPr>
                <a:defRPr/>
              </a:pPr>
              <a:t>19.09.2010</a:t>
            </a:fld>
            <a:endParaRPr lang="uk-UA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20D06-3D17-4A46-BB51-C2737616729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38B72-42D5-4F84-9706-E7FA123307D5}" type="datetimeFigureOut">
              <a:rPr lang="uk-UA"/>
              <a:pPr>
                <a:defRPr/>
              </a:pPr>
              <a:t>19.09.2010</a:t>
            </a:fld>
            <a:endParaRPr lang="uk-UA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7688E-2854-458E-AF26-AF4BBEA5E79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BE27C-71A5-4063-BF9B-C989934C318A}" type="datetimeFigureOut">
              <a:rPr lang="uk-UA"/>
              <a:pPr>
                <a:defRPr/>
              </a:pPr>
              <a:t>19.09.2010</a:t>
            </a:fld>
            <a:endParaRPr lang="uk-UA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54C27-7747-4681-B6CC-A616BC8AEAF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8453E-5E39-41B5-9CD1-BE54ADECD7A2}" type="datetimeFigureOut">
              <a:rPr lang="uk-UA"/>
              <a:pPr>
                <a:defRPr/>
              </a:pPr>
              <a:t>19.09.2010</a:t>
            </a:fld>
            <a:endParaRPr lang="uk-UA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C55EB-046C-4D44-9F5D-C2BFEEDB66A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3AE11-8105-4AE6-87B3-34867B93FA4A}" type="datetimeFigureOut">
              <a:rPr lang="uk-UA"/>
              <a:pPr>
                <a:defRPr/>
              </a:pPr>
              <a:t>19.09.2010</a:t>
            </a:fld>
            <a:endParaRPr lang="uk-UA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DE5F0-4FD9-420F-960F-1E9606A443C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15074-3BF4-45A2-87A5-A84D44CD8B70}" type="datetimeFigureOut">
              <a:rPr lang="uk-UA"/>
              <a:pPr>
                <a:defRPr/>
              </a:pPr>
              <a:t>19.09.2010</a:t>
            </a:fld>
            <a:endParaRPr lang="uk-UA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45CBC-827D-47A8-9212-1B5CFAF4A46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475E2-67BE-481E-AFA5-2F767135CF02}" type="datetimeFigureOut">
              <a:rPr lang="uk-UA"/>
              <a:pPr>
                <a:defRPr/>
              </a:pPr>
              <a:t>19.09.2010</a:t>
            </a:fld>
            <a:endParaRPr lang="uk-UA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DCFD7-5F27-467E-8E93-E284DA4DFD8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3CDC3-EC29-4B13-ABDE-828BCC466276}" type="datetimeFigureOut">
              <a:rPr lang="uk-UA"/>
              <a:pPr>
                <a:defRPr/>
              </a:pPr>
              <a:t>19.09.2010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745A5-E1DC-4EAE-9F4B-0C5CEC19D6B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EDE13-3C7E-489F-AFAA-6C749E501AD4}" type="datetimeFigureOut">
              <a:rPr lang="uk-UA"/>
              <a:pPr>
                <a:defRPr/>
              </a:pPr>
              <a:t>19.09.2010</a:t>
            </a:fld>
            <a:endParaRPr lang="uk-UA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6847E-B9FB-441B-A9A5-69927CA4925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123F9-F523-49CB-89B8-A74A0461697A}" type="datetimeFigureOut">
              <a:rPr lang="uk-UA"/>
              <a:pPr>
                <a:defRPr/>
              </a:pPr>
              <a:t>19.09.2010</a:t>
            </a:fld>
            <a:endParaRPr lang="uk-UA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9F1B0-7466-4BD7-BED8-2BB763DFF95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8A1E91-0396-4426-9337-2086723CD611}" type="datetimeFigureOut">
              <a:rPr lang="uk-UA"/>
              <a:pPr>
                <a:defRPr/>
              </a:pPr>
              <a:t>19.09.2010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D69B4C4C-8B64-4C0F-B5C2-28E8CB7F8E5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6" r:id="rId2"/>
    <p:sldLayoutId id="2147483804" r:id="rId3"/>
    <p:sldLayoutId id="2147483797" r:id="rId4"/>
    <p:sldLayoutId id="2147483798" r:id="rId5"/>
    <p:sldLayoutId id="2147483799" r:id="rId6"/>
    <p:sldLayoutId id="2147483800" r:id="rId7"/>
    <p:sldLayoutId id="2147483805" r:id="rId8"/>
    <p:sldLayoutId id="2147483806" r:id="rId9"/>
    <p:sldLayoutId id="2147483801" r:id="rId10"/>
    <p:sldLayoutId id="21474838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0.png"/><Relationship Id="rId5" Type="http://schemas.openxmlformats.org/officeDocument/2006/relationships/image" Target="../media/image26.png"/><Relationship Id="rId10" Type="http://schemas.openxmlformats.org/officeDocument/2006/relationships/image" Target="../media/image4.jpeg"/><Relationship Id="rId4" Type="http://schemas.openxmlformats.org/officeDocument/2006/relationships/image" Target="../media/image25.png"/><Relationship Id="rId9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4.png"/><Relationship Id="rId7" Type="http://schemas.openxmlformats.org/officeDocument/2006/relationships/image" Target="../media/image4.jpeg"/><Relationship Id="rId12" Type="http://schemas.openxmlformats.org/officeDocument/2006/relationships/image" Target="../media/image41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image" Target="../media/image40.png"/><Relationship Id="rId5" Type="http://schemas.openxmlformats.org/officeDocument/2006/relationships/image" Target="../media/image36.png"/><Relationship Id="rId10" Type="http://schemas.openxmlformats.org/officeDocument/2006/relationships/image" Target="../media/image39.png"/><Relationship Id="rId4" Type="http://schemas.openxmlformats.org/officeDocument/2006/relationships/image" Target="../media/image35.png"/><Relationship Id="rId9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3.jpe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3.jpe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4.jpeg"/><Relationship Id="rId9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071942"/>
            <a:ext cx="6400800" cy="2386012"/>
          </a:xfrm>
        </p:spPr>
        <p:txBody>
          <a:bodyPr>
            <a:normAutofit/>
          </a:bodyPr>
          <a:lstStyle/>
          <a:p>
            <a:pPr algn="r"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</a:rPr>
              <a:t>Авраменко Ольга</a:t>
            </a:r>
          </a:p>
          <a:p>
            <a:pPr algn="r"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endParaRPr lang="uk-UA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sz="2000" b="1" dirty="0" smtClean="0">
                <a:solidFill>
                  <a:schemeClr val="accent2">
                    <a:lumMod val="75000"/>
                  </a:schemeClr>
                </a:solidFill>
              </a:rPr>
              <a:t>Кіровоградський державний педагогічний університет ім. В.Винниченка</a:t>
            </a:r>
            <a:endParaRPr lang="uk-UA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147" name="Заголовок 1"/>
          <p:cNvSpPr>
            <a:spLocks noGrp="1"/>
          </p:cNvSpPr>
          <p:nvPr>
            <p:ph type="ctrTitle"/>
          </p:nvPr>
        </p:nvSpPr>
        <p:spPr>
          <a:xfrm>
            <a:off x="428625" y="1530350"/>
            <a:ext cx="8501063" cy="1470025"/>
          </a:xfrm>
        </p:spPr>
        <p:txBody>
          <a:bodyPr/>
          <a:lstStyle/>
          <a:p>
            <a:pPr eaLnBrk="1" hangingPunct="1"/>
            <a:r>
              <a:rPr lang="uk-UA" b="1" dirty="0" smtClean="0"/>
              <a:t>Про зміст та завдання курсу </a:t>
            </a:r>
            <a:br>
              <a:rPr lang="uk-UA" b="1" dirty="0" smtClean="0"/>
            </a:br>
            <a:r>
              <a:rPr lang="uk-UA" b="1" dirty="0" smtClean="0"/>
              <a:t>«Моделі і методи I</a:t>
            </a:r>
            <a:r>
              <a:rPr lang="en-US" b="1" dirty="0" smtClean="0"/>
              <a:t>RT</a:t>
            </a:r>
            <a:r>
              <a:rPr lang="uk-UA" b="1" dirty="0" smtClean="0"/>
              <a:t>»</a:t>
            </a:r>
          </a:p>
        </p:txBody>
      </p:sp>
      <p:grpSp>
        <p:nvGrpSpPr>
          <p:cNvPr id="6148" name="Группа 10"/>
          <p:cNvGrpSpPr>
            <a:grpSpLocks/>
          </p:cNvGrpSpPr>
          <p:nvPr/>
        </p:nvGrpSpPr>
        <p:grpSpPr bwMode="auto">
          <a:xfrm>
            <a:off x="2554288" y="142875"/>
            <a:ext cx="6375400" cy="1143000"/>
            <a:chOff x="515958" y="142852"/>
            <a:chExt cx="8092359" cy="1857376"/>
          </a:xfrm>
        </p:grpSpPr>
        <p:pic>
          <p:nvPicPr>
            <p:cNvPr id="6149" name="Picture 4" descr="image0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5958" y="142852"/>
              <a:ext cx="6985000" cy="74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0" name="Picture 9" descr="ec-TEMPUS_e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89142" y="142852"/>
              <a:ext cx="1019175" cy="1447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1" name="Rectangle 6"/>
            <p:cNvSpPr>
              <a:spLocks noChangeArrowheads="1"/>
            </p:cNvSpPr>
            <p:nvPr/>
          </p:nvSpPr>
          <p:spPr bwMode="auto">
            <a:xfrm>
              <a:off x="579466" y="857232"/>
              <a:ext cx="7289103" cy="1142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000" b="1">
                  <a:solidFill>
                    <a:srgbClr val="002060"/>
                  </a:solidFill>
                  <a:latin typeface="Perpetua" pitchFamily="18" charset="0"/>
                </a:rPr>
                <a:t>TEMPUS PROJECT 145029-TEMPUS-2008-SE-JPCR</a:t>
              </a:r>
              <a:r>
                <a:rPr lang="fr-FR" b="1">
                  <a:solidFill>
                    <a:srgbClr val="002060"/>
                  </a:solidFill>
                  <a:latin typeface="Perpetua" pitchFamily="18" charset="0"/>
                </a:rPr>
                <a:t> </a:t>
              </a:r>
              <a:br>
                <a:rPr lang="fr-FR" b="1">
                  <a:solidFill>
                    <a:srgbClr val="002060"/>
                  </a:solidFill>
                  <a:latin typeface="Perpetua" pitchFamily="18" charset="0"/>
                </a:rPr>
              </a:br>
              <a:r>
                <a:rPr lang="en-US" b="1" i="1">
                  <a:solidFill>
                    <a:srgbClr val="002060"/>
                  </a:solidFill>
                  <a:latin typeface="Perpetua" pitchFamily="18" charset="0"/>
                </a:rPr>
                <a:t>Educational Measurements Adapted to EU Standards</a:t>
              </a:r>
              <a:endParaRPr lang="en-US" sz="2000" b="1" i="1">
                <a:solidFill>
                  <a:srgbClr val="002060"/>
                </a:solidFill>
                <a:latin typeface="Perpetu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66793"/>
            <a:ext cx="8135967" cy="1362075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1.2 </a:t>
            </a:r>
            <a:r>
              <a:rPr lang="ru-RU" sz="3600" b="1" dirty="0" err="1" smtClean="0">
                <a:solidFill>
                  <a:srgbClr val="C00000"/>
                </a:solidFill>
              </a:rPr>
              <a:t>Оцінювання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латентних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параметрів</a:t>
            </a:r>
            <a:r>
              <a:rPr lang="ru-RU" sz="3600" b="1" dirty="0" smtClean="0">
                <a:solidFill>
                  <a:srgbClr val="C00000"/>
                </a:solidFill>
              </a:rPr>
              <a:t> та </a:t>
            </a:r>
            <a:r>
              <a:rPr lang="ru-RU" sz="3600" b="1" dirty="0" err="1" smtClean="0">
                <a:solidFill>
                  <a:srgbClr val="C00000"/>
                </a:solidFill>
              </a:rPr>
              <a:t>точності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параметризації</a:t>
            </a:r>
            <a:endParaRPr lang="uk-UA" sz="36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428868"/>
            <a:ext cx="8572560" cy="3952896"/>
          </a:xfrm>
        </p:spPr>
        <p:txBody>
          <a:bodyPr/>
          <a:lstStyle/>
          <a:p>
            <a:pPr marL="360363" indent="-360363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Оцінки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латентних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параметрів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Осереднювання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значень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функції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вимірювання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Оцінювання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латентних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параметрів</a:t>
            </a:r>
            <a:r>
              <a:rPr lang="ru-RU" dirty="0" smtClean="0">
                <a:solidFill>
                  <a:schemeClr val="tx1"/>
                </a:solidFill>
              </a:rPr>
              <a:t> методом </a:t>
            </a:r>
            <a:r>
              <a:rPr lang="ru-RU" dirty="0" err="1" smtClean="0">
                <a:solidFill>
                  <a:schemeClr val="tx1"/>
                </a:solidFill>
              </a:rPr>
              <a:t>моментів</a:t>
            </a:r>
            <a:r>
              <a:rPr lang="ru-RU" dirty="0" smtClean="0">
                <a:solidFill>
                  <a:schemeClr val="tx1"/>
                </a:solidFill>
              </a:rPr>
              <a:t> та методом </a:t>
            </a:r>
            <a:r>
              <a:rPr lang="ru-RU" dirty="0" err="1" smtClean="0">
                <a:solidFill>
                  <a:schemeClr val="tx1"/>
                </a:solidFill>
              </a:rPr>
              <a:t>найбільшої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правдоподібності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Інформаційна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функція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окремого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завдання</a:t>
            </a:r>
            <a:r>
              <a:rPr lang="ru-RU" dirty="0" smtClean="0">
                <a:solidFill>
                  <a:schemeClr val="tx1"/>
                </a:solidFill>
              </a:rPr>
              <a:t> тесту. 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Інформаційна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функція</a:t>
            </a:r>
            <a:r>
              <a:rPr lang="ru-RU" dirty="0" smtClean="0">
                <a:solidFill>
                  <a:schemeClr val="tx1"/>
                </a:solidFill>
              </a:rPr>
              <a:t> тесту для одно- та </a:t>
            </a:r>
            <a:r>
              <a:rPr lang="ru-RU" dirty="0" err="1" smtClean="0">
                <a:solidFill>
                  <a:schemeClr val="tx1"/>
                </a:solidFill>
              </a:rPr>
              <a:t>багатопараметричних</a:t>
            </a:r>
            <a:r>
              <a:rPr lang="ru-RU" dirty="0" smtClean="0">
                <a:solidFill>
                  <a:schemeClr val="tx1"/>
                </a:solidFill>
              </a:rPr>
              <a:t> моделей. 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Точність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початкових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вимірювань</a:t>
            </a:r>
            <a:r>
              <a:rPr lang="ru-RU" dirty="0" smtClean="0">
                <a:solidFill>
                  <a:schemeClr val="tx1"/>
                </a:solidFill>
              </a:rPr>
              <a:t>.  </a:t>
            </a:r>
            <a:endParaRPr lang="en-US" dirty="0" smtClean="0">
              <a:solidFill>
                <a:schemeClr val="tx1"/>
              </a:solidFill>
            </a:endParaRPr>
          </a:p>
          <a:p>
            <a:pPr marL="360363" indent="-360363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Роздільна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здатність</a:t>
            </a:r>
            <a:r>
              <a:rPr lang="ru-RU" dirty="0" smtClean="0">
                <a:solidFill>
                  <a:schemeClr val="tx1"/>
                </a:solidFill>
              </a:rPr>
              <a:t> тесту.  </a:t>
            </a:r>
            <a:endParaRPr lang="en-US" dirty="0" smtClean="0">
              <a:solidFill>
                <a:schemeClr val="tx1"/>
              </a:solidFill>
            </a:endParaRPr>
          </a:p>
          <a:p>
            <a:pPr marL="360363" indent="-360363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Надійність</a:t>
            </a:r>
            <a:r>
              <a:rPr lang="ru-RU" dirty="0" smtClean="0">
                <a:solidFill>
                  <a:schemeClr val="tx1"/>
                </a:solidFill>
              </a:rPr>
              <a:t> та </a:t>
            </a:r>
            <a:r>
              <a:rPr lang="ru-RU" dirty="0" err="1" smtClean="0">
                <a:solidFill>
                  <a:schemeClr val="tx1"/>
                </a:solidFill>
              </a:rPr>
              <a:t>валідність</a:t>
            </a:r>
            <a:r>
              <a:rPr lang="ru-RU" dirty="0" smtClean="0">
                <a:solidFill>
                  <a:schemeClr val="tx1"/>
                </a:solidFill>
              </a:rPr>
              <a:t> тесту. </a:t>
            </a:r>
            <a:endParaRPr lang="uk-UA" dirty="0">
              <a:solidFill>
                <a:schemeClr val="tx1"/>
              </a:solidFill>
            </a:endParaRPr>
          </a:p>
        </p:txBody>
      </p:sp>
      <p:grpSp>
        <p:nvGrpSpPr>
          <p:cNvPr id="4" name="Группа 5"/>
          <p:cNvGrpSpPr>
            <a:grpSpLocks/>
          </p:cNvGrpSpPr>
          <p:nvPr/>
        </p:nvGrpSpPr>
        <p:grpSpPr bwMode="auto">
          <a:xfrm>
            <a:off x="2554288" y="142875"/>
            <a:ext cx="6375400" cy="1071547"/>
            <a:chOff x="515958" y="142852"/>
            <a:chExt cx="8092359" cy="1857376"/>
          </a:xfrm>
        </p:grpSpPr>
        <p:pic>
          <p:nvPicPr>
            <p:cNvPr id="5" name="Picture 4" descr="image0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5958" y="142852"/>
              <a:ext cx="6985000" cy="74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9" descr="ec-TEMPUS_e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89142" y="142852"/>
              <a:ext cx="1019175" cy="1447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79466" y="857232"/>
              <a:ext cx="7289103" cy="1142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000" b="1" dirty="0">
                  <a:solidFill>
                    <a:srgbClr val="000066"/>
                  </a:solidFill>
                  <a:latin typeface="Perpetua" pitchFamily="18" charset="0"/>
                </a:rPr>
                <a:t>TEMPUS PROJECT 145029-TEMPUS-2008-SE-JPCR</a:t>
              </a:r>
              <a:r>
                <a:rPr lang="fr-FR" b="1" dirty="0">
                  <a:latin typeface="Perpetua" pitchFamily="18" charset="0"/>
                </a:rPr>
                <a:t> </a:t>
              </a:r>
              <a:br>
                <a:rPr lang="fr-FR" b="1" dirty="0">
                  <a:latin typeface="Perpetua" pitchFamily="18" charset="0"/>
                </a:rPr>
              </a:br>
              <a:r>
                <a:rPr lang="en-US" b="1" i="1" dirty="0">
                  <a:solidFill>
                    <a:srgbClr val="000066"/>
                  </a:solidFill>
                  <a:latin typeface="Perpetua" pitchFamily="18" charset="0"/>
                </a:rPr>
                <a:t>Educational Measurements Adapted to EU Standards</a:t>
              </a:r>
              <a:endParaRPr lang="en-US" sz="2000" b="1" i="1" dirty="0">
                <a:solidFill>
                  <a:srgbClr val="000066"/>
                </a:solidFill>
                <a:latin typeface="Perpetua" pitchFamily="18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00116"/>
            <a:ext cx="7772400" cy="857248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Роздільна здатність тесту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285720" y="1857396"/>
            <a:ext cx="8401080" cy="4572000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tx1"/>
                </a:solidFill>
              </a:rPr>
              <a:t>Роздільна здатність тесту (РЗТ) – це відстань    θ на латентній шкалі рівня підготовки в </a:t>
            </a:r>
            <a:r>
              <a:rPr lang="uk-UA" dirty="0" err="1" smtClean="0">
                <a:solidFill>
                  <a:schemeClr val="tx1"/>
                </a:solidFill>
              </a:rPr>
              <a:t>логітах</a:t>
            </a:r>
            <a:r>
              <a:rPr lang="uk-UA" dirty="0" smtClean="0">
                <a:solidFill>
                  <a:schemeClr val="tx1"/>
                </a:solidFill>
              </a:rPr>
              <a:t>, яка відповідає кроку </a:t>
            </a:r>
          </a:p>
          <a:p>
            <a:pPr>
              <a:buNone/>
            </a:pPr>
            <a:r>
              <a:rPr lang="uk-UA" dirty="0" smtClean="0">
                <a:solidFill>
                  <a:schemeClr val="tx1"/>
                </a:solidFill>
              </a:rPr>
              <a:t>Різні значення       і       тест не може розрізнити, якщо</a:t>
            </a:r>
          </a:p>
          <a:p>
            <a:pPr>
              <a:buNone/>
            </a:pPr>
            <a:r>
              <a:rPr lang="uk-UA" dirty="0" smtClean="0">
                <a:solidFill>
                  <a:schemeClr val="tx1"/>
                </a:solidFill>
              </a:rPr>
              <a:t>                           РЗТ      </a:t>
            </a:r>
          </a:p>
          <a:p>
            <a:pPr>
              <a:buNone/>
            </a:pPr>
            <a:r>
              <a:rPr lang="uk-UA" dirty="0" smtClean="0">
                <a:solidFill>
                  <a:schemeClr val="tx1"/>
                </a:solidFill>
              </a:rPr>
              <a:t>РЗТ визначає </a:t>
            </a:r>
            <a:r>
              <a:rPr lang="uk-UA" b="1" dirty="0" smtClean="0">
                <a:solidFill>
                  <a:schemeClr val="tx1"/>
                </a:solidFill>
              </a:rPr>
              <a:t>поріг чутливості тесту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uk-UA" dirty="0" smtClean="0">
                <a:solidFill>
                  <a:schemeClr val="tx1"/>
                </a:solidFill>
              </a:rPr>
              <a:t>       </a:t>
            </a:r>
          </a:p>
          <a:p>
            <a:pPr>
              <a:buNone/>
            </a:pPr>
            <a:r>
              <a:rPr lang="uk-UA" dirty="0" smtClean="0">
                <a:solidFill>
                  <a:schemeClr val="tx1"/>
                </a:solidFill>
              </a:rPr>
              <a:t>Оцінка РЗТ апріорі</a:t>
            </a:r>
          </a:p>
          <a:p>
            <a:pPr>
              <a:buNone/>
            </a:pPr>
            <a:endParaRPr lang="uk-UA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tx1"/>
                </a:solidFill>
              </a:rPr>
              <a:t>На практиці                                 або</a:t>
            </a:r>
          </a:p>
          <a:p>
            <a:pPr>
              <a:buNone/>
            </a:pPr>
            <a:endParaRPr lang="uk-UA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762247"/>
            <a:ext cx="853442" cy="381001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3654" y="3190875"/>
            <a:ext cx="308612" cy="428628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0869" y="3190875"/>
            <a:ext cx="308612" cy="428628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643314"/>
            <a:ext cx="1356364" cy="381001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4643446"/>
            <a:ext cx="3214711" cy="1143008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5928695"/>
            <a:ext cx="1601791" cy="643577"/>
          </a:xfrm>
          <a:prstGeom prst="rect">
            <a:avLst/>
          </a:prstGeom>
          <a:noFill/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5857892"/>
            <a:ext cx="1889138" cy="714380"/>
          </a:xfrm>
          <a:prstGeom prst="rect">
            <a:avLst/>
          </a:prstGeom>
          <a:noFill/>
        </p:spPr>
      </p:pic>
      <p:grpSp>
        <p:nvGrpSpPr>
          <p:cNvPr id="28" name="Группа 5"/>
          <p:cNvGrpSpPr>
            <a:grpSpLocks/>
          </p:cNvGrpSpPr>
          <p:nvPr/>
        </p:nvGrpSpPr>
        <p:grpSpPr bwMode="auto">
          <a:xfrm>
            <a:off x="2500298" y="-24"/>
            <a:ext cx="6375400" cy="1071547"/>
            <a:chOff x="515958" y="142852"/>
            <a:chExt cx="8092359" cy="1857376"/>
          </a:xfrm>
        </p:grpSpPr>
        <p:pic>
          <p:nvPicPr>
            <p:cNvPr id="29" name="Picture 4" descr="image00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15958" y="142852"/>
              <a:ext cx="6985000" cy="74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9" descr="ec-TEMPUS_en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589142" y="142852"/>
              <a:ext cx="1019175" cy="1447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579466" y="857232"/>
              <a:ext cx="7289103" cy="1142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000" b="1" dirty="0">
                  <a:solidFill>
                    <a:srgbClr val="000066"/>
                  </a:solidFill>
                  <a:latin typeface="Perpetua" pitchFamily="18" charset="0"/>
                </a:rPr>
                <a:t>TEMPUS PROJECT 145029-TEMPUS-2008-SE-JPCR</a:t>
              </a:r>
              <a:r>
                <a:rPr lang="fr-FR" b="1" dirty="0">
                  <a:latin typeface="Perpetua" pitchFamily="18" charset="0"/>
                </a:rPr>
                <a:t> </a:t>
              </a:r>
              <a:br>
                <a:rPr lang="fr-FR" b="1" dirty="0">
                  <a:latin typeface="Perpetua" pitchFamily="18" charset="0"/>
                </a:rPr>
              </a:br>
              <a:r>
                <a:rPr lang="en-US" b="1" i="1" dirty="0">
                  <a:solidFill>
                    <a:srgbClr val="000066"/>
                  </a:solidFill>
                  <a:latin typeface="Perpetua" pitchFamily="18" charset="0"/>
                </a:rPr>
                <a:t>Educational Measurements Adapted to EU Standards</a:t>
              </a:r>
              <a:endParaRPr lang="en-US" sz="2000" b="1" i="1" dirty="0">
                <a:solidFill>
                  <a:srgbClr val="000066"/>
                </a:solidFill>
                <a:latin typeface="Perpetua" pitchFamily="18" charset="0"/>
              </a:endParaRPr>
            </a:p>
          </p:txBody>
        </p:sp>
      </p:grpSp>
      <p:pic>
        <p:nvPicPr>
          <p:cNvPr id="32" name="Picture 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1928802"/>
            <a:ext cx="214314" cy="428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214422"/>
            <a:ext cx="7772400" cy="64294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Надійність тесту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285720" y="1928802"/>
            <a:ext cx="8401080" cy="4572032"/>
          </a:xfrm>
        </p:spPr>
        <p:txBody>
          <a:bodyPr/>
          <a:lstStyle/>
          <a:p>
            <a:pPr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Тест повинен давати </a:t>
            </a:r>
            <a:r>
              <a:rPr lang="uk-UA" sz="2400" b="1" dirty="0" smtClean="0">
                <a:solidFill>
                  <a:schemeClr val="tx1"/>
                </a:solidFill>
              </a:rPr>
              <a:t>стійкі</a:t>
            </a:r>
            <a:r>
              <a:rPr lang="uk-UA" sz="2400" dirty="0" smtClean="0">
                <a:solidFill>
                  <a:schemeClr val="tx1"/>
                </a:solidFill>
              </a:rPr>
              <a:t> результати при повторному використанні його варіантів. </a:t>
            </a:r>
          </a:p>
          <a:p>
            <a:pPr>
              <a:buNone/>
            </a:pPr>
            <a:endParaRPr lang="uk-UA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Істинний бал</a:t>
            </a:r>
            <a:r>
              <a:rPr lang="uk-UA" sz="2400" i="1" dirty="0" smtClean="0">
                <a:solidFill>
                  <a:schemeClr val="tx1"/>
                </a:solidFill>
              </a:rPr>
              <a:t> b*;  </a:t>
            </a:r>
            <a:r>
              <a:rPr lang="uk-UA" sz="2400" dirty="0" smtClean="0">
                <a:solidFill>
                  <a:schemeClr val="tx1"/>
                </a:solidFill>
              </a:rPr>
              <a:t>помилка ∆; реальний результат</a:t>
            </a:r>
          </a:p>
          <a:p>
            <a:pPr>
              <a:buNone/>
            </a:pPr>
            <a:endParaRPr lang="uk-UA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Кількісна міра надійності - </a:t>
            </a:r>
            <a:r>
              <a:rPr lang="uk-UA" sz="2400" b="1" dirty="0" smtClean="0">
                <a:solidFill>
                  <a:schemeClr val="tx1"/>
                </a:solidFill>
              </a:rPr>
              <a:t>коефіцієнт надійності</a:t>
            </a:r>
            <a:r>
              <a:rPr lang="uk-UA" sz="2400" dirty="0" smtClean="0">
                <a:solidFill>
                  <a:schemeClr val="tx1"/>
                </a:solidFill>
              </a:rPr>
              <a:t> , що визначає долю дисперсії "істинного" балу в загальній дисперсії</a:t>
            </a:r>
          </a:p>
          <a:p>
            <a:pPr>
              <a:buNone/>
            </a:pPr>
            <a:endParaRPr lang="uk-UA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Надійність – це міра </a:t>
            </a:r>
            <a:r>
              <a:rPr lang="uk-UA" sz="2400" b="1" dirty="0" smtClean="0">
                <a:solidFill>
                  <a:schemeClr val="tx1"/>
                </a:solidFill>
              </a:rPr>
              <a:t>ефективності</a:t>
            </a:r>
            <a:r>
              <a:rPr lang="uk-UA" sz="2400" dirty="0" smtClean="0">
                <a:solidFill>
                  <a:schemeClr val="tx1"/>
                </a:solidFill>
              </a:rPr>
              <a:t> оцінок тесту</a:t>
            </a: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5072074"/>
            <a:ext cx="2900383" cy="714380"/>
          </a:xfrm>
          <a:prstGeom prst="rect">
            <a:avLst/>
          </a:prstGeom>
          <a:noFill/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3214686"/>
            <a:ext cx="1474480" cy="428628"/>
          </a:xfrm>
          <a:prstGeom prst="rect">
            <a:avLst/>
          </a:prstGeom>
          <a:noFill/>
        </p:spPr>
      </p:pic>
      <p:grpSp>
        <p:nvGrpSpPr>
          <p:cNvPr id="8" name="Группа 5"/>
          <p:cNvGrpSpPr>
            <a:grpSpLocks/>
          </p:cNvGrpSpPr>
          <p:nvPr/>
        </p:nvGrpSpPr>
        <p:grpSpPr bwMode="auto">
          <a:xfrm>
            <a:off x="2571736" y="71437"/>
            <a:ext cx="6375400" cy="1071547"/>
            <a:chOff x="515958" y="142852"/>
            <a:chExt cx="8092359" cy="2105031"/>
          </a:xfrm>
        </p:grpSpPr>
        <p:pic>
          <p:nvPicPr>
            <p:cNvPr id="9" name="Picture 4" descr="image00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5958" y="142852"/>
              <a:ext cx="6985000" cy="74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ec-TEMPUS_e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589142" y="142852"/>
              <a:ext cx="1019175" cy="1447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579465" y="1104887"/>
              <a:ext cx="7289103" cy="1142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000" b="1" dirty="0">
                  <a:solidFill>
                    <a:srgbClr val="000066"/>
                  </a:solidFill>
                  <a:latin typeface="Perpetua" pitchFamily="18" charset="0"/>
                </a:rPr>
                <a:t>TEMPUS PROJECT 145029-TEMPUS-2008-SE-JPCR</a:t>
              </a:r>
              <a:r>
                <a:rPr lang="fr-FR" b="1" dirty="0">
                  <a:latin typeface="Perpetua" pitchFamily="18" charset="0"/>
                </a:rPr>
                <a:t> </a:t>
              </a:r>
              <a:br>
                <a:rPr lang="fr-FR" b="1" dirty="0">
                  <a:latin typeface="Perpetua" pitchFamily="18" charset="0"/>
                </a:rPr>
              </a:br>
              <a:r>
                <a:rPr lang="en-US" b="1" i="1" dirty="0">
                  <a:solidFill>
                    <a:srgbClr val="000066"/>
                  </a:solidFill>
                  <a:latin typeface="Perpetua" pitchFamily="18" charset="0"/>
                </a:rPr>
                <a:t>Educational Measurements Adapted to EU Standards</a:t>
              </a:r>
              <a:endParaRPr lang="en-US" sz="2000" b="1" i="1" dirty="0">
                <a:solidFill>
                  <a:srgbClr val="000066"/>
                </a:solidFill>
                <a:latin typeface="Perpetua" pitchFamily="18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71546"/>
            <a:ext cx="7772400" cy="500066"/>
          </a:xfrm>
        </p:spPr>
        <p:txBody>
          <a:bodyPr/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</a:rPr>
              <a:t>Визначення коефіцієнта надійності</a:t>
            </a:r>
            <a:endParaRPr lang="uk-UA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8501122" cy="5143536"/>
          </a:xfrm>
        </p:spPr>
        <p:txBody>
          <a:bodyPr/>
          <a:lstStyle/>
          <a:p>
            <a:pPr>
              <a:buNone/>
            </a:pPr>
            <a:r>
              <a:rPr lang="uk-UA" sz="1800" dirty="0" smtClean="0"/>
              <a:t>Загальна сума квадратів відхилень від середнього</a:t>
            </a:r>
          </a:p>
          <a:p>
            <a:pPr>
              <a:buNone/>
            </a:pPr>
            <a:r>
              <a:rPr lang="uk-UA" sz="1800" dirty="0" smtClean="0"/>
              <a:t>розсіяння між темами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uk-UA" sz="1800" dirty="0" smtClean="0"/>
              <a:t>розсіяння між учасниками тестування</a:t>
            </a:r>
            <a:endParaRPr lang="en-US" sz="1800" dirty="0" smtClean="0"/>
          </a:p>
          <a:p>
            <a:pPr>
              <a:buNone/>
            </a:pPr>
            <a:r>
              <a:rPr lang="uk-UA" sz="1800" dirty="0" smtClean="0"/>
              <a:t>залишкова сума квадратів, характеризує внутрішнє розсіяння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uk-UA" sz="1800" dirty="0" smtClean="0"/>
              <a:t>де                                                                 ,          - бал і-му учаснику за </a:t>
            </a:r>
            <a:r>
              <a:rPr lang="en-US" sz="2400" dirty="0" smtClean="0"/>
              <a:t>j</a:t>
            </a:r>
            <a:r>
              <a:rPr lang="uk-UA" sz="2400" dirty="0" err="1" smtClean="0"/>
              <a:t>-</a:t>
            </a:r>
            <a:r>
              <a:rPr lang="uk-UA" sz="1800" dirty="0" err="1" smtClean="0"/>
              <a:t>те</a:t>
            </a:r>
            <a:r>
              <a:rPr lang="uk-UA" sz="1800" dirty="0" smtClean="0"/>
              <a:t> завдання </a:t>
            </a:r>
            <a:endParaRPr lang="en-US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Оцінки дисперсій</a:t>
            </a:r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Якщо усі завдання</a:t>
            </a:r>
            <a:r>
              <a:rPr lang="uk-UA" sz="1800" b="1" dirty="0" smtClean="0"/>
              <a:t> однакові</a:t>
            </a:r>
            <a:r>
              <a:rPr lang="uk-UA" sz="1800" dirty="0" smtClean="0"/>
              <a:t>, то коефіцієнт надійності</a:t>
            </a:r>
          </a:p>
          <a:p>
            <a:pPr>
              <a:buNone/>
            </a:pPr>
            <a:r>
              <a:rPr lang="uk-UA" sz="1800" dirty="0" smtClean="0"/>
              <a:t>Якщо різним учасникам запропоновано </a:t>
            </a:r>
            <a:r>
              <a:rPr lang="uk-UA" sz="1800" b="1" dirty="0" smtClean="0"/>
              <a:t>різні </a:t>
            </a:r>
            <a:r>
              <a:rPr lang="uk-UA" sz="1800" dirty="0" smtClean="0"/>
              <a:t>завдання,  то дисперсія є мірою додаткового збурення, тоді коефіцієнт надійності</a:t>
            </a:r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r>
              <a:rPr lang="uk-UA" sz="1800" b="1" dirty="0" smtClean="0"/>
              <a:t>       Метод </a:t>
            </a:r>
            <a:r>
              <a:rPr lang="uk-UA" sz="1800" b="1" dirty="0" err="1" smtClean="0"/>
              <a:t>Рюлона</a:t>
            </a:r>
            <a:r>
              <a:rPr lang="uk-UA" sz="1800" b="1" dirty="0" smtClean="0"/>
              <a:t>, </a:t>
            </a:r>
            <a:r>
              <a:rPr lang="uk-UA" sz="1800" b="1" dirty="0" err="1" smtClean="0"/>
              <a:t>Кьюдера-Ричардсона</a:t>
            </a:r>
            <a:r>
              <a:rPr lang="uk-UA" sz="1800" b="1" dirty="0" smtClean="0"/>
              <a:t>, коефіцієнт альфа </a:t>
            </a:r>
            <a:r>
              <a:rPr lang="uk-UA" sz="1800" b="1" dirty="0" err="1" smtClean="0"/>
              <a:t>Кронбаха</a:t>
            </a:r>
            <a:r>
              <a:rPr lang="uk-UA" sz="1800" b="1" dirty="0" smtClean="0"/>
              <a:t>.</a:t>
            </a:r>
            <a:endParaRPr lang="uk-UA" sz="1800" b="1" dirty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1388716"/>
            <a:ext cx="2286016" cy="825838"/>
          </a:xfrm>
          <a:prstGeom prst="rect">
            <a:avLst/>
          </a:prstGeom>
          <a:noFill/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714488"/>
            <a:ext cx="2143140" cy="782416"/>
          </a:xfrm>
          <a:prstGeom prst="rect">
            <a:avLst/>
          </a:prstGeom>
          <a:noFill/>
        </p:spPr>
      </p:pic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143116"/>
            <a:ext cx="2283784" cy="785818"/>
          </a:xfrm>
          <a:prstGeom prst="rect">
            <a:avLst/>
          </a:prstGeom>
          <a:noFill/>
        </p:spPr>
      </p:pic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3143248"/>
            <a:ext cx="3111520" cy="428627"/>
          </a:xfrm>
          <a:prstGeom prst="rect">
            <a:avLst/>
          </a:prstGeom>
          <a:noFill/>
        </p:spPr>
      </p:pic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14" name="Группа 5"/>
          <p:cNvGrpSpPr>
            <a:grpSpLocks/>
          </p:cNvGrpSpPr>
          <p:nvPr/>
        </p:nvGrpSpPr>
        <p:grpSpPr bwMode="auto">
          <a:xfrm>
            <a:off x="2697194" y="71437"/>
            <a:ext cx="6375400" cy="857233"/>
            <a:chOff x="515958" y="142852"/>
            <a:chExt cx="8092359" cy="2105031"/>
          </a:xfrm>
        </p:grpSpPr>
        <p:pic>
          <p:nvPicPr>
            <p:cNvPr id="15" name="Picture 4" descr="image00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15958" y="142852"/>
              <a:ext cx="6985000" cy="74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9" descr="ec-TEMPUS_en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589142" y="142852"/>
              <a:ext cx="1019175" cy="1447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579465" y="1104887"/>
              <a:ext cx="7289103" cy="1142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000" b="1" dirty="0">
                  <a:solidFill>
                    <a:srgbClr val="000066"/>
                  </a:solidFill>
                  <a:latin typeface="Perpetua" pitchFamily="18" charset="0"/>
                </a:rPr>
                <a:t>TEMPUS PROJECT 145029-TEMPUS-2008-SE-JPCR</a:t>
              </a:r>
              <a:r>
                <a:rPr lang="fr-FR" b="1" dirty="0">
                  <a:latin typeface="Perpetua" pitchFamily="18" charset="0"/>
                </a:rPr>
                <a:t> </a:t>
              </a:r>
              <a:br>
                <a:rPr lang="fr-FR" b="1" dirty="0">
                  <a:latin typeface="Perpetua" pitchFamily="18" charset="0"/>
                </a:rPr>
              </a:br>
              <a:r>
                <a:rPr lang="en-US" b="1" i="1" dirty="0">
                  <a:solidFill>
                    <a:srgbClr val="000066"/>
                  </a:solidFill>
                  <a:latin typeface="Perpetua" pitchFamily="18" charset="0"/>
                </a:rPr>
                <a:t>Educational Measurements Adapted to EU Standards</a:t>
              </a:r>
              <a:endParaRPr lang="en-US" sz="2000" b="1" i="1" dirty="0">
                <a:solidFill>
                  <a:srgbClr val="000066"/>
                </a:solidFill>
                <a:latin typeface="Perpetua" pitchFamily="18" charset="0"/>
              </a:endParaRPr>
            </a:p>
          </p:txBody>
        </p:sp>
      </p:grp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8028" y="3407463"/>
            <a:ext cx="2999591" cy="593042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4143380"/>
            <a:ext cx="5865206" cy="642942"/>
          </a:xfrm>
          <a:prstGeom prst="rect">
            <a:avLst/>
          </a:prstGeom>
          <a:noFill/>
        </p:spPr>
      </p:pic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54279" name="Picture 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3529015"/>
            <a:ext cx="325967" cy="400051"/>
          </a:xfrm>
          <a:prstGeom prst="rect">
            <a:avLst/>
          </a:prstGeom>
          <a:noFill/>
        </p:spPr>
      </p:pic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54285" name="Picture 1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4843476"/>
            <a:ext cx="1646241" cy="728664"/>
          </a:xfrm>
          <a:prstGeom prst="rect">
            <a:avLst/>
          </a:prstGeom>
          <a:noFill/>
        </p:spPr>
      </p:pic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42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54289" name="Picture 17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21" y="5715016"/>
            <a:ext cx="1609727" cy="625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00174"/>
            <a:ext cx="7772400" cy="714380"/>
          </a:xfrm>
        </p:spPr>
        <p:txBody>
          <a:bodyPr/>
          <a:lstStyle/>
          <a:p>
            <a:pPr algn="ctr"/>
            <a:r>
              <a:rPr lang="uk-UA" b="1" dirty="0" err="1" smtClean="0">
                <a:solidFill>
                  <a:srgbClr val="C00000"/>
                </a:solidFill>
              </a:rPr>
              <a:t>Валідність</a:t>
            </a:r>
            <a:r>
              <a:rPr lang="uk-UA" b="1" dirty="0" smtClean="0">
                <a:solidFill>
                  <a:srgbClr val="C00000"/>
                </a:solidFill>
              </a:rPr>
              <a:t> тесту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357158" y="2071678"/>
            <a:ext cx="8329642" cy="4572032"/>
          </a:xfrm>
        </p:spPr>
        <p:txBody>
          <a:bodyPr/>
          <a:lstStyle/>
          <a:p>
            <a:pPr>
              <a:buNone/>
            </a:pPr>
            <a:r>
              <a:rPr lang="uk-UA" b="1" dirty="0" err="1" smtClean="0">
                <a:solidFill>
                  <a:schemeClr val="tx1"/>
                </a:solidFill>
              </a:rPr>
              <a:t>Валідність</a:t>
            </a:r>
            <a:r>
              <a:rPr lang="uk-UA" b="1" dirty="0" smtClean="0">
                <a:solidFill>
                  <a:schemeClr val="tx1"/>
                </a:solidFill>
              </a:rPr>
              <a:t> тесту за змістом </a:t>
            </a:r>
            <a:r>
              <a:rPr lang="uk-UA" dirty="0" smtClean="0">
                <a:solidFill>
                  <a:schemeClr val="tx1"/>
                </a:solidFill>
              </a:rPr>
              <a:t>- завдання тесту в потрібній пропорції повністю охоплюють усі основні аспекти області знання</a:t>
            </a:r>
            <a:r>
              <a:rPr lang="uk-UA" dirty="0" smtClean="0"/>
              <a:t> (абсолютне тестування) </a:t>
            </a:r>
            <a:endParaRPr lang="uk-UA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uk-UA" b="1" dirty="0" err="1" smtClean="0">
                <a:solidFill>
                  <a:schemeClr val="tx1"/>
                </a:solidFill>
              </a:rPr>
              <a:t>Валідність</a:t>
            </a:r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b="1" dirty="0" err="1" smtClean="0">
                <a:solidFill>
                  <a:schemeClr val="tx1"/>
                </a:solidFill>
              </a:rPr>
              <a:t>критерійна</a:t>
            </a:r>
            <a:r>
              <a:rPr lang="uk-UA" dirty="0" smtClean="0">
                <a:solidFill>
                  <a:schemeClr val="tx1"/>
                </a:solidFill>
              </a:rPr>
              <a:t> - зіставлення результатів тестування з незалежним та об'єктивним </a:t>
            </a:r>
            <a:r>
              <a:rPr lang="uk-UA" dirty="0" smtClean="0"/>
              <a:t>критерієм (відносне тестування).</a:t>
            </a:r>
            <a:endParaRPr lang="uk-UA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uk-UA" sz="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tx1"/>
                </a:solidFill>
              </a:rPr>
              <a:t>Кількісною мірою </a:t>
            </a:r>
            <a:r>
              <a:rPr lang="uk-UA" dirty="0" err="1" smtClean="0">
                <a:solidFill>
                  <a:schemeClr val="tx1"/>
                </a:solidFill>
              </a:rPr>
              <a:t>валідності</a:t>
            </a:r>
            <a:r>
              <a:rPr lang="uk-UA" dirty="0" smtClean="0">
                <a:solidFill>
                  <a:schemeClr val="tx1"/>
                </a:solidFill>
              </a:rPr>
              <a:t> є </a:t>
            </a:r>
            <a:r>
              <a:rPr lang="uk-UA" b="1" dirty="0" smtClean="0">
                <a:solidFill>
                  <a:schemeClr val="tx1"/>
                </a:solidFill>
              </a:rPr>
              <a:t>коефіцієнт кореляції</a:t>
            </a:r>
            <a:r>
              <a:rPr lang="uk-UA" dirty="0" smtClean="0">
                <a:solidFill>
                  <a:schemeClr val="tx1"/>
                </a:solidFill>
              </a:rPr>
              <a:t> між показниками тесту і </a:t>
            </a:r>
            <a:r>
              <a:rPr lang="uk-UA" dirty="0" err="1" smtClean="0">
                <a:solidFill>
                  <a:schemeClr val="tx1"/>
                </a:solidFill>
              </a:rPr>
              <a:t>критерійною</a:t>
            </a:r>
            <a:r>
              <a:rPr lang="uk-UA" dirty="0" smtClean="0">
                <a:solidFill>
                  <a:schemeClr val="tx1"/>
                </a:solidFill>
              </a:rPr>
              <a:t> мірою.</a:t>
            </a:r>
          </a:p>
          <a:p>
            <a:pPr>
              <a:buNone/>
            </a:pPr>
            <a:r>
              <a:rPr lang="uk-UA" dirty="0" err="1" smtClean="0">
                <a:solidFill>
                  <a:schemeClr val="tx1"/>
                </a:solidFill>
              </a:rPr>
              <a:t>Валідність</a:t>
            </a:r>
            <a:r>
              <a:rPr lang="uk-UA" dirty="0" smtClean="0">
                <a:solidFill>
                  <a:schemeClr val="tx1"/>
                </a:solidFill>
              </a:rPr>
              <a:t> - це міра </a:t>
            </a:r>
            <a:r>
              <a:rPr lang="uk-UA" b="1" dirty="0" err="1" smtClean="0">
                <a:solidFill>
                  <a:schemeClr val="tx1"/>
                </a:solidFill>
              </a:rPr>
              <a:t>незміщеності</a:t>
            </a:r>
            <a:r>
              <a:rPr lang="uk-UA" dirty="0" smtClean="0">
                <a:solidFill>
                  <a:schemeClr val="tx1"/>
                </a:solidFill>
              </a:rPr>
              <a:t> оцінок тесту.</a:t>
            </a:r>
            <a:endParaRPr lang="uk-UA" dirty="0">
              <a:solidFill>
                <a:schemeClr val="tx1"/>
              </a:solidFill>
            </a:endParaRPr>
          </a:p>
        </p:txBody>
      </p:sp>
      <p:grpSp>
        <p:nvGrpSpPr>
          <p:cNvPr id="4" name="Группа 5"/>
          <p:cNvGrpSpPr>
            <a:grpSpLocks/>
          </p:cNvGrpSpPr>
          <p:nvPr/>
        </p:nvGrpSpPr>
        <p:grpSpPr bwMode="auto">
          <a:xfrm>
            <a:off x="2500298" y="142875"/>
            <a:ext cx="6375400" cy="1000109"/>
            <a:chOff x="515958" y="142852"/>
            <a:chExt cx="8092359" cy="1857376"/>
          </a:xfrm>
        </p:grpSpPr>
        <p:pic>
          <p:nvPicPr>
            <p:cNvPr id="5" name="Picture 4" descr="image0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5958" y="142852"/>
              <a:ext cx="6985000" cy="74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9" descr="ec-TEMPUS_e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89142" y="142852"/>
              <a:ext cx="1019175" cy="1447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79466" y="857232"/>
              <a:ext cx="7289103" cy="1142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000" b="1" dirty="0">
                  <a:solidFill>
                    <a:srgbClr val="000066"/>
                  </a:solidFill>
                  <a:latin typeface="Perpetua" pitchFamily="18" charset="0"/>
                </a:rPr>
                <a:t>TEMPUS PROJECT 145029-TEMPUS-2008-SE-JPCR</a:t>
              </a:r>
              <a:r>
                <a:rPr lang="fr-FR" b="1" dirty="0">
                  <a:latin typeface="Perpetua" pitchFamily="18" charset="0"/>
                </a:rPr>
                <a:t> </a:t>
              </a:r>
              <a:br>
                <a:rPr lang="fr-FR" b="1" dirty="0">
                  <a:latin typeface="Perpetua" pitchFamily="18" charset="0"/>
                </a:rPr>
              </a:br>
              <a:r>
                <a:rPr lang="en-US" b="1" i="1" dirty="0">
                  <a:solidFill>
                    <a:srgbClr val="000066"/>
                  </a:solidFill>
                  <a:latin typeface="Perpetua" pitchFamily="18" charset="0"/>
                </a:rPr>
                <a:t>Educational Measurements Adapted to EU Standards</a:t>
              </a:r>
              <a:endParaRPr lang="en-US" sz="2000" b="1" i="1" dirty="0">
                <a:solidFill>
                  <a:srgbClr val="000066"/>
                </a:solidFill>
                <a:latin typeface="Perpetua" pitchFamily="18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81107"/>
            <a:ext cx="9144000" cy="790571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2.1 </a:t>
            </a:r>
            <a:r>
              <a:rPr lang="ru-RU" sz="3600" b="1" dirty="0" err="1" smtClean="0">
                <a:solidFill>
                  <a:srgbClr val="C00000"/>
                </a:solidFill>
              </a:rPr>
              <a:t>Статистична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перевірка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гіпотез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тестування</a:t>
            </a:r>
            <a:endParaRPr lang="uk-UA" sz="36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547962"/>
            <a:ext cx="8358246" cy="4024310"/>
          </a:xfrm>
        </p:spPr>
        <p:txBody>
          <a:bodyPr/>
          <a:lstStyle/>
          <a:p>
            <a:pPr marL="360363" indent="-360363">
              <a:buFont typeface="Arial" pitchFamily="34" charset="0"/>
              <a:buChar char="•"/>
            </a:pPr>
            <a:r>
              <a:rPr lang="ru-RU" sz="2200" dirty="0" err="1" smtClean="0">
                <a:solidFill>
                  <a:schemeClr val="tx1"/>
                </a:solidFill>
              </a:rPr>
              <a:t>Перевірка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адекватності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моделі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Раша</a:t>
            </a:r>
            <a:r>
              <a:rPr lang="ru-RU" sz="2200" dirty="0" smtClean="0">
                <a:solidFill>
                  <a:schemeClr val="tx1"/>
                </a:solidFill>
              </a:rPr>
              <a:t> за </a:t>
            </a:r>
            <a:r>
              <a:rPr lang="ru-RU" sz="2200" dirty="0" err="1" smtClean="0">
                <a:solidFill>
                  <a:schemeClr val="tx1"/>
                </a:solidFill>
              </a:rPr>
              <a:t>допомогою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критерію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згоди</a:t>
            </a:r>
            <a:r>
              <a:rPr lang="ru-RU" sz="2200" dirty="0" smtClean="0">
                <a:solidFill>
                  <a:schemeClr val="tx1"/>
                </a:solidFill>
              </a:rPr>
              <a:t> "</a:t>
            </a:r>
            <a:r>
              <a:rPr lang="ru-RU" sz="2200" dirty="0" err="1" smtClean="0">
                <a:solidFill>
                  <a:schemeClr val="tx1"/>
                </a:solidFill>
              </a:rPr>
              <a:t>Хі-квадрат</a:t>
            </a:r>
            <a:r>
              <a:rPr lang="ru-RU" sz="2200" dirty="0" smtClean="0">
                <a:solidFill>
                  <a:schemeClr val="tx1"/>
                </a:solidFill>
              </a:rPr>
              <a:t>" </a:t>
            </a:r>
            <a:r>
              <a:rPr lang="ru-RU" sz="2200" dirty="0" err="1" smtClean="0">
                <a:solidFill>
                  <a:schemeClr val="tx1"/>
                </a:solidFill>
              </a:rPr>
              <a:t>Пірсона</a:t>
            </a:r>
            <a:r>
              <a:rPr lang="ru-RU" sz="2200" dirty="0" smtClean="0">
                <a:solidFill>
                  <a:schemeClr val="tx1"/>
                </a:solidFill>
              </a:rPr>
              <a:t>: </a:t>
            </a:r>
            <a:r>
              <a:rPr lang="ru-RU" sz="2200" dirty="0" err="1" smtClean="0">
                <a:solidFill>
                  <a:schemeClr val="tx1"/>
                </a:solidFill>
              </a:rPr>
              <a:t>аналіз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основної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моделі</a:t>
            </a:r>
            <a:r>
              <a:rPr lang="ru-RU" sz="2200" dirty="0" smtClean="0">
                <a:solidFill>
                  <a:schemeClr val="tx1"/>
                </a:solidFill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</a:rPr>
              <a:t>аналіз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матриці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відповідей</a:t>
            </a:r>
            <a:r>
              <a:rPr lang="ru-RU" sz="2200" dirty="0" smtClean="0">
                <a:solidFill>
                  <a:schemeClr val="tx1"/>
                </a:solidFill>
              </a:rPr>
              <a:t>. 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ru-RU" sz="2200" dirty="0" err="1" smtClean="0">
                <a:solidFill>
                  <a:schemeClr val="tx1"/>
                </a:solidFill>
              </a:rPr>
              <a:t>Порівняння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емпіричної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і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теоретичної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імовірності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успіху</a:t>
            </a:r>
            <a:r>
              <a:rPr lang="ru-RU" sz="2200" dirty="0" smtClean="0">
                <a:solidFill>
                  <a:schemeClr val="tx1"/>
                </a:solidFill>
              </a:rPr>
              <a:t>. 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ru-RU" sz="2200" dirty="0" err="1" smtClean="0">
                <a:solidFill>
                  <a:schemeClr val="tx1"/>
                </a:solidFill>
              </a:rPr>
              <a:t>Перевірка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рівномірності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розподілу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дистракторів</a:t>
            </a:r>
            <a:r>
              <a:rPr lang="ru-RU" sz="2200" dirty="0" smtClean="0">
                <a:solidFill>
                  <a:schemeClr val="tx1"/>
                </a:solidFill>
              </a:rPr>
              <a:t>. 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ru-RU" sz="2200" dirty="0" err="1" smtClean="0">
                <a:solidFill>
                  <a:schemeClr val="tx1"/>
                </a:solidFill>
              </a:rPr>
              <a:t>Перевірка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значущості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розбіжності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різних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результатів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тестування</a:t>
            </a:r>
            <a:r>
              <a:rPr lang="ru-RU" sz="2200" dirty="0" smtClean="0">
                <a:solidFill>
                  <a:schemeClr val="tx1"/>
                </a:solidFill>
              </a:rPr>
              <a:t> на </a:t>
            </a:r>
            <a:r>
              <a:rPr lang="ru-RU" sz="2200" dirty="0" err="1" smtClean="0">
                <a:solidFill>
                  <a:schemeClr val="tx1"/>
                </a:solidFill>
              </a:rPr>
              <a:t>метричній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шкалі</a:t>
            </a:r>
            <a:r>
              <a:rPr lang="ru-RU" sz="2200" dirty="0" smtClean="0">
                <a:solidFill>
                  <a:schemeClr val="tx1"/>
                </a:solidFill>
              </a:rPr>
              <a:t> та на </a:t>
            </a:r>
            <a:r>
              <a:rPr lang="ru-RU" sz="2200" dirty="0" err="1" smtClean="0">
                <a:solidFill>
                  <a:schemeClr val="tx1"/>
                </a:solidFill>
              </a:rPr>
              <a:t>порядковій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шкалі</a:t>
            </a:r>
            <a:r>
              <a:rPr lang="ru-RU" sz="2200" dirty="0" smtClean="0">
                <a:solidFill>
                  <a:schemeClr val="tx1"/>
                </a:solidFill>
              </a:rPr>
              <a:t>. 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ru-RU" sz="2200" dirty="0" err="1" smtClean="0">
                <a:solidFill>
                  <a:schemeClr val="tx1"/>
                </a:solidFill>
              </a:rPr>
              <a:t>Перевірка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паралельності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варіантів</a:t>
            </a:r>
            <a:r>
              <a:rPr lang="ru-RU" sz="2200" dirty="0" smtClean="0">
                <a:solidFill>
                  <a:schemeClr val="tx1"/>
                </a:solidFill>
              </a:rPr>
              <a:t> тесту. 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ru-RU" sz="2200" dirty="0" err="1" smtClean="0">
                <a:solidFill>
                  <a:schemeClr val="tx1"/>
                </a:solidFill>
              </a:rPr>
              <a:t>Огляд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непараметричних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критеріїв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аналізу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однорідності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вибірок</a:t>
            </a:r>
            <a:r>
              <a:rPr lang="ru-RU" sz="2200" dirty="0" smtClean="0">
                <a:solidFill>
                  <a:schemeClr val="tx1"/>
                </a:solidFill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</a:rPr>
              <a:t>пов'язаних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з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порядковими</a:t>
            </a:r>
            <a:r>
              <a:rPr lang="ru-RU" sz="2200" dirty="0" smtClean="0">
                <a:solidFill>
                  <a:schemeClr val="tx1"/>
                </a:solidFill>
              </a:rPr>
              <a:t> шкалами. </a:t>
            </a:r>
            <a:endParaRPr lang="uk-UA" sz="2200" dirty="0">
              <a:solidFill>
                <a:schemeClr val="tx1"/>
              </a:solidFill>
            </a:endParaRPr>
          </a:p>
        </p:txBody>
      </p:sp>
      <p:grpSp>
        <p:nvGrpSpPr>
          <p:cNvPr id="4" name="Группа 5"/>
          <p:cNvGrpSpPr>
            <a:grpSpLocks/>
          </p:cNvGrpSpPr>
          <p:nvPr/>
        </p:nvGrpSpPr>
        <p:grpSpPr bwMode="auto">
          <a:xfrm>
            <a:off x="2554288" y="71414"/>
            <a:ext cx="6375400" cy="1071547"/>
            <a:chOff x="515958" y="142852"/>
            <a:chExt cx="8092359" cy="1857376"/>
          </a:xfrm>
        </p:grpSpPr>
        <p:pic>
          <p:nvPicPr>
            <p:cNvPr id="5" name="Picture 4" descr="image0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5958" y="142852"/>
              <a:ext cx="6985000" cy="74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9" descr="ec-TEMPUS_e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89142" y="142852"/>
              <a:ext cx="1019175" cy="1447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79466" y="857232"/>
              <a:ext cx="7289103" cy="1142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000" b="1" dirty="0">
                  <a:solidFill>
                    <a:srgbClr val="000066"/>
                  </a:solidFill>
                  <a:latin typeface="Perpetua" pitchFamily="18" charset="0"/>
                </a:rPr>
                <a:t>TEMPUS PROJECT 145029-TEMPUS-2008-SE-JPCR</a:t>
              </a:r>
              <a:r>
                <a:rPr lang="fr-FR" b="1" dirty="0">
                  <a:latin typeface="Perpetua" pitchFamily="18" charset="0"/>
                </a:rPr>
                <a:t> </a:t>
              </a:r>
              <a:br>
                <a:rPr lang="fr-FR" b="1" dirty="0">
                  <a:latin typeface="Perpetua" pitchFamily="18" charset="0"/>
                </a:rPr>
              </a:br>
              <a:r>
                <a:rPr lang="en-US" b="1" i="1" dirty="0">
                  <a:solidFill>
                    <a:srgbClr val="000066"/>
                  </a:solidFill>
                  <a:latin typeface="Perpetua" pitchFamily="18" charset="0"/>
                </a:rPr>
                <a:t>Educational Measurements Adapted to EU Standards</a:t>
              </a:r>
              <a:endParaRPr lang="en-US" sz="2000" b="1" i="1" dirty="0">
                <a:solidFill>
                  <a:srgbClr val="000066"/>
                </a:solidFill>
                <a:latin typeface="Perpetua" pitchFamily="18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85860"/>
            <a:ext cx="8929718" cy="885839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2.2 </a:t>
            </a:r>
            <a:r>
              <a:rPr lang="ru-RU" sz="3600" b="1" dirty="0" err="1" smtClean="0">
                <a:solidFill>
                  <a:srgbClr val="C00000"/>
                </a:solidFill>
              </a:rPr>
              <a:t>Елементи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аналізу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регресії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і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кореляції</a:t>
            </a:r>
            <a:endParaRPr lang="uk-UA" sz="36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928934"/>
            <a:ext cx="8137555" cy="3357586"/>
          </a:xfrm>
        </p:spPr>
        <p:txBody>
          <a:bodyPr/>
          <a:lstStyle/>
          <a:p>
            <a:pPr marL="442913" indent="-442913">
              <a:buFont typeface="Arial" pitchFamily="34" charset="0"/>
              <a:buChar char="•"/>
            </a:pPr>
            <a:r>
              <a:rPr lang="ru-RU" sz="2800" dirty="0" err="1" smtClean="0">
                <a:solidFill>
                  <a:schemeClr val="tx1"/>
                </a:solidFill>
              </a:rPr>
              <a:t>Регресія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кореляція</a:t>
            </a:r>
            <a:r>
              <a:rPr lang="ru-RU" sz="2800" dirty="0" smtClean="0">
                <a:solidFill>
                  <a:schemeClr val="tx1"/>
                </a:solidFill>
              </a:rPr>
              <a:t> на </a:t>
            </a:r>
            <a:r>
              <a:rPr lang="ru-RU" sz="2800" dirty="0" err="1" smtClean="0">
                <a:solidFill>
                  <a:schemeClr val="tx1"/>
                </a:solidFill>
              </a:rPr>
              <a:t>метричній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шкалі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</a:p>
          <a:p>
            <a:pPr marL="442913" indent="-442913">
              <a:buFont typeface="Arial" pitchFamily="34" charset="0"/>
              <a:buChar char="•"/>
            </a:pPr>
            <a:r>
              <a:rPr lang="ru-RU" sz="2800" dirty="0" err="1" smtClean="0">
                <a:solidFill>
                  <a:schemeClr val="tx1"/>
                </a:solidFill>
              </a:rPr>
              <a:t>Аналіз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значущості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лінійної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кореляції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</a:p>
          <a:p>
            <a:pPr marL="442913" indent="-442913">
              <a:buFont typeface="Arial" pitchFamily="34" charset="0"/>
              <a:buChar char="•"/>
            </a:pPr>
            <a:r>
              <a:rPr lang="ru-RU" sz="2800" dirty="0" err="1" smtClean="0">
                <a:solidFill>
                  <a:schemeClr val="tx1"/>
                </a:solidFill>
              </a:rPr>
              <a:t>Кореляція</a:t>
            </a:r>
            <a:r>
              <a:rPr lang="ru-RU" sz="2800" dirty="0" smtClean="0">
                <a:solidFill>
                  <a:schemeClr val="tx1"/>
                </a:solidFill>
              </a:rPr>
              <a:t> на </a:t>
            </a:r>
            <a:r>
              <a:rPr lang="ru-RU" sz="2800" dirty="0" err="1" smtClean="0">
                <a:solidFill>
                  <a:schemeClr val="tx1"/>
                </a:solidFill>
              </a:rPr>
              <a:t>порядковій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номінальній</a:t>
            </a:r>
            <a:r>
              <a:rPr lang="ru-RU" sz="2800" dirty="0" smtClean="0">
                <a:solidFill>
                  <a:schemeClr val="tx1"/>
                </a:solidFill>
              </a:rPr>
              <a:t> шкалах. </a:t>
            </a:r>
          </a:p>
          <a:p>
            <a:pPr marL="442913" indent="-442913">
              <a:buFont typeface="Arial" pitchFamily="34" charset="0"/>
              <a:buChar char="•"/>
            </a:pPr>
            <a:r>
              <a:rPr lang="ru-RU" sz="2800" dirty="0" err="1" smtClean="0">
                <a:solidFill>
                  <a:schemeClr val="tx1"/>
                </a:solidFill>
              </a:rPr>
              <a:t>Кореляція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бісеріальна</a:t>
            </a:r>
            <a:r>
              <a:rPr lang="ru-RU" sz="2800" dirty="0" smtClean="0">
                <a:solidFill>
                  <a:schemeClr val="tx1"/>
                </a:solidFill>
              </a:rPr>
              <a:t>.  </a:t>
            </a:r>
          </a:p>
          <a:p>
            <a:pPr marL="442913" indent="-442913">
              <a:buFont typeface="Arial" pitchFamily="34" charset="0"/>
              <a:buChar char="•"/>
            </a:pPr>
            <a:r>
              <a:rPr lang="ru-RU" sz="2800" dirty="0" err="1" smtClean="0">
                <a:solidFill>
                  <a:schemeClr val="tx1"/>
                </a:solidFill>
              </a:rPr>
              <a:t>Кореляція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дихотомна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</a:p>
          <a:p>
            <a:pPr marL="442913" indent="-442913">
              <a:buFont typeface="Arial" pitchFamily="34" charset="0"/>
              <a:buChar char="•"/>
            </a:pPr>
            <a:r>
              <a:rPr lang="ru-RU" sz="2800" dirty="0" err="1" smtClean="0">
                <a:solidFill>
                  <a:schemeClr val="tx1"/>
                </a:solidFill>
              </a:rPr>
              <a:t>Таблиця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зв'язаних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ознак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  <a:endParaRPr lang="uk-UA" sz="2800" dirty="0" smtClean="0">
              <a:solidFill>
                <a:schemeClr val="tx1"/>
              </a:solidFill>
            </a:endParaRPr>
          </a:p>
          <a:p>
            <a:endParaRPr lang="uk-UA" dirty="0"/>
          </a:p>
        </p:txBody>
      </p:sp>
      <p:grpSp>
        <p:nvGrpSpPr>
          <p:cNvPr id="4" name="Группа 5"/>
          <p:cNvGrpSpPr>
            <a:grpSpLocks/>
          </p:cNvGrpSpPr>
          <p:nvPr/>
        </p:nvGrpSpPr>
        <p:grpSpPr bwMode="auto">
          <a:xfrm>
            <a:off x="2554288" y="142875"/>
            <a:ext cx="6375400" cy="1071547"/>
            <a:chOff x="515958" y="142852"/>
            <a:chExt cx="8092359" cy="1857376"/>
          </a:xfrm>
        </p:grpSpPr>
        <p:pic>
          <p:nvPicPr>
            <p:cNvPr id="5" name="Picture 4" descr="image0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5958" y="142852"/>
              <a:ext cx="6985000" cy="74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9" descr="ec-TEMPUS_e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89142" y="142852"/>
              <a:ext cx="1019175" cy="1447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79466" y="857232"/>
              <a:ext cx="7289103" cy="1142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000" b="1" dirty="0">
                  <a:solidFill>
                    <a:srgbClr val="000066"/>
                  </a:solidFill>
                  <a:latin typeface="Perpetua" pitchFamily="18" charset="0"/>
                </a:rPr>
                <a:t>TEMPUS PROJECT 145029-TEMPUS-2008-SE-JPCR</a:t>
              </a:r>
              <a:r>
                <a:rPr lang="fr-FR" b="1" dirty="0">
                  <a:latin typeface="Perpetua" pitchFamily="18" charset="0"/>
                </a:rPr>
                <a:t> </a:t>
              </a:r>
              <a:br>
                <a:rPr lang="fr-FR" b="1" dirty="0">
                  <a:latin typeface="Perpetua" pitchFamily="18" charset="0"/>
                </a:rPr>
              </a:br>
              <a:r>
                <a:rPr lang="en-US" b="1" i="1" dirty="0">
                  <a:solidFill>
                    <a:srgbClr val="000066"/>
                  </a:solidFill>
                  <a:latin typeface="Perpetua" pitchFamily="18" charset="0"/>
                </a:rPr>
                <a:t>Educational Measurements Adapted to EU Standards</a:t>
              </a:r>
              <a:endParaRPr lang="en-US" sz="2000" b="1" i="1" dirty="0">
                <a:solidFill>
                  <a:srgbClr val="000066"/>
                </a:solidFill>
                <a:latin typeface="Perpetua" pitchFamily="18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142984"/>
            <a:ext cx="7772400" cy="1262054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2.3 </a:t>
            </a:r>
            <a:r>
              <a:rPr lang="ru-RU" sz="3600" b="1" dirty="0" err="1" smtClean="0">
                <a:solidFill>
                  <a:srgbClr val="C00000"/>
                </a:solidFill>
              </a:rPr>
              <a:t>Теоретичні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основи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шкалювання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результатів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тестування</a:t>
            </a:r>
            <a:endParaRPr lang="uk-UA" sz="36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643182"/>
            <a:ext cx="8429683" cy="3857652"/>
          </a:xfrm>
        </p:spPr>
        <p:txBody>
          <a:bodyPr/>
          <a:lstStyle/>
          <a:p>
            <a:pPr marL="360363" indent="-360363">
              <a:buFont typeface="Arial" pitchFamily="34" charset="0"/>
              <a:buChar char="•"/>
            </a:pPr>
            <a:r>
              <a:rPr lang="ru-RU" sz="2200" dirty="0" err="1" smtClean="0">
                <a:solidFill>
                  <a:schemeClr val="tx1"/>
                </a:solidFill>
              </a:rPr>
              <a:t>Порядкові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шкали</a:t>
            </a:r>
            <a:r>
              <a:rPr lang="ru-RU" sz="2200" dirty="0" smtClean="0">
                <a:solidFill>
                  <a:schemeClr val="tx1"/>
                </a:solidFill>
              </a:rPr>
              <a:t>. </a:t>
            </a:r>
            <a:r>
              <a:rPr lang="ru-RU" sz="2200" dirty="0" err="1" smtClean="0">
                <a:solidFill>
                  <a:schemeClr val="tx1"/>
                </a:solidFill>
              </a:rPr>
              <a:t>Метричні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шкали</a:t>
            </a:r>
            <a:r>
              <a:rPr lang="ru-RU" sz="2200" dirty="0" smtClean="0">
                <a:solidFill>
                  <a:schemeClr val="tx1"/>
                </a:solidFill>
              </a:rPr>
              <a:t>. 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ru-RU" sz="2200" dirty="0" err="1" smtClean="0">
                <a:solidFill>
                  <a:schemeClr val="tx1"/>
                </a:solidFill>
              </a:rPr>
              <a:t>Перенесення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латентних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параметрів</a:t>
            </a:r>
            <a:r>
              <a:rPr lang="ru-RU" sz="2200" dirty="0" smtClean="0">
                <a:solidFill>
                  <a:schemeClr val="tx1"/>
                </a:solidFill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</a:rPr>
              <a:t>одержаних</a:t>
            </a:r>
            <a:r>
              <a:rPr lang="ru-RU" sz="2200" dirty="0" smtClean="0">
                <a:solidFill>
                  <a:schemeClr val="tx1"/>
                </a:solidFill>
              </a:rPr>
              <a:t> у </a:t>
            </a:r>
            <a:r>
              <a:rPr lang="ru-RU" sz="2200" dirty="0" err="1" smtClean="0">
                <a:solidFill>
                  <a:schemeClr val="tx1"/>
                </a:solidFill>
              </a:rPr>
              <a:t>паралельних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варіантах</a:t>
            </a:r>
            <a:r>
              <a:rPr lang="ru-RU" sz="2200" dirty="0" smtClean="0">
                <a:solidFill>
                  <a:schemeClr val="tx1"/>
                </a:solidFill>
              </a:rPr>
              <a:t> тесту, на </a:t>
            </a:r>
            <a:r>
              <a:rPr lang="ru-RU" sz="2200" dirty="0" err="1" smtClean="0">
                <a:solidFill>
                  <a:schemeClr val="tx1"/>
                </a:solidFill>
              </a:rPr>
              <a:t>єдину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метричну</a:t>
            </a:r>
            <a:r>
              <a:rPr lang="ru-RU" sz="2200" dirty="0" smtClean="0">
                <a:solidFill>
                  <a:schemeClr val="tx1"/>
                </a:solidFill>
              </a:rPr>
              <a:t> шкалу. 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ru-RU" sz="2200" dirty="0" err="1" smtClean="0">
                <a:solidFill>
                  <a:schemeClr val="tx1"/>
                </a:solidFill>
              </a:rPr>
              <a:t>Перетворення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єдиної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метричної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шкали</a:t>
            </a:r>
            <a:r>
              <a:rPr lang="ru-RU" sz="2200" dirty="0" smtClean="0">
                <a:solidFill>
                  <a:schemeClr val="tx1"/>
                </a:solidFill>
              </a:rPr>
              <a:t> в </a:t>
            </a:r>
            <a:r>
              <a:rPr lang="ru-RU" sz="2200" dirty="0" err="1" smtClean="0">
                <a:solidFill>
                  <a:schemeClr val="tx1"/>
                </a:solidFill>
              </a:rPr>
              <a:t>нормовану</a:t>
            </a:r>
            <a:r>
              <a:rPr lang="ru-RU" sz="2200" dirty="0" smtClean="0">
                <a:solidFill>
                  <a:schemeClr val="tx1"/>
                </a:solidFill>
              </a:rPr>
              <a:t>. </a:t>
            </a:r>
            <a:r>
              <a:rPr lang="ru-RU" sz="2200" dirty="0" err="1" smtClean="0">
                <a:solidFill>
                  <a:schemeClr val="tx1"/>
                </a:solidFill>
              </a:rPr>
              <a:t>Остаточний</a:t>
            </a:r>
            <a:r>
              <a:rPr lang="ru-RU" sz="2200" dirty="0" smtClean="0">
                <a:solidFill>
                  <a:schemeClr val="tx1"/>
                </a:solidFill>
              </a:rPr>
              <a:t> бал </a:t>
            </a:r>
            <a:r>
              <a:rPr lang="ru-RU" sz="2200" dirty="0" err="1" smtClean="0">
                <a:solidFill>
                  <a:schemeClr val="tx1"/>
                </a:solidFill>
              </a:rPr>
              <a:t>учасників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тестування</a:t>
            </a:r>
            <a:r>
              <a:rPr lang="ru-RU" sz="2200" dirty="0" smtClean="0">
                <a:solidFill>
                  <a:schemeClr val="tx1"/>
                </a:solidFill>
              </a:rPr>
              <a:t>. 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ru-RU" sz="2200" dirty="0" err="1" smtClean="0">
                <a:solidFill>
                  <a:schemeClr val="tx1"/>
                </a:solidFill>
              </a:rPr>
              <a:t>Підвищення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диференціації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учасників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тестування</a:t>
            </a:r>
            <a:r>
              <a:rPr lang="ru-RU" sz="2200" dirty="0" smtClean="0">
                <a:solidFill>
                  <a:schemeClr val="tx1"/>
                </a:solidFill>
              </a:rPr>
              <a:t>. 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ru-RU" sz="2200" dirty="0" err="1" smtClean="0">
                <a:solidFill>
                  <a:schemeClr val="tx1"/>
                </a:solidFill>
              </a:rPr>
              <a:t>Характеристична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функція</a:t>
            </a:r>
            <a:r>
              <a:rPr lang="ru-RU" sz="2200" dirty="0" smtClean="0">
                <a:solidFill>
                  <a:schemeClr val="tx1"/>
                </a:solidFill>
              </a:rPr>
              <a:t> тесту</a:t>
            </a:r>
            <a:r>
              <a:rPr lang="ru-RU" sz="2200" cap="all" dirty="0" smtClean="0">
                <a:solidFill>
                  <a:schemeClr val="tx1"/>
                </a:solidFill>
              </a:rPr>
              <a:t>. 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ru-RU" sz="2200" cap="all" dirty="0" err="1" smtClean="0">
                <a:solidFill>
                  <a:schemeClr val="tx1"/>
                </a:solidFill>
              </a:rPr>
              <a:t>П</a:t>
            </a:r>
            <a:r>
              <a:rPr lang="ru-RU" sz="2200" dirty="0" err="1" smtClean="0">
                <a:solidFill>
                  <a:schemeClr val="tx1"/>
                </a:solidFill>
              </a:rPr>
              <a:t>орівняння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тестів</a:t>
            </a:r>
            <a:r>
              <a:rPr lang="ru-RU" sz="2200" dirty="0" smtClean="0">
                <a:solidFill>
                  <a:schemeClr val="tx1"/>
                </a:solidFill>
              </a:rPr>
              <a:t> при </a:t>
            </a:r>
            <a:r>
              <a:rPr lang="ru-RU" sz="2200" dirty="0" err="1" smtClean="0">
                <a:solidFill>
                  <a:schemeClr val="tx1"/>
                </a:solidFill>
              </a:rPr>
              <a:t>конструюванні</a:t>
            </a:r>
            <a:r>
              <a:rPr lang="ru-RU" sz="2200" dirty="0" smtClean="0">
                <a:solidFill>
                  <a:schemeClr val="tx1"/>
                </a:solidFill>
              </a:rPr>
              <a:t>. </a:t>
            </a:r>
            <a:r>
              <a:rPr lang="ru-RU" sz="2200" dirty="0" err="1" smtClean="0">
                <a:solidFill>
                  <a:schemeClr val="tx1"/>
                </a:solidFill>
              </a:rPr>
              <a:t>Вирівнювання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різних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варіантів</a:t>
            </a:r>
            <a:r>
              <a:rPr lang="ru-RU" sz="2200" dirty="0" smtClean="0">
                <a:solidFill>
                  <a:schemeClr val="tx1"/>
                </a:solidFill>
              </a:rPr>
              <a:t> тесту на </a:t>
            </a:r>
            <a:r>
              <a:rPr lang="ru-RU" sz="2200" dirty="0" err="1" smtClean="0">
                <a:solidFill>
                  <a:schemeClr val="tx1"/>
                </a:solidFill>
              </a:rPr>
              <a:t>єдиній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метричній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шкалі</a:t>
            </a:r>
            <a:r>
              <a:rPr lang="ru-RU" sz="2200" dirty="0" smtClean="0">
                <a:solidFill>
                  <a:schemeClr val="tx1"/>
                </a:solidFill>
              </a:rPr>
              <a:t> у </a:t>
            </a:r>
            <a:r>
              <a:rPr lang="ru-RU" sz="2200" dirty="0" err="1" smtClean="0">
                <a:solidFill>
                  <a:schemeClr val="tx1"/>
                </a:solidFill>
              </a:rPr>
              <a:t>процесі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математичної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обробки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результатів</a:t>
            </a:r>
            <a:endParaRPr lang="uk-UA" sz="2200" dirty="0" smtClean="0">
              <a:solidFill>
                <a:schemeClr val="tx1"/>
              </a:solidFill>
            </a:endParaRPr>
          </a:p>
        </p:txBody>
      </p:sp>
      <p:grpSp>
        <p:nvGrpSpPr>
          <p:cNvPr id="4" name="Группа 5"/>
          <p:cNvGrpSpPr>
            <a:grpSpLocks/>
          </p:cNvGrpSpPr>
          <p:nvPr/>
        </p:nvGrpSpPr>
        <p:grpSpPr bwMode="auto">
          <a:xfrm>
            <a:off x="2500298" y="142875"/>
            <a:ext cx="6375400" cy="1071547"/>
            <a:chOff x="515958" y="142852"/>
            <a:chExt cx="8092359" cy="1857376"/>
          </a:xfrm>
        </p:grpSpPr>
        <p:pic>
          <p:nvPicPr>
            <p:cNvPr id="5" name="Picture 4" descr="image0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5958" y="142852"/>
              <a:ext cx="6985000" cy="74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9" descr="ec-TEMPUS_e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89142" y="142852"/>
              <a:ext cx="1019175" cy="1447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79466" y="857232"/>
              <a:ext cx="7289103" cy="1142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000" b="1" dirty="0">
                  <a:solidFill>
                    <a:srgbClr val="000066"/>
                  </a:solidFill>
                  <a:latin typeface="Perpetua" pitchFamily="18" charset="0"/>
                </a:rPr>
                <a:t>TEMPUS PROJECT 145029-TEMPUS-2008-SE-JPCR</a:t>
              </a:r>
              <a:r>
                <a:rPr lang="fr-FR" b="1" dirty="0">
                  <a:latin typeface="Perpetua" pitchFamily="18" charset="0"/>
                </a:rPr>
                <a:t> </a:t>
              </a:r>
              <a:br>
                <a:rPr lang="fr-FR" b="1" dirty="0">
                  <a:latin typeface="Perpetua" pitchFamily="18" charset="0"/>
                </a:rPr>
              </a:br>
              <a:r>
                <a:rPr lang="en-US" b="1" i="1" dirty="0">
                  <a:solidFill>
                    <a:srgbClr val="000066"/>
                  </a:solidFill>
                  <a:latin typeface="Perpetua" pitchFamily="18" charset="0"/>
                </a:rPr>
                <a:t>Educational Measurements Adapted to EU Standards</a:t>
              </a:r>
              <a:endParaRPr lang="en-US" sz="2000" b="1" i="1" dirty="0">
                <a:solidFill>
                  <a:srgbClr val="000066"/>
                </a:solidFill>
                <a:latin typeface="Perpetua" pitchFamily="18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285860"/>
            <a:ext cx="6929486" cy="642942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Попередні навчальні курси 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981208"/>
            <a:ext cx="8358246" cy="4876816"/>
          </a:xfrm>
        </p:spPr>
        <p:txBody>
          <a:bodyPr/>
          <a:lstStyle/>
          <a:p>
            <a:r>
              <a:rPr lang="ru-RU" sz="3200" dirty="0" smtClean="0"/>
              <a:t>«</a:t>
            </a:r>
            <a:r>
              <a:rPr lang="ru-RU" sz="3200" dirty="0" err="1" smtClean="0"/>
              <a:t>Вища</a:t>
            </a:r>
            <a:r>
              <a:rPr lang="ru-RU" sz="3200" dirty="0" smtClean="0"/>
              <a:t> математика», </a:t>
            </a:r>
          </a:p>
          <a:p>
            <a:r>
              <a:rPr lang="ru-RU" sz="3200" dirty="0" smtClean="0"/>
              <a:t>«</a:t>
            </a:r>
            <a:r>
              <a:rPr lang="ru-RU" sz="3200" dirty="0" err="1" smtClean="0"/>
              <a:t>Теорія</a:t>
            </a:r>
            <a:r>
              <a:rPr lang="ru-RU" sz="3200" dirty="0" smtClean="0"/>
              <a:t> </a:t>
            </a:r>
            <a:r>
              <a:rPr lang="ru-RU" sz="3200" dirty="0" err="1" smtClean="0"/>
              <a:t>ймовірностей</a:t>
            </a:r>
            <a:r>
              <a:rPr lang="ru-RU" sz="3200" dirty="0" smtClean="0"/>
              <a:t> та </a:t>
            </a:r>
            <a:r>
              <a:rPr lang="ru-RU" sz="3200" dirty="0" err="1" smtClean="0"/>
              <a:t>математична</a:t>
            </a:r>
            <a:r>
              <a:rPr lang="ru-RU" sz="3200" dirty="0" smtClean="0"/>
              <a:t> статистика», </a:t>
            </a:r>
          </a:p>
          <a:p>
            <a:pPr marL="2965450" indent="704850"/>
            <a:r>
              <a:rPr lang="ru-RU" sz="3200" dirty="0" smtClean="0"/>
              <a:t>«</a:t>
            </a:r>
            <a:r>
              <a:rPr lang="ru-RU" sz="3200" dirty="0" err="1" smtClean="0"/>
              <a:t>Педагогіка</a:t>
            </a:r>
            <a:r>
              <a:rPr lang="ru-RU" sz="3200" dirty="0" smtClean="0"/>
              <a:t>», </a:t>
            </a:r>
          </a:p>
          <a:p>
            <a:pPr marL="2965450" indent="704850"/>
            <a:r>
              <a:rPr lang="ru-RU" sz="3200" dirty="0" smtClean="0"/>
              <a:t>«</a:t>
            </a:r>
            <a:r>
              <a:rPr lang="ru-RU" sz="3200" dirty="0" err="1" smtClean="0"/>
              <a:t>Психологія</a:t>
            </a:r>
            <a:r>
              <a:rPr lang="ru-RU" sz="3200" dirty="0" smtClean="0"/>
              <a:t>», </a:t>
            </a:r>
          </a:p>
          <a:p>
            <a:r>
              <a:rPr lang="ru-RU" sz="3200" dirty="0" smtClean="0"/>
              <a:t>«</a:t>
            </a:r>
            <a:r>
              <a:rPr lang="ru-RU" sz="3200" dirty="0" err="1" smtClean="0"/>
              <a:t>Класичні</a:t>
            </a:r>
            <a:r>
              <a:rPr lang="ru-RU" sz="3200" dirty="0" smtClean="0"/>
              <a:t> </a:t>
            </a:r>
            <a:r>
              <a:rPr lang="ru-RU" sz="3200" dirty="0" err="1" smtClean="0"/>
              <a:t>тестові</a:t>
            </a:r>
            <a:r>
              <a:rPr lang="ru-RU" sz="3200" dirty="0" smtClean="0"/>
              <a:t> </a:t>
            </a:r>
            <a:r>
              <a:rPr lang="ru-RU" sz="3200" dirty="0" err="1" smtClean="0"/>
              <a:t>моделі</a:t>
            </a:r>
            <a:r>
              <a:rPr lang="ru-RU" sz="3200" dirty="0" smtClean="0"/>
              <a:t>»,</a:t>
            </a:r>
          </a:p>
          <a:p>
            <a:r>
              <a:rPr lang="ru-RU" sz="3200" dirty="0" smtClean="0"/>
              <a:t>«</a:t>
            </a:r>
            <a:r>
              <a:rPr lang="ru-RU" sz="3200" dirty="0" err="1" smtClean="0"/>
              <a:t>Математично-статистичні</a:t>
            </a:r>
            <a:r>
              <a:rPr lang="ru-RU" sz="3200" dirty="0" smtClean="0"/>
              <a:t> </a:t>
            </a:r>
            <a:r>
              <a:rPr lang="ru-RU" sz="3200" dirty="0" err="1" smtClean="0"/>
              <a:t>методи</a:t>
            </a:r>
            <a:r>
              <a:rPr lang="ru-RU" sz="3200" dirty="0" smtClean="0"/>
              <a:t> в </a:t>
            </a:r>
            <a:r>
              <a:rPr lang="ru-RU" sz="3200" dirty="0" err="1" smtClean="0"/>
              <a:t>освітніх</a:t>
            </a:r>
            <a:r>
              <a:rPr lang="ru-RU" sz="3200" dirty="0" smtClean="0"/>
              <a:t> </a:t>
            </a:r>
            <a:r>
              <a:rPr lang="ru-RU" sz="3200" dirty="0" err="1" smtClean="0"/>
              <a:t>вимірюваннях</a:t>
            </a:r>
            <a:r>
              <a:rPr lang="ru-RU" sz="3200" dirty="0" smtClean="0"/>
              <a:t>»</a:t>
            </a:r>
            <a:endParaRPr lang="uk-UA" sz="3200" dirty="0"/>
          </a:p>
        </p:txBody>
      </p:sp>
      <p:grpSp>
        <p:nvGrpSpPr>
          <p:cNvPr id="4" name="Группа 5"/>
          <p:cNvGrpSpPr>
            <a:grpSpLocks/>
          </p:cNvGrpSpPr>
          <p:nvPr/>
        </p:nvGrpSpPr>
        <p:grpSpPr bwMode="auto">
          <a:xfrm>
            <a:off x="2554288" y="142875"/>
            <a:ext cx="6375400" cy="1000109"/>
            <a:chOff x="515958" y="142852"/>
            <a:chExt cx="8092359" cy="1857376"/>
          </a:xfrm>
        </p:grpSpPr>
        <p:pic>
          <p:nvPicPr>
            <p:cNvPr id="5" name="Picture 4" descr="image0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5958" y="142852"/>
              <a:ext cx="6985000" cy="74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9" descr="ec-TEMPUS_e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89142" y="142852"/>
              <a:ext cx="1019175" cy="1447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79466" y="857232"/>
              <a:ext cx="7289103" cy="1142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000" b="1" dirty="0">
                  <a:solidFill>
                    <a:srgbClr val="000066"/>
                  </a:solidFill>
                  <a:latin typeface="Perpetua" pitchFamily="18" charset="0"/>
                </a:rPr>
                <a:t>TEMPUS PROJECT 145029-TEMPUS-2008-SE-JPCR</a:t>
              </a:r>
              <a:r>
                <a:rPr lang="fr-FR" b="1" dirty="0">
                  <a:latin typeface="Perpetua" pitchFamily="18" charset="0"/>
                </a:rPr>
                <a:t> </a:t>
              </a:r>
              <a:br>
                <a:rPr lang="fr-FR" b="1" dirty="0">
                  <a:latin typeface="Perpetua" pitchFamily="18" charset="0"/>
                </a:rPr>
              </a:br>
              <a:r>
                <a:rPr lang="en-US" b="1" i="1" dirty="0">
                  <a:solidFill>
                    <a:srgbClr val="000066"/>
                  </a:solidFill>
                  <a:latin typeface="Perpetua" pitchFamily="18" charset="0"/>
                </a:rPr>
                <a:t>Educational Measurements Adapted to EU Standards</a:t>
              </a:r>
              <a:endParaRPr lang="en-US" sz="2000" b="1" i="1" dirty="0">
                <a:solidFill>
                  <a:srgbClr val="000066"/>
                </a:solidFill>
                <a:latin typeface="Perpetu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214422"/>
            <a:ext cx="7772400" cy="642942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Різні форми викладання курсу</a:t>
            </a:r>
            <a:endParaRPr lang="uk-UA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857364"/>
            <a:ext cx="8715436" cy="450059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uk-UA" sz="2400" dirty="0" smtClean="0"/>
              <a:t>Магістрантам ОВ (випускникам фізико-математичного факультету) доцільно додати у навчальний план спецкурс з </a:t>
            </a:r>
            <a:r>
              <a:rPr lang="en-US" sz="2400" dirty="0" smtClean="0"/>
              <a:t>IRT</a:t>
            </a:r>
            <a:r>
              <a:rPr lang="uk-UA" sz="2400" dirty="0" smtClean="0"/>
              <a:t> для поглибленого вивчення окремих моделей.</a:t>
            </a:r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Магістрантам ОВ (випускникам гуманітарних спеціальностей) курс </a:t>
            </a:r>
            <a:r>
              <a:rPr lang="uk-UA" sz="2400" dirty="0" err="1" smtClean="0"/>
              <a:t>“Моделі</a:t>
            </a:r>
            <a:r>
              <a:rPr lang="uk-UA" sz="2400" dirty="0" smtClean="0"/>
              <a:t> та методи </a:t>
            </a:r>
            <a:r>
              <a:rPr lang="en-US" sz="2400" dirty="0" smtClean="0"/>
              <a:t>IRT</a:t>
            </a:r>
            <a:r>
              <a:rPr lang="uk-UA" sz="2400" dirty="0" smtClean="0"/>
              <a:t>”  доцільно викладати у значно спрощеній формі (</a:t>
            </a:r>
            <a:r>
              <a:rPr lang="uk-UA" sz="2400" dirty="0" err="1" smtClean="0"/>
              <a:t>“Основи</a:t>
            </a:r>
            <a:r>
              <a:rPr lang="uk-UA" sz="2400" dirty="0" smtClean="0"/>
              <a:t> </a:t>
            </a:r>
            <a:r>
              <a:rPr lang="en-US" sz="2400" dirty="0" smtClean="0"/>
              <a:t>IRT</a:t>
            </a:r>
            <a:r>
              <a:rPr lang="uk-UA" sz="2400" dirty="0" smtClean="0"/>
              <a:t>”).</a:t>
            </a:r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Курс </a:t>
            </a:r>
            <a:r>
              <a:rPr lang="uk-UA" sz="2400" dirty="0" err="1" smtClean="0"/>
              <a:t>“Моделі</a:t>
            </a:r>
            <a:r>
              <a:rPr lang="uk-UA" sz="2400" dirty="0" smtClean="0"/>
              <a:t> та методи </a:t>
            </a:r>
            <a:r>
              <a:rPr lang="en-US" sz="2400" dirty="0" smtClean="0"/>
              <a:t>IRT</a:t>
            </a:r>
            <a:r>
              <a:rPr lang="uk-UA" sz="2400" dirty="0" smtClean="0"/>
              <a:t>” може бути введеним до вибіркової частини навчального плану спеціальності Статистика.</a:t>
            </a:r>
          </a:p>
        </p:txBody>
      </p:sp>
      <p:grpSp>
        <p:nvGrpSpPr>
          <p:cNvPr id="4" name="Группа 5"/>
          <p:cNvGrpSpPr>
            <a:grpSpLocks/>
          </p:cNvGrpSpPr>
          <p:nvPr/>
        </p:nvGrpSpPr>
        <p:grpSpPr bwMode="auto">
          <a:xfrm>
            <a:off x="2554288" y="142875"/>
            <a:ext cx="6375400" cy="785795"/>
            <a:chOff x="515958" y="142852"/>
            <a:chExt cx="8092359" cy="1857376"/>
          </a:xfrm>
        </p:grpSpPr>
        <p:pic>
          <p:nvPicPr>
            <p:cNvPr id="5" name="Picture 4" descr="image0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5958" y="142852"/>
              <a:ext cx="6985000" cy="74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9" descr="ec-TEMPUS_e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89142" y="142852"/>
              <a:ext cx="1019175" cy="1447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79466" y="857232"/>
              <a:ext cx="7289103" cy="1142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000" b="1" dirty="0">
                  <a:solidFill>
                    <a:srgbClr val="000066"/>
                  </a:solidFill>
                  <a:latin typeface="Perpetua" pitchFamily="18" charset="0"/>
                </a:rPr>
                <a:t>TEMPUS PROJECT 145029-TEMPUS-2008-SE-JPCR</a:t>
              </a:r>
              <a:r>
                <a:rPr lang="fr-FR" b="1" dirty="0">
                  <a:latin typeface="Perpetua" pitchFamily="18" charset="0"/>
                </a:rPr>
                <a:t> </a:t>
              </a:r>
              <a:br>
                <a:rPr lang="fr-FR" b="1" dirty="0">
                  <a:latin typeface="Perpetua" pitchFamily="18" charset="0"/>
                </a:rPr>
              </a:br>
              <a:r>
                <a:rPr lang="en-US" b="1" i="1" dirty="0">
                  <a:solidFill>
                    <a:srgbClr val="000066"/>
                  </a:solidFill>
                  <a:latin typeface="Perpetua" pitchFamily="18" charset="0"/>
                </a:rPr>
                <a:t>Educational Measurements Adapted to EU Standards</a:t>
              </a:r>
              <a:endParaRPr lang="en-US" sz="2000" b="1" i="1" dirty="0">
                <a:solidFill>
                  <a:srgbClr val="000066"/>
                </a:solidFill>
                <a:latin typeface="Perpetua" pitchFamily="18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214430"/>
            <a:ext cx="7772400" cy="1000124"/>
          </a:xfrm>
        </p:spPr>
        <p:txBody>
          <a:bodyPr/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</a:rPr>
              <a:t>Виникнення теорії моделювання і параметризації педагогічних тестів</a:t>
            </a:r>
            <a:endParaRPr lang="uk-UA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3116"/>
            <a:ext cx="4234844" cy="450059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  <a:prstDash val="sysDash"/>
          </a:ln>
        </p:spPr>
        <p:txBody>
          <a:bodyPr/>
          <a:lstStyle/>
          <a:p>
            <a:pPr marL="179388" indent="-179388">
              <a:buNone/>
            </a:pPr>
            <a:endParaRPr lang="uk-UA" sz="1100" b="1" dirty="0" smtClean="0">
              <a:solidFill>
                <a:schemeClr val="tx1"/>
              </a:solidFill>
            </a:endParaRPr>
          </a:p>
          <a:p>
            <a:pPr marL="179388" indent="-179388"/>
            <a:r>
              <a:rPr lang="uk-UA" sz="2400" b="1" dirty="0" smtClean="0">
                <a:solidFill>
                  <a:schemeClr val="tx1"/>
                </a:solidFill>
              </a:rPr>
              <a:t>навіть малочутливі системи оцінок НЕ_МАЮТЬ сформованих СТАНДАРТІВ  оцінювання;</a:t>
            </a:r>
          </a:p>
          <a:p>
            <a:pPr marL="179388" indent="-179388"/>
            <a:r>
              <a:rPr lang="uk-UA" sz="2400" b="1" dirty="0" smtClean="0">
                <a:solidFill>
                  <a:schemeClr val="tx1"/>
                </a:solidFill>
              </a:rPr>
              <a:t>збільшення чутливості шкали -  збільшення СУБ’ЄКТИВІЗМУ; </a:t>
            </a:r>
          </a:p>
          <a:p>
            <a:pPr marL="179388" indent="-179388"/>
            <a:r>
              <a:rPr lang="uk-UA" sz="2400" b="1" dirty="0" smtClean="0">
                <a:solidFill>
                  <a:schemeClr val="tx1"/>
                </a:solidFill>
              </a:rPr>
              <a:t>заміна усної форми на письмову – великі ВИТРАТИ без зміни суті.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0" y="2143116"/>
            <a:ext cx="4357718" cy="4500594"/>
          </a:xfrm>
          <a:solidFill>
            <a:srgbClr val="C9F9FF"/>
          </a:solidFill>
          <a:ln>
            <a:solidFill>
              <a:srgbClr val="0070C0"/>
            </a:solidFill>
          </a:ln>
        </p:spPr>
        <p:txBody>
          <a:bodyPr/>
          <a:lstStyle/>
          <a:p>
            <a:pPr marL="179388" indent="-179388"/>
            <a:r>
              <a:rPr lang="uk-UA" sz="2400" b="1" dirty="0" smtClean="0"/>
              <a:t>процес оцінювання знань - процес ОБ'ЄКТИВНОГО вимірювання;</a:t>
            </a:r>
          </a:p>
          <a:p>
            <a:pPr marL="179388" indent="-179388"/>
            <a:r>
              <a:rPr lang="uk-UA" sz="2400" b="1" dirty="0" smtClean="0"/>
              <a:t>результати вимірювань обробляються СТАНДАРТНИМИ математичними методами;</a:t>
            </a:r>
          </a:p>
          <a:p>
            <a:pPr marL="179388" indent="-179388"/>
            <a:r>
              <a:rPr lang="uk-UA" sz="2400" b="1" dirty="0" smtClean="0"/>
              <a:t>ТЕСТ </a:t>
            </a:r>
            <a:r>
              <a:rPr lang="uk-UA" sz="2400" dirty="0" smtClean="0"/>
              <a:t>- </a:t>
            </a:r>
            <a:r>
              <a:rPr lang="uk-UA" sz="2400" b="1" dirty="0" smtClean="0"/>
              <a:t>вимірювальний ІНСТРУМЕНТ певної роздільної здатності і точності</a:t>
            </a:r>
            <a:endParaRPr lang="uk-UA" sz="2400" b="1" dirty="0" smtClean="0">
              <a:solidFill>
                <a:schemeClr val="tx1"/>
              </a:solidFill>
            </a:endParaRPr>
          </a:p>
          <a:p>
            <a:endParaRPr lang="uk-UA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4286248" y="3643314"/>
            <a:ext cx="500066" cy="1143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7" name="Группа 5"/>
          <p:cNvGrpSpPr>
            <a:grpSpLocks/>
          </p:cNvGrpSpPr>
          <p:nvPr/>
        </p:nvGrpSpPr>
        <p:grpSpPr bwMode="auto">
          <a:xfrm>
            <a:off x="2625756" y="71414"/>
            <a:ext cx="6375400" cy="1143000"/>
            <a:chOff x="515958" y="142852"/>
            <a:chExt cx="8092359" cy="1857376"/>
          </a:xfrm>
        </p:grpSpPr>
        <p:pic>
          <p:nvPicPr>
            <p:cNvPr id="8" name="Picture 4" descr="image0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5958" y="142852"/>
              <a:ext cx="6985000" cy="74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9" descr="ec-TEMPUS_e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89142" y="142852"/>
              <a:ext cx="1019175" cy="1447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579466" y="857232"/>
              <a:ext cx="7289103" cy="1142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000" b="1" dirty="0">
                  <a:solidFill>
                    <a:srgbClr val="000066"/>
                  </a:solidFill>
                  <a:latin typeface="Perpetua" pitchFamily="18" charset="0"/>
                </a:rPr>
                <a:t>TEMPUS PROJECT 145029-TEMPUS-2008-SE-JPCR</a:t>
              </a:r>
              <a:r>
                <a:rPr lang="fr-FR" b="1" dirty="0">
                  <a:latin typeface="Perpetua" pitchFamily="18" charset="0"/>
                </a:rPr>
                <a:t> </a:t>
              </a:r>
              <a:br>
                <a:rPr lang="fr-FR" b="1" dirty="0">
                  <a:latin typeface="Perpetua" pitchFamily="18" charset="0"/>
                </a:rPr>
              </a:br>
              <a:r>
                <a:rPr lang="en-US" b="1" i="1" dirty="0">
                  <a:solidFill>
                    <a:srgbClr val="000066"/>
                  </a:solidFill>
                  <a:latin typeface="Perpetua" pitchFamily="18" charset="0"/>
                </a:rPr>
                <a:t>Educational Measurements Adapted to EU Standards</a:t>
              </a:r>
              <a:endParaRPr lang="en-US" sz="2000" b="1" i="1" dirty="0">
                <a:solidFill>
                  <a:srgbClr val="000066"/>
                </a:solidFill>
                <a:latin typeface="Perpetu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" y="1214438"/>
            <a:ext cx="8858250" cy="1071554"/>
          </a:xfrm>
          <a:prstGeom prst="rect">
            <a:avLst/>
          </a:prstGeom>
        </p:spPr>
        <p:txBody>
          <a:bodyPr bIns="91440" anchor="b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200" b="1" dirty="0" smtClean="0">
                <a:solidFill>
                  <a:srgbClr val="C00000"/>
                </a:solidFill>
              </a:rPr>
              <a:t>Мета </a:t>
            </a:r>
            <a:r>
              <a:rPr lang="uk-UA" sz="3200" b="1" dirty="0">
                <a:solidFill>
                  <a:srgbClr val="C00000"/>
                </a:solidFill>
              </a:rPr>
              <a:t>викладання дисципліни </a:t>
            </a:r>
            <a:endParaRPr lang="uk-UA" sz="3200" b="1" dirty="0" smtClean="0">
              <a:solidFill>
                <a:srgbClr val="C00000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uk-UA" sz="3200" b="1" dirty="0" smtClean="0">
                <a:solidFill>
                  <a:srgbClr val="C00000"/>
                </a:solidFill>
              </a:rPr>
              <a:t>«</a:t>
            </a:r>
            <a:r>
              <a:rPr lang="uk-UA" sz="3200" b="1" dirty="0">
                <a:solidFill>
                  <a:srgbClr val="C00000"/>
                </a:solidFill>
              </a:rPr>
              <a:t>Моделі і методи I</a:t>
            </a:r>
            <a:r>
              <a:rPr lang="en-US" sz="3200" b="1" dirty="0">
                <a:solidFill>
                  <a:srgbClr val="C00000"/>
                </a:solidFill>
              </a:rPr>
              <a:t>RT</a:t>
            </a:r>
            <a:r>
              <a:rPr lang="uk-UA" sz="3200" b="1" dirty="0" smtClean="0">
                <a:solidFill>
                  <a:srgbClr val="C00000"/>
                </a:solidFill>
              </a:rPr>
              <a:t>»:</a:t>
            </a:r>
            <a:endParaRPr lang="uk-UA" sz="3200" b="1" dirty="0">
              <a:solidFill>
                <a:srgbClr val="C00000"/>
              </a:solidFill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2844" y="3000372"/>
            <a:ext cx="8786844" cy="385762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uk-UA" sz="3600" b="1" dirty="0" smtClean="0"/>
              <a:t>Забезпечення теоретичної підготовки </a:t>
            </a:r>
            <a:r>
              <a:rPr lang="uk-UA" sz="3600" b="1" dirty="0"/>
              <a:t>фахівців </a:t>
            </a:r>
            <a:endParaRPr lang="uk-UA" sz="3600" b="1" dirty="0" smtClean="0"/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uk-UA" sz="3600" b="1" dirty="0" smtClean="0"/>
              <a:t>системи </a:t>
            </a:r>
            <a:r>
              <a:rPr lang="uk-UA" sz="3600" b="1" dirty="0"/>
              <a:t>вищої та середньої </a:t>
            </a:r>
            <a:r>
              <a:rPr lang="uk-UA" sz="3600" b="1" dirty="0" smtClean="0"/>
              <a:t>освіти,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uk-UA" sz="3600" dirty="0" smtClean="0"/>
              <a:t>які навчаються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uk-UA" sz="3600" b="1" dirty="0" smtClean="0"/>
              <a:t>за напрямом «Специфічні категорії» на спеціальності </a:t>
            </a:r>
            <a:r>
              <a:rPr lang="uk-UA" sz="3600" b="1" i="1" dirty="0" smtClean="0"/>
              <a:t>8.</a:t>
            </a:r>
            <a:r>
              <a:rPr lang="en-US" sz="3600" b="1" i="1" smtClean="0"/>
              <a:t>180122</a:t>
            </a:r>
            <a:r>
              <a:rPr lang="uk-UA" sz="3600" b="1" i="1" dirty="0" smtClean="0"/>
              <a:t>  </a:t>
            </a:r>
            <a:r>
              <a:rPr lang="uk-UA" sz="3600" b="1" i="1" dirty="0" smtClean="0"/>
              <a:t>«Освітні вимірювання»</a:t>
            </a:r>
            <a:endParaRPr lang="uk-UA" sz="3600" b="1" dirty="0" smtClean="0"/>
          </a:p>
          <a:p>
            <a:pPr marL="273050" indent="-273050" fontAlgn="auto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endParaRPr lang="en-US" sz="26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7172" name="Группа 5"/>
          <p:cNvGrpSpPr>
            <a:grpSpLocks/>
          </p:cNvGrpSpPr>
          <p:nvPr/>
        </p:nvGrpSpPr>
        <p:grpSpPr bwMode="auto">
          <a:xfrm>
            <a:off x="2554288" y="142875"/>
            <a:ext cx="6375400" cy="1143000"/>
            <a:chOff x="515958" y="142852"/>
            <a:chExt cx="8092359" cy="1857376"/>
          </a:xfrm>
        </p:grpSpPr>
        <p:pic>
          <p:nvPicPr>
            <p:cNvPr id="7173" name="Picture 4" descr="image0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5958" y="142852"/>
              <a:ext cx="6985000" cy="74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4" name="Picture 9" descr="ec-TEMPUS_e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89142" y="142852"/>
              <a:ext cx="1019175" cy="1447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5" name="Rectangle 6"/>
            <p:cNvSpPr>
              <a:spLocks noChangeArrowheads="1"/>
            </p:cNvSpPr>
            <p:nvPr/>
          </p:nvSpPr>
          <p:spPr bwMode="auto">
            <a:xfrm>
              <a:off x="579466" y="857232"/>
              <a:ext cx="7289103" cy="1142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000" b="1" dirty="0">
                  <a:solidFill>
                    <a:srgbClr val="000066"/>
                  </a:solidFill>
                  <a:latin typeface="Perpetua" pitchFamily="18" charset="0"/>
                </a:rPr>
                <a:t>TEMPUS PROJECT 145029-TEMPUS-2008-SE-JPCR</a:t>
              </a:r>
              <a:r>
                <a:rPr lang="fr-FR" b="1" dirty="0">
                  <a:latin typeface="Perpetua" pitchFamily="18" charset="0"/>
                </a:rPr>
                <a:t> </a:t>
              </a:r>
              <a:br>
                <a:rPr lang="fr-FR" b="1" dirty="0">
                  <a:latin typeface="Perpetua" pitchFamily="18" charset="0"/>
                </a:rPr>
              </a:br>
              <a:r>
                <a:rPr lang="en-US" b="1" i="1" dirty="0">
                  <a:solidFill>
                    <a:srgbClr val="000066"/>
                  </a:solidFill>
                  <a:latin typeface="Perpetua" pitchFamily="18" charset="0"/>
                </a:rPr>
                <a:t>Educational Measurements Adapted to EU Standards</a:t>
              </a:r>
              <a:endParaRPr lang="en-US" sz="2000" b="1" i="1" dirty="0">
                <a:solidFill>
                  <a:srgbClr val="000066"/>
                </a:solidFill>
                <a:latin typeface="Perpetu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357298"/>
            <a:ext cx="7772400" cy="785818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Зміст навчальної програми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314" y="2500306"/>
            <a:ext cx="8929718" cy="4310062"/>
          </a:xfrm>
        </p:spPr>
        <p:txBody>
          <a:bodyPr/>
          <a:lstStyle/>
          <a:p>
            <a:r>
              <a:rPr lang="uk-UA" b="1" u="sng" cap="all" dirty="0" smtClean="0">
                <a:solidFill>
                  <a:srgbClr val="C00000"/>
                </a:solidFill>
              </a:rPr>
              <a:t>ЗМІСТОВИЙ Модуль </a:t>
            </a:r>
            <a:r>
              <a:rPr lang="en-US" sz="2800" b="1" u="sng" cap="all" dirty="0" smtClean="0">
                <a:solidFill>
                  <a:srgbClr val="C00000"/>
                </a:solidFill>
              </a:rPr>
              <a:t>I</a:t>
            </a:r>
            <a:r>
              <a:rPr lang="en-US" b="1" cap="all" dirty="0" smtClean="0">
                <a:solidFill>
                  <a:srgbClr val="C00000"/>
                </a:solidFill>
              </a:rPr>
              <a:t> </a:t>
            </a:r>
            <a:r>
              <a:rPr lang="uk-UA" b="1" dirty="0" smtClean="0">
                <a:solidFill>
                  <a:srgbClr val="C00000"/>
                </a:solidFill>
              </a:rPr>
              <a:t>Вступ до </a:t>
            </a:r>
            <a:r>
              <a:rPr lang="en-US" b="1" dirty="0" smtClean="0">
                <a:solidFill>
                  <a:srgbClr val="C00000"/>
                </a:solidFill>
              </a:rPr>
              <a:t>IRT</a:t>
            </a:r>
            <a:endParaRPr lang="uk-UA" b="1" dirty="0" smtClean="0">
              <a:solidFill>
                <a:srgbClr val="C00000"/>
              </a:solidFill>
            </a:endParaRPr>
          </a:p>
          <a:p>
            <a:pPr marL="720725" indent="-360363">
              <a:buFont typeface="Arial" pitchFamily="34" charset="0"/>
              <a:buChar char="•"/>
            </a:pPr>
            <a:r>
              <a:rPr lang="uk-UA" sz="2300" b="1" dirty="0" smtClean="0">
                <a:solidFill>
                  <a:schemeClr val="tx1"/>
                </a:solidFill>
              </a:rPr>
              <a:t>1.1 Основні поняття і термінологія</a:t>
            </a:r>
          </a:p>
          <a:p>
            <a:pPr marL="720725" indent="-360363">
              <a:buFont typeface="Arial" pitchFamily="34" charset="0"/>
              <a:buChar char="•"/>
            </a:pPr>
            <a:r>
              <a:rPr lang="ru-RU" sz="2300" b="1" dirty="0" smtClean="0">
                <a:solidFill>
                  <a:schemeClr val="tx1"/>
                </a:solidFill>
              </a:rPr>
              <a:t>1.2 </a:t>
            </a:r>
            <a:r>
              <a:rPr lang="ru-RU" sz="2300" b="1" dirty="0" err="1" smtClean="0">
                <a:solidFill>
                  <a:schemeClr val="tx1"/>
                </a:solidFill>
              </a:rPr>
              <a:t>Оцінювання</a:t>
            </a:r>
            <a:r>
              <a:rPr lang="ru-RU" sz="2300" b="1" dirty="0" smtClean="0">
                <a:solidFill>
                  <a:schemeClr val="tx1"/>
                </a:solidFill>
              </a:rPr>
              <a:t> </a:t>
            </a:r>
            <a:r>
              <a:rPr lang="ru-RU" sz="2300" b="1" dirty="0" err="1" smtClean="0">
                <a:solidFill>
                  <a:schemeClr val="tx1"/>
                </a:solidFill>
              </a:rPr>
              <a:t>латентних</a:t>
            </a:r>
            <a:r>
              <a:rPr lang="ru-RU" sz="2300" b="1" dirty="0" smtClean="0">
                <a:solidFill>
                  <a:schemeClr val="tx1"/>
                </a:solidFill>
              </a:rPr>
              <a:t> </a:t>
            </a:r>
            <a:r>
              <a:rPr lang="ru-RU" sz="2300" b="1" dirty="0" err="1" smtClean="0">
                <a:solidFill>
                  <a:schemeClr val="tx1"/>
                </a:solidFill>
              </a:rPr>
              <a:t>параметрів</a:t>
            </a:r>
            <a:r>
              <a:rPr lang="ru-RU" sz="2300" b="1" dirty="0" smtClean="0">
                <a:solidFill>
                  <a:schemeClr val="tx1"/>
                </a:solidFill>
              </a:rPr>
              <a:t> та </a:t>
            </a:r>
            <a:r>
              <a:rPr lang="ru-RU" sz="2300" b="1" dirty="0" err="1" smtClean="0">
                <a:solidFill>
                  <a:schemeClr val="tx1"/>
                </a:solidFill>
              </a:rPr>
              <a:t>точності</a:t>
            </a:r>
            <a:r>
              <a:rPr lang="ru-RU" sz="2300" b="1" dirty="0" smtClean="0">
                <a:solidFill>
                  <a:schemeClr val="tx1"/>
                </a:solidFill>
              </a:rPr>
              <a:t> </a:t>
            </a:r>
            <a:r>
              <a:rPr lang="ru-RU" sz="2300" b="1" dirty="0" err="1" smtClean="0">
                <a:solidFill>
                  <a:schemeClr val="tx1"/>
                </a:solidFill>
              </a:rPr>
              <a:t>параметризації</a:t>
            </a:r>
            <a:endParaRPr lang="ru-RU" sz="2300" b="1" dirty="0" smtClean="0">
              <a:solidFill>
                <a:schemeClr val="tx1"/>
              </a:solidFill>
            </a:endParaRPr>
          </a:p>
          <a:p>
            <a:pPr marL="1163638" indent="-1163638"/>
            <a:r>
              <a:rPr lang="ru-RU" b="1" cap="all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ru-RU" b="1" u="sng" cap="all" dirty="0" smtClean="0">
                <a:solidFill>
                  <a:srgbClr val="C00000"/>
                </a:solidFill>
              </a:rPr>
              <a:t>ЗМІСТОВИЙ Модуль</a:t>
            </a:r>
            <a:r>
              <a:rPr lang="ru-RU" sz="2800" b="1" u="sng" cap="all" dirty="0" smtClean="0">
                <a:solidFill>
                  <a:srgbClr val="C00000"/>
                </a:solidFill>
              </a:rPr>
              <a:t> II </a:t>
            </a:r>
            <a:r>
              <a:rPr lang="en-US" b="1" cap="all" dirty="0" smtClean="0">
                <a:solidFill>
                  <a:srgbClr val="C00000"/>
                </a:solidFill>
              </a:rPr>
              <a:t> </a:t>
            </a:r>
            <a:r>
              <a:rPr lang="ru-RU" b="1" cap="all" dirty="0" err="1" smtClean="0">
                <a:solidFill>
                  <a:srgbClr val="C00000"/>
                </a:solidFill>
              </a:rPr>
              <a:t>О</a:t>
            </a:r>
            <a:r>
              <a:rPr lang="ru-RU" b="1" dirty="0" err="1" smtClean="0">
                <a:solidFill>
                  <a:srgbClr val="C00000"/>
                </a:solidFill>
              </a:rPr>
              <a:t>сновні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математичні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моделі</a:t>
            </a:r>
            <a:r>
              <a:rPr lang="ru-RU" b="1" dirty="0" smtClean="0">
                <a:solidFill>
                  <a:srgbClr val="C00000"/>
                </a:solidFill>
              </a:rPr>
              <a:t> та </a:t>
            </a:r>
            <a:r>
              <a:rPr lang="ru-RU" b="1" dirty="0" err="1" smtClean="0">
                <a:solidFill>
                  <a:srgbClr val="C00000"/>
                </a:solidFill>
              </a:rPr>
              <a:t>методи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сучасної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теорії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тестування</a:t>
            </a:r>
            <a:r>
              <a:rPr lang="ru-RU" b="1" dirty="0" smtClean="0">
                <a:solidFill>
                  <a:srgbClr val="C00000"/>
                </a:solidFill>
              </a:rPr>
              <a:t> в </a:t>
            </a:r>
            <a:r>
              <a:rPr lang="ru-RU" b="1" dirty="0" err="1" smtClean="0">
                <a:solidFill>
                  <a:srgbClr val="C00000"/>
                </a:solidFill>
              </a:rPr>
              <a:t>освіті</a:t>
            </a:r>
            <a:endParaRPr lang="uk-UA" b="1" dirty="0" smtClean="0">
              <a:solidFill>
                <a:srgbClr val="C00000"/>
              </a:solidFill>
            </a:endParaRPr>
          </a:p>
          <a:p>
            <a:pPr marL="720725" indent="-360363">
              <a:buFont typeface="Arial" pitchFamily="34" charset="0"/>
              <a:buChar char="•"/>
            </a:pPr>
            <a:r>
              <a:rPr lang="uk-UA" sz="2300" b="1" dirty="0" smtClean="0">
                <a:solidFill>
                  <a:schemeClr val="tx1"/>
                </a:solidFill>
              </a:rPr>
              <a:t>2.1 С</a:t>
            </a:r>
            <a:r>
              <a:rPr lang="ru-RU" sz="2300" b="1" dirty="0" err="1" smtClean="0">
                <a:solidFill>
                  <a:schemeClr val="tx1"/>
                </a:solidFill>
              </a:rPr>
              <a:t>татистична</a:t>
            </a:r>
            <a:r>
              <a:rPr lang="ru-RU" sz="2300" b="1" dirty="0" smtClean="0">
                <a:solidFill>
                  <a:schemeClr val="tx1"/>
                </a:solidFill>
              </a:rPr>
              <a:t> </a:t>
            </a:r>
            <a:r>
              <a:rPr lang="ru-RU" sz="2300" b="1" dirty="0" err="1" smtClean="0">
                <a:solidFill>
                  <a:schemeClr val="tx1"/>
                </a:solidFill>
              </a:rPr>
              <a:t>перевірка</a:t>
            </a:r>
            <a:r>
              <a:rPr lang="ru-RU" sz="2300" b="1" dirty="0" smtClean="0">
                <a:solidFill>
                  <a:schemeClr val="tx1"/>
                </a:solidFill>
              </a:rPr>
              <a:t> </a:t>
            </a:r>
            <a:r>
              <a:rPr lang="ru-RU" sz="2300" b="1" dirty="0" err="1" smtClean="0">
                <a:solidFill>
                  <a:schemeClr val="tx1"/>
                </a:solidFill>
              </a:rPr>
              <a:t>гіпотез</a:t>
            </a:r>
            <a:r>
              <a:rPr lang="ru-RU" sz="2300" b="1" dirty="0" smtClean="0">
                <a:solidFill>
                  <a:schemeClr val="tx1"/>
                </a:solidFill>
              </a:rPr>
              <a:t> </a:t>
            </a:r>
            <a:r>
              <a:rPr lang="ru-RU" sz="2300" b="1" dirty="0" err="1" smtClean="0">
                <a:solidFill>
                  <a:schemeClr val="tx1"/>
                </a:solidFill>
              </a:rPr>
              <a:t>тестування</a:t>
            </a:r>
            <a:endParaRPr lang="uk-UA" sz="2300" b="1" dirty="0" smtClean="0">
              <a:solidFill>
                <a:schemeClr val="tx1"/>
              </a:solidFill>
            </a:endParaRPr>
          </a:p>
          <a:p>
            <a:pPr marL="720725" indent="-360363">
              <a:buFont typeface="Arial" pitchFamily="34" charset="0"/>
              <a:buChar char="•"/>
            </a:pPr>
            <a:r>
              <a:rPr lang="ru-RU" sz="2300" b="1" dirty="0" smtClean="0">
                <a:solidFill>
                  <a:schemeClr val="tx1"/>
                </a:solidFill>
              </a:rPr>
              <a:t>2.2 </a:t>
            </a:r>
            <a:r>
              <a:rPr lang="ru-RU" sz="2300" b="1" dirty="0" err="1" smtClean="0">
                <a:solidFill>
                  <a:schemeClr val="tx1"/>
                </a:solidFill>
              </a:rPr>
              <a:t>Елементи</a:t>
            </a:r>
            <a:r>
              <a:rPr lang="ru-RU" sz="2300" b="1" dirty="0" smtClean="0">
                <a:solidFill>
                  <a:schemeClr val="tx1"/>
                </a:solidFill>
              </a:rPr>
              <a:t> </a:t>
            </a:r>
            <a:r>
              <a:rPr lang="ru-RU" sz="2300" b="1" dirty="0" err="1" smtClean="0">
                <a:solidFill>
                  <a:schemeClr val="tx1"/>
                </a:solidFill>
              </a:rPr>
              <a:t>регресії</a:t>
            </a:r>
            <a:r>
              <a:rPr lang="ru-RU" sz="2300" b="1" dirty="0" smtClean="0">
                <a:solidFill>
                  <a:schemeClr val="tx1"/>
                </a:solidFill>
              </a:rPr>
              <a:t> </a:t>
            </a:r>
            <a:r>
              <a:rPr lang="ru-RU" sz="2300" b="1" dirty="0" err="1" smtClean="0">
                <a:solidFill>
                  <a:schemeClr val="tx1"/>
                </a:solidFill>
              </a:rPr>
              <a:t>і</a:t>
            </a:r>
            <a:r>
              <a:rPr lang="ru-RU" sz="2300" b="1" dirty="0" smtClean="0">
                <a:solidFill>
                  <a:schemeClr val="tx1"/>
                </a:solidFill>
              </a:rPr>
              <a:t> </a:t>
            </a:r>
            <a:r>
              <a:rPr lang="ru-RU" sz="2300" b="1" dirty="0" err="1" smtClean="0">
                <a:solidFill>
                  <a:schemeClr val="tx1"/>
                </a:solidFill>
              </a:rPr>
              <a:t>кореляції</a:t>
            </a:r>
            <a:r>
              <a:rPr lang="ru-RU" sz="2300" b="1" dirty="0" smtClean="0">
                <a:solidFill>
                  <a:schemeClr val="tx1"/>
                </a:solidFill>
              </a:rPr>
              <a:t> в ОВ</a:t>
            </a:r>
            <a:endParaRPr lang="uk-UA" sz="2300" b="1" dirty="0" smtClean="0">
              <a:solidFill>
                <a:schemeClr val="tx1"/>
              </a:solidFill>
            </a:endParaRPr>
          </a:p>
          <a:p>
            <a:pPr marL="720725" indent="-360363">
              <a:buFont typeface="Arial" pitchFamily="34" charset="0"/>
              <a:buChar char="•"/>
            </a:pPr>
            <a:r>
              <a:rPr lang="ru-RU" sz="2300" b="1" dirty="0" smtClean="0">
                <a:solidFill>
                  <a:schemeClr val="tx1"/>
                </a:solidFill>
              </a:rPr>
              <a:t>2.3 </a:t>
            </a:r>
            <a:r>
              <a:rPr lang="ru-RU" sz="2300" b="1" dirty="0" err="1" smtClean="0">
                <a:solidFill>
                  <a:schemeClr val="tx1"/>
                </a:solidFill>
              </a:rPr>
              <a:t>Теоретичні</a:t>
            </a:r>
            <a:r>
              <a:rPr lang="ru-RU" sz="2300" b="1" dirty="0" smtClean="0">
                <a:solidFill>
                  <a:schemeClr val="tx1"/>
                </a:solidFill>
              </a:rPr>
              <a:t> </a:t>
            </a:r>
            <a:r>
              <a:rPr lang="ru-RU" sz="2300" b="1" dirty="0" err="1" smtClean="0">
                <a:solidFill>
                  <a:schemeClr val="tx1"/>
                </a:solidFill>
              </a:rPr>
              <a:t>основи</a:t>
            </a:r>
            <a:r>
              <a:rPr lang="ru-RU" sz="2300" b="1" dirty="0" smtClean="0">
                <a:solidFill>
                  <a:schemeClr val="tx1"/>
                </a:solidFill>
              </a:rPr>
              <a:t> </a:t>
            </a:r>
            <a:r>
              <a:rPr lang="ru-RU" sz="2300" b="1" dirty="0" err="1" smtClean="0">
                <a:solidFill>
                  <a:schemeClr val="tx1"/>
                </a:solidFill>
              </a:rPr>
              <a:t>шкалювання</a:t>
            </a:r>
            <a:r>
              <a:rPr lang="ru-RU" sz="2300" b="1" dirty="0" smtClean="0">
                <a:solidFill>
                  <a:schemeClr val="tx1"/>
                </a:solidFill>
              </a:rPr>
              <a:t> </a:t>
            </a:r>
            <a:r>
              <a:rPr lang="ru-RU" sz="2300" b="1" dirty="0" err="1" smtClean="0">
                <a:solidFill>
                  <a:schemeClr val="tx1"/>
                </a:solidFill>
              </a:rPr>
              <a:t>результатів</a:t>
            </a:r>
            <a:r>
              <a:rPr lang="ru-RU" sz="2300" b="1" dirty="0" smtClean="0">
                <a:solidFill>
                  <a:schemeClr val="tx1"/>
                </a:solidFill>
              </a:rPr>
              <a:t> </a:t>
            </a:r>
            <a:r>
              <a:rPr lang="ru-RU" sz="2300" b="1" dirty="0" err="1" smtClean="0">
                <a:solidFill>
                  <a:schemeClr val="tx1"/>
                </a:solidFill>
              </a:rPr>
              <a:t>тестування</a:t>
            </a:r>
            <a:endParaRPr lang="uk-UA" sz="2300" b="1" dirty="0" smtClean="0">
              <a:solidFill>
                <a:schemeClr val="tx1"/>
              </a:solidFill>
            </a:endParaRPr>
          </a:p>
          <a:p>
            <a:endParaRPr lang="uk-UA" dirty="0"/>
          </a:p>
        </p:txBody>
      </p:sp>
      <p:grpSp>
        <p:nvGrpSpPr>
          <p:cNvPr id="4" name="Группа 5"/>
          <p:cNvGrpSpPr>
            <a:grpSpLocks/>
          </p:cNvGrpSpPr>
          <p:nvPr/>
        </p:nvGrpSpPr>
        <p:grpSpPr bwMode="auto">
          <a:xfrm>
            <a:off x="2554288" y="142875"/>
            <a:ext cx="6375400" cy="1071547"/>
            <a:chOff x="515958" y="142852"/>
            <a:chExt cx="8092359" cy="1857376"/>
          </a:xfrm>
        </p:grpSpPr>
        <p:pic>
          <p:nvPicPr>
            <p:cNvPr id="5" name="Picture 4" descr="image0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5958" y="142852"/>
              <a:ext cx="6985000" cy="74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9" descr="ec-TEMPUS_e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89142" y="142852"/>
              <a:ext cx="1019175" cy="1447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79466" y="857232"/>
              <a:ext cx="7289103" cy="1142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000" b="1">
                  <a:solidFill>
                    <a:srgbClr val="000066"/>
                  </a:solidFill>
                  <a:latin typeface="Perpetua" pitchFamily="18" charset="0"/>
                </a:rPr>
                <a:t>TEMPUS PROJECT 145029-TEMPUS-2008-SE-JPCR</a:t>
              </a:r>
              <a:r>
                <a:rPr lang="fr-FR" b="1">
                  <a:latin typeface="Perpetua" pitchFamily="18" charset="0"/>
                </a:rPr>
                <a:t> </a:t>
              </a:r>
              <a:br>
                <a:rPr lang="fr-FR" b="1">
                  <a:latin typeface="Perpetua" pitchFamily="18" charset="0"/>
                </a:rPr>
              </a:br>
              <a:r>
                <a:rPr lang="en-US" b="1" i="1">
                  <a:solidFill>
                    <a:srgbClr val="000066"/>
                  </a:solidFill>
                  <a:latin typeface="Perpetua" pitchFamily="18" charset="0"/>
                </a:rPr>
                <a:t>Educational Measurements Adapted to EU Standards</a:t>
              </a:r>
              <a:endParaRPr lang="en-US" sz="2000" b="1" i="1">
                <a:solidFill>
                  <a:srgbClr val="000066"/>
                </a:solidFill>
                <a:latin typeface="Perpetu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285860"/>
            <a:ext cx="7772400" cy="885839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1.1 Основні поняття і термінологія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762252"/>
            <a:ext cx="7772400" cy="3667144"/>
          </a:xfrm>
        </p:spPr>
        <p:txBody>
          <a:bodyPr/>
          <a:lstStyle/>
          <a:p>
            <a:pPr marL="263525" indent="-263525">
              <a:buFont typeface="Arial" pitchFamily="34" charset="0"/>
              <a:buChar char="•"/>
            </a:pPr>
            <a:r>
              <a:rPr lang="ru-RU" sz="2800" dirty="0" err="1" smtClean="0">
                <a:solidFill>
                  <a:schemeClr val="tx1"/>
                </a:solidFill>
              </a:rPr>
              <a:t>Латентні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параметри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складності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завдання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рівня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підготовленості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учасника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тестування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ru-RU" sz="2800" dirty="0" err="1" smtClean="0">
                <a:solidFill>
                  <a:schemeClr val="tx1"/>
                </a:solidFill>
              </a:rPr>
              <a:t>Логістичні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моделі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Раша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Бірнбаума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ru-RU" sz="2800" dirty="0" err="1" smtClean="0">
                <a:solidFill>
                  <a:schemeClr val="tx1"/>
                </a:solidFill>
              </a:rPr>
              <a:t>Матриця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відповідей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ru-RU" sz="2800" dirty="0" err="1" smtClean="0">
                <a:solidFill>
                  <a:schemeClr val="tx1"/>
                </a:solidFill>
              </a:rPr>
              <a:t>Первинні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бали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</a:rPr>
              <a:t>Достатня</a:t>
            </a:r>
            <a:r>
              <a:rPr lang="ru-RU" sz="2800" dirty="0" smtClean="0">
                <a:solidFill>
                  <a:schemeClr val="tx1"/>
                </a:solidFill>
              </a:rPr>
              <a:t> статистика. 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ru-RU" sz="2800" dirty="0" err="1" smtClean="0">
                <a:solidFill>
                  <a:schemeClr val="tx1"/>
                </a:solidFill>
              </a:rPr>
              <a:t>Редукція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матриці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відповідей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ru-RU" sz="2800" dirty="0" err="1" smtClean="0">
                <a:solidFill>
                  <a:schemeClr val="tx1"/>
                </a:solidFill>
              </a:rPr>
              <a:t>Тестування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відносне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абсолютне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  <a:endParaRPr lang="uk-UA" sz="2800" dirty="0" smtClean="0">
              <a:solidFill>
                <a:schemeClr val="tx1"/>
              </a:solidFill>
            </a:endParaRPr>
          </a:p>
          <a:p>
            <a:endParaRPr lang="uk-UA" dirty="0">
              <a:solidFill>
                <a:schemeClr val="tx1"/>
              </a:solidFill>
            </a:endParaRPr>
          </a:p>
        </p:txBody>
      </p:sp>
      <p:grpSp>
        <p:nvGrpSpPr>
          <p:cNvPr id="4" name="Группа 5"/>
          <p:cNvGrpSpPr>
            <a:grpSpLocks/>
          </p:cNvGrpSpPr>
          <p:nvPr/>
        </p:nvGrpSpPr>
        <p:grpSpPr bwMode="auto">
          <a:xfrm>
            <a:off x="2554288" y="142875"/>
            <a:ext cx="6375400" cy="1071547"/>
            <a:chOff x="515958" y="142852"/>
            <a:chExt cx="8092359" cy="1857376"/>
          </a:xfrm>
        </p:grpSpPr>
        <p:pic>
          <p:nvPicPr>
            <p:cNvPr id="5" name="Picture 4" descr="image0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5958" y="142852"/>
              <a:ext cx="6985000" cy="74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9" descr="ec-TEMPUS_e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89142" y="142852"/>
              <a:ext cx="1019175" cy="1447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79466" y="857232"/>
              <a:ext cx="7289103" cy="1142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000" b="1" dirty="0">
                  <a:solidFill>
                    <a:srgbClr val="000066"/>
                  </a:solidFill>
                  <a:latin typeface="Perpetua" pitchFamily="18" charset="0"/>
                </a:rPr>
                <a:t>TEMPUS PROJECT 145029-TEMPUS-2008-SE-JPCR</a:t>
              </a:r>
              <a:r>
                <a:rPr lang="fr-FR" b="1" dirty="0">
                  <a:latin typeface="Perpetua" pitchFamily="18" charset="0"/>
                </a:rPr>
                <a:t> </a:t>
              </a:r>
              <a:br>
                <a:rPr lang="fr-FR" b="1" dirty="0">
                  <a:latin typeface="Perpetua" pitchFamily="18" charset="0"/>
                </a:rPr>
              </a:br>
              <a:r>
                <a:rPr lang="en-US" b="1" i="1" dirty="0">
                  <a:solidFill>
                    <a:srgbClr val="000066"/>
                  </a:solidFill>
                  <a:latin typeface="Perpetua" pitchFamily="18" charset="0"/>
                </a:rPr>
                <a:t>Educational Measurements Adapted to EU Standards</a:t>
              </a:r>
              <a:endParaRPr lang="en-US" sz="2000" b="1" i="1" dirty="0">
                <a:solidFill>
                  <a:srgbClr val="000066"/>
                </a:solidFill>
                <a:latin typeface="Perpetua" pitchFamily="18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914400" y="1011206"/>
            <a:ext cx="7772400" cy="703282"/>
          </a:xfrm>
        </p:spPr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Модель </a:t>
            </a:r>
            <a:r>
              <a:rPr lang="uk-UA" b="1" dirty="0" err="1" smtClean="0">
                <a:solidFill>
                  <a:srgbClr val="C00000"/>
                </a:solidFill>
              </a:rPr>
              <a:t>Раша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472518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err="1" smtClean="0">
                <a:solidFill>
                  <a:schemeClr val="tx1"/>
                </a:solidFill>
              </a:rPr>
              <a:t>Однопараметрична</a:t>
            </a:r>
            <a:r>
              <a:rPr lang="uk-UA" dirty="0" smtClean="0">
                <a:solidFill>
                  <a:schemeClr val="tx1"/>
                </a:solidFill>
              </a:rPr>
              <a:t> модель функції успіху</a:t>
            </a:r>
          </a:p>
          <a:p>
            <a:pPr marL="715963">
              <a:buNone/>
            </a:pP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s - </a:t>
            </a:r>
            <a:r>
              <a:rPr lang="uk-UA" sz="2000" dirty="0" smtClean="0">
                <a:solidFill>
                  <a:schemeClr val="tx1"/>
                </a:solidFill>
              </a:rPr>
              <a:t>рівень підготовленості учасника тестування, </a:t>
            </a:r>
          </a:p>
          <a:p>
            <a:pPr marL="715963">
              <a:buNone/>
            </a:pPr>
            <a:r>
              <a:rPr lang="en-US" sz="2000" i="1" dirty="0" smtClean="0">
                <a:solidFill>
                  <a:schemeClr val="tx1"/>
                </a:solidFill>
              </a:rPr>
              <a:t>t</a:t>
            </a:r>
            <a:r>
              <a:rPr lang="ru-RU" sz="2000" dirty="0" smtClean="0">
                <a:solidFill>
                  <a:schemeClr val="tx1"/>
                </a:solidFill>
              </a:rPr>
              <a:t> – </a:t>
            </a:r>
            <a:r>
              <a:rPr lang="uk-UA" sz="2000" dirty="0" smtClean="0">
                <a:solidFill>
                  <a:schemeClr val="tx1"/>
                </a:solidFill>
              </a:rPr>
              <a:t>складність тестового завдання, </a:t>
            </a:r>
          </a:p>
          <a:p>
            <a:pPr marL="715963">
              <a:buNone/>
            </a:pPr>
            <a:r>
              <a:rPr lang="ru-RU" sz="2000" i="1" dirty="0" err="1" smtClean="0">
                <a:solidFill>
                  <a:schemeClr val="tx1"/>
                </a:solidFill>
              </a:rPr>
              <a:t>p</a:t>
            </a:r>
            <a:r>
              <a:rPr lang="ru-RU" sz="2000" dirty="0" smtClean="0">
                <a:solidFill>
                  <a:schemeClr val="tx1"/>
                </a:solidFill>
              </a:rPr>
              <a:t> – </a:t>
            </a:r>
            <a:r>
              <a:rPr lang="uk-UA" sz="2000" dirty="0" smtClean="0">
                <a:solidFill>
                  <a:schemeClr val="tx1"/>
                </a:solidFill>
              </a:rPr>
              <a:t>імовірність вірного виконання завдання.</a:t>
            </a:r>
          </a:p>
          <a:p>
            <a:pPr>
              <a:buNone/>
            </a:pPr>
            <a:r>
              <a:rPr lang="uk-UA" dirty="0" smtClean="0">
                <a:solidFill>
                  <a:schemeClr val="tx1"/>
                </a:solidFill>
              </a:rPr>
              <a:t>Нові змінні </a:t>
            </a:r>
          </a:p>
          <a:p>
            <a:pPr marL="0" indent="0">
              <a:buNone/>
            </a:pP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2000" dirty="0" smtClean="0">
                <a:solidFill>
                  <a:schemeClr val="tx1"/>
                </a:solidFill>
              </a:rPr>
              <a:t>      Характеристичні функції рівня підготовки      та рівня складності                   </a:t>
            </a:r>
            <a:endParaRPr lang="uk-UA" sz="2000" dirty="0">
              <a:solidFill>
                <a:schemeClr val="tx1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997406" y="1285860"/>
          <a:ext cx="1646560" cy="1071570"/>
        </p:xfrm>
        <a:graphic>
          <a:graphicData uri="http://schemas.openxmlformats.org/presentationml/2006/ole">
            <p:oleObj spid="_x0000_s1026" name="Формула" r:id="rId3" imgW="660240" imgH="457200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8591" y="3000372"/>
          <a:ext cx="3635375" cy="1131887"/>
        </p:xfrm>
        <a:graphic>
          <a:graphicData uri="http://schemas.openxmlformats.org/presentationml/2006/ole">
            <p:oleObj spid="_x0000_s1027" name="Формула" r:id="rId4" imgW="1549080" imgH="482400" progId="Equation.3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42910" y="3701763"/>
          <a:ext cx="2428892" cy="441617"/>
        </p:xfrm>
        <a:graphic>
          <a:graphicData uri="http://schemas.openxmlformats.org/presentationml/2006/ole">
            <p:oleObj spid="_x0000_s1029" name="Формула" r:id="rId5" imgW="1257300" imgH="228600" progId="Equation.3">
              <p:embed/>
            </p:oleObj>
          </a:graphicData>
        </a:graphic>
      </p:graphicFrame>
      <p:pic>
        <p:nvPicPr>
          <p:cNvPr id="1031" name="Picture 7" descr="400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57356" y="4286256"/>
            <a:ext cx="5357850" cy="2064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Группа 5"/>
          <p:cNvGrpSpPr>
            <a:grpSpLocks/>
          </p:cNvGrpSpPr>
          <p:nvPr/>
        </p:nvGrpSpPr>
        <p:grpSpPr bwMode="auto">
          <a:xfrm>
            <a:off x="2625756" y="71437"/>
            <a:ext cx="6375400" cy="1071547"/>
            <a:chOff x="515958" y="142852"/>
            <a:chExt cx="8092359" cy="1857376"/>
          </a:xfrm>
        </p:grpSpPr>
        <p:pic>
          <p:nvPicPr>
            <p:cNvPr id="13" name="Picture 4" descr="image00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15958" y="142852"/>
              <a:ext cx="6985000" cy="74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9" descr="ec-TEMPUS_en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589142" y="142852"/>
              <a:ext cx="1019175" cy="1447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579466" y="857232"/>
              <a:ext cx="7289103" cy="1142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000" b="1" dirty="0">
                  <a:solidFill>
                    <a:srgbClr val="000066"/>
                  </a:solidFill>
                  <a:latin typeface="Perpetua" pitchFamily="18" charset="0"/>
                </a:rPr>
                <a:t>TEMPUS PROJECT 145029-TEMPUS-2008-SE-JPCR</a:t>
              </a:r>
              <a:r>
                <a:rPr lang="fr-FR" b="1" dirty="0">
                  <a:latin typeface="Perpetua" pitchFamily="18" charset="0"/>
                </a:rPr>
                <a:t> </a:t>
              </a:r>
              <a:br>
                <a:rPr lang="fr-FR" b="1" dirty="0">
                  <a:latin typeface="Perpetua" pitchFamily="18" charset="0"/>
                </a:rPr>
              </a:br>
              <a:r>
                <a:rPr lang="en-US" b="1" i="1" dirty="0">
                  <a:solidFill>
                    <a:srgbClr val="000066"/>
                  </a:solidFill>
                  <a:latin typeface="Perpetua" pitchFamily="18" charset="0"/>
                </a:rPr>
                <a:t>Educational Measurements Adapted to EU Standards</a:t>
              </a:r>
              <a:endParaRPr lang="en-US" sz="2000" b="1" i="1" dirty="0">
                <a:solidFill>
                  <a:srgbClr val="000066"/>
                </a:solidFill>
                <a:latin typeface="Perpetua" pitchFamily="18" charset="0"/>
              </a:endParaRPr>
            </a:p>
          </p:txBody>
        </p:sp>
      </p:grp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5838835" y="6357958"/>
          <a:ext cx="304801" cy="430307"/>
        </p:xfrm>
        <a:graphic>
          <a:graphicData uri="http://schemas.openxmlformats.org/presentationml/2006/ole">
            <p:oleObj spid="_x0000_s1030" name="Формула" r:id="rId9" imgW="165028" imgH="228501" progId="Equation.3">
              <p:embed/>
            </p:oleObj>
          </a:graphicData>
        </a:graphic>
      </p:graphicFrame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8429652" y="6357958"/>
          <a:ext cx="357190" cy="451187"/>
        </p:xfrm>
        <a:graphic>
          <a:graphicData uri="http://schemas.openxmlformats.org/presentationml/2006/ole">
            <p:oleObj spid="_x0000_s1032" name="Формула" r:id="rId10" imgW="177646" imgH="228402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62" y="1071546"/>
            <a:ext cx="8472518" cy="571504"/>
          </a:xfrm>
        </p:spPr>
        <p:txBody>
          <a:bodyPr/>
          <a:lstStyle/>
          <a:p>
            <a:pPr algn="ctr"/>
            <a:r>
              <a:rPr lang="uk-UA" sz="3200" b="1" dirty="0" err="1" smtClean="0">
                <a:solidFill>
                  <a:srgbClr val="C00000"/>
                </a:solidFill>
              </a:rPr>
              <a:t>Дво-</a:t>
            </a:r>
            <a:r>
              <a:rPr lang="uk-UA" sz="3200" b="1" dirty="0" smtClean="0">
                <a:solidFill>
                  <a:srgbClr val="C00000"/>
                </a:solidFill>
              </a:rPr>
              <a:t> та </a:t>
            </a:r>
            <a:r>
              <a:rPr lang="uk-UA" sz="3200" b="1" dirty="0" err="1" smtClean="0">
                <a:solidFill>
                  <a:srgbClr val="C00000"/>
                </a:solidFill>
              </a:rPr>
              <a:t>трипараметричні</a:t>
            </a:r>
            <a:r>
              <a:rPr lang="uk-UA" sz="3200" b="1" dirty="0" smtClean="0">
                <a:solidFill>
                  <a:srgbClr val="C00000"/>
                </a:solidFill>
              </a:rPr>
              <a:t> моделі </a:t>
            </a:r>
            <a:r>
              <a:rPr lang="uk-UA" sz="3200" b="1" dirty="0" err="1" smtClean="0">
                <a:solidFill>
                  <a:srgbClr val="C00000"/>
                </a:solidFill>
              </a:rPr>
              <a:t>Бірнбаума</a:t>
            </a:r>
            <a:endParaRPr lang="uk-UA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71612"/>
            <a:ext cx="8472518" cy="4929222"/>
          </a:xfrm>
        </p:spPr>
        <p:txBody>
          <a:bodyPr/>
          <a:lstStyle/>
          <a:p>
            <a:pPr>
              <a:buNone/>
            </a:pPr>
            <a:r>
              <a:rPr lang="uk-UA" dirty="0" err="1" smtClean="0"/>
              <a:t>Двопараметрична</a:t>
            </a:r>
            <a:r>
              <a:rPr lang="uk-UA" dirty="0" smtClean="0"/>
              <a:t> модель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en-US" sz="2000" dirty="0" smtClean="0"/>
              <a:t>d- </a:t>
            </a:r>
            <a:r>
              <a:rPr lang="uk-UA" sz="2000" dirty="0" smtClean="0"/>
              <a:t>дискримінаційна здатність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err="1" smtClean="0"/>
              <a:t>Трипараметрична</a:t>
            </a:r>
            <a:r>
              <a:rPr lang="uk-UA" dirty="0" smtClean="0"/>
              <a:t> модель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z="2000" dirty="0" smtClean="0"/>
              <a:t>с – імовірність відгадування</a:t>
            </a:r>
            <a:endParaRPr lang="uk-UA" sz="2000" dirty="0"/>
          </a:p>
        </p:txBody>
      </p:sp>
      <p:grpSp>
        <p:nvGrpSpPr>
          <p:cNvPr id="4" name="Группа 5"/>
          <p:cNvGrpSpPr>
            <a:grpSpLocks/>
          </p:cNvGrpSpPr>
          <p:nvPr/>
        </p:nvGrpSpPr>
        <p:grpSpPr bwMode="auto">
          <a:xfrm>
            <a:off x="2500298" y="71415"/>
            <a:ext cx="6375400" cy="1000131"/>
            <a:chOff x="515958" y="142852"/>
            <a:chExt cx="8092359" cy="1857376"/>
          </a:xfrm>
        </p:grpSpPr>
        <p:pic>
          <p:nvPicPr>
            <p:cNvPr id="5" name="Picture 4" descr="image00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5958" y="142852"/>
              <a:ext cx="6985000" cy="74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9" descr="ec-TEMPUS_e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89142" y="142852"/>
              <a:ext cx="1019175" cy="1447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79466" y="857232"/>
              <a:ext cx="7289103" cy="1142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000" b="1" dirty="0">
                  <a:solidFill>
                    <a:srgbClr val="000066"/>
                  </a:solidFill>
                  <a:latin typeface="Perpetua" pitchFamily="18" charset="0"/>
                </a:rPr>
                <a:t>TEMPUS PROJECT 145029-TEMPUS-2008-SE-JPCR</a:t>
              </a:r>
              <a:r>
                <a:rPr lang="fr-FR" b="1" dirty="0">
                  <a:latin typeface="Perpetua" pitchFamily="18" charset="0"/>
                </a:rPr>
                <a:t> </a:t>
              </a:r>
              <a:br>
                <a:rPr lang="fr-FR" b="1" dirty="0">
                  <a:latin typeface="Perpetua" pitchFamily="18" charset="0"/>
                </a:rPr>
              </a:br>
              <a:r>
                <a:rPr lang="en-US" b="1" i="1" dirty="0">
                  <a:solidFill>
                    <a:srgbClr val="000066"/>
                  </a:solidFill>
                  <a:latin typeface="Perpetua" pitchFamily="18" charset="0"/>
                </a:rPr>
                <a:t>Educational Measurements Adapted to EU Standards</a:t>
              </a:r>
              <a:endParaRPr lang="en-US" sz="2000" b="1" i="1" dirty="0">
                <a:solidFill>
                  <a:srgbClr val="000066"/>
                </a:solidFill>
                <a:latin typeface="Perpetua" pitchFamily="18" charset="0"/>
              </a:endParaRPr>
            </a:p>
          </p:txBody>
        </p:sp>
      </p:grp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465737" y="2214554"/>
          <a:ext cx="4034825" cy="600420"/>
        </p:xfrm>
        <a:graphic>
          <a:graphicData uri="http://schemas.openxmlformats.org/presentationml/2006/ole">
            <p:oleObj spid="_x0000_s38913" name="Формула" r:id="rId5" imgW="1600200" imgH="241300" progId="Equation.3">
              <p:embed/>
            </p:oleObj>
          </a:graphicData>
        </a:graphic>
      </p:graphicFrame>
      <p:pic>
        <p:nvPicPr>
          <p:cNvPr id="38915" name="Picture 3" descr="400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6314" y="1785926"/>
            <a:ext cx="39624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 descr="400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27911" y="4071942"/>
            <a:ext cx="3958931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207963" y="4500570"/>
          <a:ext cx="4632325" cy="992188"/>
        </p:xfrm>
        <a:graphic>
          <a:graphicData uri="http://schemas.openxmlformats.org/presentationml/2006/ole">
            <p:oleObj spid="_x0000_s38917" name="Формула" r:id="rId8" imgW="2336760" imgH="4950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857232"/>
            <a:ext cx="7772400" cy="785818"/>
          </a:xfrm>
        </p:spPr>
        <p:txBody>
          <a:bodyPr/>
          <a:lstStyle/>
          <a:p>
            <a:pPr marL="263525" indent="-263525"/>
            <a:r>
              <a:rPr lang="ru-RU" sz="3600" b="1" dirty="0" err="1" smtClean="0">
                <a:solidFill>
                  <a:srgbClr val="C00000"/>
                </a:solidFill>
              </a:rPr>
              <a:t>Матриця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відповідей</a:t>
            </a:r>
            <a:r>
              <a:rPr lang="ru-RU" sz="3600" b="1" dirty="0" smtClean="0">
                <a:solidFill>
                  <a:srgbClr val="C00000"/>
                </a:solidFill>
              </a:rPr>
              <a:t>. </a:t>
            </a:r>
            <a:r>
              <a:rPr lang="ru-RU" sz="3600" b="1" dirty="0" err="1" smtClean="0">
                <a:solidFill>
                  <a:srgbClr val="C00000"/>
                </a:solidFill>
              </a:rPr>
              <a:t>Первинні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бали</a:t>
            </a:r>
            <a:r>
              <a:rPr lang="ru-RU" sz="3600" b="1" dirty="0" smtClean="0">
                <a:solidFill>
                  <a:srgbClr val="C00000"/>
                </a:solidFill>
              </a:rPr>
              <a:t>.</a:t>
            </a:r>
            <a:endParaRPr lang="uk-UA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43050"/>
            <a:ext cx="8929718" cy="500066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Учасників тестування </a:t>
            </a:r>
            <a:r>
              <a:rPr lang="uk-UA" i="1" dirty="0" smtClean="0"/>
              <a:t>п</a:t>
            </a:r>
            <a:r>
              <a:rPr lang="uk-UA" dirty="0" smtClean="0"/>
              <a:t> </a:t>
            </a:r>
            <a:r>
              <a:rPr lang="en-US" dirty="0" smtClean="0"/>
              <a:t> (</a:t>
            </a:r>
            <a:r>
              <a:rPr lang="uk-UA" i="1" dirty="0" smtClean="0"/>
              <a:t>і</a:t>
            </a:r>
            <a:r>
              <a:rPr lang="uk-UA" dirty="0" smtClean="0"/>
              <a:t> = 1,...,</a:t>
            </a:r>
            <a:r>
              <a:rPr lang="uk-UA" i="1" dirty="0" smtClean="0"/>
              <a:t>п</a:t>
            </a:r>
            <a:r>
              <a:rPr lang="en-US" dirty="0" smtClean="0"/>
              <a:t>)</a:t>
            </a:r>
            <a:r>
              <a:rPr lang="uk-UA" dirty="0" smtClean="0"/>
              <a:t> з підготовкою</a:t>
            </a:r>
          </a:p>
          <a:p>
            <a:pPr>
              <a:buNone/>
            </a:pPr>
            <a:r>
              <a:rPr lang="uk-UA" dirty="0" smtClean="0"/>
              <a:t>Тестових завдань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uk-UA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j</a:t>
            </a:r>
            <a:r>
              <a:rPr lang="uk-UA" dirty="0" smtClean="0"/>
              <a:t> = 1,…,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  <a:r>
              <a:rPr lang="uk-UA" dirty="0" smtClean="0"/>
              <a:t> зі складністю </a:t>
            </a:r>
          </a:p>
          <a:p>
            <a:pPr>
              <a:buNone/>
            </a:pPr>
            <a:r>
              <a:rPr lang="uk-UA" dirty="0" smtClean="0"/>
              <a:t>Матриця відповідей      </a:t>
            </a:r>
            <a:r>
              <a:rPr lang="uk-UA" i="1" dirty="0" smtClean="0"/>
              <a:t>п </a:t>
            </a:r>
            <a:r>
              <a:rPr lang="uk-UA" sz="2400" dirty="0" smtClean="0"/>
              <a:t>х</a:t>
            </a:r>
            <a:r>
              <a:rPr lang="uk-UA" dirty="0" smtClean="0"/>
              <a:t> </a:t>
            </a:r>
            <a:r>
              <a:rPr lang="en-US" i="1" dirty="0" smtClean="0"/>
              <a:t>k</a:t>
            </a:r>
            <a:r>
              <a:rPr lang="uk-UA" i="1" dirty="0" smtClean="0"/>
              <a:t>                        </a:t>
            </a:r>
            <a:r>
              <a:rPr lang="uk-UA" sz="2000" i="1" dirty="0" smtClean="0"/>
              <a:t> </a:t>
            </a:r>
            <a:r>
              <a:rPr lang="uk-UA" sz="2000" dirty="0" smtClean="0"/>
              <a:t>(</a:t>
            </a:r>
            <a:r>
              <a:rPr lang="uk-UA" sz="2000" dirty="0" err="1" smtClean="0"/>
              <a:t>в.в</a:t>
            </a:r>
            <a:r>
              <a:rPr lang="uk-UA" sz="2000" dirty="0" smtClean="0"/>
              <a:t>.</a:t>
            </a:r>
            <a:r>
              <a:rPr lang="ru-RU" sz="2000" dirty="0" smtClean="0"/>
              <a:t>        </a:t>
            </a:r>
            <a:r>
              <a:rPr lang="uk-UA" sz="2000" dirty="0" smtClean="0"/>
              <a:t>незалежні)</a:t>
            </a:r>
          </a:p>
          <a:p>
            <a:pPr>
              <a:buNone/>
            </a:pPr>
            <a:r>
              <a:rPr lang="uk-UA" sz="2400" dirty="0" smtClean="0"/>
              <a:t>Імовірність вірної відповіді </a:t>
            </a:r>
            <a:r>
              <a:rPr lang="uk-UA" sz="2400" i="1" dirty="0" smtClean="0"/>
              <a:t>і</a:t>
            </a:r>
            <a:r>
              <a:rPr lang="uk-UA" sz="2400" dirty="0" smtClean="0"/>
              <a:t> -го учасника на </a:t>
            </a:r>
            <a:r>
              <a:rPr lang="en-US" sz="2400" i="1" dirty="0" smtClean="0"/>
              <a:t>j</a:t>
            </a:r>
            <a:r>
              <a:rPr lang="uk-UA" sz="2400" dirty="0" err="1" smtClean="0"/>
              <a:t>-те</a:t>
            </a:r>
            <a:r>
              <a:rPr lang="uk-UA" sz="2400" dirty="0" smtClean="0"/>
              <a:t> завдання </a:t>
            </a:r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   Первинні бали:       учасників                             завдань    </a:t>
            </a:r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r>
              <a:rPr lang="uk-UA" sz="2000" dirty="0" smtClean="0"/>
              <a:t>                                             (мають узагальнений біноміальний розподіл) </a:t>
            </a:r>
          </a:p>
          <a:p>
            <a:pPr>
              <a:buNone/>
            </a:pPr>
            <a:endParaRPr lang="uk-UA" sz="2400" dirty="0"/>
          </a:p>
        </p:txBody>
      </p:sp>
      <p:grpSp>
        <p:nvGrpSpPr>
          <p:cNvPr id="4" name="Группа 5"/>
          <p:cNvGrpSpPr>
            <a:grpSpLocks/>
          </p:cNvGrpSpPr>
          <p:nvPr/>
        </p:nvGrpSpPr>
        <p:grpSpPr bwMode="auto">
          <a:xfrm>
            <a:off x="2625756" y="-24"/>
            <a:ext cx="6375400" cy="857256"/>
            <a:chOff x="515958" y="142852"/>
            <a:chExt cx="8092359" cy="1857376"/>
          </a:xfrm>
        </p:grpSpPr>
        <p:pic>
          <p:nvPicPr>
            <p:cNvPr id="5" name="Picture 4" descr="image00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5958" y="142852"/>
              <a:ext cx="6985000" cy="74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9" descr="ec-TEMPUS_e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89142" y="142852"/>
              <a:ext cx="1019175" cy="1447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79466" y="857232"/>
              <a:ext cx="7289103" cy="1142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000" b="1" dirty="0">
                  <a:solidFill>
                    <a:srgbClr val="000066"/>
                  </a:solidFill>
                  <a:latin typeface="Perpetua" pitchFamily="18" charset="0"/>
                </a:rPr>
                <a:t>TEMPUS PROJECT 145029-TEMPUS-2008-SE-JPCR</a:t>
              </a:r>
              <a:r>
                <a:rPr lang="fr-FR" b="1" dirty="0">
                  <a:latin typeface="Perpetua" pitchFamily="18" charset="0"/>
                </a:rPr>
                <a:t> </a:t>
              </a:r>
              <a:br>
                <a:rPr lang="fr-FR" b="1" dirty="0">
                  <a:latin typeface="Perpetua" pitchFamily="18" charset="0"/>
                </a:rPr>
              </a:br>
              <a:r>
                <a:rPr lang="en-US" b="1" i="1" dirty="0">
                  <a:solidFill>
                    <a:srgbClr val="000066"/>
                  </a:solidFill>
                  <a:latin typeface="Perpetua" pitchFamily="18" charset="0"/>
                </a:rPr>
                <a:t>Educational Measurements Adapted to EU Standards</a:t>
              </a:r>
              <a:endParaRPr lang="en-US" sz="2000" b="1" i="1" dirty="0">
                <a:solidFill>
                  <a:srgbClr val="000066"/>
                </a:solidFill>
                <a:latin typeface="Perpetua" pitchFamily="18" charset="0"/>
              </a:endParaRPr>
            </a:p>
          </p:txBody>
        </p:sp>
      </p:grp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9937" name="Object 1"/>
          <p:cNvGraphicFramePr>
            <a:graphicFrameLocks noChangeAspect="1"/>
          </p:cNvGraphicFramePr>
          <p:nvPr/>
        </p:nvGraphicFramePr>
        <p:xfrm>
          <a:off x="7891517" y="1643050"/>
          <a:ext cx="323821" cy="485732"/>
        </p:xfrm>
        <a:graphic>
          <a:graphicData uri="http://schemas.openxmlformats.org/presentationml/2006/ole">
            <p:oleObj spid="_x0000_s39937" name="Формула" r:id="rId5" imgW="152334" imgH="228501" progId="Equation.3">
              <p:embed/>
            </p:oleObj>
          </a:graphicData>
        </a:graphic>
      </p:graphicFrame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6572264" y="2097997"/>
          <a:ext cx="395289" cy="520117"/>
        </p:xfrm>
        <a:graphic>
          <a:graphicData uri="http://schemas.openxmlformats.org/presentationml/2006/ole">
            <p:oleObj spid="_x0000_s39939" name="Формула" r:id="rId6" imgW="177646" imgH="241091" progId="Equation.3">
              <p:embed/>
            </p:oleObj>
          </a:graphicData>
        </a:graphic>
      </p:graphicFrame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4381508" y="2546350"/>
          <a:ext cx="1333500" cy="552450"/>
        </p:xfrm>
        <a:graphic>
          <a:graphicData uri="http://schemas.openxmlformats.org/presentationml/2006/ole">
            <p:oleObj spid="_x0000_s39941" name="Формула" r:id="rId7" imgW="634680" imgH="266400" progId="Equation.3">
              <p:embed/>
            </p:oleObj>
          </a:graphicData>
        </a:graphic>
      </p:graphicFrame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4989194" y="3643313"/>
          <a:ext cx="1940260" cy="500067"/>
        </p:xfrm>
        <a:graphic>
          <a:graphicData uri="http://schemas.openxmlformats.org/presentationml/2006/ole">
            <p:oleObj spid="_x0000_s39943" name="Формула" r:id="rId8" imgW="927100" imgH="241300" progId="Equation.3">
              <p:embed/>
            </p:oleObj>
          </a:graphicData>
        </a:graphic>
      </p:graphicFrame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9945" name="Object 9"/>
          <p:cNvGraphicFramePr>
            <a:graphicFrameLocks noChangeAspect="1"/>
          </p:cNvGraphicFramePr>
          <p:nvPr/>
        </p:nvGraphicFramePr>
        <p:xfrm>
          <a:off x="2357422" y="4806966"/>
          <a:ext cx="2771775" cy="979488"/>
        </p:xfrm>
        <a:graphic>
          <a:graphicData uri="http://schemas.openxmlformats.org/presentationml/2006/ole">
            <p:oleObj spid="_x0000_s39945" name="Формула" r:id="rId9" imgW="1358640" imgH="507960" progId="Equation.3">
              <p:embed/>
            </p:oleObj>
          </a:graphicData>
        </a:graphic>
      </p:graphicFrame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9947" name="Object 11"/>
          <p:cNvGraphicFramePr>
            <a:graphicFrameLocks noChangeAspect="1"/>
          </p:cNvGraphicFramePr>
          <p:nvPr/>
        </p:nvGraphicFramePr>
        <p:xfrm>
          <a:off x="5500694" y="4786322"/>
          <a:ext cx="3048000" cy="982662"/>
        </p:xfrm>
        <a:graphic>
          <a:graphicData uri="http://schemas.openxmlformats.org/presentationml/2006/ole">
            <p:oleObj spid="_x0000_s39947" name="Формула" r:id="rId10" imgW="1434960" imgH="495000" progId="Equation.3">
              <p:embed/>
            </p:oleObj>
          </a:graphicData>
        </a:graphic>
      </p:graphicFrame>
      <p:graphicFrame>
        <p:nvGraphicFramePr>
          <p:cNvPr id="39949" name="Object 13"/>
          <p:cNvGraphicFramePr>
            <a:graphicFrameLocks noChangeAspect="1"/>
          </p:cNvGraphicFramePr>
          <p:nvPr/>
        </p:nvGraphicFramePr>
        <p:xfrm>
          <a:off x="6643702" y="2571744"/>
          <a:ext cx="425450" cy="552450"/>
        </p:xfrm>
        <a:graphic>
          <a:graphicData uri="http://schemas.openxmlformats.org/presentationml/2006/ole">
            <p:oleObj spid="_x0000_s39949" name="Формула" r:id="rId11" imgW="203040" imgH="2664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71546"/>
            <a:ext cx="7772400" cy="64294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Недоліки первинних балів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571612"/>
            <a:ext cx="8329642" cy="5214974"/>
          </a:xfrm>
        </p:spPr>
        <p:txBody>
          <a:bodyPr/>
          <a:lstStyle/>
          <a:p>
            <a:pPr>
              <a:buNone/>
            </a:pPr>
            <a:r>
              <a:rPr lang="uk-UA" sz="2800" dirty="0" smtClean="0"/>
              <a:t>Первинні бали є поняттями ВІДНОСНИМИ, але не абсолютними</a:t>
            </a:r>
          </a:p>
          <a:p>
            <a:pPr>
              <a:buNone/>
            </a:pPr>
            <a:r>
              <a:rPr lang="uk-UA" sz="2800" dirty="0" smtClean="0"/>
              <a:t>Первинні бали є величинами НЕЛІНІЙНИМИ</a:t>
            </a:r>
          </a:p>
          <a:p>
            <a:pPr>
              <a:buNone/>
            </a:pPr>
            <a:r>
              <a:rPr lang="uk-UA" sz="2800" dirty="0" smtClean="0"/>
              <a:t>При заміні ймовірностей        ,   </a:t>
            </a:r>
            <a:r>
              <a:rPr lang="uk-UA" sz="2800" i="1" dirty="0" smtClean="0"/>
              <a:t>j</a:t>
            </a:r>
            <a:r>
              <a:rPr lang="uk-UA" sz="2800" dirty="0" smtClean="0"/>
              <a:t> = 1,..., </a:t>
            </a:r>
            <a:r>
              <a:rPr lang="en-US" sz="2800" i="1" dirty="0" smtClean="0"/>
              <a:t>k </a:t>
            </a:r>
            <a:r>
              <a:rPr lang="uk-UA" sz="2800" i="1" dirty="0" smtClean="0"/>
              <a:t> </a:t>
            </a:r>
            <a:r>
              <a:rPr lang="uk-UA" sz="2800" dirty="0" smtClean="0"/>
              <a:t>їх </a:t>
            </a:r>
            <a:r>
              <a:rPr lang="uk-UA" sz="2800" i="1" dirty="0" smtClean="0"/>
              <a:t>середнім</a:t>
            </a:r>
            <a:r>
              <a:rPr lang="uk-UA" sz="2800" dirty="0" smtClean="0"/>
              <a:t> значенням  - дисперсія первинного бала досягає свого </a:t>
            </a:r>
            <a:r>
              <a:rPr lang="uk-UA" sz="2800" i="1" dirty="0" smtClean="0"/>
              <a:t>максимуму</a:t>
            </a:r>
            <a:r>
              <a:rPr lang="uk-UA" sz="2800" dirty="0" smtClean="0"/>
              <a:t>:</a:t>
            </a:r>
          </a:p>
          <a:p>
            <a:r>
              <a:rPr lang="uk-UA" sz="2000" dirty="0" smtClean="0"/>
              <a:t>Відхилення складності  завдань тесту від їх середнього рівня зменшують величину випадкових коливань первинного бала і, відповідно, зменшують розподіл можливих оцінок відповідних рівнів підготовленості учасників. </a:t>
            </a:r>
          </a:p>
          <a:p>
            <a:r>
              <a:rPr lang="uk-UA" sz="2000" dirty="0" smtClean="0"/>
              <a:t>Чим </a:t>
            </a:r>
            <a:r>
              <a:rPr lang="uk-UA" sz="2000" dirty="0" err="1" smtClean="0"/>
              <a:t>однорідніший</a:t>
            </a:r>
            <a:r>
              <a:rPr lang="uk-UA" sz="2000" dirty="0" smtClean="0"/>
              <a:t> за рівнем підготовленості склад учасників тестування, тим більший розподіл оцінок рівня складності завдань слід чекати. </a:t>
            </a:r>
          </a:p>
          <a:p>
            <a:pPr>
              <a:buNone/>
            </a:pPr>
            <a:endParaRPr lang="uk-UA" sz="2000" dirty="0" smtClean="0"/>
          </a:p>
          <a:p>
            <a:endParaRPr lang="uk-UA" sz="2000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4514851" y="2875868"/>
          <a:ext cx="485777" cy="624570"/>
        </p:xfrm>
        <a:graphic>
          <a:graphicData uri="http://schemas.openxmlformats.org/presentationml/2006/ole">
            <p:oleObj spid="_x0000_s40961" name="Формула" r:id="rId3" imgW="203024" imgH="253780" progId="Equation.3">
              <p:embed/>
            </p:oleObj>
          </a:graphicData>
        </a:graphic>
      </p:graphicFrame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2697194" y="-23"/>
            <a:ext cx="6375400" cy="1000132"/>
            <a:chOff x="515958" y="142852"/>
            <a:chExt cx="8092359" cy="1857376"/>
          </a:xfrm>
        </p:grpSpPr>
        <p:pic>
          <p:nvPicPr>
            <p:cNvPr id="7" name="Picture 4" descr="image00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5958" y="142852"/>
              <a:ext cx="6985000" cy="74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9" descr="ec-TEMPUS_e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589142" y="142852"/>
              <a:ext cx="1019175" cy="1447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579466" y="857232"/>
              <a:ext cx="7289103" cy="1142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000" b="1" dirty="0">
                  <a:solidFill>
                    <a:srgbClr val="000066"/>
                  </a:solidFill>
                  <a:latin typeface="Perpetua" pitchFamily="18" charset="0"/>
                </a:rPr>
                <a:t>TEMPUS PROJECT 145029-TEMPUS-2008-SE-JPCR</a:t>
              </a:r>
              <a:r>
                <a:rPr lang="fr-FR" b="1" dirty="0">
                  <a:latin typeface="Perpetua" pitchFamily="18" charset="0"/>
                </a:rPr>
                <a:t> </a:t>
              </a:r>
              <a:br>
                <a:rPr lang="fr-FR" b="1" dirty="0">
                  <a:latin typeface="Perpetua" pitchFamily="18" charset="0"/>
                </a:rPr>
              </a:br>
              <a:r>
                <a:rPr lang="en-US" b="1" i="1" dirty="0">
                  <a:solidFill>
                    <a:srgbClr val="000066"/>
                  </a:solidFill>
                  <a:latin typeface="Perpetua" pitchFamily="18" charset="0"/>
                </a:rPr>
                <a:t>Educational Measurements Adapted to EU Standards</a:t>
              </a:r>
              <a:endParaRPr lang="en-US" sz="2000" b="1" i="1" dirty="0">
                <a:solidFill>
                  <a:srgbClr val="000066"/>
                </a:solidFill>
                <a:latin typeface="Perpetua" pitchFamily="18" charset="0"/>
              </a:endParaRP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1399</TotalTime>
  <Words>974</Words>
  <Application>Microsoft Office PowerPoint</Application>
  <PresentationFormat>Экран (4:3)</PresentationFormat>
  <Paragraphs>175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Справедливость</vt:lpstr>
      <vt:lpstr>Формула</vt:lpstr>
      <vt:lpstr>Про зміст та завдання курсу  «Моделі і методи IRT»</vt:lpstr>
      <vt:lpstr>Виникнення теорії моделювання і параметризації педагогічних тестів</vt:lpstr>
      <vt:lpstr>Слайд 3</vt:lpstr>
      <vt:lpstr>Зміст навчальної програми</vt:lpstr>
      <vt:lpstr>1.1 Основні поняття і термінологія</vt:lpstr>
      <vt:lpstr>Модель Раша</vt:lpstr>
      <vt:lpstr>Дво- та трипараметричні моделі Бірнбаума</vt:lpstr>
      <vt:lpstr>Матриця відповідей. Первинні бали.</vt:lpstr>
      <vt:lpstr>Недоліки первинних балів</vt:lpstr>
      <vt:lpstr>1.2 Оцінювання латентних параметрів та точності параметризації</vt:lpstr>
      <vt:lpstr>Роздільна здатність тесту</vt:lpstr>
      <vt:lpstr>Надійність тесту</vt:lpstr>
      <vt:lpstr>Визначення коефіцієнта надійності</vt:lpstr>
      <vt:lpstr>Валідність тесту</vt:lpstr>
      <vt:lpstr>2.1 Статистична перевірка гіпотез тестування</vt:lpstr>
      <vt:lpstr>2.2 Елементи аналізу регресії і кореляції</vt:lpstr>
      <vt:lpstr>2.3 Теоретичні основи шкалювання результатів тестування</vt:lpstr>
      <vt:lpstr>Попередні навчальні курси </vt:lpstr>
      <vt:lpstr>Різні форми викладання курсу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Olga</cp:lastModifiedBy>
  <cp:revision>136</cp:revision>
  <dcterms:created xsi:type="dcterms:W3CDTF">2010-04-25T07:38:09Z</dcterms:created>
  <dcterms:modified xsi:type="dcterms:W3CDTF">2010-09-19T07:12:31Z</dcterms:modified>
</cp:coreProperties>
</file>