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83F2-ED52-408D-B7BF-C1FF7E798F1C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0AEC6C-D160-4B9F-B747-0ADB5F1E6EA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83F2-ED52-408D-B7BF-C1FF7E798F1C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EC6C-D160-4B9F-B747-0ADB5F1E6E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83F2-ED52-408D-B7BF-C1FF7E798F1C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EC6C-D160-4B9F-B747-0ADB5F1E6E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83F2-ED52-408D-B7BF-C1FF7E798F1C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EC6C-D160-4B9F-B747-0ADB5F1E6E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83F2-ED52-408D-B7BF-C1FF7E798F1C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EC6C-D160-4B9F-B747-0ADB5F1E6EA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83F2-ED52-408D-B7BF-C1FF7E798F1C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EC6C-D160-4B9F-B747-0ADB5F1E6EA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83F2-ED52-408D-B7BF-C1FF7E798F1C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EC6C-D160-4B9F-B747-0ADB5F1E6EA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83F2-ED52-408D-B7BF-C1FF7E798F1C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EC6C-D160-4B9F-B747-0ADB5F1E6E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83F2-ED52-408D-B7BF-C1FF7E798F1C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EC6C-D160-4B9F-B747-0ADB5F1E6E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83F2-ED52-408D-B7BF-C1FF7E798F1C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EC6C-D160-4B9F-B747-0ADB5F1E6E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83F2-ED52-408D-B7BF-C1FF7E798F1C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EC6C-D160-4B9F-B747-0ADB5F1E6E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DE883F2-ED52-408D-B7BF-C1FF7E798F1C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C0AEC6C-D160-4B9F-B747-0ADB5F1E6EA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4267200"/>
          </a:xfrm>
        </p:spPr>
        <p:txBody>
          <a:bodyPr anchor="t"/>
          <a:lstStyle/>
          <a:p>
            <a:r>
              <a:rPr lang="ru-RU" sz="3200" dirty="0" err="1" smtClean="0">
                <a:effectLst/>
              </a:rPr>
              <a:t>Лекц</a:t>
            </a:r>
            <a:r>
              <a:rPr lang="uk-UA" sz="3200" dirty="0" err="1" smtClean="0">
                <a:effectLst/>
              </a:rPr>
              <a:t>ія</a:t>
            </a:r>
            <a:r>
              <a:rPr lang="uk-UA" sz="3200" dirty="0" smtClean="0">
                <a:effectLst/>
              </a:rPr>
              <a:t> 1</a:t>
            </a:r>
            <a:br>
              <a:rPr lang="uk-UA" sz="3200" dirty="0" smtClean="0">
                <a:effectLst/>
              </a:rPr>
            </a:br>
            <a:r>
              <a:rPr lang="uk-UA" sz="3200" dirty="0">
                <a:effectLst/>
              </a:rPr>
              <a:t/>
            </a:r>
            <a:br>
              <a:rPr lang="uk-UA" sz="3200" dirty="0">
                <a:effectLst/>
              </a:rPr>
            </a:br>
            <a:r>
              <a:rPr lang="uk-UA" sz="3200" dirty="0">
                <a:effectLst/>
              </a:rPr>
              <a:t/>
            </a:r>
            <a:br>
              <a:rPr lang="uk-UA" sz="3200" dirty="0">
                <a:effectLst/>
              </a:rPr>
            </a:br>
            <a:r>
              <a:rPr lang="uk-UA" sz="3200" dirty="0">
                <a:effectLst/>
              </a:rPr>
              <a:t>Проблеми формування партнерської взаємодії</a:t>
            </a:r>
            <a:endParaRPr lang="ru-RU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50833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720080"/>
          </a:xfrm>
        </p:spPr>
        <p:txBody>
          <a:bodyPr/>
          <a:lstStyle/>
          <a:p>
            <a:pPr algn="r"/>
            <a:r>
              <a:rPr lang="ru-RU" sz="2000" dirty="0" smtClean="0">
                <a:effectLst/>
              </a:rPr>
              <a:t>1. </a:t>
            </a:r>
            <a:r>
              <a:rPr lang="ru-RU" sz="2000" dirty="0" err="1" smtClean="0">
                <a:effectLst/>
              </a:rPr>
              <a:t>ОБҐРУНТУВАННЯ</a:t>
            </a:r>
            <a:r>
              <a:rPr lang="ru-RU" sz="2000" dirty="0" smtClean="0">
                <a:effectLst/>
              </a:rPr>
              <a:t> </a:t>
            </a:r>
            <a:r>
              <a:rPr lang="ru-RU" sz="2000" dirty="0" err="1">
                <a:effectLst/>
              </a:rPr>
              <a:t>НЕОБХІДНОСТІ</a:t>
            </a:r>
            <a:r>
              <a:rPr lang="ru-RU" sz="2000" dirty="0">
                <a:effectLst/>
              </a:rPr>
              <a:t> ПАРТНЕРСТВА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352928" cy="4824536"/>
          </a:xfrm>
        </p:spPr>
        <p:txBody>
          <a:bodyPr/>
          <a:lstStyle/>
          <a:p>
            <a:pPr algn="just"/>
            <a:r>
              <a:rPr lang="ru-RU" dirty="0" err="1">
                <a:solidFill>
                  <a:schemeClr val="tx1"/>
                </a:solidFill>
              </a:rPr>
              <a:t>партнерський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підхід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створює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нові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можливості</a:t>
            </a:r>
            <a:r>
              <a:rPr lang="ru-RU" dirty="0">
                <a:solidFill>
                  <a:schemeClr val="tx1"/>
                </a:solidFill>
              </a:rPr>
              <a:t> для </a:t>
            </a:r>
            <a:r>
              <a:rPr lang="ru-RU" dirty="0" err="1">
                <a:solidFill>
                  <a:schemeClr val="tx1"/>
                </a:solidFill>
              </a:rPr>
              <a:t>суспільного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розвитку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 err="1">
                <a:solidFill>
                  <a:schemeClr val="tx1"/>
                </a:solidFill>
              </a:rPr>
              <a:t>рахунок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marL="342900" indent="-342900" algn="just">
              <a:buFontTx/>
              <a:buChar char="-"/>
            </a:pPr>
            <a:r>
              <a:rPr lang="ru-RU" dirty="0" err="1" smtClean="0">
                <a:solidFill>
                  <a:schemeClr val="tx1"/>
                </a:solidFill>
              </a:rPr>
              <a:t>кращого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розуміння</a:t>
            </a:r>
            <a:r>
              <a:rPr lang="ru-RU" dirty="0">
                <a:solidFill>
                  <a:schemeClr val="tx1"/>
                </a:solidFill>
              </a:rPr>
              <a:t> умов </a:t>
            </a:r>
            <a:r>
              <a:rPr lang="ru-RU" dirty="0" err="1">
                <a:solidFill>
                  <a:schemeClr val="tx1"/>
                </a:solidFill>
              </a:rPr>
              <a:t>діяльності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можливостей</a:t>
            </a:r>
            <a:r>
              <a:rPr lang="ru-RU" dirty="0">
                <a:solidFill>
                  <a:schemeClr val="tx1"/>
                </a:solidFill>
              </a:rPr>
              <a:t> кожного сектора, 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ru-RU" dirty="0" err="1" smtClean="0">
                <a:solidFill>
                  <a:schemeClr val="tx1"/>
                </a:solidFill>
              </a:rPr>
              <a:t>пошуку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нових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шляхів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застосування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цілях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досягнення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загального</a:t>
            </a:r>
            <a:r>
              <a:rPr lang="ru-RU" dirty="0">
                <a:solidFill>
                  <a:schemeClr val="tx1"/>
                </a:solidFill>
              </a:rPr>
              <a:t> блага.</a:t>
            </a:r>
          </a:p>
        </p:txBody>
      </p:sp>
    </p:spTree>
    <p:extLst>
      <p:ext uri="{BB962C8B-B14F-4D97-AF65-F5344CB8AC3E}">
        <p14:creationId xmlns:p14="http://schemas.microsoft.com/office/powerpoint/2010/main" val="1929784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648072"/>
          </a:xfrm>
        </p:spPr>
        <p:txBody>
          <a:bodyPr/>
          <a:lstStyle/>
          <a:p>
            <a:pPr algn="r"/>
            <a:r>
              <a:rPr lang="ru-RU" sz="2000" dirty="0">
                <a:effectLst/>
              </a:rPr>
              <a:t>1. </a:t>
            </a:r>
            <a:r>
              <a:rPr lang="ru-RU" sz="2000" dirty="0" err="1">
                <a:effectLst/>
              </a:rPr>
              <a:t>ОБҐРУНТУВАННЯ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НЕОБХІДНОСТІ</a:t>
            </a:r>
            <a:r>
              <a:rPr lang="ru-RU" sz="2000" dirty="0">
                <a:effectLst/>
              </a:rPr>
              <a:t> ПАРТНЕРСТВА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352928" cy="50405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В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/>
              <a:t>спільної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партнерства,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сталий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, </a:t>
            </a:r>
            <a:r>
              <a:rPr lang="ru-RU" dirty="0" err="1"/>
              <a:t>забезпечують</a:t>
            </a:r>
            <a:r>
              <a:rPr lang="ru-RU" dirty="0" smtClean="0"/>
              <a:t>:</a:t>
            </a:r>
          </a:p>
          <a:p>
            <a:pPr algn="just"/>
            <a:r>
              <a:rPr lang="ru-RU" dirty="0" smtClean="0"/>
              <a:t>• </a:t>
            </a:r>
            <a:r>
              <a:rPr lang="ru-RU" dirty="0" err="1"/>
              <a:t>інноваційні</a:t>
            </a:r>
            <a:r>
              <a:rPr lang="ru-RU" dirty="0"/>
              <a:t> </a:t>
            </a:r>
            <a:r>
              <a:rPr lang="ru-RU" dirty="0" err="1"/>
              <a:t>підходи</a:t>
            </a:r>
            <a:r>
              <a:rPr lang="ru-RU" dirty="0"/>
              <a:t> до </a:t>
            </a:r>
            <a:r>
              <a:rPr lang="ru-RU" dirty="0" err="1"/>
              <a:t>вирішення</a:t>
            </a:r>
            <a:r>
              <a:rPr lang="ru-RU" dirty="0"/>
              <a:t> проблем </a:t>
            </a:r>
            <a:r>
              <a:rPr lang="ru-RU" dirty="0" err="1"/>
              <a:t>сталого</a:t>
            </a:r>
            <a:r>
              <a:rPr lang="ru-RU" dirty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</a:p>
          <a:p>
            <a:pPr algn="just"/>
            <a:r>
              <a:rPr lang="ru-RU" dirty="0" smtClean="0"/>
              <a:t>• </a:t>
            </a:r>
            <a:r>
              <a:rPr lang="ru-RU" dirty="0"/>
              <a:t>ряд </a:t>
            </a:r>
            <a:r>
              <a:rPr lang="ru-RU" dirty="0" err="1"/>
              <a:t>механізмів</a:t>
            </a:r>
            <a:r>
              <a:rPr lang="ru-RU" dirty="0"/>
              <a:t>,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 smtClean="0"/>
              <a:t>партнери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/>
              <a:t>внести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внесок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і </a:t>
            </a:r>
            <a:r>
              <a:rPr lang="ru-RU" dirty="0" err="1"/>
              <a:t>навичок</a:t>
            </a:r>
            <a:r>
              <a:rPr lang="ru-RU" dirty="0"/>
              <a:t> для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ефективного</a:t>
            </a:r>
            <a:r>
              <a:rPr lang="ru-RU" dirty="0"/>
              <a:t>, </a:t>
            </a:r>
            <a:r>
              <a:rPr lang="ru-RU" dirty="0" err="1"/>
              <a:t>легітимного</a:t>
            </a:r>
            <a:r>
              <a:rPr lang="ru-RU" dirty="0"/>
              <a:t> і </a:t>
            </a:r>
            <a:r>
              <a:rPr lang="ru-RU" dirty="0" err="1"/>
              <a:t>стійкого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і </a:t>
            </a:r>
            <a:r>
              <a:rPr lang="ru-RU" dirty="0" err="1"/>
              <a:t>взаємодоповнюючих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, </a:t>
            </a:r>
            <a:endParaRPr lang="ru-RU" dirty="0" smtClean="0"/>
          </a:p>
          <a:p>
            <a:pPr algn="just"/>
            <a:r>
              <a:rPr lang="ru-RU" dirty="0" smtClean="0"/>
              <a:t>• </a:t>
            </a:r>
            <a:r>
              <a:rPr lang="ru-RU" dirty="0" err="1"/>
              <a:t>розширення</a:t>
            </a:r>
            <a:r>
              <a:rPr lang="ru-RU" dirty="0"/>
              <a:t> доступу до </a:t>
            </a:r>
            <a:r>
              <a:rPr lang="ru-RU" dirty="0" err="1"/>
              <a:t>ресурсів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цілого</a:t>
            </a:r>
            <a:r>
              <a:rPr lang="ru-RU" dirty="0"/>
              <a:t> спектра </a:t>
            </a:r>
            <a:r>
              <a:rPr lang="ru-RU" dirty="0" err="1"/>
              <a:t>технічних</a:t>
            </a:r>
            <a:r>
              <a:rPr lang="ru-RU" dirty="0"/>
              <a:t>, </a:t>
            </a:r>
            <a:r>
              <a:rPr lang="ru-RU" dirty="0" err="1"/>
              <a:t>людських</a:t>
            </a:r>
            <a:r>
              <a:rPr lang="ru-RU" dirty="0"/>
              <a:t>, </a:t>
            </a:r>
            <a:r>
              <a:rPr lang="ru-RU" dirty="0" err="1"/>
              <a:t>фізичних</a:t>
            </a:r>
            <a:r>
              <a:rPr lang="ru-RU" dirty="0"/>
              <a:t> і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endParaRPr lang="ru-RU" dirty="0" smtClean="0"/>
          </a:p>
          <a:p>
            <a:pPr algn="just"/>
            <a:r>
              <a:rPr lang="ru-RU" dirty="0" smtClean="0"/>
              <a:t>• </a:t>
            </a:r>
            <a:r>
              <a:rPr lang="ru-RU" dirty="0" err="1"/>
              <a:t>динамічні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 smtClean="0"/>
              <a:t>контакти</a:t>
            </a:r>
            <a:endParaRPr lang="ru-RU" dirty="0" smtClean="0"/>
          </a:p>
          <a:p>
            <a:pPr algn="just"/>
            <a:r>
              <a:rPr lang="ru-RU" dirty="0" smtClean="0"/>
              <a:t>• </a:t>
            </a: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значущості</a:t>
            </a:r>
            <a:r>
              <a:rPr lang="ru-RU" dirty="0"/>
              <a:t>, </a:t>
            </a:r>
            <a:r>
              <a:rPr lang="ru-RU" dirty="0" err="1"/>
              <a:t>цінностей</a:t>
            </a:r>
            <a:r>
              <a:rPr lang="ru-RU" dirty="0"/>
              <a:t> і </a:t>
            </a:r>
            <a:r>
              <a:rPr lang="ru-RU" dirty="0" err="1" smtClean="0"/>
              <a:t>якостей</a:t>
            </a:r>
            <a:r>
              <a:rPr lang="ru-RU" dirty="0" smtClean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створенню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інтегрованого</a:t>
            </a:r>
            <a:r>
              <a:rPr lang="ru-RU" dirty="0"/>
              <a:t> і </a:t>
            </a:r>
            <a:r>
              <a:rPr lang="ru-RU" dirty="0" err="1"/>
              <a:t>стійкого</a:t>
            </a:r>
            <a:r>
              <a:rPr lang="ru-RU" dirty="0"/>
              <a:t> </a:t>
            </a:r>
            <a:r>
              <a:rPr lang="ru-RU" dirty="0" err="1" smtClean="0"/>
              <a:t>бізнесу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6095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720080"/>
          </a:xfrm>
        </p:spPr>
        <p:txBody>
          <a:bodyPr/>
          <a:lstStyle/>
          <a:p>
            <a:pPr algn="r"/>
            <a:r>
              <a:rPr lang="ru-RU" sz="2000" dirty="0" smtClean="0">
                <a:effectLst/>
              </a:rPr>
              <a:t>2. </a:t>
            </a:r>
            <a:r>
              <a:rPr lang="ru-RU" sz="2000" dirty="0" err="1" smtClean="0">
                <a:effectLst/>
              </a:rPr>
              <a:t>ПЕРЕШКОДИ</a:t>
            </a:r>
            <a:r>
              <a:rPr lang="ru-RU" sz="2000" dirty="0" smtClean="0">
                <a:effectLst/>
              </a:rPr>
              <a:t> </a:t>
            </a:r>
            <a:r>
              <a:rPr lang="ru-RU" sz="2000" dirty="0">
                <a:effectLst/>
              </a:rPr>
              <a:t>НА ШЛЯХУ ДО ПАРТНЕРСТВА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352928" cy="4824536"/>
          </a:xfrm>
        </p:spPr>
        <p:txBody>
          <a:bodyPr/>
          <a:lstStyle/>
          <a:p>
            <a:pPr algn="just"/>
            <a:r>
              <a:rPr lang="ru-RU" dirty="0" err="1"/>
              <a:t>Перешкоди</a:t>
            </a:r>
            <a:r>
              <a:rPr lang="ru-RU" dirty="0"/>
              <a:t> на шляху до </a:t>
            </a:r>
            <a:r>
              <a:rPr lang="ru-RU" dirty="0" smtClean="0"/>
              <a:t>партнерства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/>
              <a:t>приймати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 smtClean="0"/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err="1" smtClean="0"/>
              <a:t>Громадська</a:t>
            </a:r>
            <a:r>
              <a:rPr lang="ru-RU" dirty="0" smtClean="0"/>
              <a:t> думка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err="1"/>
              <a:t>Негативні</a:t>
            </a:r>
            <a:r>
              <a:rPr lang="ru-RU" dirty="0"/>
              <a:t> характеристики кожного </a:t>
            </a:r>
            <a:r>
              <a:rPr lang="ru-RU" dirty="0" smtClean="0"/>
              <a:t>партнера </a:t>
            </a:r>
            <a:r>
              <a:rPr lang="ru-RU" dirty="0"/>
              <a:t>(</a:t>
            </a:r>
            <a:r>
              <a:rPr lang="ru-RU" dirty="0" err="1"/>
              <a:t>реальні</a:t>
            </a:r>
            <a:r>
              <a:rPr lang="ru-RU" dirty="0"/>
              <a:t> і </a:t>
            </a:r>
            <a:r>
              <a:rPr lang="ru-RU" dirty="0" err="1"/>
              <a:t>уявні</a:t>
            </a:r>
            <a:r>
              <a:rPr lang="ru-RU" dirty="0" smtClean="0"/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err="1"/>
              <a:t>Обмежені</a:t>
            </a:r>
            <a:r>
              <a:rPr lang="ru-RU" dirty="0"/>
              <a:t> 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err="1"/>
              <a:t>Обмежені</a:t>
            </a:r>
            <a:r>
              <a:rPr lang="ru-RU" dirty="0"/>
              <a:t> </a:t>
            </a:r>
            <a:r>
              <a:rPr lang="ru-RU" dirty="0" err="1"/>
              <a:t>організаційні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endParaRPr lang="ru-RU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err="1" smtClean="0"/>
              <a:t>Зовнішні</a:t>
            </a:r>
            <a:r>
              <a:rPr lang="ru-RU" dirty="0" smtClean="0"/>
              <a:t> </a:t>
            </a:r>
            <a:r>
              <a:rPr lang="ru-RU" dirty="0" err="1"/>
              <a:t>стримуючі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22917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720080"/>
          </a:xfrm>
        </p:spPr>
        <p:txBody>
          <a:bodyPr/>
          <a:lstStyle/>
          <a:p>
            <a:pPr algn="r"/>
            <a:r>
              <a:rPr lang="ru-RU" sz="2400" dirty="0" smtClean="0">
                <a:effectLst/>
              </a:rPr>
              <a:t>3. </a:t>
            </a:r>
            <a:r>
              <a:rPr lang="ru-RU" sz="2400" dirty="0" err="1" smtClean="0">
                <a:effectLst/>
              </a:rPr>
              <a:t>ОСНОВНІ</a:t>
            </a:r>
            <a:r>
              <a:rPr lang="ru-RU" sz="2400" dirty="0" smtClean="0">
                <a:effectLst/>
              </a:rPr>
              <a:t> </a:t>
            </a:r>
            <a:r>
              <a:rPr lang="ru-RU" sz="2400" dirty="0" err="1">
                <a:effectLst/>
              </a:rPr>
              <a:t>ПРИНЦИПИ</a:t>
            </a:r>
            <a:r>
              <a:rPr lang="ru-RU" sz="2400" dirty="0">
                <a:effectLst/>
              </a:rPr>
              <a:t> ПАРТНЕРСТВА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352928" cy="4824536"/>
          </a:xfrm>
        </p:spPr>
        <p:txBody>
          <a:bodyPr/>
          <a:lstStyle/>
          <a:p>
            <a:r>
              <a:rPr lang="ru-RU" dirty="0" err="1" smtClean="0"/>
              <a:t>Рівноправність</a:t>
            </a:r>
            <a:endParaRPr lang="ru-RU" dirty="0" smtClean="0"/>
          </a:p>
          <a:p>
            <a:pPr algn="just"/>
            <a:r>
              <a:rPr lang="ru-RU" dirty="0" err="1" smtClean="0"/>
              <a:t>Рівноправність</a:t>
            </a:r>
            <a:r>
              <a:rPr lang="ru-RU" dirty="0" smtClean="0"/>
              <a:t> </a:t>
            </a:r>
            <a:r>
              <a:rPr lang="ru-RU" dirty="0"/>
              <a:t>не </a:t>
            </a:r>
            <a:r>
              <a:rPr lang="ru-RU" dirty="0" err="1"/>
              <a:t>означає</a:t>
            </a:r>
            <a:r>
              <a:rPr lang="ru-RU" dirty="0"/>
              <a:t> </a:t>
            </a:r>
            <a:r>
              <a:rPr lang="ru-RU" dirty="0" err="1"/>
              <a:t>рівності</a:t>
            </a:r>
            <a:r>
              <a:rPr lang="ru-RU" dirty="0"/>
              <a:t>. </a:t>
            </a:r>
            <a:r>
              <a:rPr lang="ru-RU" dirty="0" err="1"/>
              <a:t>Рівноправність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рівне</a:t>
            </a:r>
            <a:r>
              <a:rPr lang="ru-RU" dirty="0"/>
              <a:t> право голосу за столом </a:t>
            </a:r>
            <a:r>
              <a:rPr lang="ru-RU" dirty="0" err="1"/>
              <a:t>переговорів</a:t>
            </a:r>
            <a:r>
              <a:rPr lang="ru-RU" dirty="0"/>
              <a:t> і </a:t>
            </a:r>
            <a:r>
              <a:rPr lang="ru-RU" dirty="0" err="1"/>
              <a:t>визнання</a:t>
            </a:r>
            <a:r>
              <a:rPr lang="ru-RU" dirty="0"/>
              <a:t> того вкладу,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неможливо</a:t>
            </a:r>
            <a:r>
              <a:rPr lang="ru-RU" dirty="0"/>
              <a:t> </a:t>
            </a:r>
            <a:r>
              <a:rPr lang="ru-RU" dirty="0" err="1"/>
              <a:t>оцінити</a:t>
            </a:r>
            <a:r>
              <a:rPr lang="ru-RU" dirty="0"/>
              <a:t> в </a:t>
            </a:r>
            <a:r>
              <a:rPr lang="ru-RU" dirty="0" err="1"/>
              <a:t>простих</a:t>
            </a:r>
            <a:r>
              <a:rPr lang="ru-RU" dirty="0"/>
              <a:t> </a:t>
            </a:r>
            <a:r>
              <a:rPr lang="ru-RU" dirty="0" err="1"/>
              <a:t>грошових</a:t>
            </a:r>
            <a:r>
              <a:rPr lang="ru-RU" dirty="0"/>
              <a:t> величинах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суспільної</a:t>
            </a:r>
            <a:r>
              <a:rPr lang="ru-RU" dirty="0"/>
              <a:t> </a:t>
            </a:r>
            <a:r>
              <a:rPr lang="ru-RU" dirty="0" err="1"/>
              <a:t>значимості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8427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720080"/>
          </a:xfrm>
        </p:spPr>
        <p:txBody>
          <a:bodyPr/>
          <a:lstStyle/>
          <a:p>
            <a:pPr algn="r"/>
            <a:r>
              <a:rPr lang="ru-RU" sz="2400" dirty="0">
                <a:effectLst/>
              </a:rPr>
              <a:t>3. </a:t>
            </a:r>
            <a:r>
              <a:rPr lang="ru-RU" sz="2400" dirty="0" err="1">
                <a:effectLst/>
              </a:rPr>
              <a:t>ОСНОВНІ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ПРИНЦИПИ</a:t>
            </a:r>
            <a:r>
              <a:rPr lang="ru-RU" sz="2400" dirty="0">
                <a:effectLst/>
              </a:rPr>
              <a:t> ПАРТНЕРСТВА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352928" cy="4824536"/>
          </a:xfrm>
        </p:spPr>
        <p:txBody>
          <a:bodyPr/>
          <a:lstStyle/>
          <a:p>
            <a:r>
              <a:rPr lang="ru-RU" dirty="0" err="1" smtClean="0"/>
              <a:t>Прозорість</a:t>
            </a:r>
            <a:endParaRPr lang="ru-RU" dirty="0" smtClean="0"/>
          </a:p>
          <a:p>
            <a:pPr algn="just"/>
            <a:r>
              <a:rPr lang="ru-RU" dirty="0" err="1" smtClean="0"/>
              <a:t>Відкритість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чесність</a:t>
            </a:r>
            <a:r>
              <a:rPr lang="ru-RU" dirty="0"/>
              <a:t> у </a:t>
            </a:r>
            <a:r>
              <a:rPr lang="ru-RU" dirty="0" err="1"/>
              <a:t>партнерських</a:t>
            </a:r>
            <a:r>
              <a:rPr lang="ru-RU" dirty="0"/>
              <a:t> </a:t>
            </a:r>
            <a:r>
              <a:rPr lang="ru-RU" dirty="0" err="1"/>
              <a:t>відносинах</a:t>
            </a:r>
            <a:r>
              <a:rPr lang="ru-RU" dirty="0"/>
              <a:t> є </a:t>
            </a:r>
            <a:r>
              <a:rPr lang="ru-RU" dirty="0" err="1"/>
              <a:t>запорукою</a:t>
            </a:r>
            <a:r>
              <a:rPr lang="ru-RU" dirty="0"/>
              <a:t> </a:t>
            </a:r>
            <a:r>
              <a:rPr lang="ru-RU" dirty="0" err="1"/>
              <a:t>довіри</a:t>
            </a:r>
            <a:r>
              <a:rPr lang="ru-RU" dirty="0"/>
              <a:t>, яку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розглядає</a:t>
            </a:r>
            <a:r>
              <a:rPr lang="ru-RU" dirty="0"/>
              <a:t> як </a:t>
            </a:r>
            <a:r>
              <a:rPr lang="ru-RU" dirty="0" err="1" smtClean="0"/>
              <a:t>важливу</a:t>
            </a:r>
            <a:r>
              <a:rPr lang="ru-RU" dirty="0" smtClean="0"/>
              <a:t> </a:t>
            </a:r>
            <a:r>
              <a:rPr lang="ru-RU" dirty="0" err="1" smtClean="0"/>
              <a:t>умову</a:t>
            </a:r>
            <a:r>
              <a:rPr lang="ru-RU" dirty="0" smtClean="0"/>
              <a:t> </a:t>
            </a:r>
            <a:r>
              <a:rPr lang="ru-RU" dirty="0" err="1"/>
              <a:t>успіху</a:t>
            </a:r>
            <a:r>
              <a:rPr lang="ru-RU" dirty="0"/>
              <a:t> в </a:t>
            </a:r>
            <a:r>
              <a:rPr lang="ru-RU" dirty="0" err="1"/>
              <a:t>партнерстві</a:t>
            </a:r>
            <a:r>
              <a:rPr lang="ru-RU" dirty="0"/>
              <a:t>.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прозорому</a:t>
            </a:r>
            <a:r>
              <a:rPr lang="ru-RU" dirty="0"/>
              <a:t> методу </a:t>
            </a:r>
            <a:r>
              <a:rPr lang="ru-RU" dirty="0" err="1"/>
              <a:t>роботи</a:t>
            </a:r>
            <a:r>
              <a:rPr lang="ru-RU" dirty="0"/>
              <a:t> партнерство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відзвітувати</a:t>
            </a:r>
            <a:r>
              <a:rPr lang="ru-RU" dirty="0"/>
              <a:t> перед донорами та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зацікавленими</a:t>
            </a:r>
            <a:r>
              <a:rPr lang="ru-RU" dirty="0"/>
              <a:t> сторонами.</a:t>
            </a:r>
          </a:p>
        </p:txBody>
      </p:sp>
    </p:spTree>
    <p:extLst>
      <p:ext uri="{BB962C8B-B14F-4D97-AF65-F5344CB8AC3E}">
        <p14:creationId xmlns:p14="http://schemas.microsoft.com/office/powerpoint/2010/main" val="3011102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720080"/>
          </a:xfrm>
        </p:spPr>
        <p:txBody>
          <a:bodyPr/>
          <a:lstStyle/>
          <a:p>
            <a:pPr algn="r"/>
            <a:r>
              <a:rPr lang="ru-RU" sz="2400" dirty="0">
                <a:effectLst/>
              </a:rPr>
              <a:t>3. </a:t>
            </a:r>
            <a:r>
              <a:rPr lang="ru-RU" sz="2400" dirty="0" err="1">
                <a:effectLst/>
              </a:rPr>
              <a:t>ОСНОВНІ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ПРИНЦИПИ</a:t>
            </a:r>
            <a:r>
              <a:rPr lang="ru-RU" sz="2400" dirty="0">
                <a:effectLst/>
              </a:rPr>
              <a:t> ПАРТНЕРСТВА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352928" cy="4824536"/>
          </a:xfrm>
        </p:spPr>
        <p:txBody>
          <a:bodyPr/>
          <a:lstStyle/>
          <a:p>
            <a:r>
              <a:rPr lang="ru-RU" dirty="0" err="1"/>
              <a:t>Взаємна</a:t>
            </a:r>
            <a:r>
              <a:rPr lang="ru-RU" dirty="0"/>
              <a:t> </a:t>
            </a:r>
            <a:r>
              <a:rPr lang="ru-RU" dirty="0" err="1" smtClean="0"/>
              <a:t>вигода</a:t>
            </a:r>
            <a:endParaRPr lang="ru-RU" dirty="0" smtClean="0"/>
          </a:p>
          <a:p>
            <a:pPr algn="just"/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партнери</a:t>
            </a:r>
            <a:r>
              <a:rPr lang="ru-RU" dirty="0"/>
              <a:t> </a:t>
            </a:r>
            <a:r>
              <a:rPr lang="ru-RU" dirty="0" err="1"/>
              <a:t>вносять</a:t>
            </a:r>
            <a:r>
              <a:rPr lang="ru-RU" dirty="0"/>
              <a:t> вклад у </a:t>
            </a:r>
            <a:r>
              <a:rPr lang="ru-RU" dirty="0" err="1"/>
              <a:t>спільну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то вони </a:t>
            </a:r>
            <a:r>
              <a:rPr lang="ru-RU" dirty="0" err="1"/>
              <a:t>мають</a:t>
            </a:r>
            <a:r>
              <a:rPr lang="ru-RU" dirty="0"/>
              <a:t> право </a:t>
            </a:r>
            <a:r>
              <a:rPr lang="ru-RU" dirty="0" err="1"/>
              <a:t>розділити</a:t>
            </a:r>
            <a:r>
              <a:rPr lang="ru-RU" dirty="0"/>
              <a:t> </a:t>
            </a:r>
            <a:r>
              <a:rPr lang="ru-RU" dirty="0" err="1" smtClean="0"/>
              <a:t>вигоду</a:t>
            </a:r>
            <a:r>
              <a:rPr lang="ru-RU" dirty="0" smtClean="0"/>
              <a:t>. </a:t>
            </a:r>
            <a:r>
              <a:rPr lang="ru-RU" dirty="0" err="1"/>
              <a:t>Здорове</a:t>
            </a:r>
            <a:r>
              <a:rPr lang="ru-RU" dirty="0"/>
              <a:t> партнерство </a:t>
            </a:r>
            <a:r>
              <a:rPr lang="ru-RU" dirty="0" err="1"/>
              <a:t>спрямоване</a:t>
            </a:r>
            <a:r>
              <a:rPr lang="ru-RU" dirty="0"/>
              <a:t> на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вигод</a:t>
            </a:r>
            <a:r>
              <a:rPr lang="ru-RU" dirty="0"/>
              <a:t> для кожного партнера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переваг</a:t>
            </a:r>
            <a:r>
              <a:rPr lang="ru-RU" dirty="0"/>
              <a:t> для </a:t>
            </a:r>
            <a:r>
              <a:rPr lang="ru-RU" dirty="0" err="1"/>
              <a:t>всіх</a:t>
            </a:r>
            <a:r>
              <a:rPr lang="ru-RU" dirty="0"/>
              <a:t>. </a:t>
            </a:r>
            <a:r>
              <a:rPr lang="ru-RU" dirty="0" err="1"/>
              <a:t>Тільки</a:t>
            </a:r>
            <a:r>
              <a:rPr lang="ru-RU" dirty="0"/>
              <a:t> таким чином партнерство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довгостроковий</a:t>
            </a:r>
            <a:r>
              <a:rPr lang="ru-RU" dirty="0"/>
              <a:t> </a:t>
            </a:r>
            <a:r>
              <a:rPr lang="ru-RU" dirty="0" err="1"/>
              <a:t>інтерес</a:t>
            </a:r>
            <a:r>
              <a:rPr lang="ru-RU" dirty="0"/>
              <a:t> </a:t>
            </a:r>
            <a:r>
              <a:rPr lang="ru-RU" dirty="0" err="1"/>
              <a:t>партнерів</a:t>
            </a:r>
            <a:r>
              <a:rPr lang="ru-RU" dirty="0"/>
              <a:t> і </a:t>
            </a:r>
            <a:r>
              <a:rPr lang="ru-RU" dirty="0" err="1"/>
              <a:t>стійкість</a:t>
            </a:r>
            <a:r>
              <a:rPr lang="ru-RU" dirty="0"/>
              <a:t> </a:t>
            </a:r>
            <a:r>
              <a:rPr lang="ru-RU" dirty="0" err="1"/>
              <a:t>співробітництва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20203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</TotalTime>
  <Words>301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Исполнительная</vt:lpstr>
      <vt:lpstr>Лекція 1   Проблеми формування партнерської взаємодії</vt:lpstr>
      <vt:lpstr>1. ОБҐРУНТУВАННЯ НЕОБХІДНОСТІ ПАРТНЕРСТВА</vt:lpstr>
      <vt:lpstr>1. ОБҐРУНТУВАННЯ НЕОБХІДНОСТІ ПАРТНЕРСТВА</vt:lpstr>
      <vt:lpstr>2. ПЕРЕШКОДИ НА ШЛЯХУ ДО ПАРТНЕРСТВА</vt:lpstr>
      <vt:lpstr>3. ОСНОВНІ ПРИНЦИПИ ПАРТНЕРСТВА</vt:lpstr>
      <vt:lpstr>3. ОСНОВНІ ПРИНЦИПИ ПАРТНЕРСТВА</vt:lpstr>
      <vt:lpstr>3. ОСНОВНІ ПРИНЦИПИ ПАРТНЕРСТВА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   Проблеми формування партнерської взаємодії</dc:title>
  <dc:creator>Пользователь Windows</dc:creator>
  <cp:lastModifiedBy>Пользователь Windows</cp:lastModifiedBy>
  <cp:revision>8</cp:revision>
  <dcterms:created xsi:type="dcterms:W3CDTF">2018-09-16T15:50:39Z</dcterms:created>
  <dcterms:modified xsi:type="dcterms:W3CDTF">2018-09-16T16:13:39Z</dcterms:modified>
</cp:coreProperties>
</file>