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69" r:id="rId4"/>
    <p:sldId id="270" r:id="rId5"/>
    <p:sldId id="271" r:id="rId6"/>
    <p:sldId id="258" r:id="rId7"/>
    <p:sldId id="259" r:id="rId8"/>
    <p:sldId id="260" r:id="rId9"/>
    <p:sldId id="261" r:id="rId10"/>
    <p:sldId id="262" r:id="rId11"/>
    <p:sldId id="263" r:id="rId12"/>
    <p:sldId id="272" r:id="rId13"/>
    <p:sldId id="273" r:id="rId14"/>
    <p:sldId id="274" r:id="rId15"/>
    <p:sldId id="275" r:id="rId16"/>
    <p:sldId id="276" r:id="rId17"/>
    <p:sldId id="281" r:id="rId18"/>
    <p:sldId id="282" r:id="rId19"/>
    <p:sldId id="283" r:id="rId20"/>
    <p:sldId id="284" r:id="rId21"/>
    <p:sldId id="277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88" autoAdjust="0"/>
    <p:restoredTop sz="94660"/>
  </p:normalViewPr>
  <p:slideViewPr>
    <p:cSldViewPr>
      <p:cViewPr varScale="1">
        <p:scale>
          <a:sx n="75" d="100"/>
          <a:sy n="75" d="100"/>
        </p:scale>
        <p:origin x="1168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FBE94-4947-4066-9B51-F510DDA2F3DC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1386EEA-F4C7-4C3B-A6FC-889983AE433D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FBE94-4947-4066-9B51-F510DDA2F3DC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86EEA-F4C7-4C3B-A6FC-889983AE43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FBE94-4947-4066-9B51-F510DDA2F3DC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86EEA-F4C7-4C3B-A6FC-889983AE43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FBE94-4947-4066-9B51-F510DDA2F3DC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86EEA-F4C7-4C3B-A6FC-889983AE43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FBE94-4947-4066-9B51-F510DDA2F3DC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86EEA-F4C7-4C3B-A6FC-889983AE433D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FBE94-4947-4066-9B51-F510DDA2F3DC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86EEA-F4C7-4C3B-A6FC-889983AE433D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FBE94-4947-4066-9B51-F510DDA2F3DC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86EEA-F4C7-4C3B-A6FC-889983AE433D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FBE94-4947-4066-9B51-F510DDA2F3DC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86EEA-F4C7-4C3B-A6FC-889983AE43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FBE94-4947-4066-9B51-F510DDA2F3DC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86EEA-F4C7-4C3B-A6FC-889983AE43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FBE94-4947-4066-9B51-F510DDA2F3DC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86EEA-F4C7-4C3B-A6FC-889983AE43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FBE94-4947-4066-9B51-F510DDA2F3DC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86EEA-F4C7-4C3B-A6FC-889983AE43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67FBE94-4947-4066-9B51-F510DDA2F3DC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1386EEA-F4C7-4C3B-A6FC-889983AE433D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4000" dirty="0"/>
              <a:t>Лекція</a:t>
            </a:r>
            <a:br>
              <a:rPr lang="uk-UA" sz="4000" dirty="0"/>
            </a:br>
            <a:r>
              <a:rPr lang="uk-UA" sz="4000" dirty="0"/>
              <a:t/>
            </a:r>
            <a:br>
              <a:rPr lang="uk-UA" sz="4000" dirty="0"/>
            </a:br>
            <a:r>
              <a:rPr lang="ru-RU" sz="4000" dirty="0" err="1">
                <a:effectLst/>
              </a:rPr>
              <a:t>Корпоративне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управління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44358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3"/>
            <a:ext cx="7772400" cy="648071"/>
          </a:xfrm>
        </p:spPr>
        <p:txBody>
          <a:bodyPr/>
          <a:lstStyle/>
          <a:p>
            <a:pPr algn="r"/>
            <a:r>
              <a:rPr lang="ru-RU" sz="1800" b="1" i="1" dirty="0" err="1">
                <a:effectLst/>
              </a:rPr>
              <a:t>Вилучення</a:t>
            </a:r>
            <a:r>
              <a:rPr lang="ru-RU" sz="1800" b="1" i="1" dirty="0">
                <a:effectLst/>
              </a:rPr>
              <a:t> грошей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980728"/>
            <a:ext cx="8352928" cy="5544616"/>
          </a:xfrm>
        </p:spPr>
        <p:txBody>
          <a:bodyPr>
            <a:normAutofit/>
          </a:bodyPr>
          <a:lstStyle/>
          <a:p>
            <a:r>
              <a:rPr lang="uk-UA" b="1" dirty="0">
                <a:solidFill>
                  <a:schemeClr val="tx1"/>
                </a:solidFill>
              </a:rPr>
              <a:t>практично однаковий внесок</a:t>
            </a:r>
          </a:p>
          <a:p>
            <a:pPr algn="l"/>
            <a:r>
              <a:rPr lang="uk-UA" u="sng" dirty="0">
                <a:solidFill>
                  <a:schemeClr val="tx1"/>
                </a:solidFill>
              </a:rPr>
              <a:t>Прихильники винагороди </a:t>
            </a:r>
            <a:r>
              <a:rPr lang="uk-UA" dirty="0">
                <a:solidFill>
                  <a:schemeClr val="tx1"/>
                </a:solidFill>
              </a:rPr>
              <a:t>за заслугами стверджують, що така система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дозволяє компанії утримувати найефективніших співробітників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допомагає партнерам проясняти очікування один від одного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допомагає партнерам протидіяти зниженню продуктивності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створює атмосферу, в якій співробітники прагнуть вдосконалення і не задовольняються досягнутим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7387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3"/>
            <a:ext cx="7772400" cy="648071"/>
          </a:xfrm>
        </p:spPr>
        <p:txBody>
          <a:bodyPr/>
          <a:lstStyle/>
          <a:p>
            <a:pPr algn="r"/>
            <a:r>
              <a:rPr lang="ru-RU" sz="1800" b="1" i="1" dirty="0" err="1">
                <a:effectLst/>
              </a:rPr>
              <a:t>Вилучення</a:t>
            </a:r>
            <a:r>
              <a:rPr lang="ru-RU" sz="1800" b="1" i="1" dirty="0">
                <a:effectLst/>
              </a:rPr>
              <a:t> грошей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980728"/>
            <a:ext cx="8352928" cy="5544616"/>
          </a:xfrm>
        </p:spPr>
        <p:txBody>
          <a:bodyPr>
            <a:normAutofit fontScale="92500"/>
          </a:bodyPr>
          <a:lstStyle/>
          <a:p>
            <a:r>
              <a:rPr lang="uk-UA" b="1" dirty="0">
                <a:solidFill>
                  <a:schemeClr val="tx1"/>
                </a:solidFill>
              </a:rPr>
              <a:t>практично однаковий внесок</a:t>
            </a:r>
          </a:p>
          <a:p>
            <a:pPr algn="l"/>
            <a:r>
              <a:rPr lang="uk-UA" sz="2200" dirty="0">
                <a:solidFill>
                  <a:schemeClr val="tx1"/>
                </a:solidFill>
              </a:rPr>
              <a:t>Опоненти системи вважають, що вона </a:t>
            </a:r>
            <a:r>
              <a:rPr lang="uk-UA" sz="2200" i="1" u="sng" dirty="0">
                <a:solidFill>
                  <a:schemeClr val="tx1"/>
                </a:solidFill>
              </a:rPr>
              <a:t>породжує більше проблем, ніж вирішує </a:t>
            </a:r>
            <a:r>
              <a:rPr lang="uk-UA" sz="2200" dirty="0">
                <a:solidFill>
                  <a:schemeClr val="tx1"/>
                </a:solidFill>
              </a:rPr>
              <a:t>: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sz="2200" dirty="0">
                <a:solidFill>
                  <a:schemeClr val="tx1"/>
                </a:solidFill>
              </a:rPr>
              <a:t>партнери часто керуються об'єктивними та фінансовими критеріями, що змушує їх приділяти більше уваги короткостроковим, а не довгостроковим цілям та певним видам діяльності на шкоду іншим.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sz="2200" dirty="0">
                <a:solidFill>
                  <a:schemeClr val="tx1"/>
                </a:solidFill>
              </a:rPr>
              <a:t>обсяги робіт з довгострокового планування, які важко піддаються вимірюванню, відходять на другий план.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sz="2200" dirty="0">
                <a:solidFill>
                  <a:schemeClr val="tx1"/>
                </a:solidFill>
              </a:rPr>
              <a:t>оскільки підвищення кваліфікації співробітників, дослідження, операційна та адміністративна діяльність надають на підсумкові показники лише непрямий вплив, вони або мають незначну вагу, або зовсім не враховуються.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sz="2200" dirty="0">
                <a:solidFill>
                  <a:schemeClr val="tx1"/>
                </a:solidFill>
              </a:rPr>
              <a:t>партнери можуть піддатися спокусі і дотримуватися стратегій, що дозволяють їм самим нарощувати прибуток. </a:t>
            </a:r>
            <a:endParaRPr lang="ru-RU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7387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332656"/>
            <a:ext cx="8352928" cy="6192688"/>
          </a:xfrm>
        </p:spPr>
        <p:txBody>
          <a:bodyPr>
            <a:normAutofit/>
          </a:bodyPr>
          <a:lstStyle/>
          <a:p>
            <a:pPr algn="l"/>
            <a:r>
              <a:rPr lang="ru-RU" sz="2000" dirty="0">
                <a:solidFill>
                  <a:schemeClr val="tx1"/>
                </a:solidFill>
              </a:rPr>
              <a:t>У </a:t>
            </a:r>
            <a:r>
              <a:rPr lang="ru-RU" sz="2000" dirty="0" err="1">
                <a:solidFill>
                  <a:schemeClr val="tx1"/>
                </a:solidFill>
              </a:rPr>
              <a:t>розділі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Партнерської</a:t>
            </a:r>
            <a:r>
              <a:rPr lang="ru-RU" sz="2000" dirty="0">
                <a:solidFill>
                  <a:schemeClr val="tx1"/>
                </a:solidFill>
              </a:rPr>
              <a:t> угоди, </a:t>
            </a:r>
            <a:r>
              <a:rPr lang="ru-RU" sz="2000" dirty="0" err="1">
                <a:solidFill>
                  <a:schemeClr val="tx1"/>
                </a:solidFill>
              </a:rPr>
              <a:t>присвяченої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b="1" dirty="0">
                <a:solidFill>
                  <a:schemeClr val="tx1"/>
                </a:solidFill>
              </a:rPr>
              <a:t>корпоративному </a:t>
            </a:r>
            <a:r>
              <a:rPr lang="ru-RU" sz="2000" b="1" dirty="0" err="1">
                <a:solidFill>
                  <a:schemeClr val="tx1"/>
                </a:solidFill>
              </a:rPr>
              <a:t>управлінню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власники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sz="2000" dirty="0" err="1">
                <a:solidFill>
                  <a:schemeClr val="tx1"/>
                </a:solidFill>
              </a:rPr>
              <a:t>розкривають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своє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розуміння</a:t>
            </a:r>
            <a:r>
              <a:rPr lang="ru-RU" sz="2000" dirty="0">
                <a:solidFill>
                  <a:schemeClr val="tx1"/>
                </a:solidFill>
              </a:rPr>
              <a:t> контролю та </a:t>
            </a:r>
            <a:r>
              <a:rPr lang="ru-RU" sz="2000" dirty="0" err="1">
                <a:solidFill>
                  <a:schemeClr val="tx1"/>
                </a:solidFill>
              </a:rPr>
              <a:t>керівництва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sz="2000" dirty="0" err="1">
                <a:solidFill>
                  <a:schemeClr val="tx1"/>
                </a:solidFill>
              </a:rPr>
              <a:t>прописують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створення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або</a:t>
            </a:r>
            <a:r>
              <a:rPr lang="ru-RU" sz="2000" dirty="0">
                <a:solidFill>
                  <a:schemeClr val="tx1"/>
                </a:solidFill>
              </a:rPr>
              <a:t> ради </a:t>
            </a:r>
            <a:r>
              <a:rPr lang="ru-RU" sz="2000" dirty="0" err="1">
                <a:solidFill>
                  <a:schemeClr val="tx1"/>
                </a:solidFill>
              </a:rPr>
              <a:t>директорів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або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консультативної</a:t>
            </a:r>
            <a:r>
              <a:rPr lang="ru-RU" sz="2000" dirty="0">
                <a:solidFill>
                  <a:schemeClr val="tx1"/>
                </a:solidFill>
              </a:rPr>
              <a:t> ради. </a:t>
            </a:r>
          </a:p>
          <a:p>
            <a:pPr algn="l"/>
            <a:endParaRPr lang="ru-RU" sz="2000" dirty="0"/>
          </a:p>
          <a:p>
            <a:pPr algn="l"/>
            <a:endParaRPr lang="ru-RU" sz="2000" dirty="0"/>
          </a:p>
          <a:p>
            <a:pPr algn="l"/>
            <a:r>
              <a:rPr lang="ru-RU" sz="2000" dirty="0" err="1">
                <a:solidFill>
                  <a:schemeClr val="tx1"/>
                </a:solidFill>
              </a:rPr>
              <a:t>Вибравши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u="sng" dirty="0" err="1">
                <a:solidFill>
                  <a:schemeClr val="tx1"/>
                </a:solidFill>
              </a:rPr>
              <a:t>створення</a:t>
            </a:r>
            <a:r>
              <a:rPr lang="ru-RU" sz="2000" u="sng" dirty="0">
                <a:solidFill>
                  <a:schemeClr val="tx1"/>
                </a:solidFill>
              </a:rPr>
              <a:t> ради </a:t>
            </a:r>
            <a:r>
              <a:rPr lang="ru-RU" sz="2000" u="sng" dirty="0" err="1">
                <a:solidFill>
                  <a:schemeClr val="tx1"/>
                </a:solidFill>
              </a:rPr>
              <a:t>директорів</a:t>
            </a:r>
            <a:r>
              <a:rPr lang="ru-RU" sz="2000" dirty="0">
                <a:solidFill>
                  <a:schemeClr val="tx1"/>
                </a:solidFill>
              </a:rPr>
              <a:t>, вони </a:t>
            </a:r>
            <a:r>
              <a:rPr lang="ru-RU" sz="2000" dirty="0" err="1">
                <a:solidFill>
                  <a:schemeClr val="tx1"/>
                </a:solidFill>
              </a:rPr>
              <a:t>повинні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тим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чи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іншим</a:t>
            </a:r>
            <a:r>
              <a:rPr lang="ru-RU" sz="2000" dirty="0">
                <a:solidFill>
                  <a:schemeClr val="tx1"/>
                </a:solidFill>
              </a:rPr>
              <a:t> чином </a:t>
            </a:r>
            <a:r>
              <a:rPr lang="ru-RU" sz="2000" dirty="0" err="1">
                <a:solidFill>
                  <a:schemeClr val="tx1"/>
                </a:solidFill>
              </a:rPr>
              <a:t>розмежувати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свої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ролі</a:t>
            </a:r>
            <a:r>
              <a:rPr lang="ru-RU" sz="2000" dirty="0">
                <a:solidFill>
                  <a:schemeClr val="tx1"/>
                </a:solidFill>
              </a:rPr>
              <a:t> як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sz="2000" dirty="0" err="1">
                <a:solidFill>
                  <a:schemeClr val="tx1"/>
                </a:solidFill>
              </a:rPr>
              <a:t>акціонери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sz="2000" dirty="0" err="1">
                <a:solidFill>
                  <a:schemeClr val="tx1"/>
                </a:solidFill>
              </a:rPr>
              <a:t>керівники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tx1"/>
                </a:solidFill>
              </a:rPr>
              <a:t>члени ради </a:t>
            </a:r>
            <a:r>
              <a:rPr lang="ru-RU" sz="2000" dirty="0" err="1">
                <a:solidFill>
                  <a:schemeClr val="tx1"/>
                </a:solidFill>
              </a:rPr>
              <a:t>директорів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ru-RU" sz="2000" dirty="0" err="1">
                <a:solidFill>
                  <a:schemeClr val="tx1"/>
                </a:solidFill>
              </a:rPr>
              <a:t>розглянути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питання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його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sz="2000" dirty="0" err="1">
                <a:solidFill>
                  <a:schemeClr val="tx1"/>
                </a:solidFill>
              </a:rPr>
              <a:t>незалежності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sz="2000" dirty="0" err="1">
                <a:solidFill>
                  <a:schemeClr val="tx1"/>
                </a:solidFill>
              </a:rPr>
              <a:t>діяльності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sz="2000" dirty="0" err="1">
                <a:solidFill>
                  <a:schemeClr val="tx1"/>
                </a:solidFill>
              </a:rPr>
              <a:t>підзвітності</a:t>
            </a:r>
            <a:r>
              <a:rPr lang="ru-RU" sz="2000" dirty="0">
                <a:solidFill>
                  <a:schemeClr val="tx1"/>
                </a:solidFill>
              </a:rPr>
              <a:t>.</a:t>
            </a:r>
          </a:p>
          <a:p>
            <a:endParaRPr lang="ru-RU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3208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980728"/>
            <a:ext cx="8352928" cy="5544616"/>
          </a:xfrm>
        </p:spPr>
        <p:txBody>
          <a:bodyPr anchor="ctr">
            <a:normAutofit/>
          </a:bodyPr>
          <a:lstStyle/>
          <a:p>
            <a:pPr algn="l"/>
            <a:r>
              <a:rPr lang="ru-RU" sz="2000" dirty="0">
                <a:solidFill>
                  <a:schemeClr val="tx1"/>
                </a:solidFill>
              </a:rPr>
              <a:t>ради </a:t>
            </a:r>
            <a:r>
              <a:rPr lang="ru-RU" sz="2000" dirty="0" err="1">
                <a:solidFill>
                  <a:schemeClr val="tx1"/>
                </a:solidFill>
              </a:rPr>
              <a:t>директорів</a:t>
            </a:r>
            <a:r>
              <a:rPr lang="ru-RU" sz="2000" dirty="0">
                <a:solidFill>
                  <a:schemeClr val="tx1"/>
                </a:solidFill>
              </a:rPr>
              <a:t> (</a:t>
            </a:r>
            <a:r>
              <a:rPr lang="ru-RU" sz="2000" dirty="0" err="1">
                <a:solidFill>
                  <a:schemeClr val="tx1"/>
                </a:solidFill>
              </a:rPr>
              <a:t>або</a:t>
            </a:r>
            <a:r>
              <a:rPr lang="ru-RU" sz="2000" dirty="0">
                <a:solidFill>
                  <a:schemeClr val="tx1"/>
                </a:solidFill>
              </a:rPr>
              <a:t> ради </a:t>
            </a:r>
            <a:r>
              <a:rPr lang="ru-RU" sz="2000" dirty="0" err="1">
                <a:solidFill>
                  <a:schemeClr val="tx1"/>
                </a:solidFill>
              </a:rPr>
              <a:t>менеджерів</a:t>
            </a:r>
            <a:r>
              <a:rPr lang="ru-RU" sz="2000" dirty="0">
                <a:solidFill>
                  <a:schemeClr val="tx1"/>
                </a:solidFill>
              </a:rPr>
              <a:t>)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sz="2000" dirty="0" err="1">
                <a:solidFill>
                  <a:schemeClr val="tx1"/>
                </a:solidFill>
              </a:rPr>
              <a:t>обирають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керівних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співробітників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sz="2000" dirty="0" err="1">
                <a:solidFill>
                  <a:schemeClr val="tx1"/>
                </a:solidFill>
              </a:rPr>
              <a:t>стежать</a:t>
            </a:r>
            <a:r>
              <a:rPr lang="ru-RU" sz="2000" dirty="0">
                <a:solidFill>
                  <a:schemeClr val="tx1"/>
                </a:solidFill>
              </a:rPr>
              <a:t> за </a:t>
            </a:r>
            <a:r>
              <a:rPr lang="ru-RU" sz="2000" dirty="0" err="1">
                <a:solidFill>
                  <a:schemeClr val="tx1"/>
                </a:solidFill>
              </a:rPr>
              <a:t>тим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щоб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ті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керували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компанією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належним</a:t>
            </a:r>
            <a:r>
              <a:rPr lang="ru-RU" sz="2000" dirty="0">
                <a:solidFill>
                  <a:schemeClr val="tx1"/>
                </a:solidFill>
              </a:rPr>
              <a:t> чином і на </a:t>
            </a:r>
            <a:r>
              <a:rPr lang="ru-RU" sz="2000" dirty="0" err="1">
                <a:solidFill>
                  <a:schemeClr val="tx1"/>
                </a:solidFill>
              </a:rPr>
              <a:t>користь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власників</a:t>
            </a:r>
            <a:r>
              <a:rPr lang="ru-RU" sz="2000" dirty="0">
                <a:solidFill>
                  <a:schemeClr val="tx1"/>
                </a:solidFill>
              </a:rPr>
              <a:t>, а не у </a:t>
            </a:r>
            <a:r>
              <a:rPr lang="ru-RU" sz="2000" dirty="0" err="1">
                <a:solidFill>
                  <a:schemeClr val="tx1"/>
                </a:solidFill>
              </a:rPr>
              <a:t>своїх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власних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інтересах</a:t>
            </a:r>
            <a:r>
              <a:rPr lang="ru-RU" sz="2000" dirty="0">
                <a:solidFill>
                  <a:schemeClr val="tx1"/>
                </a:solidFill>
              </a:rPr>
              <a:t> за </a:t>
            </a:r>
            <a:r>
              <a:rPr lang="ru-RU" sz="2000" dirty="0" err="1">
                <a:solidFill>
                  <a:schemeClr val="tx1"/>
                </a:solidFill>
              </a:rPr>
              <a:t>рахунок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власників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uk-UA" sz="2000" dirty="0">
              <a:solidFill>
                <a:schemeClr val="tx1"/>
              </a:solidFill>
            </a:endParaRPr>
          </a:p>
          <a:p>
            <a:pPr algn="l"/>
            <a:r>
              <a:rPr lang="ru-RU" sz="2000" dirty="0">
                <a:solidFill>
                  <a:schemeClr val="tx1"/>
                </a:solidFill>
              </a:rPr>
              <a:t>Члени ради </a:t>
            </a:r>
            <a:r>
              <a:rPr lang="ru-RU" sz="2000" dirty="0" err="1">
                <a:solidFill>
                  <a:schemeClr val="tx1"/>
                </a:solidFill>
              </a:rPr>
              <a:t>директорів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sz="2000" dirty="0" err="1">
                <a:solidFill>
                  <a:schemeClr val="tx1"/>
                </a:solidFill>
              </a:rPr>
              <a:t>мають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фідуціарні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зобов'язання</a:t>
            </a:r>
            <a:r>
              <a:rPr lang="ru-RU" sz="2000" dirty="0">
                <a:solidFill>
                  <a:schemeClr val="tx1"/>
                </a:solidFill>
              </a:rPr>
              <a:t> перед </a:t>
            </a:r>
            <a:r>
              <a:rPr lang="ru-RU" sz="2000" dirty="0" err="1">
                <a:solidFill>
                  <a:schemeClr val="tx1"/>
                </a:solidFill>
              </a:rPr>
              <a:t>усіма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акціонерами</a:t>
            </a:r>
            <a:r>
              <a:rPr lang="ru-RU" sz="2000" dirty="0">
                <a:solidFill>
                  <a:schemeClr val="tx1"/>
                </a:solidFill>
              </a:rPr>
              <a:t> як </a:t>
            </a:r>
            <a:r>
              <a:rPr lang="ru-RU" sz="2000" dirty="0" err="1">
                <a:solidFill>
                  <a:schemeClr val="tx1"/>
                </a:solidFill>
              </a:rPr>
              <a:t>група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tx1"/>
                </a:solidFill>
              </a:rPr>
              <a:t>не </a:t>
            </a:r>
            <a:r>
              <a:rPr lang="ru-RU" sz="2000" dirty="0" err="1">
                <a:solidFill>
                  <a:schemeClr val="tx1"/>
                </a:solidFill>
              </a:rPr>
              <a:t>мають</a:t>
            </a:r>
            <a:r>
              <a:rPr lang="ru-RU" sz="2000" dirty="0">
                <a:solidFill>
                  <a:schemeClr val="tx1"/>
                </a:solidFill>
              </a:rPr>
              <a:t> права </a:t>
            </a:r>
            <a:r>
              <a:rPr lang="ru-RU" sz="2000" dirty="0" err="1">
                <a:solidFill>
                  <a:schemeClr val="tx1"/>
                </a:solidFill>
              </a:rPr>
              <a:t>надавати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перевагу</a:t>
            </a:r>
            <a:r>
              <a:rPr lang="ru-RU" sz="2000" dirty="0">
                <a:solidFill>
                  <a:schemeClr val="tx1"/>
                </a:solidFill>
              </a:rPr>
              <a:t> будь-</a:t>
            </a:r>
            <a:r>
              <a:rPr lang="ru-RU" sz="2000" dirty="0" err="1">
                <a:solidFill>
                  <a:schemeClr val="tx1"/>
                </a:solidFill>
              </a:rPr>
              <a:t>якому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окремому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власнику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або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категорії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власників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endParaRPr lang="ru-RU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90617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3"/>
            <a:ext cx="7772400" cy="648071"/>
          </a:xfrm>
        </p:spPr>
        <p:txBody>
          <a:bodyPr/>
          <a:lstStyle/>
          <a:p>
            <a:pPr algn="r"/>
            <a:r>
              <a:rPr lang="ru-RU" sz="1800" b="1" i="1" dirty="0">
                <a:effectLst/>
              </a:rPr>
              <a:t>рада </a:t>
            </a:r>
            <a:r>
              <a:rPr lang="ru-RU" sz="1800" b="1" i="1" dirty="0" err="1">
                <a:effectLst/>
              </a:rPr>
              <a:t>директорів</a:t>
            </a:r>
            <a:endParaRPr lang="ru-RU" sz="1800" b="1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980728"/>
            <a:ext cx="8352928" cy="5544616"/>
          </a:xfrm>
        </p:spPr>
        <p:txBody>
          <a:bodyPr>
            <a:normAutofit/>
          </a:bodyPr>
          <a:lstStyle/>
          <a:p>
            <a:r>
              <a:rPr lang="ru-RU" sz="2000" b="1" dirty="0" err="1">
                <a:solidFill>
                  <a:schemeClr val="tx1"/>
                </a:solidFill>
              </a:rPr>
              <a:t>Власники</a:t>
            </a:r>
            <a:r>
              <a:rPr lang="ru-RU" sz="2000" b="1" dirty="0">
                <a:solidFill>
                  <a:schemeClr val="tx1"/>
                </a:solidFill>
              </a:rPr>
              <a:t>.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ru-RU" sz="2000" dirty="0" err="1">
                <a:solidFill>
                  <a:schemeClr val="tx1"/>
                </a:solidFill>
              </a:rPr>
              <a:t>Багато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партнерів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вважають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що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всі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власники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повинні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входити</a:t>
            </a:r>
            <a:r>
              <a:rPr lang="ru-RU" sz="2000" dirty="0">
                <a:solidFill>
                  <a:schemeClr val="tx1"/>
                </a:solidFill>
              </a:rPr>
              <a:t> до ради </a:t>
            </a:r>
            <a:r>
              <a:rPr lang="ru-RU" sz="2000" dirty="0" err="1">
                <a:solidFill>
                  <a:schemeClr val="tx1"/>
                </a:solidFill>
              </a:rPr>
              <a:t>директорів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  <a:r>
              <a:rPr lang="ru-RU" sz="2000" dirty="0" err="1">
                <a:solidFill>
                  <a:schemeClr val="tx1"/>
                </a:solidFill>
              </a:rPr>
              <a:t>Одні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розглядають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ці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призначення</a:t>
            </a:r>
            <a:r>
              <a:rPr lang="ru-RU" sz="2000" dirty="0">
                <a:solidFill>
                  <a:schemeClr val="tx1"/>
                </a:solidFill>
              </a:rPr>
              <a:t> з </a:t>
            </a:r>
            <a:r>
              <a:rPr lang="ru-RU" sz="2000" dirty="0" err="1">
                <a:solidFill>
                  <a:schemeClr val="tx1"/>
                </a:solidFill>
              </a:rPr>
              <a:t>погляду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вигоди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інші</a:t>
            </a:r>
            <a:r>
              <a:rPr lang="ru-RU" sz="2000" dirty="0">
                <a:solidFill>
                  <a:schemeClr val="tx1"/>
                </a:solidFill>
              </a:rPr>
              <a:t> з </a:t>
            </a:r>
            <a:r>
              <a:rPr lang="ru-RU" sz="2000" dirty="0" err="1">
                <a:solidFill>
                  <a:schemeClr val="tx1"/>
                </a:solidFill>
              </a:rPr>
              <a:t>практичної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позиції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</a:p>
          <a:p>
            <a:pPr algn="l"/>
            <a:r>
              <a:rPr lang="ru-RU" sz="2000" dirty="0" err="1">
                <a:solidFill>
                  <a:schemeClr val="tx1"/>
                </a:solidFill>
              </a:rPr>
              <a:t>Хто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заслуговує</a:t>
            </a:r>
            <a:r>
              <a:rPr lang="ru-RU" sz="2000" dirty="0">
                <a:solidFill>
                  <a:schemeClr val="tx1"/>
                </a:solidFill>
              </a:rPr>
              <a:t> на право </a:t>
            </a:r>
            <a:r>
              <a:rPr lang="ru-RU" sz="2000" dirty="0" err="1">
                <a:solidFill>
                  <a:schemeClr val="tx1"/>
                </a:solidFill>
              </a:rPr>
              <a:t>обіймати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ці</a:t>
            </a:r>
            <a:r>
              <a:rPr lang="ru-RU" sz="2000" dirty="0">
                <a:solidFill>
                  <a:schemeClr val="tx1"/>
                </a:solidFill>
              </a:rPr>
              <a:t> посади </a:t>
            </a:r>
            <a:r>
              <a:rPr lang="ru-RU" sz="2000" dirty="0" err="1">
                <a:solidFill>
                  <a:schemeClr val="tx1"/>
                </a:solidFill>
              </a:rPr>
              <a:t>більше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ніж</a:t>
            </a:r>
            <a:r>
              <a:rPr lang="ru-RU" sz="2000" dirty="0">
                <a:solidFill>
                  <a:schemeClr val="tx1"/>
                </a:solidFill>
              </a:rPr>
              <a:t> люди, </a:t>
            </a:r>
            <a:r>
              <a:rPr lang="ru-RU" sz="2000" dirty="0" err="1">
                <a:solidFill>
                  <a:schemeClr val="tx1"/>
                </a:solidFill>
              </a:rPr>
              <a:t>які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заснували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компанію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або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інвестували</a:t>
            </a:r>
            <a:r>
              <a:rPr lang="ru-RU" sz="2000" dirty="0">
                <a:solidFill>
                  <a:schemeClr val="tx1"/>
                </a:solidFill>
              </a:rPr>
              <a:t> в </a:t>
            </a:r>
            <a:r>
              <a:rPr lang="ru-RU" sz="2000" dirty="0" err="1">
                <a:solidFill>
                  <a:schemeClr val="tx1"/>
                </a:solidFill>
              </a:rPr>
              <a:t>неї</a:t>
            </a:r>
            <a:r>
              <a:rPr lang="ru-RU" sz="2000" dirty="0">
                <a:solidFill>
                  <a:schemeClr val="tx1"/>
                </a:solidFill>
              </a:rPr>
              <a:t>?</a:t>
            </a:r>
          </a:p>
          <a:p>
            <a:pPr algn="l"/>
            <a:r>
              <a:rPr lang="ru-RU" sz="2000" dirty="0">
                <a:solidFill>
                  <a:schemeClr val="tx1"/>
                </a:solidFill>
              </a:rPr>
              <a:t> І в кого, як не вони, є і </a:t>
            </a:r>
            <a:r>
              <a:rPr lang="ru-RU" sz="2000" dirty="0" err="1">
                <a:solidFill>
                  <a:schemeClr val="tx1"/>
                </a:solidFill>
              </a:rPr>
              <a:t>стимули</a:t>
            </a:r>
            <a:r>
              <a:rPr lang="ru-RU" sz="2000" dirty="0">
                <a:solidFill>
                  <a:schemeClr val="tx1"/>
                </a:solidFill>
              </a:rPr>
              <a:t>, і </a:t>
            </a:r>
            <a:r>
              <a:rPr lang="ru-RU" sz="2000" dirty="0" err="1">
                <a:solidFill>
                  <a:schemeClr val="tx1"/>
                </a:solidFill>
              </a:rPr>
              <a:t>зацікавленість</a:t>
            </a:r>
            <a:r>
              <a:rPr lang="ru-RU" sz="2000" dirty="0">
                <a:solidFill>
                  <a:schemeClr val="tx1"/>
                </a:solidFill>
              </a:rPr>
              <a:t> в </a:t>
            </a:r>
            <a:r>
              <a:rPr lang="ru-RU" sz="2000" dirty="0" err="1">
                <a:solidFill>
                  <a:schemeClr val="tx1"/>
                </a:solidFill>
              </a:rPr>
              <a:t>управлінні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компанією</a:t>
            </a:r>
            <a:r>
              <a:rPr lang="ru-RU" sz="2000" dirty="0">
                <a:solidFill>
                  <a:schemeClr val="tx1"/>
                </a:solidFill>
              </a:rPr>
              <a:t>? </a:t>
            </a:r>
          </a:p>
          <a:p>
            <a:pPr algn="l"/>
            <a:r>
              <a:rPr lang="ru-RU" sz="2000" dirty="0" err="1">
                <a:solidFill>
                  <a:schemeClr val="tx1"/>
                </a:solidFill>
              </a:rPr>
              <a:t>Присутність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усіх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власників</a:t>
            </a:r>
            <a:r>
              <a:rPr lang="ru-RU" sz="2000" dirty="0">
                <a:solidFill>
                  <a:schemeClr val="tx1"/>
                </a:solidFill>
              </a:rPr>
              <a:t> у </a:t>
            </a:r>
            <a:r>
              <a:rPr lang="ru-RU" sz="2000" dirty="0" err="1">
                <a:solidFill>
                  <a:schemeClr val="tx1"/>
                </a:solidFill>
              </a:rPr>
              <a:t>раді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гарантує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дотримання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інтересів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акціонерів</a:t>
            </a:r>
            <a:r>
              <a:rPr lang="ru-RU" sz="2000" dirty="0">
                <a:solidFill>
                  <a:schemeClr val="tx1"/>
                </a:solidFill>
              </a:rPr>
              <a:t>.</a:t>
            </a:r>
            <a:endParaRPr lang="ru-RU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90617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3"/>
            <a:ext cx="7772400" cy="648071"/>
          </a:xfrm>
        </p:spPr>
        <p:txBody>
          <a:bodyPr/>
          <a:lstStyle/>
          <a:p>
            <a:pPr algn="r"/>
            <a:r>
              <a:rPr lang="ru-RU" sz="1800" b="1" i="1" dirty="0">
                <a:effectLst/>
              </a:rPr>
              <a:t>рада </a:t>
            </a:r>
            <a:r>
              <a:rPr lang="ru-RU" sz="1800" b="1" i="1" dirty="0" err="1">
                <a:effectLst/>
              </a:rPr>
              <a:t>директорів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980728"/>
            <a:ext cx="8352928" cy="5544616"/>
          </a:xfrm>
        </p:spPr>
        <p:txBody>
          <a:bodyPr>
            <a:normAutofit/>
          </a:bodyPr>
          <a:lstStyle/>
          <a:p>
            <a:endParaRPr lang="ru-RU" sz="2000" dirty="0"/>
          </a:p>
          <a:p>
            <a:r>
              <a:rPr lang="ru-RU" sz="2000" b="1" dirty="0" err="1">
                <a:solidFill>
                  <a:schemeClr val="tx1"/>
                </a:solidFill>
              </a:rPr>
              <a:t>Власники</a:t>
            </a:r>
            <a:r>
              <a:rPr lang="ru-RU" sz="2000" b="1" dirty="0">
                <a:solidFill>
                  <a:schemeClr val="tx1"/>
                </a:solidFill>
              </a:rPr>
              <a:t>.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ru-RU" sz="2000" dirty="0" err="1">
                <a:solidFill>
                  <a:schemeClr val="tx1"/>
                </a:solidFill>
              </a:rPr>
              <a:t>Присутність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усіх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власників</a:t>
            </a:r>
            <a:r>
              <a:rPr lang="ru-RU" sz="2000" dirty="0">
                <a:solidFill>
                  <a:schemeClr val="tx1"/>
                </a:solidFill>
              </a:rPr>
              <a:t> у </a:t>
            </a:r>
            <a:r>
              <a:rPr lang="ru-RU" sz="2000" dirty="0" err="1">
                <a:solidFill>
                  <a:schemeClr val="tx1"/>
                </a:solidFill>
              </a:rPr>
              <a:t>складі</a:t>
            </a:r>
            <a:r>
              <a:rPr lang="ru-RU" sz="2000" dirty="0">
                <a:solidFill>
                  <a:schemeClr val="tx1"/>
                </a:solidFill>
              </a:rPr>
              <a:t> ради </a:t>
            </a:r>
            <a:r>
              <a:rPr lang="ru-RU" sz="2000" dirty="0" err="1">
                <a:solidFill>
                  <a:schemeClr val="tx1"/>
                </a:solidFill>
              </a:rPr>
              <a:t>має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однак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свої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недоліки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</a:p>
          <a:p>
            <a:pPr marL="457200" indent="-457200" algn="l">
              <a:buFont typeface="+mj-lt"/>
              <a:buAutoNum type="arabicPeriod"/>
            </a:pPr>
            <a:r>
              <a:rPr lang="ru-RU" sz="2000" dirty="0">
                <a:solidFill>
                  <a:schemeClr val="tx1"/>
                </a:solidFill>
              </a:rPr>
              <a:t>За </a:t>
            </a:r>
            <a:r>
              <a:rPr lang="ru-RU" sz="2000" dirty="0" err="1">
                <a:solidFill>
                  <a:schemeClr val="tx1"/>
                </a:solidFill>
              </a:rPr>
              <a:t>наявності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великої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кількості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власників</a:t>
            </a:r>
            <a:r>
              <a:rPr lang="ru-RU" sz="2000" dirty="0">
                <a:solidFill>
                  <a:schemeClr val="tx1"/>
                </a:solidFill>
              </a:rPr>
              <a:t> з невеликими </a:t>
            </a:r>
            <a:r>
              <a:rPr lang="ru-RU" sz="2000" dirty="0" err="1">
                <a:solidFill>
                  <a:schemeClr val="tx1"/>
                </a:solidFill>
              </a:rPr>
              <a:t>частками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володіння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недоцільно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включати</a:t>
            </a:r>
            <a:r>
              <a:rPr lang="ru-RU" sz="2000" dirty="0">
                <a:solidFill>
                  <a:schemeClr val="tx1"/>
                </a:solidFill>
              </a:rPr>
              <a:t> до ради </a:t>
            </a:r>
            <a:r>
              <a:rPr lang="ru-RU" sz="2000" dirty="0" err="1">
                <a:solidFill>
                  <a:schemeClr val="tx1"/>
                </a:solidFill>
              </a:rPr>
              <a:t>всіх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</a:p>
          <a:p>
            <a:pPr marL="457200" indent="-457200" algn="l">
              <a:buFont typeface="+mj-lt"/>
              <a:buAutoNum type="arabicPeriod"/>
            </a:pPr>
            <a:r>
              <a:rPr lang="ru-RU" sz="2000" dirty="0">
                <a:solidFill>
                  <a:schemeClr val="tx1"/>
                </a:solidFill>
              </a:rPr>
              <a:t>Але </a:t>
            </a:r>
            <a:r>
              <a:rPr lang="ru-RU" sz="2000" dirty="0" err="1">
                <a:solidFill>
                  <a:schemeClr val="tx1"/>
                </a:solidFill>
              </a:rPr>
              <a:t>навіть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якщо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власників</a:t>
            </a:r>
            <a:r>
              <a:rPr lang="ru-RU" sz="2000" dirty="0">
                <a:solidFill>
                  <a:schemeClr val="tx1"/>
                </a:solidFill>
              </a:rPr>
              <a:t> мало, не </a:t>
            </a:r>
            <a:r>
              <a:rPr lang="ru-RU" sz="2000" dirty="0" err="1">
                <a:solidFill>
                  <a:schemeClr val="tx1"/>
                </a:solidFill>
              </a:rPr>
              <a:t>всі</a:t>
            </a:r>
            <a:r>
              <a:rPr lang="ru-RU" sz="2000" dirty="0">
                <a:solidFill>
                  <a:schemeClr val="tx1"/>
                </a:solidFill>
              </a:rPr>
              <a:t> вони </a:t>
            </a:r>
            <a:r>
              <a:rPr lang="ru-RU" sz="2000" dirty="0" err="1">
                <a:solidFill>
                  <a:schemeClr val="tx1"/>
                </a:solidFill>
              </a:rPr>
              <a:t>можуть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мати</a:t>
            </a:r>
            <a:r>
              <a:rPr lang="ru-RU" sz="2000" dirty="0">
                <a:solidFill>
                  <a:schemeClr val="tx1"/>
                </a:solidFill>
              </a:rPr>
              <a:t> талант абстрактного і </a:t>
            </a:r>
            <a:r>
              <a:rPr lang="ru-RU" sz="2000" dirty="0" err="1">
                <a:solidFill>
                  <a:schemeClr val="tx1"/>
                </a:solidFill>
              </a:rPr>
              <a:t>стратегічного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мислення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затребуваного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навіть</a:t>
            </a:r>
            <a:r>
              <a:rPr lang="ru-RU" sz="2000" dirty="0">
                <a:solidFill>
                  <a:schemeClr val="tx1"/>
                </a:solidFill>
              </a:rPr>
              <a:t> у маленьких </a:t>
            </a:r>
            <a:r>
              <a:rPr lang="ru-RU" sz="2000" dirty="0" err="1">
                <a:solidFill>
                  <a:schemeClr val="tx1"/>
                </a:solidFill>
              </a:rPr>
              <a:t>компаніях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</a:p>
          <a:p>
            <a:pPr marL="457200" indent="-457200" algn="l">
              <a:buFont typeface="+mj-lt"/>
              <a:buAutoNum type="arabicPeriod"/>
            </a:pPr>
            <a:r>
              <a:rPr lang="ru-RU" sz="2000" dirty="0" err="1">
                <a:solidFill>
                  <a:schemeClr val="tx1"/>
                </a:solidFill>
              </a:rPr>
              <a:t>якщо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спочатку</a:t>
            </a:r>
            <a:r>
              <a:rPr lang="ru-RU" sz="2000" dirty="0">
                <a:solidFill>
                  <a:schemeClr val="tx1"/>
                </a:solidFill>
              </a:rPr>
              <a:t> право </a:t>
            </a:r>
            <a:r>
              <a:rPr lang="ru-RU" sz="2000" dirty="0" err="1">
                <a:solidFill>
                  <a:schemeClr val="tx1"/>
                </a:solidFill>
              </a:rPr>
              <a:t>власника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керуючого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компанією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входити</a:t>
            </a:r>
            <a:r>
              <a:rPr lang="ru-RU" sz="2000" dirty="0">
                <a:solidFill>
                  <a:schemeClr val="tx1"/>
                </a:solidFill>
              </a:rPr>
              <a:t> до складу ради </a:t>
            </a:r>
            <a:r>
              <a:rPr lang="ru-RU" sz="2000" dirty="0" err="1">
                <a:solidFill>
                  <a:schemeClr val="tx1"/>
                </a:solidFill>
              </a:rPr>
              <a:t>директорів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представляється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обгрунтованим</a:t>
            </a:r>
            <a:r>
              <a:rPr lang="ru-RU" sz="2000" dirty="0">
                <a:solidFill>
                  <a:schemeClr val="tx1"/>
                </a:solidFill>
              </a:rPr>
              <a:t>, через </a:t>
            </a:r>
            <a:r>
              <a:rPr lang="ru-RU" sz="2000" dirty="0" err="1">
                <a:solidFill>
                  <a:schemeClr val="tx1"/>
                </a:solidFill>
              </a:rPr>
              <a:t>кілька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років</a:t>
            </a:r>
            <a:r>
              <a:rPr lang="ru-RU" sz="2000" dirty="0">
                <a:solidFill>
                  <a:schemeClr val="tx1"/>
                </a:solidFill>
              </a:rPr>
              <a:t>, коли </a:t>
            </a:r>
            <a:r>
              <a:rPr lang="ru-RU" sz="2000" dirty="0" err="1">
                <a:solidFill>
                  <a:schemeClr val="tx1"/>
                </a:solidFill>
              </a:rPr>
              <a:t>власник</a:t>
            </a:r>
            <a:r>
              <a:rPr lang="ru-RU" sz="2000" dirty="0">
                <a:solidFill>
                  <a:schemeClr val="tx1"/>
                </a:solidFill>
              </a:rPr>
              <a:t> не </a:t>
            </a:r>
            <a:r>
              <a:rPr lang="ru-RU" sz="2000" dirty="0" err="1">
                <a:solidFill>
                  <a:schemeClr val="tx1"/>
                </a:solidFill>
              </a:rPr>
              <a:t>має</a:t>
            </a:r>
            <a:r>
              <a:rPr lang="ru-RU" sz="2000" dirty="0">
                <a:solidFill>
                  <a:schemeClr val="tx1"/>
                </a:solidFill>
              </a:rPr>
              <a:t> статусу </a:t>
            </a:r>
            <a:r>
              <a:rPr lang="ru-RU" sz="2000" dirty="0" err="1">
                <a:solidFill>
                  <a:schemeClr val="tx1"/>
                </a:solidFill>
              </a:rPr>
              <a:t>керівника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ситуація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змінюється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  <a:endParaRPr lang="ru-RU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90617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3"/>
            <a:ext cx="7772400" cy="648071"/>
          </a:xfrm>
        </p:spPr>
        <p:txBody>
          <a:bodyPr/>
          <a:lstStyle/>
          <a:p>
            <a:pPr algn="r"/>
            <a:r>
              <a:rPr lang="ru-RU" sz="1800" b="1" i="1" dirty="0">
                <a:effectLst/>
              </a:rPr>
              <a:t>рада </a:t>
            </a:r>
            <a:r>
              <a:rPr lang="ru-RU" sz="1800" b="1" i="1" dirty="0" err="1">
                <a:effectLst/>
              </a:rPr>
              <a:t>директорів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980728"/>
            <a:ext cx="8352928" cy="5544616"/>
          </a:xfrm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chemeClr val="tx1"/>
                </a:solidFill>
              </a:rPr>
              <a:t>Топ-</a:t>
            </a:r>
            <a:r>
              <a:rPr lang="ru-RU" sz="2000" b="1" dirty="0" err="1">
                <a:solidFill>
                  <a:schemeClr val="tx1"/>
                </a:solidFill>
              </a:rPr>
              <a:t>менеджери</a:t>
            </a:r>
            <a:r>
              <a:rPr lang="ru-RU" sz="2000" b="1" dirty="0">
                <a:solidFill>
                  <a:schemeClr val="tx1"/>
                </a:solidFill>
              </a:rPr>
              <a:t>.</a:t>
            </a:r>
            <a:endParaRPr lang="uk-UA" sz="2200" b="1" dirty="0">
              <a:solidFill>
                <a:schemeClr val="tx1"/>
              </a:solidFill>
            </a:endParaRPr>
          </a:p>
          <a:p>
            <a:pPr algn="l"/>
            <a:r>
              <a:rPr lang="ru-RU" sz="2000" dirty="0">
                <a:solidFill>
                  <a:schemeClr val="tx1"/>
                </a:solidFill>
              </a:rPr>
              <a:t>Топ-</a:t>
            </a:r>
            <a:r>
              <a:rPr lang="ru-RU" sz="2000" dirty="0" err="1">
                <a:solidFill>
                  <a:schemeClr val="tx1"/>
                </a:solidFill>
              </a:rPr>
              <a:t>менеджери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знають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компанію</a:t>
            </a:r>
            <a:r>
              <a:rPr lang="ru-RU" sz="2000" dirty="0">
                <a:solidFill>
                  <a:schemeClr val="tx1"/>
                </a:solidFill>
              </a:rPr>
              <a:t>, як </a:t>
            </a:r>
            <a:r>
              <a:rPr lang="ru-RU" sz="2000" dirty="0" err="1">
                <a:solidFill>
                  <a:schemeClr val="tx1"/>
                </a:solidFill>
              </a:rPr>
              <a:t>свої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п'ять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пальців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  <a:r>
              <a:rPr lang="ru-RU" sz="2000" dirty="0" err="1">
                <a:solidFill>
                  <a:schemeClr val="tx1"/>
                </a:solidFill>
              </a:rPr>
              <a:t>Саме</a:t>
            </a:r>
            <a:r>
              <a:rPr lang="ru-RU" sz="2000" dirty="0">
                <a:solidFill>
                  <a:schemeClr val="tx1"/>
                </a:solidFill>
              </a:rPr>
              <a:t> тому </a:t>
            </a:r>
            <a:r>
              <a:rPr lang="ru-RU" sz="2000" dirty="0" err="1">
                <a:solidFill>
                  <a:schemeClr val="tx1"/>
                </a:solidFill>
              </a:rPr>
              <a:t>їхня</a:t>
            </a:r>
            <a:r>
              <a:rPr lang="ru-RU" sz="2000" dirty="0">
                <a:solidFill>
                  <a:schemeClr val="tx1"/>
                </a:solidFill>
              </a:rPr>
              <a:t> участь у </a:t>
            </a:r>
            <a:r>
              <a:rPr lang="ru-RU" sz="2000" dirty="0" err="1">
                <a:solidFill>
                  <a:schemeClr val="tx1"/>
                </a:solidFill>
              </a:rPr>
              <a:t>складі</a:t>
            </a:r>
            <a:r>
              <a:rPr lang="ru-RU" sz="2000" dirty="0">
                <a:solidFill>
                  <a:schemeClr val="tx1"/>
                </a:solidFill>
              </a:rPr>
              <a:t> ради </a:t>
            </a:r>
            <a:r>
              <a:rPr lang="ru-RU" sz="2000" dirty="0" err="1">
                <a:solidFill>
                  <a:schemeClr val="tx1"/>
                </a:solidFill>
              </a:rPr>
              <a:t>директорів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видається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розумною</a:t>
            </a:r>
            <a:r>
              <a:rPr lang="ru-RU" sz="2000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ru-RU" sz="2000" dirty="0">
              <a:solidFill>
                <a:schemeClr val="tx1"/>
              </a:solidFill>
            </a:endParaRPr>
          </a:p>
          <a:p>
            <a:pPr algn="l"/>
            <a:r>
              <a:rPr lang="ru-RU" sz="2000" dirty="0" err="1">
                <a:solidFill>
                  <a:schemeClr val="tx1"/>
                </a:solidFill>
              </a:rPr>
              <a:t>Завдання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вищого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керівництва</a:t>
            </a:r>
            <a:r>
              <a:rPr lang="ru-RU" sz="2000" dirty="0">
                <a:solidFill>
                  <a:schemeClr val="tx1"/>
                </a:solidFill>
              </a:rPr>
              <a:t> у </a:t>
            </a:r>
            <a:r>
              <a:rPr lang="ru-RU" sz="2000" dirty="0" err="1">
                <a:solidFill>
                  <a:schemeClr val="tx1"/>
                </a:solidFill>
              </a:rPr>
              <a:t>складі</a:t>
            </a:r>
            <a:r>
              <a:rPr lang="ru-RU" sz="2000" dirty="0">
                <a:solidFill>
                  <a:schemeClr val="tx1"/>
                </a:solidFill>
              </a:rPr>
              <a:t> ради не повинно </a:t>
            </a:r>
            <a:r>
              <a:rPr lang="ru-RU" sz="2000" dirty="0" err="1">
                <a:solidFill>
                  <a:schemeClr val="tx1"/>
                </a:solidFill>
              </a:rPr>
              <a:t>зводитись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виключно</a:t>
            </a:r>
            <a:r>
              <a:rPr lang="ru-RU" sz="2000" dirty="0">
                <a:solidFill>
                  <a:schemeClr val="tx1"/>
                </a:solidFill>
              </a:rPr>
              <a:t> до </a:t>
            </a:r>
            <a:r>
              <a:rPr lang="ru-RU" sz="2000" dirty="0" err="1">
                <a:solidFill>
                  <a:schemeClr val="tx1"/>
                </a:solidFill>
              </a:rPr>
              <a:t>інформування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останнього</a:t>
            </a:r>
            <a:r>
              <a:rPr lang="ru-RU" sz="2000" dirty="0">
                <a:solidFill>
                  <a:schemeClr val="tx1"/>
                </a:solidFill>
              </a:rPr>
              <a:t> про </a:t>
            </a:r>
            <a:r>
              <a:rPr lang="ru-RU" sz="2000" dirty="0" err="1">
                <a:solidFill>
                  <a:schemeClr val="tx1"/>
                </a:solidFill>
              </a:rPr>
              <a:t>поточну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діяльність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</a:p>
          <a:p>
            <a:pPr algn="l"/>
            <a:endParaRPr lang="uk-UA" sz="2000" dirty="0">
              <a:solidFill>
                <a:schemeClr val="tx1"/>
              </a:solidFill>
            </a:endParaRPr>
          </a:p>
          <a:p>
            <a:pPr algn="l"/>
            <a:r>
              <a:rPr lang="ru-RU" sz="2000" dirty="0">
                <a:solidFill>
                  <a:schemeClr val="tx1"/>
                </a:solidFill>
              </a:rPr>
              <a:t>На посаду </a:t>
            </a:r>
            <a:r>
              <a:rPr lang="ru-RU" sz="2000" dirty="0" err="1">
                <a:solidFill>
                  <a:schemeClr val="tx1"/>
                </a:solidFill>
              </a:rPr>
              <a:t>голови</a:t>
            </a:r>
            <a:r>
              <a:rPr lang="ru-RU" sz="2000" dirty="0">
                <a:solidFill>
                  <a:schemeClr val="tx1"/>
                </a:solidFill>
              </a:rPr>
              <a:t> ради </a:t>
            </a:r>
            <a:r>
              <a:rPr lang="ru-RU" sz="2000" dirty="0" err="1">
                <a:solidFill>
                  <a:schemeClr val="tx1"/>
                </a:solidFill>
              </a:rPr>
              <a:t>директорів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багато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компаній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призначають</a:t>
            </a:r>
            <a:r>
              <a:rPr lang="ru-RU" sz="2000" dirty="0">
                <a:solidFill>
                  <a:schemeClr val="tx1"/>
                </a:solidFill>
              </a:rPr>
              <a:t> генерального директора; </a:t>
            </a:r>
            <a:r>
              <a:rPr lang="ru-RU" sz="2000" dirty="0" err="1">
                <a:solidFill>
                  <a:schemeClr val="tx1"/>
                </a:solidFill>
              </a:rPr>
              <a:t>деякі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консультанти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вважають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що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такий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хід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зводить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нанівець</a:t>
            </a:r>
            <a:r>
              <a:rPr lang="ru-RU" sz="2000" dirty="0">
                <a:solidFill>
                  <a:schemeClr val="tx1"/>
                </a:solidFill>
              </a:rPr>
              <a:t> як </a:t>
            </a:r>
            <a:r>
              <a:rPr lang="ru-RU" sz="2000" dirty="0" err="1">
                <a:solidFill>
                  <a:schemeClr val="tx1"/>
                </a:solidFill>
              </a:rPr>
              <a:t>корисність</a:t>
            </a:r>
            <a:r>
              <a:rPr lang="ru-RU" sz="2000" dirty="0">
                <a:solidFill>
                  <a:schemeClr val="tx1"/>
                </a:solidFill>
              </a:rPr>
              <a:t>, так і </a:t>
            </a:r>
            <a:r>
              <a:rPr lang="ru-RU" sz="2000" dirty="0" err="1">
                <a:solidFill>
                  <a:schemeClr val="tx1"/>
                </a:solidFill>
              </a:rPr>
              <a:t>незалежність</a:t>
            </a:r>
            <a:r>
              <a:rPr lang="ru-RU" sz="2000" dirty="0">
                <a:solidFill>
                  <a:schemeClr val="tx1"/>
                </a:solidFill>
              </a:rPr>
              <a:t> ради.</a:t>
            </a:r>
            <a:endParaRPr lang="ru-RU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90617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3"/>
            <a:ext cx="7772400" cy="648071"/>
          </a:xfrm>
        </p:spPr>
        <p:txBody>
          <a:bodyPr/>
          <a:lstStyle/>
          <a:p>
            <a:pPr algn="r"/>
            <a:r>
              <a:rPr lang="ru-RU" sz="1800" b="1" i="1" dirty="0">
                <a:effectLst/>
              </a:rPr>
              <a:t>рада </a:t>
            </a:r>
            <a:r>
              <a:rPr lang="ru-RU" sz="1800" b="1" i="1" dirty="0" err="1">
                <a:effectLst/>
              </a:rPr>
              <a:t>директорів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980728"/>
            <a:ext cx="8352928" cy="5544616"/>
          </a:xfrm>
        </p:spPr>
        <p:txBody>
          <a:bodyPr anchor="ctr">
            <a:normAutofit/>
          </a:bodyPr>
          <a:lstStyle/>
          <a:p>
            <a:r>
              <a:rPr lang="ru-RU" sz="2000" b="1" dirty="0" err="1">
                <a:solidFill>
                  <a:schemeClr val="tx1"/>
                </a:solidFill>
              </a:rPr>
              <a:t>Консультанти</a:t>
            </a:r>
            <a:r>
              <a:rPr lang="ru-RU" sz="2000" b="1" dirty="0">
                <a:solidFill>
                  <a:schemeClr val="tx1"/>
                </a:solidFill>
              </a:rPr>
              <a:t>. </a:t>
            </a:r>
          </a:p>
          <a:p>
            <a:endParaRPr lang="ru-RU" sz="2000" dirty="0">
              <a:solidFill>
                <a:schemeClr val="tx1"/>
              </a:solidFill>
            </a:endParaRPr>
          </a:p>
          <a:p>
            <a:pPr algn="l"/>
            <a:r>
              <a:rPr lang="ru-RU" sz="2000" dirty="0" err="1">
                <a:solidFill>
                  <a:schemeClr val="tx1"/>
                </a:solidFill>
              </a:rPr>
              <a:t>Власники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нерідко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запрошують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постійних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консультантів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виступити</a:t>
            </a:r>
            <a:r>
              <a:rPr lang="ru-RU" sz="2000" dirty="0">
                <a:solidFill>
                  <a:schemeClr val="tx1"/>
                </a:solidFill>
              </a:rPr>
              <a:t> у </a:t>
            </a:r>
            <a:r>
              <a:rPr lang="ru-RU" sz="2000" dirty="0" err="1">
                <a:solidFill>
                  <a:schemeClr val="tx1"/>
                </a:solidFill>
              </a:rPr>
              <a:t>ролі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членів</a:t>
            </a:r>
            <a:r>
              <a:rPr lang="ru-RU" sz="2000" dirty="0">
                <a:solidFill>
                  <a:schemeClr val="tx1"/>
                </a:solidFill>
              </a:rPr>
              <a:t> ради </a:t>
            </a:r>
            <a:r>
              <a:rPr lang="ru-RU" sz="2000" dirty="0" err="1">
                <a:solidFill>
                  <a:schemeClr val="tx1"/>
                </a:solidFill>
              </a:rPr>
              <a:t>директорів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</a:p>
          <a:p>
            <a:pPr algn="l"/>
            <a:endParaRPr lang="ru-RU" sz="2000" dirty="0">
              <a:solidFill>
                <a:schemeClr val="tx1"/>
              </a:solidFill>
            </a:endParaRPr>
          </a:p>
          <a:p>
            <a:pPr algn="l"/>
            <a:r>
              <a:rPr lang="ru-RU" sz="2000" dirty="0" err="1">
                <a:solidFill>
                  <a:schemeClr val="tx1"/>
                </a:solidFill>
              </a:rPr>
              <a:t>Однак</a:t>
            </a:r>
            <a:r>
              <a:rPr lang="ru-RU" sz="2000" dirty="0">
                <a:solidFill>
                  <a:schemeClr val="tx1"/>
                </a:solidFill>
              </a:rPr>
              <a:t> і </a:t>
            </a:r>
            <a:r>
              <a:rPr lang="ru-RU" sz="2000" dirty="0" err="1">
                <a:solidFill>
                  <a:schemeClr val="tx1"/>
                </a:solidFill>
              </a:rPr>
              <a:t>менеджери</a:t>
            </a:r>
            <a:r>
              <a:rPr lang="ru-RU" sz="2000" dirty="0">
                <a:solidFill>
                  <a:schemeClr val="tx1"/>
                </a:solidFill>
              </a:rPr>
              <a:t>, і рада </a:t>
            </a:r>
            <a:r>
              <a:rPr lang="ru-RU" sz="2000" dirty="0" err="1">
                <a:solidFill>
                  <a:schemeClr val="tx1"/>
                </a:solidFill>
              </a:rPr>
              <a:t>можуть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безперешкодно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звертатися</a:t>
            </a:r>
            <a:r>
              <a:rPr lang="ru-RU" sz="2000" dirty="0">
                <a:solidFill>
                  <a:schemeClr val="tx1"/>
                </a:solidFill>
              </a:rPr>
              <a:t> за </a:t>
            </a:r>
            <a:r>
              <a:rPr lang="ru-RU" sz="2000" dirty="0" err="1">
                <a:solidFill>
                  <a:schemeClr val="tx1"/>
                </a:solidFill>
              </a:rPr>
              <a:t>їхніми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професійними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знаннями</a:t>
            </a:r>
            <a:r>
              <a:rPr lang="ru-RU" sz="2000" dirty="0">
                <a:solidFill>
                  <a:schemeClr val="tx1"/>
                </a:solidFill>
              </a:rPr>
              <a:t> та </a:t>
            </a:r>
            <a:r>
              <a:rPr lang="ru-RU" sz="2000" dirty="0" err="1">
                <a:solidFill>
                  <a:schemeClr val="tx1"/>
                </a:solidFill>
              </a:rPr>
              <a:t>консультаціями</a:t>
            </a:r>
            <a:r>
              <a:rPr lang="ru-RU" sz="2000" dirty="0">
                <a:solidFill>
                  <a:schemeClr val="tx1"/>
                </a:solidFill>
              </a:rPr>
              <a:t> без </a:t>
            </a:r>
            <a:r>
              <a:rPr lang="ru-RU" sz="2000" dirty="0" err="1">
                <a:solidFill>
                  <a:schemeClr val="tx1"/>
                </a:solidFill>
              </a:rPr>
              <a:t>включення</a:t>
            </a:r>
            <a:r>
              <a:rPr lang="ru-RU" sz="2000" dirty="0">
                <a:solidFill>
                  <a:schemeClr val="tx1"/>
                </a:solidFill>
              </a:rPr>
              <a:t> до складу ради.</a:t>
            </a:r>
          </a:p>
          <a:p>
            <a:endParaRPr lang="ru-RU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9637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3"/>
            <a:ext cx="7772400" cy="648071"/>
          </a:xfrm>
        </p:spPr>
        <p:txBody>
          <a:bodyPr/>
          <a:lstStyle/>
          <a:p>
            <a:pPr algn="r"/>
            <a:r>
              <a:rPr lang="ru-RU" sz="1800" b="1" i="1" dirty="0">
                <a:effectLst/>
              </a:rPr>
              <a:t>рада </a:t>
            </a:r>
            <a:r>
              <a:rPr lang="ru-RU" sz="1800" b="1" i="1" dirty="0" err="1">
                <a:effectLst/>
              </a:rPr>
              <a:t>директорів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980728"/>
            <a:ext cx="8352928" cy="5544616"/>
          </a:xfrm>
        </p:spPr>
        <p:txBody>
          <a:bodyPr anchor="ctr">
            <a:normAutofit/>
          </a:bodyPr>
          <a:lstStyle/>
          <a:p>
            <a:r>
              <a:rPr lang="ru-RU" sz="2000" b="1" dirty="0" err="1">
                <a:solidFill>
                  <a:schemeClr val="tx1"/>
                </a:solidFill>
              </a:rPr>
              <a:t>Сторонні</a:t>
            </a:r>
            <a:r>
              <a:rPr lang="ru-RU" sz="2000" b="1" dirty="0">
                <a:solidFill>
                  <a:schemeClr val="tx1"/>
                </a:solidFill>
              </a:rPr>
              <a:t> члени ради. </a:t>
            </a:r>
          </a:p>
          <a:p>
            <a:endParaRPr lang="ru-RU" sz="2000" dirty="0">
              <a:solidFill>
                <a:schemeClr val="tx1"/>
              </a:solidFill>
            </a:endParaRPr>
          </a:p>
          <a:p>
            <a:pPr algn="l"/>
            <a:r>
              <a:rPr lang="ru-RU" sz="2000" dirty="0" err="1">
                <a:solidFill>
                  <a:schemeClr val="tx1"/>
                </a:solidFill>
              </a:rPr>
              <a:t>Незалежні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директори</a:t>
            </a:r>
            <a:r>
              <a:rPr lang="ru-RU" sz="2000" dirty="0">
                <a:solidFill>
                  <a:schemeClr val="tx1"/>
                </a:solidFill>
              </a:rPr>
              <a:t> – особи не з числа </a:t>
            </a:r>
            <a:r>
              <a:rPr lang="ru-RU" sz="2000" dirty="0" err="1">
                <a:solidFill>
                  <a:schemeClr val="tx1"/>
                </a:solidFill>
              </a:rPr>
              <a:t>власників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чи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менеджерів</a:t>
            </a:r>
            <a:r>
              <a:rPr lang="ru-RU" sz="2000" dirty="0">
                <a:solidFill>
                  <a:schemeClr val="tx1"/>
                </a:solidFill>
              </a:rPr>
              <a:t>, не </a:t>
            </a:r>
            <a:r>
              <a:rPr lang="ru-RU" sz="2000" dirty="0" err="1">
                <a:solidFill>
                  <a:schemeClr val="tx1"/>
                </a:solidFill>
              </a:rPr>
              <a:t>пов'язані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угодами</a:t>
            </a:r>
            <a:r>
              <a:rPr lang="ru-RU" sz="2000" dirty="0">
                <a:solidFill>
                  <a:schemeClr val="tx1"/>
                </a:solidFill>
              </a:rPr>
              <a:t> з </a:t>
            </a:r>
            <a:r>
              <a:rPr lang="ru-RU" sz="2000" dirty="0" err="1">
                <a:solidFill>
                  <a:schemeClr val="tx1"/>
                </a:solidFill>
              </a:rPr>
              <a:t>приватними</a:t>
            </a:r>
            <a:r>
              <a:rPr lang="ru-RU" sz="2000" dirty="0">
                <a:solidFill>
                  <a:schemeClr val="tx1"/>
                </a:solidFill>
              </a:rPr>
              <a:t> особами </a:t>
            </a:r>
            <a:r>
              <a:rPr lang="ru-RU" sz="2000" dirty="0" err="1">
                <a:solidFill>
                  <a:schemeClr val="tx1"/>
                </a:solidFill>
              </a:rPr>
              <a:t>чи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групами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осіб</a:t>
            </a:r>
            <a:r>
              <a:rPr lang="ru-RU" sz="2000" dirty="0">
                <a:solidFill>
                  <a:schemeClr val="tx1"/>
                </a:solidFill>
              </a:rPr>
              <a:t>, – </a:t>
            </a:r>
            <a:r>
              <a:rPr lang="ru-RU" sz="2000" dirty="0" err="1">
                <a:solidFill>
                  <a:schemeClr val="tx1"/>
                </a:solidFill>
              </a:rPr>
              <a:t>надають</a:t>
            </a:r>
            <a:r>
              <a:rPr lang="ru-RU" sz="2000" dirty="0">
                <a:solidFill>
                  <a:schemeClr val="tx1"/>
                </a:solidFill>
              </a:rPr>
              <a:t> радам </a:t>
            </a:r>
            <a:r>
              <a:rPr lang="ru-RU" sz="2000" dirty="0" err="1">
                <a:solidFill>
                  <a:schemeClr val="tx1"/>
                </a:solidFill>
              </a:rPr>
              <a:t>певної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авторитетності</a:t>
            </a:r>
            <a:r>
              <a:rPr lang="ru-RU" sz="2000" dirty="0">
                <a:solidFill>
                  <a:schemeClr val="tx1"/>
                </a:solidFill>
              </a:rPr>
              <a:t>.</a:t>
            </a:r>
            <a:endParaRPr lang="ru-RU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9637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3"/>
            <a:ext cx="7772400" cy="648071"/>
          </a:xfrm>
        </p:spPr>
        <p:txBody>
          <a:bodyPr/>
          <a:lstStyle/>
          <a:p>
            <a:pPr algn="r"/>
            <a:r>
              <a:rPr lang="ru-RU" sz="1800" b="1" i="1" dirty="0">
                <a:effectLst/>
              </a:rPr>
              <a:t>рада </a:t>
            </a:r>
            <a:r>
              <a:rPr lang="ru-RU" sz="1800" b="1" i="1" dirty="0" err="1">
                <a:effectLst/>
              </a:rPr>
              <a:t>директорів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980728"/>
            <a:ext cx="8352928" cy="5544616"/>
          </a:xfrm>
        </p:spPr>
        <p:txBody>
          <a:bodyPr>
            <a:normAutofit/>
          </a:bodyPr>
          <a:lstStyle/>
          <a:p>
            <a:r>
              <a:rPr lang="ru-RU" sz="2000" b="1" dirty="0" err="1">
                <a:solidFill>
                  <a:schemeClr val="tx1"/>
                </a:solidFill>
              </a:rPr>
              <a:t>Вибір</a:t>
            </a:r>
            <a:r>
              <a:rPr lang="ru-RU" sz="2000" b="1" dirty="0">
                <a:solidFill>
                  <a:schemeClr val="tx1"/>
                </a:solidFill>
              </a:rPr>
              <a:t> курсу для ради </a:t>
            </a:r>
            <a:r>
              <a:rPr lang="ru-RU" sz="2000" b="1" dirty="0" err="1">
                <a:solidFill>
                  <a:schemeClr val="tx1"/>
                </a:solidFill>
              </a:rPr>
              <a:t>директорів</a:t>
            </a:r>
            <a:endParaRPr lang="ru-RU" sz="2000" b="1" dirty="0">
              <a:solidFill>
                <a:schemeClr val="tx1"/>
              </a:solidFill>
            </a:endParaRPr>
          </a:p>
          <a:p>
            <a:endParaRPr lang="ru-RU" sz="2000" dirty="0">
              <a:solidFill>
                <a:schemeClr val="tx1"/>
              </a:solidFill>
            </a:endParaRPr>
          </a:p>
          <a:p>
            <a:pPr algn="l"/>
            <a:r>
              <a:rPr lang="ru-RU" sz="2000" dirty="0">
                <a:solidFill>
                  <a:schemeClr val="tx1"/>
                </a:solidFill>
              </a:rPr>
              <a:t>З моменту </a:t>
            </a:r>
            <a:r>
              <a:rPr lang="ru-RU" sz="2000" dirty="0" err="1">
                <a:solidFill>
                  <a:schemeClr val="tx1"/>
                </a:solidFill>
              </a:rPr>
              <a:t>формування</a:t>
            </a:r>
            <a:r>
              <a:rPr lang="ru-RU" sz="2000" dirty="0">
                <a:solidFill>
                  <a:schemeClr val="tx1"/>
                </a:solidFill>
              </a:rPr>
              <a:t> ради </a:t>
            </a:r>
            <a:r>
              <a:rPr lang="ru-RU" sz="2000" dirty="0" err="1">
                <a:solidFill>
                  <a:schemeClr val="tx1"/>
                </a:solidFill>
              </a:rPr>
              <a:t>директорів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співвласники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повинні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задати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йому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правильний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напрямок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ділитися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своїм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баченням</a:t>
            </a:r>
            <a:r>
              <a:rPr lang="ru-RU" sz="2000" dirty="0">
                <a:solidFill>
                  <a:schemeClr val="tx1"/>
                </a:solidFill>
              </a:rPr>
              <a:t> та </a:t>
            </a:r>
            <a:r>
              <a:rPr lang="ru-RU" sz="2000" dirty="0" err="1">
                <a:solidFill>
                  <a:schemeClr val="tx1"/>
                </a:solidFill>
              </a:rPr>
              <a:t>загальними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цінностями</a:t>
            </a:r>
            <a:r>
              <a:rPr lang="ru-RU" sz="2000" dirty="0">
                <a:solidFill>
                  <a:schemeClr val="tx1"/>
                </a:solidFill>
              </a:rPr>
              <a:t>, на </a:t>
            </a:r>
            <a:r>
              <a:rPr lang="ru-RU" sz="2000" dirty="0" err="1">
                <a:solidFill>
                  <a:schemeClr val="tx1"/>
                </a:solidFill>
              </a:rPr>
              <a:t>які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орієнтується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компанія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</a:p>
          <a:p>
            <a:pPr algn="l"/>
            <a:endParaRPr lang="ru-RU" sz="2000" dirty="0">
              <a:solidFill>
                <a:schemeClr val="tx1"/>
              </a:solidFill>
            </a:endParaRPr>
          </a:p>
          <a:p>
            <a:pPr algn="l"/>
            <a:r>
              <a:rPr lang="ru-RU" sz="2000" dirty="0" err="1">
                <a:solidFill>
                  <a:schemeClr val="tx1"/>
                </a:solidFill>
              </a:rPr>
              <a:t>Власники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повинні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ознайомити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директорів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із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розмірами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компенсації</a:t>
            </a:r>
            <a:r>
              <a:rPr lang="ru-RU" sz="2000" dirty="0">
                <a:solidFill>
                  <a:schemeClr val="tx1"/>
                </a:solidFill>
              </a:rPr>
              <a:t> та </a:t>
            </a:r>
            <a:r>
              <a:rPr lang="ru-RU" sz="2000" dirty="0" err="1">
                <a:solidFill>
                  <a:schemeClr val="tx1"/>
                </a:solidFill>
              </a:rPr>
              <a:t>обсягом</a:t>
            </a:r>
            <a:r>
              <a:rPr lang="ru-RU" sz="2000" dirty="0">
                <a:solidFill>
                  <a:schemeClr val="tx1"/>
                </a:solidFill>
              </a:rPr>
              <a:t> часу, </a:t>
            </a:r>
            <a:r>
              <a:rPr lang="ru-RU" sz="2000" dirty="0" err="1">
                <a:solidFill>
                  <a:schemeClr val="tx1"/>
                </a:solidFill>
              </a:rPr>
              <a:t>який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їм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слід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приділяти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своїм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обов'язкам</a:t>
            </a:r>
            <a:r>
              <a:rPr lang="ru-RU" sz="2000" dirty="0">
                <a:solidFill>
                  <a:schemeClr val="tx1"/>
                </a:solidFill>
              </a:rPr>
              <a:t>.</a:t>
            </a:r>
          </a:p>
          <a:p>
            <a:endParaRPr lang="ru-RU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963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3"/>
            <a:ext cx="7772400" cy="648071"/>
          </a:xfrm>
        </p:spPr>
        <p:txBody>
          <a:bodyPr/>
          <a:lstStyle/>
          <a:p>
            <a:pPr algn="r"/>
            <a:r>
              <a:rPr lang="ru-RU" sz="1800" b="1" i="1" dirty="0" err="1">
                <a:effectLst/>
              </a:rPr>
              <a:t>Вилучення</a:t>
            </a:r>
            <a:r>
              <a:rPr lang="ru-RU" sz="1800" b="1" i="1" dirty="0">
                <a:effectLst/>
              </a:rPr>
              <a:t> грошей</a:t>
            </a:r>
            <a:endParaRPr lang="ru-RU" sz="1800" b="1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980728"/>
            <a:ext cx="8352928" cy="5544616"/>
          </a:xfrm>
        </p:spPr>
        <p:txBody>
          <a:bodyPr>
            <a:normAutofit/>
          </a:bodyPr>
          <a:lstStyle/>
          <a:p>
            <a:pPr algn="l"/>
            <a:r>
              <a:rPr lang="ru-RU" dirty="0" err="1">
                <a:solidFill>
                  <a:schemeClr val="tx1"/>
                </a:solidFill>
              </a:rPr>
              <a:t>Під</a:t>
            </a:r>
            <a:r>
              <a:rPr lang="ru-RU" dirty="0">
                <a:solidFill>
                  <a:schemeClr val="tx1"/>
                </a:solidFill>
              </a:rPr>
              <a:t> час </a:t>
            </a:r>
            <a:r>
              <a:rPr lang="ru-RU" dirty="0" err="1">
                <a:solidFill>
                  <a:schemeClr val="tx1"/>
                </a:solidFill>
              </a:rPr>
              <a:t>обговорення</a:t>
            </a:r>
            <a:r>
              <a:rPr lang="ru-RU" dirty="0">
                <a:solidFill>
                  <a:schemeClr val="tx1"/>
                </a:solidFill>
              </a:rPr>
              <a:t> часу та способу </a:t>
            </a:r>
            <a:r>
              <a:rPr lang="ru-RU" dirty="0" err="1">
                <a:solidFill>
                  <a:schemeClr val="tx1"/>
                </a:solidFill>
              </a:rPr>
              <a:t>вилучення</a:t>
            </a:r>
            <a:r>
              <a:rPr lang="ru-RU" dirty="0">
                <a:solidFill>
                  <a:schemeClr val="tx1"/>
                </a:solidFill>
              </a:rPr>
              <a:t> грошей партнерам </a:t>
            </a:r>
            <a:r>
              <a:rPr lang="ru-RU" dirty="0" err="1">
                <a:solidFill>
                  <a:schemeClr val="tx1"/>
                </a:solidFill>
              </a:rPr>
              <a:t>рекомендується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брати</a:t>
            </a:r>
            <a:r>
              <a:rPr lang="ru-RU" dirty="0">
                <a:solidFill>
                  <a:schemeClr val="tx1"/>
                </a:solidFill>
              </a:rPr>
              <a:t> до </a:t>
            </a:r>
            <a:r>
              <a:rPr lang="ru-RU" dirty="0" err="1">
                <a:solidFill>
                  <a:schemeClr val="tx1"/>
                </a:solidFill>
              </a:rPr>
              <a:t>уваги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b="1" i="1" dirty="0">
                <a:solidFill>
                  <a:schemeClr val="tx1"/>
                </a:solidFill>
              </a:rPr>
              <a:t>три </a:t>
            </a:r>
            <a:r>
              <a:rPr lang="ru-RU" b="1" i="1" dirty="0" err="1">
                <a:solidFill>
                  <a:schemeClr val="tx1"/>
                </a:solidFill>
              </a:rPr>
              <a:t>важливі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категорії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обставин</a:t>
            </a:r>
            <a:r>
              <a:rPr lang="ru-RU" dirty="0">
                <a:solidFill>
                  <a:schemeClr val="tx1"/>
                </a:solidFill>
              </a:rPr>
              <a:t>: </a:t>
            </a:r>
          </a:p>
          <a:p>
            <a:pPr algn="l"/>
            <a:endParaRPr lang="ru-RU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chemeClr val="tx1"/>
                </a:solidFill>
              </a:rPr>
              <a:t>особисті</a:t>
            </a:r>
            <a:endParaRPr lang="ru-RU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ru-RU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chemeClr val="tx1"/>
                </a:solidFill>
              </a:rPr>
              <a:t>ділові</a:t>
            </a:r>
            <a:r>
              <a:rPr lang="ru-RU" dirty="0">
                <a:solidFill>
                  <a:schemeClr val="tx1"/>
                </a:solidFill>
              </a:rPr>
              <a:t>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ru-RU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chemeClr val="tx1"/>
                </a:solidFill>
              </a:rPr>
              <a:t>фінансово-податкові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51016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3"/>
            <a:ext cx="7772400" cy="648071"/>
          </a:xfrm>
        </p:spPr>
        <p:txBody>
          <a:bodyPr/>
          <a:lstStyle/>
          <a:p>
            <a:pPr algn="r"/>
            <a:r>
              <a:rPr lang="ru-RU" sz="1800" b="1" i="1" dirty="0">
                <a:effectLst/>
              </a:rPr>
              <a:t>рада </a:t>
            </a:r>
            <a:r>
              <a:rPr lang="ru-RU" sz="1800" b="1" i="1" dirty="0" err="1">
                <a:effectLst/>
              </a:rPr>
              <a:t>директорів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980728"/>
            <a:ext cx="8352928" cy="5544616"/>
          </a:xfrm>
        </p:spPr>
        <p:txBody>
          <a:bodyPr>
            <a:normAutofit/>
          </a:bodyPr>
          <a:lstStyle/>
          <a:p>
            <a:r>
              <a:rPr lang="uk-UA" sz="2000" b="1" dirty="0">
                <a:solidFill>
                  <a:schemeClr val="tx1"/>
                </a:solidFill>
              </a:rPr>
              <a:t>Положення ради директорів в ієрархії</a:t>
            </a:r>
            <a:endParaRPr lang="ru-RU" sz="2000" b="1" dirty="0">
              <a:solidFill>
                <a:schemeClr val="tx1"/>
              </a:solidFill>
            </a:endParaRPr>
          </a:p>
          <a:p>
            <a:pPr algn="l"/>
            <a:endParaRPr lang="uk-UA" sz="2000" dirty="0">
              <a:solidFill>
                <a:schemeClr val="tx1"/>
              </a:solidFill>
            </a:endParaRPr>
          </a:p>
          <a:p>
            <a:pPr algn="l"/>
            <a:r>
              <a:rPr lang="uk-UA" sz="2000" dirty="0">
                <a:solidFill>
                  <a:schemeClr val="tx1"/>
                </a:solidFill>
              </a:rPr>
              <a:t>Ради повинні розуміти, яке місце вони займають на ієрархічній драбині. </a:t>
            </a:r>
          </a:p>
          <a:p>
            <a:pPr algn="l"/>
            <a:r>
              <a:rPr lang="uk-UA" sz="2000" dirty="0">
                <a:solidFill>
                  <a:schemeClr val="tx1"/>
                </a:solidFill>
              </a:rPr>
              <a:t>Найвище керівництво контролює співробітників, </a:t>
            </a:r>
          </a:p>
          <a:p>
            <a:pPr algn="l"/>
            <a:r>
              <a:rPr lang="uk-UA" sz="2000" dirty="0">
                <a:solidFill>
                  <a:schemeClr val="tx1"/>
                </a:solidFill>
              </a:rPr>
              <a:t>рада директорів контролює вище керівництво, </a:t>
            </a:r>
          </a:p>
          <a:p>
            <a:pPr algn="l"/>
            <a:r>
              <a:rPr lang="uk-UA" sz="2000" dirty="0">
                <a:solidFill>
                  <a:schemeClr val="tx1"/>
                </a:solidFill>
              </a:rPr>
              <a:t>власники контролюють – до певної міри – раду директорів. </a:t>
            </a:r>
          </a:p>
          <a:p>
            <a:pPr algn="l"/>
            <a:endParaRPr lang="uk-UA" sz="2000" dirty="0">
              <a:solidFill>
                <a:schemeClr val="tx1"/>
              </a:solidFill>
            </a:endParaRPr>
          </a:p>
          <a:p>
            <a:pPr algn="l"/>
            <a:r>
              <a:rPr lang="uk-UA" sz="2000" dirty="0">
                <a:solidFill>
                  <a:schemeClr val="tx1"/>
                </a:solidFill>
              </a:rPr>
              <a:t>Рада директорів наділена суттєвими повноваженнями, проте партнери мають право розпустити її, якщо вважають, що вона діє всупереч їхнім інтересам або незадовільним чином.</a:t>
            </a:r>
            <a:endParaRPr lang="ru-RU" sz="2000" dirty="0">
              <a:solidFill>
                <a:schemeClr val="tx1"/>
              </a:solidFill>
            </a:endParaRPr>
          </a:p>
          <a:p>
            <a:endParaRPr lang="ru-RU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9637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3"/>
            <a:ext cx="7772400" cy="648071"/>
          </a:xfrm>
        </p:spPr>
        <p:txBody>
          <a:bodyPr/>
          <a:lstStyle/>
          <a:p>
            <a:pPr algn="r"/>
            <a:r>
              <a:rPr lang="uk-UA" sz="1800" b="1" i="1" dirty="0">
                <a:effectLst/>
              </a:rPr>
              <a:t>Консультативна рада</a:t>
            </a:r>
            <a:endParaRPr lang="ru-RU" sz="1800" b="1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980728"/>
            <a:ext cx="8352928" cy="5544616"/>
          </a:xfrm>
        </p:spPr>
        <p:txBody>
          <a:bodyPr anchor="ctr">
            <a:normAutofit/>
          </a:bodyPr>
          <a:lstStyle/>
          <a:p>
            <a:r>
              <a:rPr lang="uk-UA" sz="2000" b="1" dirty="0">
                <a:solidFill>
                  <a:schemeClr val="tx1"/>
                </a:solidFill>
              </a:rPr>
              <a:t>Основні завдання консультативних рад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sz="2000" dirty="0">
                <a:solidFill>
                  <a:schemeClr val="tx1"/>
                </a:solidFill>
              </a:rPr>
              <a:t>консультування,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sz="2000" dirty="0">
                <a:solidFill>
                  <a:schemeClr val="tx1"/>
                </a:solidFill>
              </a:rPr>
              <a:t>сприяння,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sz="2000" dirty="0">
                <a:solidFill>
                  <a:schemeClr val="tx1"/>
                </a:solidFill>
              </a:rPr>
              <a:t>свіжий погляд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sz="2000" dirty="0">
                <a:solidFill>
                  <a:schemeClr val="tx1"/>
                </a:solidFill>
              </a:rPr>
              <a:t>рекомендації власникам та менеджерам компанії. </a:t>
            </a:r>
          </a:p>
          <a:p>
            <a:pPr algn="l"/>
            <a:endParaRPr lang="uk-UA" sz="2000" dirty="0">
              <a:solidFill>
                <a:schemeClr val="tx1"/>
              </a:solidFill>
            </a:endParaRPr>
          </a:p>
          <a:p>
            <a:pPr algn="l"/>
            <a:endParaRPr lang="uk-UA" sz="2000" dirty="0">
              <a:solidFill>
                <a:schemeClr val="tx1"/>
              </a:solidFill>
            </a:endParaRPr>
          </a:p>
          <a:p>
            <a:pPr algn="l"/>
            <a:r>
              <a:rPr lang="uk-UA" sz="2000" u="sng" dirty="0">
                <a:solidFill>
                  <a:schemeClr val="tx1"/>
                </a:solidFill>
              </a:rPr>
              <a:t>На відміну від рад директорів </a:t>
            </a:r>
            <a:r>
              <a:rPr lang="uk-UA" sz="2000" dirty="0">
                <a:solidFill>
                  <a:schemeClr val="tx1"/>
                </a:solidFill>
              </a:rPr>
              <a:t>вони виконують неофіційні функції і не здійснюють нагляд за менеджерами компанії. </a:t>
            </a:r>
            <a:endParaRPr lang="ru-RU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9061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3"/>
            <a:ext cx="7772400" cy="648071"/>
          </a:xfrm>
        </p:spPr>
        <p:txBody>
          <a:bodyPr/>
          <a:lstStyle/>
          <a:p>
            <a:pPr algn="r"/>
            <a:r>
              <a:rPr lang="ru-RU" sz="1800" b="1" i="1" dirty="0" err="1">
                <a:effectLst/>
              </a:rPr>
              <a:t>Вилучення</a:t>
            </a:r>
            <a:r>
              <a:rPr lang="ru-RU" sz="1800" b="1" i="1" dirty="0">
                <a:effectLst/>
              </a:rPr>
              <a:t> грошей</a:t>
            </a:r>
            <a:endParaRPr lang="ru-RU" sz="1800" b="1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980728"/>
            <a:ext cx="8352928" cy="5544616"/>
          </a:xfrm>
        </p:spPr>
        <p:txBody>
          <a:bodyPr anchor="ctr"/>
          <a:lstStyle/>
          <a:p>
            <a:r>
              <a:rPr lang="ru-RU" b="1" dirty="0" err="1">
                <a:solidFill>
                  <a:schemeClr val="tx1"/>
                </a:solidFill>
              </a:rPr>
              <a:t>особисті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обставини</a:t>
            </a:r>
            <a:endParaRPr lang="uk-UA" b="1" dirty="0">
              <a:solidFill>
                <a:schemeClr val="tx1"/>
              </a:solidFill>
            </a:endParaRPr>
          </a:p>
          <a:p>
            <a:pPr algn="l"/>
            <a:r>
              <a:rPr lang="ru-RU" dirty="0" err="1">
                <a:solidFill>
                  <a:schemeClr val="tx1"/>
                </a:solidFill>
              </a:rPr>
              <a:t>Щоб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дискусії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щодо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вилучення</a:t>
            </a:r>
            <a:r>
              <a:rPr lang="ru-RU" dirty="0">
                <a:solidFill>
                  <a:schemeClr val="tx1"/>
                </a:solidFill>
              </a:rPr>
              <a:t> грошей проходили результативно, </a:t>
            </a:r>
            <a:r>
              <a:rPr lang="ru-RU" b="1" i="1" u="sng" dirty="0" err="1">
                <a:solidFill>
                  <a:schemeClr val="tx1"/>
                </a:solidFill>
              </a:rPr>
              <a:t>особисті</a:t>
            </a:r>
            <a:r>
              <a:rPr lang="ru-RU" b="1" i="1" u="sng" dirty="0">
                <a:solidFill>
                  <a:schemeClr val="tx1"/>
                </a:solidFill>
              </a:rPr>
              <a:t> </a:t>
            </a:r>
            <a:r>
              <a:rPr lang="ru-RU" b="1" i="1" u="sng" dirty="0" err="1">
                <a:solidFill>
                  <a:schemeClr val="tx1"/>
                </a:solidFill>
              </a:rPr>
              <a:t>обставини</a:t>
            </a:r>
            <a:r>
              <a:rPr lang="ru-RU" b="1" i="1" u="sng" dirty="0">
                <a:solidFill>
                  <a:schemeClr val="tx1"/>
                </a:solidFill>
              </a:rPr>
              <a:t> </a:t>
            </a:r>
            <a:r>
              <a:rPr lang="ru-RU" b="1" i="1" u="sng" dirty="0" err="1">
                <a:solidFill>
                  <a:schemeClr val="tx1"/>
                </a:solidFill>
              </a:rPr>
              <a:t>партнерів</a:t>
            </a:r>
            <a:r>
              <a:rPr lang="ru-RU" b="1" i="1" u="sng" dirty="0">
                <a:solidFill>
                  <a:schemeClr val="tx1"/>
                </a:solidFill>
              </a:rPr>
              <a:t> </a:t>
            </a:r>
            <a:r>
              <a:rPr lang="ru-RU" b="1" i="1" u="sng" dirty="0" err="1">
                <a:solidFill>
                  <a:schemeClr val="tx1"/>
                </a:solidFill>
              </a:rPr>
              <a:t>слід</a:t>
            </a:r>
            <a:r>
              <a:rPr lang="ru-RU" b="1" i="1" u="sng" dirty="0">
                <a:solidFill>
                  <a:schemeClr val="tx1"/>
                </a:solidFill>
              </a:rPr>
              <a:t> </a:t>
            </a:r>
            <a:r>
              <a:rPr lang="ru-RU" b="1" i="1" u="sng" dirty="0" err="1">
                <a:solidFill>
                  <a:schemeClr val="tx1"/>
                </a:solidFill>
              </a:rPr>
              <a:t>призвести</a:t>
            </a:r>
            <a:r>
              <a:rPr lang="ru-RU" b="1" i="1" u="sng" dirty="0">
                <a:solidFill>
                  <a:schemeClr val="tx1"/>
                </a:solidFill>
              </a:rPr>
              <a:t> до </a:t>
            </a:r>
            <a:r>
              <a:rPr lang="ru-RU" b="1" i="1" u="sng" dirty="0" err="1">
                <a:solidFill>
                  <a:schemeClr val="tx1"/>
                </a:solidFill>
              </a:rPr>
              <a:t>єдиного</a:t>
            </a:r>
            <a:r>
              <a:rPr lang="ru-RU" b="1" i="1" u="sng" dirty="0">
                <a:solidFill>
                  <a:schemeClr val="tx1"/>
                </a:solidFill>
              </a:rPr>
              <a:t> </a:t>
            </a:r>
            <a:r>
              <a:rPr lang="ru-RU" b="1" i="1" u="sng" dirty="0" err="1">
                <a:solidFill>
                  <a:schemeClr val="tx1"/>
                </a:solidFill>
              </a:rPr>
              <a:t>знаменника</a:t>
            </a:r>
            <a:r>
              <a:rPr lang="ru-RU" b="1" i="1" u="sng" dirty="0">
                <a:solidFill>
                  <a:schemeClr val="tx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0458605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3"/>
            <a:ext cx="7772400" cy="648071"/>
          </a:xfrm>
        </p:spPr>
        <p:txBody>
          <a:bodyPr/>
          <a:lstStyle/>
          <a:p>
            <a:pPr algn="r"/>
            <a:r>
              <a:rPr lang="ru-RU" sz="1800" b="1" i="1" dirty="0" err="1">
                <a:effectLst/>
              </a:rPr>
              <a:t>Вилучення</a:t>
            </a:r>
            <a:r>
              <a:rPr lang="ru-RU" sz="1800" b="1" i="1" dirty="0">
                <a:effectLst/>
              </a:rPr>
              <a:t> грошей</a:t>
            </a:r>
            <a:endParaRPr lang="ru-RU" sz="1800" b="1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980728"/>
            <a:ext cx="8352928" cy="5544616"/>
          </a:xfrm>
        </p:spPr>
        <p:txBody>
          <a:bodyPr anchor="ctr"/>
          <a:lstStyle/>
          <a:p>
            <a:r>
              <a:rPr lang="uk-UA" b="1" dirty="0">
                <a:solidFill>
                  <a:schemeClr val="tx1"/>
                </a:solidFill>
              </a:rPr>
              <a:t>д</a:t>
            </a:r>
            <a:r>
              <a:rPr lang="ru-RU" b="1" dirty="0" err="1">
                <a:solidFill>
                  <a:schemeClr val="tx1"/>
                </a:solidFill>
              </a:rPr>
              <a:t>ілові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обставини</a:t>
            </a:r>
            <a:endParaRPr lang="ru-RU" b="1" dirty="0">
              <a:solidFill>
                <a:schemeClr val="tx1"/>
              </a:solidFill>
            </a:endParaRPr>
          </a:p>
          <a:p>
            <a:pPr algn="l"/>
            <a:r>
              <a:rPr lang="ru-RU" dirty="0">
                <a:solidFill>
                  <a:schemeClr val="tx1"/>
                </a:solidFill>
              </a:rPr>
              <a:t>Метод </a:t>
            </a:r>
            <a:r>
              <a:rPr lang="ru-RU" dirty="0" err="1">
                <a:solidFill>
                  <a:schemeClr val="tx1"/>
                </a:solidFill>
              </a:rPr>
              <a:t>вилучення</a:t>
            </a:r>
            <a:r>
              <a:rPr lang="ru-RU" dirty="0">
                <a:solidFill>
                  <a:schemeClr val="tx1"/>
                </a:solidFill>
              </a:rPr>
              <a:t> грошей </a:t>
            </a:r>
            <a:r>
              <a:rPr lang="ru-RU" dirty="0" err="1">
                <a:solidFill>
                  <a:schemeClr val="tx1"/>
                </a:solidFill>
              </a:rPr>
              <a:t>має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безпосереднє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відношення</a:t>
            </a:r>
            <a:r>
              <a:rPr lang="ru-RU" dirty="0">
                <a:solidFill>
                  <a:schemeClr val="tx1"/>
                </a:solidFill>
              </a:rPr>
              <a:t> до </a:t>
            </a:r>
            <a:r>
              <a:rPr lang="ru-RU" dirty="0" err="1">
                <a:solidFill>
                  <a:schemeClr val="tx1"/>
                </a:solidFill>
              </a:rPr>
              <a:t>ділових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обставин</a:t>
            </a:r>
            <a:r>
              <a:rPr lang="ru-RU" dirty="0">
                <a:solidFill>
                  <a:schemeClr val="tx1"/>
                </a:solidFill>
              </a:rPr>
              <a:t>, таких як: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chemeClr val="tx1"/>
                </a:solidFill>
              </a:rPr>
              <a:t>бачення</a:t>
            </a:r>
            <a:endParaRPr lang="ru-RU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chemeClr val="tx1"/>
                </a:solidFill>
              </a:rPr>
              <a:t>цінності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стратегічні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плани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компанії</a:t>
            </a:r>
            <a:endParaRPr lang="ru-RU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chemeClr val="tx1"/>
                </a:solidFill>
              </a:rPr>
              <a:t>запити</a:t>
            </a:r>
            <a:r>
              <a:rPr lang="ru-RU" dirty="0">
                <a:solidFill>
                  <a:schemeClr val="tx1"/>
                </a:solidFill>
              </a:rPr>
              <a:t> персоналу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виконувані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ролі</a:t>
            </a:r>
            <a:r>
              <a:rPr lang="ru-RU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45860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3"/>
            <a:ext cx="7772400" cy="648071"/>
          </a:xfrm>
        </p:spPr>
        <p:txBody>
          <a:bodyPr/>
          <a:lstStyle/>
          <a:p>
            <a:pPr algn="r"/>
            <a:r>
              <a:rPr lang="ru-RU" sz="1800" b="1" i="1" dirty="0" err="1">
                <a:effectLst/>
              </a:rPr>
              <a:t>Вилучення</a:t>
            </a:r>
            <a:r>
              <a:rPr lang="ru-RU" sz="1800" b="1" i="1" dirty="0">
                <a:effectLst/>
              </a:rPr>
              <a:t> грошей</a:t>
            </a:r>
            <a:endParaRPr lang="ru-RU" sz="1800" b="1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980728"/>
            <a:ext cx="8352928" cy="5544616"/>
          </a:xfrm>
        </p:spPr>
        <p:txBody>
          <a:bodyPr anchor="ctr"/>
          <a:lstStyle/>
          <a:p>
            <a:r>
              <a:rPr lang="uk-UA" b="1" dirty="0">
                <a:solidFill>
                  <a:schemeClr val="tx1"/>
                </a:solidFill>
              </a:rPr>
              <a:t>фінансові та податкові обставини</a:t>
            </a:r>
          </a:p>
          <a:p>
            <a:pPr algn="l"/>
            <a:r>
              <a:rPr lang="uk-UA" dirty="0">
                <a:solidFill>
                  <a:schemeClr val="tx1"/>
                </a:solidFill>
              </a:rPr>
              <a:t>Метод вилучення грошей має безпосереднє відношення до різних фінансових та податкових обставин, включаючи фінансові показники компанії, її зобов'язання щодо інших та форму власності: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заробітні плати та бонуси віднімаються з оподатковуваної суми, а дивіденди - ні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Відсутність дивідендів протягом тривалих періодів часу</a:t>
            </a:r>
          </a:p>
          <a:p>
            <a:pPr algn="l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5860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3"/>
            <a:ext cx="7772400" cy="648071"/>
          </a:xfrm>
        </p:spPr>
        <p:txBody>
          <a:bodyPr/>
          <a:lstStyle/>
          <a:p>
            <a:pPr algn="r"/>
            <a:r>
              <a:rPr lang="ru-RU" sz="1800" b="1" i="1" dirty="0" err="1">
                <a:effectLst/>
              </a:rPr>
              <a:t>Вилучення</a:t>
            </a:r>
            <a:r>
              <a:rPr lang="ru-RU" sz="1800" b="1" i="1" dirty="0">
                <a:effectLst/>
              </a:rPr>
              <a:t> грошей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980728"/>
            <a:ext cx="8352928" cy="5544616"/>
          </a:xfrm>
        </p:spPr>
        <p:txBody>
          <a:bodyPr anchor="ctr"/>
          <a:lstStyle/>
          <a:p>
            <a:r>
              <a:rPr lang="uk-UA" b="1" dirty="0">
                <a:solidFill>
                  <a:schemeClr val="tx1"/>
                </a:solidFill>
              </a:rPr>
              <a:t>різна винагорода для різних партнерів</a:t>
            </a:r>
            <a:endParaRPr lang="ru-RU" b="1" dirty="0">
              <a:solidFill>
                <a:schemeClr val="tx1"/>
              </a:solidFill>
            </a:endParaRPr>
          </a:p>
          <a:p>
            <a:pPr algn="l"/>
            <a:r>
              <a:rPr lang="uk-UA" dirty="0">
                <a:solidFill>
                  <a:schemeClr val="tx1"/>
                </a:solidFill>
              </a:rPr>
              <a:t>При укладанні угоди партнерам належить обговорити поділ прибутку, що вилучається. </a:t>
            </a:r>
          </a:p>
          <a:p>
            <a:pPr algn="l"/>
            <a:r>
              <a:rPr lang="uk-UA" dirty="0">
                <a:solidFill>
                  <a:schemeClr val="tx1"/>
                </a:solidFill>
              </a:rPr>
              <a:t>Цей процес можна поділити на три широкі категорії:</a:t>
            </a:r>
            <a:endParaRPr lang="ru-RU" dirty="0">
              <a:solidFill>
                <a:schemeClr val="tx1"/>
              </a:solidFill>
            </a:endParaRPr>
          </a:p>
          <a:p>
            <a:pPr algn="l"/>
            <a:r>
              <a:rPr lang="uk-UA" dirty="0">
                <a:solidFill>
                  <a:schemeClr val="tx1"/>
                </a:solidFill>
              </a:rPr>
              <a:t>1. Вклад кожного партнера є унікальним.</a:t>
            </a:r>
            <a:endParaRPr lang="ru-RU" dirty="0">
              <a:solidFill>
                <a:schemeClr val="tx1"/>
              </a:solidFill>
            </a:endParaRPr>
          </a:p>
          <a:p>
            <a:pPr algn="l"/>
            <a:r>
              <a:rPr lang="uk-UA" dirty="0">
                <a:solidFill>
                  <a:schemeClr val="tx1"/>
                </a:solidFill>
              </a:rPr>
              <a:t>2. Внесок партнерів різноманітний, але можна порівняти за значимістю.</a:t>
            </a:r>
            <a:endParaRPr lang="ru-RU" dirty="0">
              <a:solidFill>
                <a:schemeClr val="tx1"/>
              </a:solidFill>
            </a:endParaRPr>
          </a:p>
          <a:p>
            <a:pPr algn="l"/>
            <a:r>
              <a:rPr lang="uk-UA" dirty="0">
                <a:solidFill>
                  <a:schemeClr val="tx1"/>
                </a:solidFill>
              </a:rPr>
              <a:t>3. Вклад усіх партнерів практично однаковий.</a:t>
            </a:r>
            <a:endParaRPr lang="ru-RU" dirty="0">
              <a:solidFill>
                <a:schemeClr val="tx1"/>
              </a:solidFill>
            </a:endParaRPr>
          </a:p>
          <a:p>
            <a:pPr algn="l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7387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3"/>
            <a:ext cx="7772400" cy="648071"/>
          </a:xfrm>
        </p:spPr>
        <p:txBody>
          <a:bodyPr/>
          <a:lstStyle/>
          <a:p>
            <a:pPr algn="r"/>
            <a:r>
              <a:rPr lang="ru-RU" sz="1800" b="1" i="1" dirty="0" err="1">
                <a:effectLst/>
              </a:rPr>
              <a:t>Вилучення</a:t>
            </a:r>
            <a:r>
              <a:rPr lang="ru-RU" sz="1800" b="1" i="1" dirty="0">
                <a:effectLst/>
              </a:rPr>
              <a:t> грошей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980728"/>
            <a:ext cx="8352928" cy="5544616"/>
          </a:xfrm>
        </p:spPr>
        <p:txBody>
          <a:bodyPr anchor="ctr">
            <a:normAutofit/>
          </a:bodyPr>
          <a:lstStyle/>
          <a:p>
            <a:r>
              <a:rPr lang="uk-UA" sz="2000" b="1" dirty="0">
                <a:solidFill>
                  <a:schemeClr val="tx1"/>
                </a:solidFill>
              </a:rPr>
              <a:t>унікальний внесок</a:t>
            </a:r>
          </a:p>
          <a:p>
            <a:pPr algn="l"/>
            <a:r>
              <a:rPr lang="uk-UA" sz="2000" dirty="0">
                <a:solidFill>
                  <a:schemeClr val="tx1"/>
                </a:solidFill>
              </a:rPr>
              <a:t>У деяких компаніях досягнення партнерів настільки </a:t>
            </a:r>
            <a:r>
              <a:rPr lang="uk-UA" sz="2000" b="1" i="1" dirty="0">
                <a:solidFill>
                  <a:schemeClr val="tx1"/>
                </a:solidFill>
              </a:rPr>
              <a:t>різнорідні та несхожі, що не піддаються порівнянню</a:t>
            </a:r>
            <a:r>
              <a:rPr lang="uk-UA" sz="2000" dirty="0">
                <a:solidFill>
                  <a:schemeClr val="tx1"/>
                </a:solidFill>
              </a:rPr>
              <a:t>. У таких випадках спроби порівняти фінансову вигоду партнерів практично не роблять. Їхня винагорода в порівнянні один з одним має бути </a:t>
            </a:r>
            <a:r>
              <a:rPr lang="uk-UA" sz="2000" b="1" i="1" dirty="0">
                <a:solidFill>
                  <a:schemeClr val="tx1"/>
                </a:solidFill>
              </a:rPr>
              <a:t>справедливою, але необов'язково рівною за формою або розміром</a:t>
            </a:r>
            <a:r>
              <a:rPr lang="uk-UA" sz="2000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uk-UA" sz="2000" dirty="0">
              <a:solidFill>
                <a:schemeClr val="tx1"/>
              </a:solidFill>
            </a:endParaRPr>
          </a:p>
          <a:p>
            <a:pPr algn="l"/>
            <a:r>
              <a:rPr lang="uk-UA" sz="2000" dirty="0">
                <a:solidFill>
                  <a:schemeClr val="tx1"/>
                </a:solidFill>
              </a:rPr>
              <a:t>У разі зміни співвідношення партнери можуть коригувати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sz="2000" dirty="0">
                <a:solidFill>
                  <a:schemeClr val="tx1"/>
                </a:solidFill>
              </a:rPr>
              <a:t>права володіння,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sz="2000" dirty="0">
                <a:solidFill>
                  <a:schemeClr val="tx1"/>
                </a:solidFill>
              </a:rPr>
              <a:t>участь у прибутках,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sz="2000" dirty="0">
                <a:solidFill>
                  <a:schemeClr val="tx1"/>
                </a:solidFill>
              </a:rPr>
              <a:t>розмір заробітної плати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sz="2000" dirty="0">
                <a:solidFill>
                  <a:schemeClr val="tx1"/>
                </a:solidFill>
              </a:rPr>
              <a:t>комбінації з усіх трьох пунктів.</a:t>
            </a:r>
            <a:endParaRPr lang="ru-RU" sz="2000" dirty="0">
              <a:solidFill>
                <a:schemeClr val="tx1"/>
              </a:solidFill>
            </a:endParaRPr>
          </a:p>
          <a:p>
            <a:pPr algn="l"/>
            <a:endParaRPr lang="ru-RU" dirty="0">
              <a:solidFill>
                <a:schemeClr val="tx1"/>
              </a:solidFill>
            </a:endParaRPr>
          </a:p>
          <a:p>
            <a:pPr algn="l"/>
            <a:endParaRPr lang="ru-RU" dirty="0">
              <a:solidFill>
                <a:schemeClr val="tx1"/>
              </a:solidFill>
            </a:endParaRPr>
          </a:p>
          <a:p>
            <a:pPr algn="l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7387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3"/>
            <a:ext cx="7772400" cy="648071"/>
          </a:xfrm>
        </p:spPr>
        <p:txBody>
          <a:bodyPr/>
          <a:lstStyle/>
          <a:p>
            <a:pPr algn="r"/>
            <a:r>
              <a:rPr lang="ru-RU" sz="1800" b="1" i="1" dirty="0" err="1">
                <a:effectLst/>
              </a:rPr>
              <a:t>Вилучення</a:t>
            </a:r>
            <a:r>
              <a:rPr lang="ru-RU" sz="1800" b="1" i="1" dirty="0">
                <a:effectLst/>
              </a:rPr>
              <a:t> грошей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980728"/>
            <a:ext cx="8352928" cy="5544616"/>
          </a:xfrm>
        </p:spPr>
        <p:txBody>
          <a:bodyPr anchor="ctr"/>
          <a:lstStyle/>
          <a:p>
            <a:r>
              <a:rPr lang="uk-UA" b="1" dirty="0">
                <a:solidFill>
                  <a:schemeClr val="tx1"/>
                </a:solidFill>
              </a:rPr>
              <a:t>різний, але сумісний за значимістю внесок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Якщо партнери отримують однакову винагороду, </a:t>
            </a:r>
            <a:r>
              <a:rPr lang="uk-UA" dirty="0" smtClean="0">
                <a:solidFill>
                  <a:schemeClr val="tx1"/>
                </a:solidFill>
              </a:rPr>
              <a:t>компетентність </a:t>
            </a:r>
            <a:r>
              <a:rPr lang="uk-UA" dirty="0">
                <a:solidFill>
                  <a:schemeClr val="tx1"/>
                </a:solidFill>
              </a:rPr>
              <a:t>та відданість справі виходять на передній план.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Якщо хтось із партнерів не може похвалитися досконалим знанням своєї сфери або перестає справлятися з обов'язками, однакова винагорода втрачає сенс. 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7387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3"/>
            <a:ext cx="7772400" cy="648071"/>
          </a:xfrm>
        </p:spPr>
        <p:txBody>
          <a:bodyPr/>
          <a:lstStyle/>
          <a:p>
            <a:pPr algn="r"/>
            <a:r>
              <a:rPr lang="ru-RU" sz="1800" b="1" i="1" dirty="0" err="1">
                <a:effectLst/>
              </a:rPr>
              <a:t>Вилучення</a:t>
            </a:r>
            <a:r>
              <a:rPr lang="ru-RU" sz="1800" b="1" i="1" dirty="0">
                <a:effectLst/>
              </a:rPr>
              <a:t> грошей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980728"/>
            <a:ext cx="8352928" cy="5544616"/>
          </a:xfrm>
        </p:spPr>
        <p:txBody>
          <a:bodyPr>
            <a:normAutofit/>
          </a:bodyPr>
          <a:lstStyle/>
          <a:p>
            <a:r>
              <a:rPr lang="uk-UA" b="1" dirty="0">
                <a:solidFill>
                  <a:schemeClr val="tx1"/>
                </a:solidFill>
              </a:rPr>
              <a:t>практично однаковий внесок</a:t>
            </a:r>
          </a:p>
          <a:p>
            <a:pPr algn="l"/>
            <a:r>
              <a:rPr lang="uk-UA" dirty="0">
                <a:solidFill>
                  <a:schemeClr val="tx1"/>
                </a:solidFill>
              </a:rPr>
              <a:t>У вузькоспеціалізованих фірмах (інженерних, архітектурних, бухгалтерських, адвокатських та медичних) партнерами стають люди з однаковими вміннями. Вони мають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однакові таланти,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надають однакові послуги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оцінюються за однаковими критеріями.</a:t>
            </a:r>
          </a:p>
          <a:p>
            <a:pPr algn="l"/>
            <a:endParaRPr lang="uk-UA" dirty="0">
              <a:solidFill>
                <a:schemeClr val="tx1"/>
              </a:solidFill>
            </a:endParaRPr>
          </a:p>
          <a:p>
            <a:pPr algn="l"/>
            <a:r>
              <a:rPr lang="uk-UA" dirty="0">
                <a:solidFill>
                  <a:schemeClr val="tx1"/>
                </a:solidFill>
              </a:rPr>
              <a:t> З огляду на цих трьох майже ідентичних аспектів </a:t>
            </a:r>
            <a:r>
              <a:rPr lang="uk-UA" b="1" i="1" dirty="0">
                <a:solidFill>
                  <a:schemeClr val="tx1"/>
                </a:solidFill>
              </a:rPr>
              <a:t>незначні відмінності помітно виділяються</a:t>
            </a:r>
            <a:r>
              <a:rPr lang="uk-UA" dirty="0">
                <a:solidFill>
                  <a:schemeClr val="tx1"/>
                </a:solidFill>
              </a:rPr>
              <a:t>, якщо позначаються підсумкових показниках. 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7387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326</TotalTime>
  <Words>1073</Words>
  <Application>Microsoft Office PowerPoint</Application>
  <PresentationFormat>Экран (4:3)</PresentationFormat>
  <Paragraphs>141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Arial</vt:lpstr>
      <vt:lpstr>Century Gothic</vt:lpstr>
      <vt:lpstr>Courier New</vt:lpstr>
      <vt:lpstr>Palatino Linotype</vt:lpstr>
      <vt:lpstr>Wingdings</vt:lpstr>
      <vt:lpstr>Исполнительная</vt:lpstr>
      <vt:lpstr>Лекція  Корпоративне управління </vt:lpstr>
      <vt:lpstr>Вилучення грошей</vt:lpstr>
      <vt:lpstr>Вилучення грошей</vt:lpstr>
      <vt:lpstr>Вилучення грошей</vt:lpstr>
      <vt:lpstr>Вилучення грошей</vt:lpstr>
      <vt:lpstr>Вилучення грошей</vt:lpstr>
      <vt:lpstr>Вилучення грошей</vt:lpstr>
      <vt:lpstr>Вилучення грошей</vt:lpstr>
      <vt:lpstr>Вилучення грошей</vt:lpstr>
      <vt:lpstr>Вилучення грошей</vt:lpstr>
      <vt:lpstr>Вилучення грошей</vt:lpstr>
      <vt:lpstr>Презентация PowerPoint</vt:lpstr>
      <vt:lpstr>Презентация PowerPoint</vt:lpstr>
      <vt:lpstr>рада директорів</vt:lpstr>
      <vt:lpstr>рада директорів</vt:lpstr>
      <vt:lpstr>рада директорів</vt:lpstr>
      <vt:lpstr>рада директорів</vt:lpstr>
      <vt:lpstr>рада директорів</vt:lpstr>
      <vt:lpstr>рада директорів</vt:lpstr>
      <vt:lpstr>рада директорів</vt:lpstr>
      <vt:lpstr>Консультативна рада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Yana</cp:lastModifiedBy>
  <cp:revision>39</cp:revision>
  <dcterms:created xsi:type="dcterms:W3CDTF">2023-10-05T17:35:27Z</dcterms:created>
  <dcterms:modified xsi:type="dcterms:W3CDTF">2026-03-02T20:42:04Z</dcterms:modified>
</cp:coreProperties>
</file>