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7CD0-7585-45A3-95E4-38F151B2C84C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5CC7A7-804C-4C83-A527-BD23C4820E2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7CD0-7585-45A3-95E4-38F151B2C84C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C7A7-804C-4C83-A527-BD23C4820E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7CD0-7585-45A3-95E4-38F151B2C84C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C7A7-804C-4C83-A527-BD23C4820E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7CD0-7585-45A3-95E4-38F151B2C84C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C7A7-804C-4C83-A527-BD23C4820E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7CD0-7585-45A3-95E4-38F151B2C84C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C7A7-804C-4C83-A527-BD23C4820E2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7CD0-7585-45A3-95E4-38F151B2C84C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C7A7-804C-4C83-A527-BD23C4820E2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7CD0-7585-45A3-95E4-38F151B2C84C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C7A7-804C-4C83-A527-BD23C4820E2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7CD0-7585-45A3-95E4-38F151B2C84C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C7A7-804C-4C83-A527-BD23C4820E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7CD0-7585-45A3-95E4-38F151B2C84C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C7A7-804C-4C83-A527-BD23C4820E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7CD0-7585-45A3-95E4-38F151B2C84C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C7A7-804C-4C83-A527-BD23C4820E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7CD0-7585-45A3-95E4-38F151B2C84C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C7A7-804C-4C83-A527-BD23C4820E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CF07CD0-7585-45A3-95E4-38F151B2C84C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F5CC7A7-804C-4C83-A527-BD23C4820E2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uk-UA" sz="4000" b="1" dirty="0">
                <a:effectLst/>
              </a:rPr>
              <a:t>Лекція </a:t>
            </a:r>
            <a:r>
              <a:rPr lang="uk-UA" sz="4000" b="1" dirty="0" smtClean="0">
                <a:effectLst/>
              </a:rPr>
              <a:t>3</a:t>
            </a:r>
            <a:br>
              <a:rPr lang="uk-UA" sz="4000" b="1" dirty="0" smtClean="0">
                <a:effectLst/>
              </a:rPr>
            </a:br>
            <a:r>
              <a:rPr lang="uk-UA" sz="4000" b="1" dirty="0">
                <a:effectLst/>
              </a:rPr>
              <a:t/>
            </a:r>
            <a:br>
              <a:rPr lang="uk-UA" sz="4000" b="1" dirty="0">
                <a:effectLst/>
              </a:rPr>
            </a:br>
            <a:r>
              <a:rPr lang="uk-UA" sz="4000" b="1" dirty="0">
                <a:effectLst/>
              </a:rPr>
              <a:t>ПАРТНЕРСЬКІ УГОДИ</a:t>
            </a:r>
            <a:endParaRPr lang="ru-RU" sz="40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36714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803175"/>
          </a:xfrm>
        </p:spPr>
        <p:txBody>
          <a:bodyPr/>
          <a:lstStyle/>
          <a:p>
            <a:pPr algn="r"/>
            <a:r>
              <a:rPr lang="ru-RU" sz="2000" dirty="0" smtClean="0">
                <a:effectLst/>
              </a:rPr>
              <a:t>1. ЯК </a:t>
            </a:r>
            <a:r>
              <a:rPr lang="ru-RU" sz="2000" dirty="0" err="1">
                <a:effectLst/>
              </a:rPr>
              <a:t>ЗАБЕЗПЕЧИТИ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ВИКОНАННЯ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ЗОБОВ'ЯЗАНЬ</a:t>
            </a:r>
            <a:endParaRPr lang="ru-RU" sz="20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844824"/>
            <a:ext cx="8424936" cy="4824536"/>
          </a:xfrm>
        </p:spPr>
        <p:txBody>
          <a:bodyPr>
            <a:normAutofit/>
          </a:bodyPr>
          <a:lstStyle/>
          <a:p>
            <a:r>
              <a:rPr lang="ru-RU" sz="2000" dirty="0" err="1">
                <a:solidFill>
                  <a:schemeClr val="tx1"/>
                </a:solidFill>
              </a:rPr>
              <a:t>Різниця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між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угодою</a:t>
            </a:r>
            <a:r>
              <a:rPr lang="ru-RU" sz="2000" dirty="0">
                <a:solidFill>
                  <a:schemeClr val="tx1"/>
                </a:solidFill>
              </a:rPr>
              <a:t> та контрактом </a:t>
            </a:r>
            <a:r>
              <a:rPr lang="ru-RU" sz="2000" dirty="0" err="1">
                <a:solidFill>
                  <a:schemeClr val="tx1"/>
                </a:solidFill>
              </a:rPr>
              <a:t>полягає</a:t>
            </a:r>
            <a:r>
              <a:rPr lang="ru-RU" sz="2000" dirty="0">
                <a:solidFill>
                  <a:schemeClr val="tx1"/>
                </a:solidFill>
              </a:rPr>
              <a:t> в тому, </a:t>
            </a:r>
            <a:r>
              <a:rPr lang="ru-RU" sz="2000" dirty="0" err="1">
                <a:solidFill>
                  <a:schemeClr val="tx1"/>
                </a:solidFill>
              </a:rPr>
              <a:t>що</a:t>
            </a:r>
            <a:r>
              <a:rPr lang="ru-RU" sz="2000" dirty="0">
                <a:solidFill>
                  <a:schemeClr val="tx1"/>
                </a:solidFill>
              </a:rPr>
              <a:t> угода, як правило</a:t>
            </a:r>
            <a:r>
              <a:rPr lang="ru-RU" sz="2000" dirty="0" smtClean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• </a:t>
            </a:r>
            <a:r>
              <a:rPr lang="ru-RU" sz="2000" dirty="0">
                <a:solidFill>
                  <a:schemeClr val="tx1"/>
                </a:solidFill>
              </a:rPr>
              <a:t>не </a:t>
            </a:r>
            <a:r>
              <a:rPr lang="ru-RU" sz="2000" dirty="0" err="1">
                <a:solidFill>
                  <a:schemeClr val="tx1"/>
                </a:solidFill>
              </a:rPr>
              <a:t>має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юридичної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сили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• </a:t>
            </a:r>
            <a:r>
              <a:rPr lang="ru-RU" sz="2000" dirty="0" err="1">
                <a:solidFill>
                  <a:schemeClr val="tx1"/>
                </a:solidFill>
              </a:rPr>
              <a:t>розробляється</a:t>
            </a:r>
            <a:r>
              <a:rPr lang="ru-RU" sz="2000" dirty="0">
                <a:solidFill>
                  <a:schemeClr val="tx1"/>
                </a:solidFill>
              </a:rPr>
              <a:t> і </a:t>
            </a:r>
            <a:r>
              <a:rPr lang="ru-RU" sz="2000" dirty="0" err="1">
                <a:solidFill>
                  <a:schemeClr val="tx1"/>
                </a:solidFill>
              </a:rPr>
              <a:t>приймається</a:t>
            </a:r>
            <a:r>
              <a:rPr lang="ru-RU" sz="2000" dirty="0">
                <a:solidFill>
                  <a:schemeClr val="tx1"/>
                </a:solidFill>
              </a:rPr>
              <a:t> партнерами на </a:t>
            </a:r>
            <a:r>
              <a:rPr lang="ru-RU" sz="2000" dirty="0" err="1">
                <a:solidFill>
                  <a:schemeClr val="tx1"/>
                </a:solidFill>
              </a:rPr>
              <a:t>рівних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умовах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• </a:t>
            </a:r>
            <a:r>
              <a:rPr lang="ru-RU" sz="2000" dirty="0">
                <a:solidFill>
                  <a:schemeClr val="tx1"/>
                </a:solidFill>
              </a:rPr>
              <a:t>легко </a:t>
            </a:r>
            <a:r>
              <a:rPr lang="ru-RU" sz="2000" dirty="0" err="1" smtClean="0">
                <a:solidFill>
                  <a:schemeClr val="tx1"/>
                </a:solidFill>
              </a:rPr>
              <a:t>переглядається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• </a:t>
            </a:r>
            <a:r>
              <a:rPr lang="ru-RU" sz="2000" dirty="0">
                <a:solidFill>
                  <a:schemeClr val="tx1"/>
                </a:solidFill>
              </a:rPr>
              <a:t>не </a:t>
            </a:r>
            <a:r>
              <a:rPr lang="ru-RU" sz="2000" dirty="0" err="1">
                <a:solidFill>
                  <a:schemeClr val="tx1"/>
                </a:solidFill>
              </a:rPr>
              <a:t>має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кінцевого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терміну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дії</a:t>
            </a:r>
            <a:r>
              <a:rPr lang="ru-RU" sz="2000" dirty="0">
                <a:solidFill>
                  <a:schemeClr val="tx1"/>
                </a:solidFill>
              </a:rPr>
              <a:t> (</a:t>
            </a:r>
            <a:r>
              <a:rPr lang="ru-RU" sz="2000" dirty="0" err="1">
                <a:solidFill>
                  <a:schemeClr val="tx1"/>
                </a:solidFill>
              </a:rPr>
              <a:t>хоча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іноді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доцільно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використовувати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кілька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короткострокових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угод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ніж</a:t>
            </a:r>
            <a:r>
              <a:rPr lang="ru-RU" sz="2000" dirty="0">
                <a:solidFill>
                  <a:schemeClr val="tx1"/>
                </a:solidFill>
              </a:rPr>
              <a:t> угода без </a:t>
            </a:r>
            <a:r>
              <a:rPr lang="ru-RU" sz="2000" dirty="0" err="1">
                <a:solidFill>
                  <a:schemeClr val="tx1"/>
                </a:solidFill>
              </a:rPr>
              <a:t>фіксованої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дати</a:t>
            </a:r>
            <a:r>
              <a:rPr lang="ru-RU" sz="2000" dirty="0" smtClean="0">
                <a:solidFill>
                  <a:schemeClr val="tx1"/>
                </a:solidFill>
              </a:rPr>
              <a:t>)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• </a:t>
            </a:r>
            <a:r>
              <a:rPr lang="ru-RU" sz="2000" dirty="0" err="1">
                <a:solidFill>
                  <a:schemeClr val="tx1"/>
                </a:solidFill>
              </a:rPr>
              <a:t>підписується</a:t>
            </a:r>
            <a:r>
              <a:rPr lang="ru-RU" sz="2000" dirty="0">
                <a:solidFill>
                  <a:schemeClr val="tx1"/>
                </a:solidFill>
              </a:rPr>
              <a:t> на </a:t>
            </a:r>
            <a:r>
              <a:rPr lang="ru-RU" sz="2000" dirty="0" err="1">
                <a:solidFill>
                  <a:schemeClr val="tx1"/>
                </a:solidFill>
              </a:rPr>
              <a:t>добровільній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основі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6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803175"/>
          </a:xfrm>
        </p:spPr>
        <p:txBody>
          <a:bodyPr/>
          <a:lstStyle/>
          <a:p>
            <a:pPr algn="r"/>
            <a:r>
              <a:rPr lang="ru-RU" sz="2000" dirty="0" smtClean="0">
                <a:effectLst/>
              </a:rPr>
              <a:t>1. ЯК </a:t>
            </a:r>
            <a:r>
              <a:rPr lang="ru-RU" sz="2000" dirty="0" err="1">
                <a:effectLst/>
              </a:rPr>
              <a:t>ЗАБЕЗПЕЧИТИ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ВИКОНАННЯ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ЗОБОВ'ЯЗАНЬ</a:t>
            </a:r>
            <a:endParaRPr lang="ru-RU" sz="20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844824"/>
            <a:ext cx="8424936" cy="4824536"/>
          </a:xfrm>
        </p:spPr>
        <p:txBody>
          <a:bodyPr>
            <a:normAutofit/>
          </a:bodyPr>
          <a:lstStyle/>
          <a:p>
            <a:pPr algn="just"/>
            <a:r>
              <a:rPr lang="ru-RU" sz="2000" dirty="0" err="1" smtClean="0">
                <a:solidFill>
                  <a:schemeClr val="tx1"/>
                </a:solidFill>
              </a:rPr>
              <a:t>Партнери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створюють</a:t>
            </a:r>
            <a:r>
              <a:rPr lang="ru-RU" sz="2000" dirty="0">
                <a:solidFill>
                  <a:schemeClr val="tx1"/>
                </a:solidFill>
              </a:rPr>
              <a:t> «угоду про </a:t>
            </a:r>
            <a:r>
              <a:rPr lang="ru-RU" sz="2000" dirty="0" err="1">
                <a:solidFill>
                  <a:schemeClr val="tx1"/>
                </a:solidFill>
              </a:rPr>
              <a:t>співробітництво</a:t>
            </a:r>
            <a:r>
              <a:rPr lang="ru-RU" sz="2000" dirty="0">
                <a:solidFill>
                  <a:schemeClr val="tx1"/>
                </a:solidFill>
              </a:rPr>
              <a:t>», яке </a:t>
            </a:r>
            <a:r>
              <a:rPr lang="ru-RU" sz="2000" dirty="0" err="1">
                <a:solidFill>
                  <a:schemeClr val="tx1"/>
                </a:solidFill>
              </a:rPr>
              <a:t>може</a:t>
            </a:r>
            <a:r>
              <a:rPr lang="ru-RU" sz="2000" dirty="0">
                <a:solidFill>
                  <a:schemeClr val="tx1"/>
                </a:solidFill>
              </a:rPr>
              <a:t> бути </a:t>
            </a:r>
            <a:r>
              <a:rPr lang="ru-RU" sz="2000" dirty="0" err="1">
                <a:solidFill>
                  <a:schemeClr val="tx1"/>
                </a:solidFill>
              </a:rPr>
              <a:t>достатнім</a:t>
            </a:r>
            <a:r>
              <a:rPr lang="ru-RU" sz="2000" dirty="0">
                <a:solidFill>
                  <a:schemeClr val="tx1"/>
                </a:solidFill>
              </a:rPr>
              <a:t> для початку </a:t>
            </a:r>
            <a:r>
              <a:rPr lang="ru-RU" sz="2000" dirty="0" err="1">
                <a:solidFill>
                  <a:schemeClr val="tx1"/>
                </a:solidFill>
              </a:rPr>
              <a:t>спільної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роботи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Надалі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може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виникнути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необхідність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підписання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юридичних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документів</a:t>
            </a:r>
            <a:r>
              <a:rPr lang="ru-RU" sz="2000" dirty="0">
                <a:solidFill>
                  <a:schemeClr val="tx1"/>
                </a:solidFill>
              </a:rPr>
              <a:t> у </a:t>
            </a:r>
            <a:r>
              <a:rPr lang="ru-RU" sz="2000" dirty="0" err="1">
                <a:solidFill>
                  <a:schemeClr val="tx1"/>
                </a:solidFill>
              </a:rPr>
              <a:t>вигляді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контрактів</a:t>
            </a:r>
            <a:r>
              <a:rPr lang="ru-RU" sz="2000" dirty="0">
                <a:solidFill>
                  <a:schemeClr val="tx1"/>
                </a:solidFill>
              </a:rPr>
              <a:t> для </a:t>
            </a:r>
            <a:r>
              <a:rPr lang="ru-RU" sz="2000" dirty="0" err="1">
                <a:solidFill>
                  <a:schemeClr val="tx1"/>
                </a:solidFill>
              </a:rPr>
              <a:t>реалізації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великомасштабного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або</a:t>
            </a:r>
            <a:r>
              <a:rPr lang="ru-RU" sz="2000" dirty="0">
                <a:solidFill>
                  <a:schemeClr val="tx1"/>
                </a:solidFill>
              </a:rPr>
              <a:t> складного проекту, </a:t>
            </a:r>
            <a:r>
              <a:rPr lang="ru-RU" sz="2000" dirty="0" err="1">
                <a:solidFill>
                  <a:schemeClr val="tx1"/>
                </a:solidFill>
              </a:rPr>
              <a:t>пов'язаного</a:t>
            </a:r>
            <a:r>
              <a:rPr lang="ru-RU" sz="2000" dirty="0">
                <a:solidFill>
                  <a:schemeClr val="tx1"/>
                </a:solidFill>
              </a:rPr>
              <a:t> з великими сумами </a:t>
            </a:r>
            <a:r>
              <a:rPr lang="ru-RU" sz="2000" dirty="0" err="1">
                <a:solidFill>
                  <a:schemeClr val="tx1"/>
                </a:solidFill>
              </a:rPr>
              <a:t>фінансування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або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реєстрацією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нової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юридичної</a:t>
            </a:r>
            <a:r>
              <a:rPr lang="ru-RU" sz="2000" dirty="0">
                <a:solidFill>
                  <a:schemeClr val="tx1"/>
                </a:solidFill>
              </a:rPr>
              <a:t> особи. </a:t>
            </a:r>
            <a:r>
              <a:rPr lang="ru-RU" sz="2000" dirty="0" err="1">
                <a:solidFill>
                  <a:schemeClr val="tx1"/>
                </a:solidFill>
              </a:rPr>
              <a:t>Однак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Партнерська</a:t>
            </a:r>
            <a:r>
              <a:rPr lang="ru-RU" sz="2000" dirty="0" smtClean="0">
                <a:solidFill>
                  <a:schemeClr val="tx1"/>
                </a:solidFill>
              </a:rPr>
              <a:t> угода </a:t>
            </a:r>
            <a:r>
              <a:rPr lang="ru-RU" sz="2000" dirty="0" err="1">
                <a:solidFill>
                  <a:schemeClr val="tx1"/>
                </a:solidFill>
              </a:rPr>
              <a:t>залишається</a:t>
            </a:r>
            <a:r>
              <a:rPr lang="ru-RU" sz="2000" dirty="0">
                <a:solidFill>
                  <a:schemeClr val="tx1"/>
                </a:solidFill>
              </a:rPr>
              <a:t> першим </a:t>
            </a:r>
            <a:r>
              <a:rPr lang="ru-RU" sz="2000" dirty="0" err="1">
                <a:solidFill>
                  <a:schemeClr val="tx1"/>
                </a:solidFill>
              </a:rPr>
              <a:t>кроком</a:t>
            </a:r>
            <a:r>
              <a:rPr lang="ru-RU" sz="2000" dirty="0">
                <a:solidFill>
                  <a:schemeClr val="tx1"/>
                </a:solidFill>
              </a:rPr>
              <a:t> і </a:t>
            </a:r>
            <a:r>
              <a:rPr lang="ru-RU" sz="2000" dirty="0" err="1">
                <a:solidFill>
                  <a:schemeClr val="tx1"/>
                </a:solidFill>
              </a:rPr>
              <a:t>багато</a:t>
            </a:r>
            <a:r>
              <a:rPr lang="ru-RU" sz="2000" dirty="0">
                <a:solidFill>
                  <a:schemeClr val="tx1"/>
                </a:solidFill>
              </a:rPr>
              <a:t> в </a:t>
            </a:r>
            <a:r>
              <a:rPr lang="ru-RU" sz="2000" dirty="0" err="1">
                <a:solidFill>
                  <a:schemeClr val="tx1"/>
                </a:solidFill>
              </a:rPr>
              <a:t>чому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сприяє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закріпленню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співпраці</a:t>
            </a:r>
            <a:r>
              <a:rPr lang="ru-RU" sz="2000" dirty="0">
                <a:solidFill>
                  <a:schemeClr val="tx1"/>
                </a:solidFill>
              </a:rPr>
              <a:t> з </a:t>
            </a:r>
            <a:r>
              <a:rPr lang="ru-RU" sz="2000" dirty="0" err="1">
                <a:solidFill>
                  <a:schemeClr val="tx1"/>
                </a:solidFill>
              </a:rPr>
              <a:t>середньо</a:t>
            </a:r>
            <a:r>
              <a:rPr lang="ru-RU" sz="2000" dirty="0">
                <a:solidFill>
                  <a:schemeClr val="tx1"/>
                </a:solidFill>
              </a:rPr>
              <a:t> - </a:t>
            </a:r>
            <a:r>
              <a:rPr lang="ru-RU" sz="2000" dirty="0" err="1">
                <a:solidFill>
                  <a:schemeClr val="tx1"/>
                </a:solidFill>
              </a:rPr>
              <a:t>строковими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або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довго</a:t>
            </a:r>
            <a:r>
              <a:rPr lang="ru-RU" sz="2000" dirty="0">
                <a:solidFill>
                  <a:schemeClr val="tx1"/>
                </a:solidFill>
              </a:rPr>
              <a:t> - </a:t>
            </a:r>
            <a:r>
              <a:rPr lang="ru-RU" sz="2000" dirty="0" err="1">
                <a:solidFill>
                  <a:schemeClr val="tx1"/>
                </a:solidFill>
              </a:rPr>
              <a:t>терміновим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партнерськими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ініціативами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294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803175"/>
          </a:xfrm>
        </p:spPr>
        <p:txBody>
          <a:bodyPr/>
          <a:lstStyle/>
          <a:p>
            <a:pPr algn="r"/>
            <a:r>
              <a:rPr lang="ru-RU" sz="1800" dirty="0" smtClean="0">
                <a:effectLst/>
              </a:rPr>
              <a:t>2. ЯК </a:t>
            </a:r>
            <a:r>
              <a:rPr lang="ru-RU" sz="1800" dirty="0">
                <a:effectLst/>
              </a:rPr>
              <a:t>ВЕСТИ ПЕРЕГОВОРИ З </a:t>
            </a:r>
            <a:r>
              <a:rPr lang="ru-RU" sz="1800" dirty="0" err="1">
                <a:effectLst/>
              </a:rPr>
              <a:t>УРАХУВАННЯМ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ІНТЕРЕСІВ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СТОРІН</a:t>
            </a:r>
            <a:endParaRPr lang="ru-RU" sz="18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844824"/>
            <a:ext cx="8424936" cy="4824536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Переговори з </a:t>
            </a:r>
            <a:r>
              <a:rPr lang="ru-RU" sz="2000" dirty="0" err="1">
                <a:solidFill>
                  <a:schemeClr val="tx1"/>
                </a:solidFill>
              </a:rPr>
              <a:t>урахуванням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інтересів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сторін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проходять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успішно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якщо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учасники</a:t>
            </a:r>
            <a:r>
              <a:rPr lang="ru-RU" sz="2000" dirty="0" smtClean="0">
                <a:solidFill>
                  <a:schemeClr val="tx1"/>
                </a:solidFill>
              </a:rPr>
              <a:t>:</a:t>
            </a: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• </a:t>
            </a:r>
            <a:r>
              <a:rPr lang="ru-RU" sz="2000" dirty="0" err="1">
                <a:solidFill>
                  <a:schemeClr val="tx1"/>
                </a:solidFill>
              </a:rPr>
              <a:t>уважно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слухають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• </a:t>
            </a:r>
            <a:r>
              <a:rPr lang="ru-RU" sz="2000" dirty="0" err="1">
                <a:solidFill>
                  <a:schemeClr val="tx1"/>
                </a:solidFill>
              </a:rPr>
              <a:t>задають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відкриті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питання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• </a:t>
            </a:r>
            <a:r>
              <a:rPr lang="ru-RU" sz="2000" dirty="0" err="1">
                <a:solidFill>
                  <a:schemeClr val="tx1"/>
                </a:solidFill>
              </a:rPr>
              <a:t>резюмують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почуте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щоб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переконатися</a:t>
            </a:r>
            <a:r>
              <a:rPr lang="ru-RU" sz="2000" dirty="0">
                <a:solidFill>
                  <a:schemeClr val="tx1"/>
                </a:solidFill>
              </a:rPr>
              <a:t> в </a:t>
            </a:r>
            <a:r>
              <a:rPr lang="ru-RU" sz="2000" dirty="0" err="1">
                <a:solidFill>
                  <a:schemeClr val="tx1"/>
                </a:solidFill>
              </a:rPr>
              <a:t>своєму</a:t>
            </a:r>
            <a:r>
              <a:rPr lang="ru-RU" sz="2000" dirty="0">
                <a:solidFill>
                  <a:schemeClr val="tx1"/>
                </a:solidFill>
              </a:rPr>
              <a:t> правильному </a:t>
            </a:r>
            <a:r>
              <a:rPr lang="ru-RU" sz="2000" dirty="0" err="1">
                <a:solidFill>
                  <a:schemeClr val="tx1"/>
                </a:solidFill>
              </a:rPr>
              <a:t>розумінні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сказаногоі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• </a:t>
            </a:r>
            <a:r>
              <a:rPr lang="ru-RU" sz="2000" dirty="0" err="1">
                <a:solidFill>
                  <a:schemeClr val="tx1"/>
                </a:solidFill>
              </a:rPr>
              <a:t>приймають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рішення</a:t>
            </a:r>
            <a:r>
              <a:rPr lang="ru-RU" sz="2000" dirty="0">
                <a:solidFill>
                  <a:schemeClr val="tx1"/>
                </a:solidFill>
              </a:rPr>
              <a:t> про </a:t>
            </a:r>
            <a:r>
              <a:rPr lang="ru-RU" sz="2000" dirty="0" err="1">
                <a:solidFill>
                  <a:schemeClr val="tx1"/>
                </a:solidFill>
              </a:rPr>
              <a:t>продовження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або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завершення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обговорення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023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803175"/>
          </a:xfrm>
        </p:spPr>
        <p:txBody>
          <a:bodyPr/>
          <a:lstStyle/>
          <a:p>
            <a:pPr algn="r"/>
            <a:r>
              <a:rPr lang="ru-RU" sz="1800" dirty="0" smtClean="0">
                <a:effectLst/>
              </a:rPr>
              <a:t>3. </a:t>
            </a:r>
            <a:r>
              <a:rPr lang="ru-RU" sz="1800" dirty="0" err="1" smtClean="0">
                <a:effectLst/>
              </a:rPr>
              <a:t>Неформальні</a:t>
            </a:r>
            <a:r>
              <a:rPr lang="ru-RU" sz="1800" dirty="0" smtClean="0">
                <a:effectLst/>
              </a:rPr>
              <a:t> </a:t>
            </a:r>
            <a:r>
              <a:rPr lang="ru-RU" sz="1800" dirty="0">
                <a:effectLst/>
              </a:rPr>
              <a:t>і </a:t>
            </a:r>
            <a:r>
              <a:rPr lang="ru-RU" sz="1800" dirty="0" err="1">
                <a:effectLst/>
              </a:rPr>
              <a:t>формалізовані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структури</a:t>
            </a:r>
            <a:endParaRPr lang="ru-RU" sz="18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844824"/>
            <a:ext cx="8424936" cy="4824536"/>
          </a:xfrm>
        </p:spPr>
        <p:txBody>
          <a:bodyPr>
            <a:normAutofit/>
          </a:bodyPr>
          <a:lstStyle/>
          <a:p>
            <a:r>
              <a:rPr lang="ru-RU" sz="2000" dirty="0" err="1" smtClean="0">
                <a:solidFill>
                  <a:schemeClr val="tx1"/>
                </a:solidFill>
              </a:rPr>
              <a:t>Неформальні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структури</a:t>
            </a:r>
            <a:endParaRPr lang="ru-RU" sz="2000" dirty="0" smtClean="0">
              <a:solidFill>
                <a:schemeClr val="tx1"/>
              </a:solidFill>
            </a:endParaRP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err="1" smtClean="0">
                <a:solidFill>
                  <a:schemeClr val="tx1"/>
                </a:solidFill>
              </a:rPr>
              <a:t>Робоча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група</a:t>
            </a:r>
            <a:r>
              <a:rPr lang="ru-RU" sz="2000" dirty="0">
                <a:solidFill>
                  <a:schemeClr val="tx1"/>
                </a:solidFill>
              </a:rPr>
              <a:t> - невелика </a:t>
            </a:r>
            <a:r>
              <a:rPr lang="ru-RU" sz="2000" dirty="0" err="1">
                <a:solidFill>
                  <a:schemeClr val="tx1"/>
                </a:solidFill>
              </a:rPr>
              <a:t>група</a:t>
            </a:r>
            <a:r>
              <a:rPr lang="ru-RU" sz="2000" dirty="0">
                <a:solidFill>
                  <a:schemeClr val="tx1"/>
                </a:solidFill>
              </a:rPr>
              <a:t> людей, яка </a:t>
            </a:r>
            <a:r>
              <a:rPr lang="ru-RU" sz="2000" dirty="0" err="1">
                <a:solidFill>
                  <a:schemeClr val="tx1"/>
                </a:solidFill>
              </a:rPr>
              <a:t>вирішує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вивчити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можливості</a:t>
            </a:r>
            <a:r>
              <a:rPr lang="ru-RU" sz="2000" dirty="0">
                <a:solidFill>
                  <a:schemeClr val="tx1"/>
                </a:solidFill>
              </a:rPr>
              <a:t> партнерства </a:t>
            </a:r>
            <a:r>
              <a:rPr lang="ru-RU" sz="2000" dirty="0" err="1">
                <a:solidFill>
                  <a:schemeClr val="tx1"/>
                </a:solidFill>
              </a:rPr>
              <a:t>від</a:t>
            </a:r>
            <a:r>
              <a:rPr lang="ru-RU" sz="2000" dirty="0">
                <a:solidFill>
                  <a:schemeClr val="tx1"/>
                </a:solidFill>
              </a:rPr>
              <a:t> особи </a:t>
            </a:r>
            <a:r>
              <a:rPr lang="ru-RU" sz="2000" dirty="0" err="1">
                <a:solidFill>
                  <a:schemeClr val="tx1"/>
                </a:solidFill>
              </a:rPr>
              <a:t>більшої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групи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Фокусная </a:t>
            </a:r>
            <a:r>
              <a:rPr lang="ru-RU" sz="2000" dirty="0" err="1">
                <a:solidFill>
                  <a:schemeClr val="tx1"/>
                </a:solidFill>
              </a:rPr>
              <a:t>група</a:t>
            </a:r>
            <a:r>
              <a:rPr lang="ru-RU" sz="2000" dirty="0">
                <a:solidFill>
                  <a:schemeClr val="tx1"/>
                </a:solidFill>
              </a:rPr>
              <a:t> - невелика </a:t>
            </a:r>
            <a:r>
              <a:rPr lang="ru-RU" sz="2000" dirty="0" err="1">
                <a:solidFill>
                  <a:schemeClr val="tx1"/>
                </a:solidFill>
              </a:rPr>
              <a:t>група</a:t>
            </a:r>
            <a:r>
              <a:rPr lang="ru-RU" sz="2000" dirty="0">
                <a:solidFill>
                  <a:schemeClr val="tx1"/>
                </a:solidFill>
              </a:rPr>
              <a:t>, яка </a:t>
            </a:r>
            <a:r>
              <a:rPr lang="ru-RU" sz="2000" dirty="0" err="1">
                <a:solidFill>
                  <a:schemeClr val="tx1"/>
                </a:solidFill>
              </a:rPr>
              <a:t>займається</a:t>
            </a:r>
            <a:r>
              <a:rPr lang="ru-RU" sz="2000" dirty="0">
                <a:solidFill>
                  <a:schemeClr val="tx1"/>
                </a:solidFill>
              </a:rPr>
              <a:t> одним </a:t>
            </a:r>
            <a:r>
              <a:rPr lang="ru-RU" sz="2000" dirty="0" err="1">
                <a:solidFill>
                  <a:schemeClr val="tx1"/>
                </a:solidFill>
              </a:rPr>
              <a:t>конкретним</a:t>
            </a:r>
            <a:r>
              <a:rPr lang="ru-RU" sz="2000" dirty="0">
                <a:solidFill>
                  <a:schemeClr val="tx1"/>
                </a:solidFill>
              </a:rPr>
              <a:t> аспектом </a:t>
            </a:r>
            <a:r>
              <a:rPr lang="ru-RU" sz="2000" dirty="0" err="1">
                <a:solidFill>
                  <a:schemeClr val="tx1"/>
                </a:solidFill>
              </a:rPr>
              <a:t>розвитку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партнерської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взаємодії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err="1" smtClean="0">
                <a:solidFill>
                  <a:schemeClr val="tx1"/>
                </a:solidFill>
              </a:rPr>
              <a:t>Група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з </a:t>
            </a:r>
            <a:r>
              <a:rPr lang="ru-RU" sz="2000" dirty="0" err="1">
                <a:solidFill>
                  <a:schemeClr val="tx1"/>
                </a:solidFill>
              </a:rPr>
              <a:t>виконання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завдання</a:t>
            </a:r>
            <a:r>
              <a:rPr lang="ru-RU" sz="2000" dirty="0">
                <a:solidFill>
                  <a:schemeClr val="tx1"/>
                </a:solidFill>
              </a:rPr>
              <a:t> -</a:t>
            </a:r>
            <a:r>
              <a:rPr lang="ru-RU" sz="2000" dirty="0" err="1">
                <a:solidFill>
                  <a:schemeClr val="tx1"/>
                </a:solidFill>
              </a:rPr>
              <a:t>отримує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завдання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від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більшої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групи</a:t>
            </a:r>
            <a:r>
              <a:rPr lang="ru-RU" sz="2000" dirty="0">
                <a:solidFill>
                  <a:schemeClr val="tx1"/>
                </a:solidFill>
              </a:rPr>
              <a:t> на </a:t>
            </a:r>
            <a:r>
              <a:rPr lang="ru-RU" sz="2000" dirty="0" err="1">
                <a:solidFill>
                  <a:schemeClr val="tx1"/>
                </a:solidFill>
              </a:rPr>
              <a:t>виконання</a:t>
            </a:r>
            <a:r>
              <a:rPr lang="ru-RU" sz="2000" dirty="0">
                <a:solidFill>
                  <a:schemeClr val="tx1"/>
                </a:solidFill>
              </a:rPr>
              <a:t> конкретного </a:t>
            </a:r>
            <a:r>
              <a:rPr lang="ru-RU" sz="2000" dirty="0" err="1">
                <a:solidFill>
                  <a:schemeClr val="tx1"/>
                </a:solidFill>
              </a:rPr>
              <a:t>завдання</a:t>
            </a:r>
            <a:r>
              <a:rPr lang="ru-RU" sz="2000" dirty="0">
                <a:solidFill>
                  <a:schemeClr val="tx1"/>
                </a:solidFill>
              </a:rPr>
              <a:t> (напр., </a:t>
            </a:r>
            <a:r>
              <a:rPr lang="ru-RU" sz="2000" dirty="0" err="1">
                <a:solidFill>
                  <a:schemeClr val="tx1"/>
                </a:solidFill>
              </a:rPr>
              <a:t>залучити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фінансування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організувати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процес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реєстрації</a:t>
            </a:r>
            <a:r>
              <a:rPr lang="ru-RU" sz="200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99977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803175"/>
          </a:xfrm>
        </p:spPr>
        <p:txBody>
          <a:bodyPr/>
          <a:lstStyle/>
          <a:p>
            <a:pPr algn="r"/>
            <a:r>
              <a:rPr lang="ru-RU" sz="1800" dirty="0" smtClean="0">
                <a:effectLst/>
              </a:rPr>
              <a:t>3. </a:t>
            </a:r>
            <a:r>
              <a:rPr lang="ru-RU" sz="1800" dirty="0" err="1" smtClean="0">
                <a:effectLst/>
              </a:rPr>
              <a:t>Неформальні</a:t>
            </a:r>
            <a:r>
              <a:rPr lang="ru-RU" sz="1800" dirty="0" smtClean="0">
                <a:effectLst/>
              </a:rPr>
              <a:t> </a:t>
            </a:r>
            <a:r>
              <a:rPr lang="ru-RU" sz="1800" dirty="0">
                <a:effectLst/>
              </a:rPr>
              <a:t>і </a:t>
            </a:r>
            <a:r>
              <a:rPr lang="ru-RU" sz="1800" dirty="0" err="1">
                <a:effectLst/>
              </a:rPr>
              <a:t>формалізовані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структури</a:t>
            </a:r>
            <a:endParaRPr lang="ru-RU" sz="18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844824"/>
            <a:ext cx="8424936" cy="4824536"/>
          </a:xfrm>
        </p:spPr>
        <p:txBody>
          <a:bodyPr>
            <a:normAutofit/>
          </a:bodyPr>
          <a:lstStyle/>
          <a:p>
            <a:r>
              <a:rPr lang="ru-RU" sz="2000" dirty="0" err="1" smtClean="0">
                <a:solidFill>
                  <a:schemeClr val="tx1"/>
                </a:solidFill>
              </a:rPr>
              <a:t>Меньш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формалізовані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структури</a:t>
            </a:r>
            <a:endParaRPr lang="ru-RU" sz="2000" dirty="0" smtClean="0">
              <a:solidFill>
                <a:schemeClr val="tx1"/>
              </a:solidFill>
            </a:endParaRP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err="1">
                <a:solidFill>
                  <a:schemeClr val="tx1"/>
                </a:solidFill>
              </a:rPr>
              <a:t>Професійна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мережа - </a:t>
            </a:r>
            <a:r>
              <a:rPr lang="ru-RU" sz="2000" dirty="0" err="1" smtClean="0">
                <a:solidFill>
                  <a:schemeClr val="tx1"/>
                </a:solidFill>
              </a:rPr>
              <a:t>об'єднує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людей </a:t>
            </a:r>
            <a:r>
              <a:rPr lang="ru-RU" sz="2000" dirty="0" err="1">
                <a:solidFill>
                  <a:schemeClr val="tx1"/>
                </a:solidFill>
              </a:rPr>
              <a:t>однієї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області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діяльності</a:t>
            </a:r>
            <a:r>
              <a:rPr lang="ru-RU" sz="2000" dirty="0">
                <a:solidFill>
                  <a:schemeClr val="tx1"/>
                </a:solidFill>
              </a:rPr>
              <a:t> для </a:t>
            </a:r>
            <a:r>
              <a:rPr lang="ru-RU" sz="2000" dirty="0" err="1">
                <a:solidFill>
                  <a:schemeClr val="tx1"/>
                </a:solidFill>
              </a:rPr>
              <a:t>професійного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спілкування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Форум - </a:t>
            </a:r>
            <a:r>
              <a:rPr lang="ru-RU" sz="2000" dirty="0" err="1" smtClean="0">
                <a:solidFill>
                  <a:schemeClr val="tx1"/>
                </a:solidFill>
              </a:rPr>
              <a:t>створює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майданчик</a:t>
            </a:r>
            <a:r>
              <a:rPr lang="ru-RU" sz="2000" dirty="0">
                <a:solidFill>
                  <a:schemeClr val="tx1"/>
                </a:solidFill>
              </a:rPr>
              <a:t> для </a:t>
            </a:r>
            <a:r>
              <a:rPr lang="ru-RU" sz="2000" dirty="0" err="1">
                <a:solidFill>
                  <a:schemeClr val="tx1"/>
                </a:solidFill>
              </a:rPr>
              <a:t>відкритого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обговорення</a:t>
            </a:r>
            <a:r>
              <a:rPr lang="ru-RU" sz="2000" dirty="0">
                <a:solidFill>
                  <a:schemeClr val="tx1"/>
                </a:solidFill>
              </a:rPr>
              <a:t> проблем і </a:t>
            </a:r>
            <a:r>
              <a:rPr lang="ru-RU" sz="2000" dirty="0" err="1">
                <a:solidFill>
                  <a:schemeClr val="tx1"/>
                </a:solidFill>
              </a:rPr>
              <a:t>нових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ідей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err="1" smtClean="0">
                <a:solidFill>
                  <a:schemeClr val="tx1"/>
                </a:solidFill>
              </a:rPr>
              <a:t>Суспільство</a:t>
            </a:r>
            <a:r>
              <a:rPr lang="ru-RU" sz="2000" dirty="0" smtClean="0">
                <a:solidFill>
                  <a:schemeClr val="tx1"/>
                </a:solidFill>
              </a:rPr>
              <a:t> – є </a:t>
            </a:r>
            <a:r>
              <a:rPr lang="ru-RU" sz="2000" dirty="0" err="1" smtClean="0">
                <a:solidFill>
                  <a:schemeClr val="tx1"/>
                </a:solidFill>
              </a:rPr>
              <a:t>членською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організацією</a:t>
            </a:r>
            <a:r>
              <a:rPr lang="ru-RU" sz="2000" dirty="0">
                <a:solidFill>
                  <a:schemeClr val="tx1"/>
                </a:solidFill>
              </a:rPr>
              <a:t> з </a:t>
            </a:r>
            <a:r>
              <a:rPr lang="ru-RU" sz="2000" dirty="0" err="1">
                <a:solidFill>
                  <a:schemeClr val="tx1"/>
                </a:solidFill>
              </a:rPr>
              <a:t>чітким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напрямком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діяльності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983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803175"/>
          </a:xfrm>
        </p:spPr>
        <p:txBody>
          <a:bodyPr/>
          <a:lstStyle/>
          <a:p>
            <a:pPr algn="r"/>
            <a:r>
              <a:rPr lang="ru-RU" sz="1800" dirty="0">
                <a:effectLst/>
              </a:rPr>
              <a:t>3. </a:t>
            </a:r>
            <a:r>
              <a:rPr lang="ru-RU" sz="1800" dirty="0" err="1">
                <a:effectLst/>
              </a:rPr>
              <a:t>Неформальні</a:t>
            </a:r>
            <a:r>
              <a:rPr lang="ru-RU" sz="1800" dirty="0">
                <a:effectLst/>
              </a:rPr>
              <a:t> і </a:t>
            </a:r>
            <a:r>
              <a:rPr lang="ru-RU" sz="1800" dirty="0" err="1">
                <a:effectLst/>
              </a:rPr>
              <a:t>формалізовані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структури</a:t>
            </a:r>
            <a:endParaRPr lang="ru-RU" sz="18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844824"/>
            <a:ext cx="8424936" cy="4824536"/>
          </a:xfrm>
        </p:spPr>
        <p:txBody>
          <a:bodyPr>
            <a:normAutofit/>
          </a:bodyPr>
          <a:lstStyle/>
          <a:p>
            <a:r>
              <a:rPr lang="ru-RU" sz="2000" dirty="0" err="1">
                <a:solidFill>
                  <a:schemeClr val="tx1"/>
                </a:solidFill>
              </a:rPr>
              <a:t>формалізовані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структури</a:t>
            </a:r>
            <a:endParaRPr lang="ru-RU" sz="2000" dirty="0" smtClean="0">
              <a:solidFill>
                <a:schemeClr val="tx1"/>
              </a:solidFill>
            </a:endParaRPr>
          </a:p>
          <a:p>
            <a:endParaRPr lang="uk-UA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 err="1" smtClean="0">
                <a:solidFill>
                  <a:schemeClr val="tx1"/>
                </a:solidFill>
              </a:rPr>
              <a:t>Асоціація</a:t>
            </a:r>
            <a:r>
              <a:rPr lang="ru-RU" sz="2000" dirty="0" smtClean="0">
                <a:solidFill>
                  <a:schemeClr val="tx1"/>
                </a:solidFill>
              </a:rPr>
              <a:t> - </a:t>
            </a:r>
            <a:r>
              <a:rPr lang="ru-RU" sz="2000" dirty="0" err="1" smtClean="0">
                <a:solidFill>
                  <a:schemeClr val="tx1"/>
                </a:solidFill>
              </a:rPr>
              <a:t>більш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формалізована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зареєстрована</a:t>
            </a:r>
            <a:r>
              <a:rPr lang="ru-RU" sz="2000" dirty="0">
                <a:solidFill>
                  <a:schemeClr val="tx1"/>
                </a:solidFill>
              </a:rPr>
              <a:t> форма </a:t>
            </a:r>
            <a:r>
              <a:rPr lang="ru-RU" sz="2000" dirty="0" err="1" smtClean="0">
                <a:solidFill>
                  <a:schemeClr val="tx1"/>
                </a:solidFill>
              </a:rPr>
              <a:t>суспільства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Фонд - </a:t>
            </a:r>
            <a:r>
              <a:rPr lang="ru-RU" sz="2000" dirty="0" err="1" smtClean="0">
                <a:solidFill>
                  <a:schemeClr val="tx1"/>
                </a:solidFill>
              </a:rPr>
              <a:t>організація</a:t>
            </a:r>
            <a:r>
              <a:rPr lang="ru-RU" sz="2000" dirty="0">
                <a:solidFill>
                  <a:schemeClr val="tx1"/>
                </a:solidFill>
              </a:rPr>
              <a:t>, яка </a:t>
            </a:r>
            <a:r>
              <a:rPr lang="ru-RU" sz="2000" dirty="0" err="1">
                <a:solidFill>
                  <a:schemeClr val="tx1"/>
                </a:solidFill>
              </a:rPr>
              <a:t>мобілізує</a:t>
            </a:r>
            <a:r>
              <a:rPr lang="ru-RU" sz="2000" dirty="0">
                <a:solidFill>
                  <a:schemeClr val="tx1"/>
                </a:solidFill>
              </a:rPr>
              <a:t> та </a:t>
            </a:r>
            <a:r>
              <a:rPr lang="ru-RU" sz="2000" dirty="0" err="1">
                <a:solidFill>
                  <a:schemeClr val="tx1"/>
                </a:solidFill>
              </a:rPr>
              <a:t>розподіляє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ресурс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Агентство - </a:t>
            </a:r>
            <a:r>
              <a:rPr lang="ru-RU" sz="2000" dirty="0" err="1" smtClean="0">
                <a:solidFill>
                  <a:schemeClr val="tx1"/>
                </a:solidFill>
              </a:rPr>
              <a:t>незалежна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організація</a:t>
            </a:r>
            <a:r>
              <a:rPr lang="ru-RU" sz="2000" dirty="0">
                <a:solidFill>
                  <a:schemeClr val="tx1"/>
                </a:solidFill>
              </a:rPr>
              <a:t>, створена для </a:t>
            </a:r>
            <a:r>
              <a:rPr lang="ru-RU" sz="2000" dirty="0" err="1">
                <a:solidFill>
                  <a:schemeClr val="tx1"/>
                </a:solidFill>
              </a:rPr>
              <a:t>виконання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діяльності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від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імені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інших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організацій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439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803175"/>
          </a:xfrm>
        </p:spPr>
        <p:txBody>
          <a:bodyPr/>
          <a:lstStyle/>
          <a:p>
            <a:pPr algn="r"/>
            <a:r>
              <a:rPr lang="ru-RU" sz="1800" dirty="0" smtClean="0">
                <a:effectLst/>
              </a:rPr>
              <a:t>4. </a:t>
            </a:r>
            <a:r>
              <a:rPr lang="ru-RU" sz="1800" dirty="0" err="1" smtClean="0">
                <a:effectLst/>
              </a:rPr>
              <a:t>УПРАВЛІННЯ</a:t>
            </a:r>
            <a:r>
              <a:rPr lang="ru-RU" sz="1800" dirty="0" smtClean="0">
                <a:effectLst/>
              </a:rPr>
              <a:t> </a:t>
            </a:r>
            <a:r>
              <a:rPr lang="ru-RU" sz="1800" dirty="0">
                <a:effectLst/>
              </a:rPr>
              <a:t>І </a:t>
            </a:r>
            <a:r>
              <a:rPr lang="ru-RU" sz="1800" dirty="0" err="1">
                <a:effectLst/>
              </a:rPr>
              <a:t>ЗВІТНІСТЬ</a:t>
            </a:r>
            <a:endParaRPr lang="ru-RU" sz="18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844824"/>
            <a:ext cx="8424936" cy="4824536"/>
          </a:xfrm>
        </p:spPr>
        <p:txBody>
          <a:bodyPr>
            <a:normAutofit/>
          </a:bodyPr>
          <a:lstStyle/>
          <a:p>
            <a:pPr algn="just"/>
            <a:r>
              <a:rPr lang="ru-RU" sz="2000" dirty="0" err="1">
                <a:solidFill>
                  <a:schemeClr val="tx1"/>
                </a:solidFill>
              </a:rPr>
              <a:t>Партнери</a:t>
            </a:r>
            <a:r>
              <a:rPr lang="ru-RU" sz="2000" dirty="0">
                <a:solidFill>
                  <a:schemeClr val="tx1"/>
                </a:solidFill>
              </a:rPr>
              <a:t> часто </a:t>
            </a:r>
            <a:r>
              <a:rPr lang="ru-RU" sz="2000" dirty="0" err="1">
                <a:solidFill>
                  <a:schemeClr val="tx1"/>
                </a:solidFill>
              </a:rPr>
              <a:t>виявляються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підзвітними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цілого</a:t>
            </a:r>
            <a:r>
              <a:rPr lang="ru-RU" sz="2000" dirty="0">
                <a:solidFill>
                  <a:schemeClr val="tx1"/>
                </a:solidFill>
              </a:rPr>
              <a:t> ряду </a:t>
            </a:r>
            <a:r>
              <a:rPr lang="ru-RU" sz="2000" dirty="0" err="1">
                <a:solidFill>
                  <a:schemeClr val="tx1"/>
                </a:solidFill>
              </a:rPr>
              <a:t>різних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зацікавлених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сторін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включаючи</a:t>
            </a:r>
            <a:r>
              <a:rPr lang="ru-RU" sz="2000" dirty="0" smtClean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• </a:t>
            </a:r>
            <a:r>
              <a:rPr lang="ru-RU" sz="2000" dirty="0" err="1">
                <a:solidFill>
                  <a:schemeClr val="tx1"/>
                </a:solidFill>
              </a:rPr>
              <a:t>благоотримувачів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партнерського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проекту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• </a:t>
            </a:r>
            <a:r>
              <a:rPr lang="ru-RU" sz="2000" dirty="0" err="1">
                <a:solidFill>
                  <a:schemeClr val="tx1"/>
                </a:solidFill>
              </a:rPr>
              <a:t>зовнішніх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донорів</a:t>
            </a:r>
            <a:r>
              <a:rPr lang="ru-RU" sz="2000" dirty="0">
                <a:solidFill>
                  <a:schemeClr val="tx1"/>
                </a:solidFill>
              </a:rPr>
              <a:t> (не </a:t>
            </a:r>
            <a:r>
              <a:rPr lang="ru-RU" sz="2000" dirty="0" err="1">
                <a:solidFill>
                  <a:schemeClr val="tx1"/>
                </a:solidFill>
              </a:rPr>
              <a:t>входять</a:t>
            </a:r>
            <a:r>
              <a:rPr lang="ru-RU" sz="2000" dirty="0">
                <a:solidFill>
                  <a:schemeClr val="tx1"/>
                </a:solidFill>
              </a:rPr>
              <a:t> в партнерство, </a:t>
            </a:r>
            <a:r>
              <a:rPr lang="ru-RU" sz="2000" dirty="0" err="1">
                <a:solidFill>
                  <a:schemeClr val="tx1"/>
                </a:solidFill>
              </a:rPr>
              <a:t>кожен</a:t>
            </a:r>
            <a:r>
              <a:rPr lang="ru-RU" sz="2000" dirty="0">
                <a:solidFill>
                  <a:schemeClr val="tx1"/>
                </a:solidFill>
              </a:rPr>
              <a:t> з </a:t>
            </a:r>
            <a:r>
              <a:rPr lang="ru-RU" sz="2000" dirty="0" err="1">
                <a:solidFill>
                  <a:schemeClr val="tx1"/>
                </a:solidFill>
              </a:rPr>
              <a:t>яких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може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свої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вимоги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щодо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звітності</a:t>
            </a:r>
            <a:r>
              <a:rPr lang="ru-RU" sz="2000" dirty="0" smtClean="0">
                <a:solidFill>
                  <a:schemeClr val="tx1"/>
                </a:solidFill>
              </a:rPr>
              <a:t>)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• </a:t>
            </a:r>
            <a:r>
              <a:rPr lang="ru-RU" sz="2000" dirty="0" err="1">
                <a:solidFill>
                  <a:schemeClr val="tx1"/>
                </a:solidFill>
              </a:rPr>
              <a:t>окремі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партнерські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організації</a:t>
            </a:r>
            <a:r>
              <a:rPr lang="ru-RU" sz="2000" dirty="0">
                <a:solidFill>
                  <a:schemeClr val="tx1"/>
                </a:solidFill>
              </a:rPr>
              <a:t> (з </a:t>
            </a:r>
            <a:r>
              <a:rPr lang="ru-RU" sz="2000" dirty="0" err="1">
                <a:solidFill>
                  <a:schemeClr val="tx1"/>
                </a:solidFill>
              </a:rPr>
              <a:t>самостійними</a:t>
            </a:r>
            <a:r>
              <a:rPr lang="ru-RU" sz="2000" dirty="0">
                <a:solidFill>
                  <a:schemeClr val="tx1"/>
                </a:solidFill>
              </a:rPr>
              <a:t> системами </a:t>
            </a:r>
            <a:r>
              <a:rPr lang="ru-RU" sz="2000" dirty="0" err="1">
                <a:solidFill>
                  <a:schemeClr val="tx1"/>
                </a:solidFill>
              </a:rPr>
              <a:t>управління</a:t>
            </a:r>
            <a:r>
              <a:rPr lang="ru-RU" sz="2000" dirty="0">
                <a:solidFill>
                  <a:schemeClr val="tx1"/>
                </a:solidFill>
              </a:rPr>
              <a:t> та </a:t>
            </a:r>
            <a:r>
              <a:rPr lang="ru-RU" sz="2000" dirty="0" err="1">
                <a:solidFill>
                  <a:schemeClr val="tx1"/>
                </a:solidFill>
              </a:rPr>
              <a:t>звітності</a:t>
            </a:r>
            <a:r>
              <a:rPr lang="ru-RU" sz="2000" dirty="0" smtClean="0">
                <a:solidFill>
                  <a:schemeClr val="tx1"/>
                </a:solidFill>
              </a:rPr>
              <a:t>)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• </a:t>
            </a:r>
            <a:r>
              <a:rPr lang="ru-RU" sz="2000" dirty="0" err="1">
                <a:solidFill>
                  <a:schemeClr val="tx1"/>
                </a:solidFill>
              </a:rPr>
              <a:t>партнерів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6294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</TotalTime>
  <Words>379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Исполнительная</vt:lpstr>
      <vt:lpstr>Лекція 3  ПАРТНЕРСЬКІ УГОДИ</vt:lpstr>
      <vt:lpstr>1. ЯК ЗАБЕЗПЕЧИТИ ВИКОНАННЯ ЗОБОВ'ЯЗАНЬ</vt:lpstr>
      <vt:lpstr>1. ЯК ЗАБЕЗПЕЧИТИ ВИКОНАННЯ ЗОБОВ'ЯЗАНЬ</vt:lpstr>
      <vt:lpstr>2. ЯК ВЕСТИ ПЕРЕГОВОРИ З УРАХУВАННЯМ ІНТЕРЕСІВ СТОРІН</vt:lpstr>
      <vt:lpstr>3. Неформальні і формалізовані структури</vt:lpstr>
      <vt:lpstr>3. Неформальні і формалізовані структури</vt:lpstr>
      <vt:lpstr>3. Неформальні і формалізовані структури</vt:lpstr>
      <vt:lpstr>4. УПРАВЛІННЯ І ЗВІТНІСТЬ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3  ПАРТНЕРСЬКІ УГОДИ</dc:title>
  <dc:creator>Пользователь Windows</dc:creator>
  <cp:lastModifiedBy>Пользователь Windows</cp:lastModifiedBy>
  <cp:revision>7</cp:revision>
  <dcterms:created xsi:type="dcterms:W3CDTF">2018-09-16T16:43:45Z</dcterms:created>
  <dcterms:modified xsi:type="dcterms:W3CDTF">2018-09-16T17:00:57Z</dcterms:modified>
</cp:coreProperties>
</file>