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47" autoAdjust="0"/>
    <p:restoredTop sz="94660"/>
  </p:normalViewPr>
  <p:slideViewPr>
    <p:cSldViewPr>
      <p:cViewPr varScale="1">
        <p:scale>
          <a:sx n="74" d="100"/>
          <a:sy n="74" d="100"/>
        </p:scale>
        <p:origin x="127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26AE477-39FF-469E-853F-A6935985F2EB}" type="datetimeFigureOut">
              <a:rPr lang="ru-RU" smtClean="0"/>
              <a:t>17.10.2024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5D8881-94EB-467A-87FE-D39F2B52309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411687"/>
          </a:xfrm>
        </p:spPr>
        <p:txBody>
          <a:bodyPr anchor="ctr"/>
          <a:lstStyle/>
          <a:p>
            <a:r>
              <a:rPr lang="uk-UA" i="1" dirty="0"/>
              <a:t>Лекція 10</a:t>
            </a:r>
            <a:br>
              <a:rPr lang="uk-UA" dirty="0"/>
            </a:br>
            <a:r>
              <a:rPr lang="uk-UA" dirty="0"/>
              <a:t>Стратегічне партнерство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9884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кластери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ru-RU" dirty="0" err="1">
                <a:solidFill>
                  <a:schemeClr val="tx1"/>
                </a:solidFill>
              </a:rPr>
              <a:t>географічна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взаємозалежних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компаній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асоційованих</a:t>
            </a:r>
            <a:r>
              <a:rPr lang="ru-RU" dirty="0">
                <a:solidFill>
                  <a:schemeClr val="tx1"/>
                </a:solidFill>
              </a:rPr>
              <a:t> з ними </a:t>
            </a:r>
            <a:r>
              <a:rPr lang="ru-RU" dirty="0" err="1">
                <a:solidFill>
                  <a:schemeClr val="tx1"/>
                </a:solidFill>
              </a:rPr>
              <a:t>інститутів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певній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галузі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пов'язані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загальними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цілями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доповнюють</a:t>
            </a:r>
            <a:r>
              <a:rPr lang="ru-RU" dirty="0">
                <a:solidFill>
                  <a:schemeClr val="tx1"/>
                </a:solidFill>
              </a:rPr>
              <a:t> один одного</a:t>
            </a:r>
          </a:p>
        </p:txBody>
      </p:sp>
    </p:spTree>
    <p:extLst>
      <p:ext uri="{BB962C8B-B14F-4D97-AF65-F5344CB8AC3E}">
        <p14:creationId xmlns:p14="http://schemas.microsoft.com/office/powerpoint/2010/main" val="511232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кластери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Основні вигоди кластерної моделі :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зростання, розвиток, продуктивність та конкурентоспроможність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розвиток та доступність послуг інфраструктури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заощадження на витратах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зниження витрат на розробку та впровадження інновацій, закупівлі, виробництво, маркетинг і в результаті збільшувати збут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090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офшоринг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ru-RU" sz="3600" dirty="0">
                <a:solidFill>
                  <a:schemeClr val="tx1"/>
                </a:solidFill>
              </a:rPr>
              <a:t>передача </a:t>
            </a:r>
            <a:r>
              <a:rPr lang="ru-RU" sz="3600" dirty="0" err="1">
                <a:solidFill>
                  <a:schemeClr val="tx1"/>
                </a:solidFill>
              </a:rPr>
              <a:t>виробничої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діяльності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чи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функцій</a:t>
            </a:r>
            <a:r>
              <a:rPr lang="ru-RU" sz="3600" dirty="0">
                <a:solidFill>
                  <a:schemeClr val="tx1"/>
                </a:solidFill>
              </a:rPr>
              <a:t> (у </a:t>
            </a:r>
            <a:r>
              <a:rPr lang="ru-RU" sz="3600" dirty="0" err="1">
                <a:solidFill>
                  <a:schemeClr val="tx1"/>
                </a:solidFill>
              </a:rPr>
              <a:t>сфері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виробництва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товарів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чи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послуг</a:t>
            </a:r>
            <a:r>
              <a:rPr lang="ru-RU" sz="3600" dirty="0">
                <a:solidFill>
                  <a:schemeClr val="tx1"/>
                </a:solidFill>
              </a:rPr>
              <a:t>) до </a:t>
            </a:r>
            <a:r>
              <a:rPr lang="ru-RU" sz="3600" dirty="0" err="1">
                <a:solidFill>
                  <a:schemeClr val="tx1"/>
                </a:solidFill>
              </a:rPr>
              <a:t>іншої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країни</a:t>
            </a:r>
            <a:r>
              <a:rPr lang="ru-RU" sz="36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1886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err="1"/>
              <a:t>офшоринг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>
                <a:solidFill>
                  <a:schemeClr val="tx1"/>
                </a:solidFill>
              </a:rPr>
              <a:t>Спочатку</a:t>
            </a:r>
            <a:r>
              <a:rPr lang="uk-UA" dirty="0">
                <a:solidFill>
                  <a:schemeClr val="tx1"/>
                </a:solidFill>
              </a:rPr>
              <a:t> мотивацією </a:t>
            </a:r>
            <a:r>
              <a:rPr lang="uk-UA" dirty="0" err="1">
                <a:solidFill>
                  <a:schemeClr val="tx1"/>
                </a:solidFill>
              </a:rPr>
              <a:t>офшорингу</a:t>
            </a:r>
            <a:r>
              <a:rPr lang="uk-UA" dirty="0">
                <a:solidFill>
                  <a:schemeClr val="tx1"/>
                </a:solidFill>
              </a:rPr>
              <a:t> для компаній були два ключові фактори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зниження витрат виробництва (в основному за рахунок використання дешевшої робочої сили невисокої кваліфікації)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забезпечення стратегічного розвитку компаній за рахунок доступу до нових ринків у країнах – постачальниках послуг.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920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 anchor="ctr"/>
          <a:lstStyle/>
          <a:p>
            <a:r>
              <a:rPr lang="ru-RU" dirty="0" err="1"/>
              <a:t>офшоринг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ринки праці багатьох азіатських та східноєвропейських країн здатні надати конкурентоспроможну висококваліфіковану робочу силу за відносно низькою ціною.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 кордон передаються дедалі складніші функції.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бізнес-процеси всередині компаній, які раніше вважалися здебільшого технічними, зараз починають відігравати все більш важливу стратегічну роль.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79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/>
              <a:t>Бріджинг</a:t>
            </a:r>
            <a:r>
              <a:rPr lang="uk-UA" b="1" dirty="0"/>
              <a:t>. 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err="1">
                <a:solidFill>
                  <a:schemeClr val="tx1"/>
                </a:solidFill>
              </a:rPr>
              <a:t>Бріджинг</a:t>
            </a:r>
            <a:r>
              <a:rPr lang="uk-UA" b="1" dirty="0">
                <a:solidFill>
                  <a:schemeClr val="tx1"/>
                </a:solidFill>
              </a:rPr>
              <a:t> (стратегічне партнерство) </a:t>
            </a:r>
            <a:r>
              <a:rPr lang="uk-UA" dirty="0">
                <a:solidFill>
                  <a:schemeClr val="tx1"/>
                </a:solidFill>
              </a:rPr>
              <a:t>– процес створення  мережі </a:t>
            </a:r>
            <a:r>
              <a:rPr lang="uk-UA" dirty="0" err="1">
                <a:solidFill>
                  <a:schemeClr val="tx1"/>
                </a:solidFill>
              </a:rPr>
              <a:t>взаємозалежностей</a:t>
            </a:r>
            <a:r>
              <a:rPr lang="uk-UA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Форми </a:t>
            </a:r>
            <a:r>
              <a:rPr lang="uk-UA" b="1" dirty="0" err="1">
                <a:solidFill>
                  <a:schemeClr val="tx1"/>
                </a:solidFill>
              </a:rPr>
              <a:t>бріджингу</a:t>
            </a:r>
            <a:r>
              <a:rPr lang="uk-UA" b="1" dirty="0">
                <a:solidFill>
                  <a:schemeClr val="tx1"/>
                </a:solidFill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спільне ведення бізнесу з постійними покупцями продукції,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різні форми співробітництва з конкурентами,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створення спільних підприємств при реалізації різних типів міжнародних стратегій,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об'єднання для лобістських зусиль на рівні галузі.</a:t>
            </a:r>
            <a:r>
              <a:rPr lang="uk-UA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82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/>
              <a:t>Бріджинг</a:t>
            </a:r>
            <a:r>
              <a:rPr lang="uk-UA" b="1" dirty="0"/>
              <a:t>. 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слабкі сторони </a:t>
            </a:r>
            <a:r>
              <a:rPr lang="uk-UA" b="1" dirty="0" err="1">
                <a:solidFill>
                  <a:schemeClr val="tx1"/>
                </a:solidFill>
              </a:rPr>
              <a:t>бріджингу</a:t>
            </a:r>
            <a:r>
              <a:rPr lang="uk-UA" b="1" dirty="0">
                <a:solidFill>
                  <a:schemeClr val="tx1"/>
                </a:solidFill>
              </a:rPr>
              <a:t>: </a:t>
            </a:r>
          </a:p>
          <a:p>
            <a:pPr marL="0" indent="0" algn="ctr"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конфлікти, які породжуються відмінностями корпоративних культур учасників </a:t>
            </a:r>
            <a:r>
              <a:rPr lang="uk-UA" dirty="0" err="1">
                <a:solidFill>
                  <a:schemeClr val="tx1"/>
                </a:solidFill>
              </a:rPr>
              <a:t>бриджингу</a:t>
            </a:r>
            <a:r>
              <a:rPr lang="uk-UA" dirty="0">
                <a:solidFill>
                  <a:schemeClr val="tx1"/>
                </a:solidFill>
              </a:rPr>
              <a:t>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міцні зв'язки з одним із </a:t>
            </a:r>
            <a:r>
              <a:rPr lang="uk-UA" dirty="0" err="1">
                <a:solidFill>
                  <a:schemeClr val="tx1"/>
                </a:solidFill>
              </a:rPr>
              <a:t>стейкхолдерів</a:t>
            </a:r>
            <a:r>
              <a:rPr lang="uk-UA" dirty="0">
                <a:solidFill>
                  <a:schemeClr val="tx1"/>
                </a:solidFill>
              </a:rPr>
              <a:t> можуть змусити фірму віддалитися чи обмежити зв'язки з іншим для уникнення конфліктів інтересів, порушень вимог етики бізнесу чи втрати конфіденційної інформації.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спільне прийняття рішень може вимагати значно більшого часу, затягуватись і завершуватись занадто великою кількістю компромісів.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ризик бути повністю пригніченими своїм партнером.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74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chemeClr val="tx1"/>
                </a:solidFill>
              </a:rPr>
              <a:t>аутсорсинг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 союз </a:t>
            </a:r>
            <a:r>
              <a:rPr lang="ru-RU" dirty="0" err="1">
                <a:solidFill>
                  <a:schemeClr val="tx1"/>
                </a:solidFill>
              </a:rPr>
              <a:t>заснований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двох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важливих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положеннях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Партнерство у </a:t>
            </a:r>
            <a:r>
              <a:rPr lang="ru-RU" dirty="0" err="1">
                <a:solidFill>
                  <a:schemeClr val="tx1"/>
                </a:solidFill>
              </a:rPr>
              <a:t>створенні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вартості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Партнерство в </a:t>
            </a:r>
            <a:r>
              <a:rPr lang="ru-RU" dirty="0" err="1">
                <a:solidFill>
                  <a:schemeClr val="tx1"/>
                </a:solidFill>
              </a:rPr>
              <a:t>управлінні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ризиками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2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uk-UA" b="1" dirty="0" err="1">
                <a:solidFill>
                  <a:schemeClr val="tx1"/>
                </a:solidFill>
              </a:rPr>
              <a:t>аутсорсинг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У </a:t>
            </a:r>
            <a:r>
              <a:rPr lang="ru-RU" dirty="0" err="1">
                <a:solidFill>
                  <a:schemeClr val="tx1"/>
                </a:solidFill>
              </a:rPr>
              <a:t>стратегічних</a:t>
            </a:r>
            <a:r>
              <a:rPr lang="ru-RU" dirty="0">
                <a:solidFill>
                  <a:schemeClr val="tx1"/>
                </a:solidFill>
              </a:rPr>
              <a:t> партнерствах </a:t>
            </a:r>
            <a:r>
              <a:rPr lang="ru-RU" dirty="0" err="1">
                <a:solidFill>
                  <a:schemeClr val="tx1"/>
                </a:solidFill>
              </a:rPr>
              <a:t>стають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актуальними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стосуються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спільних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розробок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винаходів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володіння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інтелектуальною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власністю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передачі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технологій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ексклюзивних</a:t>
            </a:r>
            <a:r>
              <a:rPr lang="ru-RU" dirty="0">
                <a:solidFill>
                  <a:schemeClr val="tx1"/>
                </a:solidFill>
              </a:rPr>
              <a:t> прав,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конкуренції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кадрових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змін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прав на </a:t>
            </a:r>
            <a:r>
              <a:rPr lang="ru-RU" dirty="0" err="1">
                <a:solidFill>
                  <a:schemeClr val="tx1"/>
                </a:solidFill>
              </a:rPr>
              <a:t>нові</a:t>
            </a:r>
            <a:r>
              <a:rPr lang="ru-RU" dirty="0">
                <a:solidFill>
                  <a:schemeClr val="tx1"/>
                </a:solidFill>
              </a:rPr>
              <a:t> напрямки та </a:t>
            </a:r>
            <a:r>
              <a:rPr lang="ru-RU" dirty="0" err="1">
                <a:solidFill>
                  <a:schemeClr val="tx1"/>
                </a:solidFill>
              </a:rPr>
              <a:t>ділові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сформувалися</a:t>
            </a:r>
            <a:r>
              <a:rPr lang="ru-RU" dirty="0">
                <a:solidFill>
                  <a:schemeClr val="tx1"/>
                </a:solidFill>
              </a:rPr>
              <a:t> в рамках </a:t>
            </a:r>
            <a:r>
              <a:rPr lang="ru-RU" dirty="0" err="1">
                <a:solidFill>
                  <a:schemeClr val="tx1"/>
                </a:solidFill>
              </a:rPr>
              <a:t>стратегічного</a:t>
            </a:r>
            <a:r>
              <a:rPr lang="ru-RU" dirty="0">
                <a:solidFill>
                  <a:schemeClr val="tx1"/>
                </a:solidFill>
              </a:rPr>
              <a:t> партнерства. </a:t>
            </a:r>
          </a:p>
        </p:txBody>
      </p:sp>
    </p:spTree>
    <p:extLst>
      <p:ext uri="{BB962C8B-B14F-4D97-AF65-F5344CB8AC3E}">
        <p14:creationId xmlns:p14="http://schemas.microsoft.com/office/powerpoint/2010/main" val="1588390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uk-UA" b="1" i="1" dirty="0" err="1">
                <a:solidFill>
                  <a:schemeClr val="tx1"/>
                </a:solidFill>
              </a:rPr>
              <a:t>аутсорсинг</a:t>
            </a:r>
            <a:r>
              <a:rPr lang="uk-UA" dirty="0">
                <a:solidFill>
                  <a:schemeClr val="tx1"/>
                </a:solidFill>
              </a:rPr>
              <a:t> - передача неключових традиційних функцій зовнішнім виконавцям – субпідрядникам, висококваліфікованим спеціалістам, які не мають відношення до організації.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b="1" i="1" dirty="0" err="1">
                <a:solidFill>
                  <a:schemeClr val="tx1"/>
                </a:solidFill>
              </a:rPr>
              <a:t>аутсорсинг</a:t>
            </a:r>
            <a:r>
              <a:rPr lang="uk-UA" dirty="0">
                <a:solidFill>
                  <a:schemeClr val="tx1"/>
                </a:solidFill>
              </a:rPr>
              <a:t> - це сучасна методологія створення високоефективних та конкурентоспроможних організацій в умовах жорсткої конкуренції США, Японії та Європи.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950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 anchor="ctr"/>
          <a:lstStyle/>
          <a:p>
            <a:r>
              <a:rPr lang="uk-UA" sz="4000" b="1" dirty="0" err="1">
                <a:effectLst/>
              </a:rPr>
              <a:t>аутсорсинг</a:t>
            </a:r>
            <a:endParaRPr lang="ru-RU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види </a:t>
            </a:r>
            <a:r>
              <a:rPr lang="uk-UA" b="1" dirty="0" err="1">
                <a:solidFill>
                  <a:schemeClr val="tx1"/>
                </a:solidFill>
              </a:rPr>
              <a:t>аутсорсингу</a:t>
            </a:r>
            <a:r>
              <a:rPr lang="uk-UA" b="1" dirty="0">
                <a:solidFill>
                  <a:schemeClr val="tx1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- </a:t>
            </a:r>
            <a:r>
              <a:rPr lang="uk-UA" dirty="0" err="1">
                <a:solidFill>
                  <a:schemeClr val="tx1"/>
                </a:solidFill>
              </a:rPr>
              <a:t>аутсорсинг</a:t>
            </a:r>
            <a:r>
              <a:rPr lang="uk-UA" dirty="0">
                <a:solidFill>
                  <a:schemeClr val="tx1"/>
                </a:solidFill>
              </a:rPr>
              <a:t> інформаційних технологій (</a:t>
            </a:r>
            <a:r>
              <a:rPr lang="uk-UA" dirty="0" err="1">
                <a:solidFill>
                  <a:schemeClr val="tx1"/>
                </a:solidFill>
              </a:rPr>
              <a:t>IT-аутсорсинг</a:t>
            </a:r>
            <a:r>
              <a:rPr lang="uk-UA" dirty="0">
                <a:solidFill>
                  <a:schemeClr val="tx1"/>
                </a:solidFill>
              </a:rPr>
              <a:t>) – офшорне програмування, тестування програмного забезпечення, електронний бізнес, підтримка інформаційних систем;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- аутсорсинг бізнес-процесів (ВРО - </a:t>
            </a:r>
            <a:r>
              <a:rPr lang="uk-UA" dirty="0" err="1">
                <a:solidFill>
                  <a:schemeClr val="tx1"/>
                </a:solidFill>
              </a:rPr>
              <a:t>business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process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outsourcing</a:t>
            </a:r>
            <a:r>
              <a:rPr lang="uk-UA" dirty="0">
                <a:solidFill>
                  <a:schemeClr val="tx1"/>
                </a:solidFill>
              </a:rPr>
              <a:t>) -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uk-UA">
                <a:solidFill>
                  <a:schemeClr val="tx1"/>
                </a:solidFill>
              </a:rPr>
              <a:t>бухгалтерський </a:t>
            </a:r>
            <a:r>
              <a:rPr lang="uk-UA" dirty="0">
                <a:solidFill>
                  <a:schemeClr val="tx1"/>
                </a:solidFill>
              </a:rPr>
              <a:t>облік та фінанси, управління персоналом, маркетингові комунікації та зв'язки з громадськістю;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- виробничий </a:t>
            </a:r>
            <a:r>
              <a:rPr lang="uk-UA" dirty="0" err="1">
                <a:solidFill>
                  <a:schemeClr val="tx1"/>
                </a:solidFill>
              </a:rPr>
              <a:t>аутсорсинг</a:t>
            </a:r>
            <a:r>
              <a:rPr lang="uk-UA" dirty="0">
                <a:solidFill>
                  <a:schemeClr val="tx1"/>
                </a:solidFill>
              </a:rPr>
              <a:t> – основне виробництво, допоміжне виробництво;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- </a:t>
            </a:r>
            <a:r>
              <a:rPr lang="uk-UA" dirty="0" err="1">
                <a:solidFill>
                  <a:schemeClr val="tx1"/>
                </a:solidFill>
              </a:rPr>
              <a:t>аутсорсинг</a:t>
            </a:r>
            <a:r>
              <a:rPr lang="uk-UA" dirty="0">
                <a:solidFill>
                  <a:schemeClr val="tx1"/>
                </a:solidFill>
              </a:rPr>
              <a:t> функцій з пошуку, відбору та набору персоналу (</a:t>
            </a:r>
            <a:r>
              <a:rPr lang="uk-UA" dirty="0" err="1">
                <a:solidFill>
                  <a:schemeClr val="tx1"/>
                </a:solidFill>
              </a:rPr>
              <a:t>HR-аутсорсинг</a:t>
            </a:r>
            <a:r>
              <a:rPr lang="uk-UA" dirty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680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b="1" dirty="0" err="1">
                <a:effectLst/>
              </a:rPr>
              <a:t>аутсорсинг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uk-UA" b="1" dirty="0">
                <a:solidFill>
                  <a:schemeClr val="tx1"/>
                </a:solidFill>
              </a:rPr>
              <a:t>Глобальний </a:t>
            </a:r>
            <a:r>
              <a:rPr lang="uk-UA" b="1" dirty="0" err="1">
                <a:solidFill>
                  <a:schemeClr val="tx1"/>
                </a:solidFill>
              </a:rPr>
              <a:t>аутсорсинг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– благо, якщо дозволяє підприємствам заощадити витрати на робочу силу, сформувати локальну присутність у економіці, що розвивається, або забезпечити </a:t>
            </a:r>
            <a:r>
              <a:rPr lang="uk-UA" dirty="0" err="1">
                <a:solidFill>
                  <a:schemeClr val="tx1"/>
                </a:solidFill>
              </a:rPr>
              <a:t>бізнесслужби</a:t>
            </a:r>
            <a:r>
              <a:rPr lang="uk-UA" dirty="0">
                <a:solidFill>
                  <a:schemeClr val="tx1"/>
                </a:solidFill>
              </a:rPr>
              <a:t>, які неможливо реалізувати іншим способом.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1400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>
                <a:effectLst/>
              </a:rPr>
              <a:t>аутсорсинг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споживачі </a:t>
            </a:r>
            <a:r>
              <a:rPr lang="uk-UA" b="1" dirty="0" err="1">
                <a:solidFill>
                  <a:schemeClr val="tx1"/>
                </a:solidFill>
              </a:rPr>
              <a:t>аутсорсингових</a:t>
            </a:r>
            <a:r>
              <a:rPr lang="uk-UA" b="1" dirty="0">
                <a:solidFill>
                  <a:schemeClr val="tx1"/>
                </a:solidFill>
              </a:rPr>
              <a:t> послуг в Україні 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представництва іноземних компаній, українські  компанії, що мають 100% іноземний капітал чи компанії, очолювані іноземними менеджерами, оскільки їм зрозуміла та звична схема використання </a:t>
            </a:r>
            <a:r>
              <a:rPr lang="uk-UA" dirty="0" err="1">
                <a:solidFill>
                  <a:schemeClr val="tx1"/>
                </a:solidFill>
              </a:rPr>
              <a:t>аутсорсингу</a:t>
            </a:r>
            <a:r>
              <a:rPr lang="uk-UA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недавно або щойно створені підприємства малого бізнесу, які прагнуть заощадити на бухгалтерії;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стабільно і давно функціонуючі українські підприємства, які займаються оптимізацією бізнес-процесів.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979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10290</TotalTime>
  <Words>564</Words>
  <Application>Microsoft Office PowerPoint</Application>
  <PresentationFormat>Экран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Лекція 10 Стратегічне партнерство</vt:lpstr>
      <vt:lpstr>Бріджинг.  </vt:lpstr>
      <vt:lpstr>Бріджинг.  </vt:lpstr>
      <vt:lpstr>Презентация PowerPoint</vt:lpstr>
      <vt:lpstr>аутсорсинг</vt:lpstr>
      <vt:lpstr>Презентация PowerPoint</vt:lpstr>
      <vt:lpstr>аутсорсинг</vt:lpstr>
      <vt:lpstr>аутсорсинг</vt:lpstr>
      <vt:lpstr>аутсорсинг</vt:lpstr>
      <vt:lpstr>кластери</vt:lpstr>
      <vt:lpstr>кластери</vt:lpstr>
      <vt:lpstr>офшоринг</vt:lpstr>
      <vt:lpstr>офшоринг</vt:lpstr>
      <vt:lpstr>офшоринг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yanasd73@gmail.com</cp:lastModifiedBy>
  <cp:revision>19</cp:revision>
  <dcterms:created xsi:type="dcterms:W3CDTF">2023-11-08T09:27:58Z</dcterms:created>
  <dcterms:modified xsi:type="dcterms:W3CDTF">2024-10-17T07:48:58Z</dcterms:modified>
</cp:coreProperties>
</file>