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2" r:id="rId4"/>
    <p:sldId id="293" r:id="rId5"/>
    <p:sldId id="291" r:id="rId6"/>
    <p:sldId id="258" r:id="rId7"/>
    <p:sldId id="259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3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61" r:id="rId31"/>
    <p:sldId id="29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2687BA7-75F0-41E6-9B30-DFC319DBE6E6}">
          <p14:sldIdLst>
            <p14:sldId id="256"/>
            <p14:sldId id="257"/>
            <p14:sldId id="292"/>
            <p14:sldId id="293"/>
            <p14:sldId id="291"/>
            <p14:sldId id="258"/>
            <p14:sldId id="259"/>
            <p14:sldId id="268"/>
            <p14:sldId id="269"/>
            <p14:sldId id="270"/>
            <p14:sldId id="271"/>
            <p14:sldId id="272"/>
            <p14:sldId id="274"/>
            <p14:sldId id="275"/>
            <p14:sldId id="273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61"/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26562-334E-4036-B3C4-80453D6A310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0141D0-03D8-4A57-B631-FB41116E787F}">
      <dgm:prSet phldrT="[Текст]" custT="1"/>
      <dgm:spPr/>
      <dgm:t>
        <a:bodyPr/>
        <a:lstStyle/>
        <a:p>
          <a:r>
            <a:rPr lang="uk-UA" sz="3200" b="1" dirty="0" smtClean="0"/>
            <a:t>Виховання</a:t>
          </a:r>
          <a:endParaRPr lang="ru-RU" sz="3200" dirty="0"/>
        </a:p>
      </dgm:t>
    </dgm:pt>
    <dgm:pt modelId="{7F1BAD72-137A-4298-881D-ACD6BC082316}" type="parTrans" cxnId="{6C803198-F9B7-4615-A659-E5682DAC8D6C}">
      <dgm:prSet/>
      <dgm:spPr/>
      <dgm:t>
        <a:bodyPr/>
        <a:lstStyle/>
        <a:p>
          <a:endParaRPr lang="ru-RU"/>
        </a:p>
      </dgm:t>
    </dgm:pt>
    <dgm:pt modelId="{DD8D781F-F834-45E5-9E6A-EEA6036653C3}" type="sibTrans" cxnId="{6C803198-F9B7-4615-A659-E5682DAC8D6C}">
      <dgm:prSet/>
      <dgm:spPr/>
      <dgm:t>
        <a:bodyPr/>
        <a:lstStyle/>
        <a:p>
          <a:endParaRPr lang="ru-RU"/>
        </a:p>
      </dgm:t>
    </dgm:pt>
    <dgm:pt modelId="{71A7FC7B-63E5-42A1-B1F6-B0EE374D047A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uk-UA" sz="2400" dirty="0" smtClean="0">
              <a:solidFill>
                <a:schemeClr val="tx1"/>
              </a:solidFill>
            </a:rPr>
            <a:t>природне середовище</a:t>
          </a:r>
          <a:endParaRPr lang="ru-RU" sz="2400" dirty="0">
            <a:solidFill>
              <a:schemeClr val="tx1"/>
            </a:solidFill>
          </a:endParaRPr>
        </a:p>
      </dgm:t>
    </dgm:pt>
    <dgm:pt modelId="{82F146C2-E42A-450F-BBCB-70B225509029}" type="parTrans" cxnId="{C27CDBFC-BA68-460C-BA7E-01D877E18BC3}">
      <dgm:prSet/>
      <dgm:spPr/>
      <dgm:t>
        <a:bodyPr/>
        <a:lstStyle/>
        <a:p>
          <a:endParaRPr lang="ru-RU"/>
        </a:p>
      </dgm:t>
    </dgm:pt>
    <dgm:pt modelId="{8E78815D-ADE4-4DE8-B7C8-3257EA6848EF}" type="sibTrans" cxnId="{C27CDBFC-BA68-460C-BA7E-01D877E18BC3}">
      <dgm:prSet/>
      <dgm:spPr/>
      <dgm:t>
        <a:bodyPr/>
        <a:lstStyle/>
        <a:p>
          <a:endParaRPr lang="ru-RU"/>
        </a:p>
      </dgm:t>
    </dgm:pt>
    <dgm:pt modelId="{FEBE22FA-3697-40E3-A740-93E4A0A5023D}">
      <dgm:prSet phldrT="[Текст]"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smtClean="0">
              <a:solidFill>
                <a:schemeClr val="tx1"/>
              </a:solidFill>
            </a:rPr>
            <a:t>ієрархія суспільних цінностей</a:t>
          </a:r>
          <a:endParaRPr lang="ru-RU" sz="2400" dirty="0" smtClean="0">
            <a:solidFill>
              <a:schemeClr val="tx1"/>
            </a:solidFill>
          </a:endParaRPr>
        </a:p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>
            <a:solidFill>
              <a:schemeClr val="tx1"/>
            </a:solidFill>
          </a:endParaRPr>
        </a:p>
      </dgm:t>
    </dgm:pt>
    <dgm:pt modelId="{951FA02C-8BA4-4A66-9FC0-BD5605E1B2F1}" type="parTrans" cxnId="{DC57BB21-D058-47C9-8582-CDA14CA594F9}">
      <dgm:prSet/>
      <dgm:spPr/>
      <dgm:t>
        <a:bodyPr/>
        <a:lstStyle/>
        <a:p>
          <a:endParaRPr lang="ru-RU"/>
        </a:p>
      </dgm:t>
    </dgm:pt>
    <dgm:pt modelId="{8FE543AA-B3F6-426A-B30F-9C0F01C0B530}" type="sibTrans" cxnId="{DC57BB21-D058-47C9-8582-CDA14CA594F9}">
      <dgm:prSet/>
      <dgm:spPr/>
      <dgm:t>
        <a:bodyPr/>
        <a:lstStyle/>
        <a:p>
          <a:endParaRPr lang="ru-RU"/>
        </a:p>
      </dgm:t>
    </dgm:pt>
    <dgm:pt modelId="{E66800B4-F5AC-4E0C-9AF0-B260EFBDC85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2400" dirty="0" smtClean="0">
              <a:solidFill>
                <a:schemeClr val="tx1"/>
              </a:solidFill>
            </a:rPr>
            <a:t>дитячі й молодіжні організації</a:t>
          </a:r>
          <a:endParaRPr lang="ru-RU" sz="2400" dirty="0">
            <a:solidFill>
              <a:schemeClr val="tx1"/>
            </a:solidFill>
          </a:endParaRPr>
        </a:p>
      </dgm:t>
    </dgm:pt>
    <dgm:pt modelId="{767D03C2-87F8-4B5C-943E-B582425A161D}" type="parTrans" cxnId="{2456D9DF-7845-4591-B49C-B8E2BD19AE87}">
      <dgm:prSet/>
      <dgm:spPr/>
      <dgm:t>
        <a:bodyPr/>
        <a:lstStyle/>
        <a:p>
          <a:endParaRPr lang="ru-RU"/>
        </a:p>
      </dgm:t>
    </dgm:pt>
    <dgm:pt modelId="{D905AFD6-C9B8-4D1B-B8A3-3BE186562E20}" type="sibTrans" cxnId="{2456D9DF-7845-4591-B49C-B8E2BD19AE87}">
      <dgm:prSet/>
      <dgm:spPr/>
      <dgm:t>
        <a:bodyPr/>
        <a:lstStyle/>
        <a:p>
          <a:endParaRPr lang="ru-RU"/>
        </a:p>
      </dgm:t>
    </dgm:pt>
    <dgm:pt modelId="{C8F3F8BE-FC97-465D-A493-D441D63BB6C4}">
      <dgm:prSet custT="1"/>
      <dgm:spPr>
        <a:solidFill>
          <a:srgbClr val="FFFF00"/>
        </a:solidFill>
      </dgm:spPr>
      <dgm:t>
        <a:bodyPr/>
        <a:lstStyle/>
        <a:p>
          <a:r>
            <a:rPr lang="uk-UA" sz="2400" dirty="0" smtClean="0">
              <a:solidFill>
                <a:schemeClr val="tx1"/>
              </a:solidFill>
            </a:rPr>
            <a:t>сім’я</a:t>
          </a:r>
          <a:endParaRPr lang="ru-RU" sz="2400" dirty="0">
            <a:solidFill>
              <a:schemeClr val="tx1"/>
            </a:solidFill>
          </a:endParaRPr>
        </a:p>
      </dgm:t>
    </dgm:pt>
    <dgm:pt modelId="{F11DD378-382F-4372-8E3A-651EF1776913}" type="parTrans" cxnId="{704EF364-E8C5-4024-8973-33B4805977BC}">
      <dgm:prSet/>
      <dgm:spPr/>
      <dgm:t>
        <a:bodyPr/>
        <a:lstStyle/>
        <a:p>
          <a:endParaRPr lang="ru-RU"/>
        </a:p>
      </dgm:t>
    </dgm:pt>
    <dgm:pt modelId="{264C4EA6-A67C-4FD3-AA43-E927C2E2F3A3}" type="sibTrans" cxnId="{704EF364-E8C5-4024-8973-33B4805977BC}">
      <dgm:prSet/>
      <dgm:spPr/>
      <dgm:t>
        <a:bodyPr/>
        <a:lstStyle/>
        <a:p>
          <a:endParaRPr lang="ru-RU"/>
        </a:p>
      </dgm:t>
    </dgm:pt>
    <dgm:pt modelId="{E60C3A44-80E1-4B03-A041-2F1F8EC4F622}">
      <dgm:prSet custT="1"/>
      <dgm:spPr>
        <a:solidFill>
          <a:srgbClr val="92D050"/>
        </a:solidFill>
      </dgm:spPr>
      <dgm:t>
        <a:bodyPr/>
        <a:lstStyle/>
        <a:p>
          <a:r>
            <a:rPr lang="uk-UA" sz="2400" dirty="0" smtClean="0">
              <a:solidFill>
                <a:schemeClr val="tx1"/>
              </a:solidFill>
            </a:rPr>
            <a:t>школа та вищий навчальний заклад</a:t>
          </a:r>
          <a:endParaRPr lang="ru-RU" sz="2400" dirty="0">
            <a:solidFill>
              <a:schemeClr val="tx1"/>
            </a:solidFill>
          </a:endParaRPr>
        </a:p>
      </dgm:t>
    </dgm:pt>
    <dgm:pt modelId="{8D9062A1-F440-4526-A0B8-6D0DABDD4EE4}" type="parTrans" cxnId="{00F66C7D-4895-44B7-B85B-5B452ECD35BD}">
      <dgm:prSet/>
      <dgm:spPr/>
      <dgm:t>
        <a:bodyPr/>
        <a:lstStyle/>
        <a:p>
          <a:endParaRPr lang="ru-RU"/>
        </a:p>
      </dgm:t>
    </dgm:pt>
    <dgm:pt modelId="{8CBD7C3E-2DEE-461A-BA0C-33FF48BB3A9D}" type="sibTrans" cxnId="{00F66C7D-4895-44B7-B85B-5B452ECD35BD}">
      <dgm:prSet/>
      <dgm:spPr/>
      <dgm:t>
        <a:bodyPr/>
        <a:lstStyle/>
        <a:p>
          <a:endParaRPr lang="ru-RU"/>
        </a:p>
      </dgm:t>
    </dgm:pt>
    <dgm:pt modelId="{40FBB880-990A-44D2-B65F-CE2717B8F5FC}">
      <dgm:prSet custT="1"/>
      <dgm:spPr/>
      <dgm:t>
        <a:bodyPr/>
        <a:lstStyle/>
        <a:p>
          <a:r>
            <a:rPr lang="uk-UA" sz="2400" dirty="0" smtClean="0">
              <a:solidFill>
                <a:schemeClr val="tx1"/>
              </a:solidFill>
            </a:rPr>
            <a:t>повсякденна й професійна діяльність</a:t>
          </a:r>
          <a:endParaRPr lang="ru-RU" sz="2400" dirty="0">
            <a:solidFill>
              <a:schemeClr val="tx1"/>
            </a:solidFill>
          </a:endParaRPr>
        </a:p>
      </dgm:t>
    </dgm:pt>
    <dgm:pt modelId="{08C149D1-0661-4DD5-A0A0-612409583982}" type="parTrans" cxnId="{086B59CB-E325-4247-A94F-010A945DC3EA}">
      <dgm:prSet/>
      <dgm:spPr/>
      <dgm:t>
        <a:bodyPr/>
        <a:lstStyle/>
        <a:p>
          <a:endParaRPr lang="ru-RU"/>
        </a:p>
      </dgm:t>
    </dgm:pt>
    <dgm:pt modelId="{B0BDC121-9B03-4A7D-99F5-16E1F3C5744B}" type="sibTrans" cxnId="{086B59CB-E325-4247-A94F-010A945DC3EA}">
      <dgm:prSet/>
      <dgm:spPr/>
      <dgm:t>
        <a:bodyPr/>
        <a:lstStyle/>
        <a:p>
          <a:endParaRPr lang="ru-RU"/>
        </a:p>
      </dgm:t>
    </dgm:pt>
    <dgm:pt modelId="{3DD3E222-D2E0-41E4-A334-D6E4730951C9}">
      <dgm:prSet custT="1"/>
      <dgm:spPr>
        <a:solidFill>
          <a:srgbClr val="7030A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smtClean="0">
              <a:solidFill>
                <a:schemeClr val="tx1"/>
              </a:solidFill>
            </a:rPr>
            <a:t>мистецтво й засоби масової інформації</a:t>
          </a:r>
          <a:endParaRPr lang="ru-RU" sz="2400" dirty="0" smtClean="0">
            <a:solidFill>
              <a:schemeClr val="tx1"/>
            </a:solidFill>
          </a:endParaRP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>
            <a:solidFill>
              <a:schemeClr val="tx1"/>
            </a:solidFill>
          </a:endParaRPr>
        </a:p>
      </dgm:t>
    </dgm:pt>
    <dgm:pt modelId="{9B2CAD35-C114-4C5D-A2B9-922D7F78A952}" type="parTrans" cxnId="{43CEEFE7-8109-4EFF-94C4-46ECA8C242D2}">
      <dgm:prSet/>
      <dgm:spPr/>
      <dgm:t>
        <a:bodyPr/>
        <a:lstStyle/>
        <a:p>
          <a:endParaRPr lang="ru-RU"/>
        </a:p>
      </dgm:t>
    </dgm:pt>
    <dgm:pt modelId="{05EBC406-E0D1-4983-9D7C-A5D9C9032136}" type="sibTrans" cxnId="{43CEEFE7-8109-4EFF-94C4-46ECA8C242D2}">
      <dgm:prSet/>
      <dgm:spPr/>
      <dgm:t>
        <a:bodyPr/>
        <a:lstStyle/>
        <a:p>
          <a:endParaRPr lang="ru-RU"/>
        </a:p>
      </dgm:t>
    </dgm:pt>
    <dgm:pt modelId="{4DCBBD3B-4109-4547-894D-6C83E0AC435B}" type="pres">
      <dgm:prSet presAssocID="{7F626562-334E-4036-B3C4-80453D6A310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9A66F7-B3D9-4ADF-A169-34A6B808B34B}" type="pres">
      <dgm:prSet presAssocID="{0B0141D0-03D8-4A57-B631-FB41116E787F}" presName="centerShape" presStyleLbl="node0" presStyleIdx="0" presStyleCnt="1" custScaleX="155233" custLinFactNeighborX="-182" custLinFactNeighborY="1092"/>
      <dgm:spPr/>
      <dgm:t>
        <a:bodyPr/>
        <a:lstStyle/>
        <a:p>
          <a:endParaRPr lang="ru-RU"/>
        </a:p>
      </dgm:t>
    </dgm:pt>
    <dgm:pt modelId="{ACC1AB89-921C-4D3A-A0BA-F60C03B6B59D}" type="pres">
      <dgm:prSet presAssocID="{82F146C2-E42A-450F-BBCB-70B225509029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11940998-2C27-46EA-A785-FF065139B58F}" type="pres">
      <dgm:prSet presAssocID="{71A7FC7B-63E5-42A1-B1F6-B0EE374D047A}" presName="node" presStyleLbl="node1" presStyleIdx="0" presStyleCnt="7" custScaleX="155483" custRadScaleRad="111231" custRadScaleInc="2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D4C61-7B53-4BB8-AE0D-DB8B8D69B85F}" type="pres">
      <dgm:prSet presAssocID="{951FA02C-8BA4-4A66-9FC0-BD5605E1B2F1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9D878A15-90C3-42E7-9450-04001782FC99}" type="pres">
      <dgm:prSet presAssocID="{FEBE22FA-3697-40E3-A740-93E4A0A5023D}" presName="node" presStyleLbl="node1" presStyleIdx="1" presStyleCnt="7" custScaleX="177368" custScaleY="109540" custRadScaleRad="111240" custRadScaleInc="-10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DCD91-D09A-4EFD-A2A6-08164316E83B}" type="pres">
      <dgm:prSet presAssocID="{F11DD378-382F-4372-8E3A-651EF1776913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59DB2849-B132-4B43-9E36-D57F93DC9CAE}" type="pres">
      <dgm:prSet presAssocID="{C8F3F8BE-FC97-465D-A493-D441D63BB6C4}" presName="node" presStyleLbl="node1" presStyleIdx="2" presStyleCnt="7" custScaleX="131388" custRadScaleRad="116606" custRadScaleInc="-32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A0427-3B6B-4BB0-A57B-BB4AA9C3CF15}" type="pres">
      <dgm:prSet presAssocID="{8D9062A1-F440-4526-A0B8-6D0DABDD4EE4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547E28D3-3715-43C2-A8A6-5862949F53B4}" type="pres">
      <dgm:prSet presAssocID="{E60C3A44-80E1-4B03-A041-2F1F8EC4F622}" presName="node" presStyleLbl="node1" presStyleIdx="3" presStyleCnt="7" custScaleX="145912" custScaleY="114460" custRadScaleRad="101099" custRadScaleInc="-20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2F78B-D561-4B0D-82B9-051244C04B76}" type="pres">
      <dgm:prSet presAssocID="{767D03C2-87F8-4B5C-943E-B582425A161D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7F102412-00C3-4FCF-A95E-8DB19339A40E}" type="pres">
      <dgm:prSet presAssocID="{E66800B4-F5AC-4E0C-9AF0-B260EFBDC859}" presName="node" presStyleLbl="node1" presStyleIdx="4" presStyleCnt="7" custScaleX="147091" custRadScaleRad="109264" custRadScaleInc="20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C4EA3-FDD1-4D1D-902B-54F8AB7195E1}" type="pres">
      <dgm:prSet presAssocID="{08C149D1-0661-4DD5-A0A0-612409583982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874F0DFD-56F0-4792-A0B4-8935757E6077}" type="pres">
      <dgm:prSet presAssocID="{40FBB880-990A-44D2-B65F-CE2717B8F5FC}" presName="node" presStyleLbl="node1" presStyleIdx="5" presStyleCnt="7" custScaleX="183360" custRadScaleRad="111243" custRadScaleInc="16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E99DB-4C97-4AD4-9A10-907444EA5F52}" type="pres">
      <dgm:prSet presAssocID="{9B2CAD35-C114-4C5D-A2B9-922D7F78A952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5CCEC22F-371A-4A6A-BD40-205CFFDB3FCE}" type="pres">
      <dgm:prSet presAssocID="{3DD3E222-D2E0-41E4-A334-D6E4730951C9}" presName="node" presStyleLbl="node1" presStyleIdx="6" presStyleCnt="7" custScaleX="223304" custRadScaleRad="125202" custRadScaleInc="3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A57D47-6156-4981-9383-4A257A6C3E7F}" type="presOf" srcId="{E60C3A44-80E1-4B03-A041-2F1F8EC4F622}" destId="{547E28D3-3715-43C2-A8A6-5862949F53B4}" srcOrd="0" destOrd="0" presId="urn:microsoft.com/office/officeart/2005/8/layout/radial4"/>
    <dgm:cxn modelId="{0581E609-76ED-4EE6-BC35-B835EBF5834A}" type="presOf" srcId="{0B0141D0-03D8-4A57-B631-FB41116E787F}" destId="{019A66F7-B3D9-4ADF-A169-34A6B808B34B}" srcOrd="0" destOrd="0" presId="urn:microsoft.com/office/officeart/2005/8/layout/radial4"/>
    <dgm:cxn modelId="{2A30ED60-E449-44D8-8A28-488962973E61}" type="presOf" srcId="{3DD3E222-D2E0-41E4-A334-D6E4730951C9}" destId="{5CCEC22F-371A-4A6A-BD40-205CFFDB3FCE}" srcOrd="0" destOrd="0" presId="urn:microsoft.com/office/officeart/2005/8/layout/radial4"/>
    <dgm:cxn modelId="{C27CDBFC-BA68-460C-BA7E-01D877E18BC3}" srcId="{0B0141D0-03D8-4A57-B631-FB41116E787F}" destId="{71A7FC7B-63E5-42A1-B1F6-B0EE374D047A}" srcOrd="0" destOrd="0" parTransId="{82F146C2-E42A-450F-BBCB-70B225509029}" sibTransId="{8E78815D-ADE4-4DE8-B7C8-3257EA6848EF}"/>
    <dgm:cxn modelId="{40AA7D88-033C-4AFA-98F1-670693D8EEF9}" type="presOf" srcId="{82F146C2-E42A-450F-BBCB-70B225509029}" destId="{ACC1AB89-921C-4D3A-A0BA-F60C03B6B59D}" srcOrd="0" destOrd="0" presId="urn:microsoft.com/office/officeart/2005/8/layout/radial4"/>
    <dgm:cxn modelId="{704EF364-E8C5-4024-8973-33B4805977BC}" srcId="{0B0141D0-03D8-4A57-B631-FB41116E787F}" destId="{C8F3F8BE-FC97-465D-A493-D441D63BB6C4}" srcOrd="2" destOrd="0" parTransId="{F11DD378-382F-4372-8E3A-651EF1776913}" sibTransId="{264C4EA6-A67C-4FD3-AA43-E927C2E2F3A3}"/>
    <dgm:cxn modelId="{DB8A31D9-9B9E-45BB-8667-8A4A249C862C}" type="presOf" srcId="{08C149D1-0661-4DD5-A0A0-612409583982}" destId="{ABAC4EA3-FDD1-4D1D-902B-54F8AB7195E1}" srcOrd="0" destOrd="0" presId="urn:microsoft.com/office/officeart/2005/8/layout/radial4"/>
    <dgm:cxn modelId="{9CF8F2C6-A869-4F86-A801-CF558E897A5C}" type="presOf" srcId="{951FA02C-8BA4-4A66-9FC0-BD5605E1B2F1}" destId="{E8DD4C61-7B53-4BB8-AE0D-DB8B8D69B85F}" srcOrd="0" destOrd="0" presId="urn:microsoft.com/office/officeart/2005/8/layout/radial4"/>
    <dgm:cxn modelId="{7EC3C963-7688-4BEC-B5F5-BC0388F024B7}" type="presOf" srcId="{8D9062A1-F440-4526-A0B8-6D0DABDD4EE4}" destId="{E98A0427-3B6B-4BB0-A57B-BB4AA9C3CF15}" srcOrd="0" destOrd="0" presId="urn:microsoft.com/office/officeart/2005/8/layout/radial4"/>
    <dgm:cxn modelId="{6C803198-F9B7-4615-A659-E5682DAC8D6C}" srcId="{7F626562-334E-4036-B3C4-80453D6A3102}" destId="{0B0141D0-03D8-4A57-B631-FB41116E787F}" srcOrd="0" destOrd="0" parTransId="{7F1BAD72-137A-4298-881D-ACD6BC082316}" sibTransId="{DD8D781F-F834-45E5-9E6A-EEA6036653C3}"/>
    <dgm:cxn modelId="{086B59CB-E325-4247-A94F-010A945DC3EA}" srcId="{0B0141D0-03D8-4A57-B631-FB41116E787F}" destId="{40FBB880-990A-44D2-B65F-CE2717B8F5FC}" srcOrd="5" destOrd="0" parTransId="{08C149D1-0661-4DD5-A0A0-612409583982}" sibTransId="{B0BDC121-9B03-4A7D-99F5-16E1F3C5744B}"/>
    <dgm:cxn modelId="{56BE9365-BF67-4900-9E21-1FA65905E7D0}" type="presOf" srcId="{E66800B4-F5AC-4E0C-9AF0-B260EFBDC859}" destId="{7F102412-00C3-4FCF-A95E-8DB19339A40E}" srcOrd="0" destOrd="0" presId="urn:microsoft.com/office/officeart/2005/8/layout/radial4"/>
    <dgm:cxn modelId="{2456D9DF-7845-4591-B49C-B8E2BD19AE87}" srcId="{0B0141D0-03D8-4A57-B631-FB41116E787F}" destId="{E66800B4-F5AC-4E0C-9AF0-B260EFBDC859}" srcOrd="4" destOrd="0" parTransId="{767D03C2-87F8-4B5C-943E-B582425A161D}" sibTransId="{D905AFD6-C9B8-4D1B-B8A3-3BE186562E20}"/>
    <dgm:cxn modelId="{55AE47C5-6E91-43F2-A97E-D38B6DBFE103}" type="presOf" srcId="{9B2CAD35-C114-4C5D-A2B9-922D7F78A952}" destId="{5ACE99DB-4C97-4AD4-9A10-907444EA5F52}" srcOrd="0" destOrd="0" presId="urn:microsoft.com/office/officeart/2005/8/layout/radial4"/>
    <dgm:cxn modelId="{00F66C7D-4895-44B7-B85B-5B452ECD35BD}" srcId="{0B0141D0-03D8-4A57-B631-FB41116E787F}" destId="{E60C3A44-80E1-4B03-A041-2F1F8EC4F622}" srcOrd="3" destOrd="0" parTransId="{8D9062A1-F440-4526-A0B8-6D0DABDD4EE4}" sibTransId="{8CBD7C3E-2DEE-461A-BA0C-33FF48BB3A9D}"/>
    <dgm:cxn modelId="{1FCEA46E-97CA-470E-81B7-E457F1DDD872}" type="presOf" srcId="{71A7FC7B-63E5-42A1-B1F6-B0EE374D047A}" destId="{11940998-2C27-46EA-A785-FF065139B58F}" srcOrd="0" destOrd="0" presId="urn:microsoft.com/office/officeart/2005/8/layout/radial4"/>
    <dgm:cxn modelId="{E8CE1B4E-F9B4-4D56-9CB6-07704943168C}" type="presOf" srcId="{7F626562-334E-4036-B3C4-80453D6A3102}" destId="{4DCBBD3B-4109-4547-894D-6C83E0AC435B}" srcOrd="0" destOrd="0" presId="urn:microsoft.com/office/officeart/2005/8/layout/radial4"/>
    <dgm:cxn modelId="{7A41BD48-C437-43E8-A410-1B94658FEE20}" type="presOf" srcId="{40FBB880-990A-44D2-B65F-CE2717B8F5FC}" destId="{874F0DFD-56F0-4792-A0B4-8935757E6077}" srcOrd="0" destOrd="0" presId="urn:microsoft.com/office/officeart/2005/8/layout/radial4"/>
    <dgm:cxn modelId="{DF46F615-8BB2-4CAF-808A-6807A3EFBDA3}" type="presOf" srcId="{FEBE22FA-3697-40E3-A740-93E4A0A5023D}" destId="{9D878A15-90C3-42E7-9450-04001782FC99}" srcOrd="0" destOrd="0" presId="urn:microsoft.com/office/officeart/2005/8/layout/radial4"/>
    <dgm:cxn modelId="{143768A2-BC8F-4B4B-B6CC-5745EDD2E4B8}" type="presOf" srcId="{C8F3F8BE-FC97-465D-A493-D441D63BB6C4}" destId="{59DB2849-B132-4B43-9E36-D57F93DC9CAE}" srcOrd="0" destOrd="0" presId="urn:microsoft.com/office/officeart/2005/8/layout/radial4"/>
    <dgm:cxn modelId="{43CEEFE7-8109-4EFF-94C4-46ECA8C242D2}" srcId="{0B0141D0-03D8-4A57-B631-FB41116E787F}" destId="{3DD3E222-D2E0-41E4-A334-D6E4730951C9}" srcOrd="6" destOrd="0" parTransId="{9B2CAD35-C114-4C5D-A2B9-922D7F78A952}" sibTransId="{05EBC406-E0D1-4983-9D7C-A5D9C9032136}"/>
    <dgm:cxn modelId="{8CE5D23D-B7A0-4B59-884E-6CDE80B488FA}" type="presOf" srcId="{767D03C2-87F8-4B5C-943E-B582425A161D}" destId="{4392F78B-D561-4B0D-82B9-051244C04B76}" srcOrd="0" destOrd="0" presId="urn:microsoft.com/office/officeart/2005/8/layout/radial4"/>
    <dgm:cxn modelId="{DC57BB21-D058-47C9-8582-CDA14CA594F9}" srcId="{0B0141D0-03D8-4A57-B631-FB41116E787F}" destId="{FEBE22FA-3697-40E3-A740-93E4A0A5023D}" srcOrd="1" destOrd="0" parTransId="{951FA02C-8BA4-4A66-9FC0-BD5605E1B2F1}" sibTransId="{8FE543AA-B3F6-426A-B30F-9C0F01C0B530}"/>
    <dgm:cxn modelId="{0C5AD3F5-EDBB-4498-9FAA-015BA1BF884F}" type="presOf" srcId="{F11DD378-382F-4372-8E3A-651EF1776913}" destId="{56ADCD91-D09A-4EFD-A2A6-08164316E83B}" srcOrd="0" destOrd="0" presId="urn:microsoft.com/office/officeart/2005/8/layout/radial4"/>
    <dgm:cxn modelId="{643F6D57-27D5-45E2-ABC1-5205952EFAEE}" type="presParOf" srcId="{4DCBBD3B-4109-4547-894D-6C83E0AC435B}" destId="{019A66F7-B3D9-4ADF-A169-34A6B808B34B}" srcOrd="0" destOrd="0" presId="urn:microsoft.com/office/officeart/2005/8/layout/radial4"/>
    <dgm:cxn modelId="{3DFDE963-E1F2-42A6-9BCF-FC829FEDFA0A}" type="presParOf" srcId="{4DCBBD3B-4109-4547-894D-6C83E0AC435B}" destId="{ACC1AB89-921C-4D3A-A0BA-F60C03B6B59D}" srcOrd="1" destOrd="0" presId="urn:microsoft.com/office/officeart/2005/8/layout/radial4"/>
    <dgm:cxn modelId="{78DD95B0-1595-4CCA-B584-587FEB67A1BC}" type="presParOf" srcId="{4DCBBD3B-4109-4547-894D-6C83E0AC435B}" destId="{11940998-2C27-46EA-A785-FF065139B58F}" srcOrd="2" destOrd="0" presId="urn:microsoft.com/office/officeart/2005/8/layout/radial4"/>
    <dgm:cxn modelId="{CCDC07F5-B3EA-4A3F-A6BA-C5E36BC2E95B}" type="presParOf" srcId="{4DCBBD3B-4109-4547-894D-6C83E0AC435B}" destId="{E8DD4C61-7B53-4BB8-AE0D-DB8B8D69B85F}" srcOrd="3" destOrd="0" presId="urn:microsoft.com/office/officeart/2005/8/layout/radial4"/>
    <dgm:cxn modelId="{9F7F8614-4398-4352-9497-84224352537A}" type="presParOf" srcId="{4DCBBD3B-4109-4547-894D-6C83E0AC435B}" destId="{9D878A15-90C3-42E7-9450-04001782FC99}" srcOrd="4" destOrd="0" presId="urn:microsoft.com/office/officeart/2005/8/layout/radial4"/>
    <dgm:cxn modelId="{5A674713-456F-42C6-B596-30840F00905C}" type="presParOf" srcId="{4DCBBD3B-4109-4547-894D-6C83E0AC435B}" destId="{56ADCD91-D09A-4EFD-A2A6-08164316E83B}" srcOrd="5" destOrd="0" presId="urn:microsoft.com/office/officeart/2005/8/layout/radial4"/>
    <dgm:cxn modelId="{FFD80C31-504F-4D19-B21B-3B77C70C5871}" type="presParOf" srcId="{4DCBBD3B-4109-4547-894D-6C83E0AC435B}" destId="{59DB2849-B132-4B43-9E36-D57F93DC9CAE}" srcOrd="6" destOrd="0" presId="urn:microsoft.com/office/officeart/2005/8/layout/radial4"/>
    <dgm:cxn modelId="{1C885C12-A36D-4347-9126-AC9108E8B247}" type="presParOf" srcId="{4DCBBD3B-4109-4547-894D-6C83E0AC435B}" destId="{E98A0427-3B6B-4BB0-A57B-BB4AA9C3CF15}" srcOrd="7" destOrd="0" presId="urn:microsoft.com/office/officeart/2005/8/layout/radial4"/>
    <dgm:cxn modelId="{636CAF3C-4D54-450D-86F9-54D45F82315F}" type="presParOf" srcId="{4DCBBD3B-4109-4547-894D-6C83E0AC435B}" destId="{547E28D3-3715-43C2-A8A6-5862949F53B4}" srcOrd="8" destOrd="0" presId="urn:microsoft.com/office/officeart/2005/8/layout/radial4"/>
    <dgm:cxn modelId="{340D6EA9-9387-4D9D-8D94-B4063DEB2988}" type="presParOf" srcId="{4DCBBD3B-4109-4547-894D-6C83E0AC435B}" destId="{4392F78B-D561-4B0D-82B9-051244C04B76}" srcOrd="9" destOrd="0" presId="urn:microsoft.com/office/officeart/2005/8/layout/radial4"/>
    <dgm:cxn modelId="{655CBF4E-9FDF-45BB-BE08-8D2F3E38E5B7}" type="presParOf" srcId="{4DCBBD3B-4109-4547-894D-6C83E0AC435B}" destId="{7F102412-00C3-4FCF-A95E-8DB19339A40E}" srcOrd="10" destOrd="0" presId="urn:microsoft.com/office/officeart/2005/8/layout/radial4"/>
    <dgm:cxn modelId="{3EC02766-5254-454A-8227-F7AF08E9E5A6}" type="presParOf" srcId="{4DCBBD3B-4109-4547-894D-6C83E0AC435B}" destId="{ABAC4EA3-FDD1-4D1D-902B-54F8AB7195E1}" srcOrd="11" destOrd="0" presId="urn:microsoft.com/office/officeart/2005/8/layout/radial4"/>
    <dgm:cxn modelId="{4EA8167D-9027-4B40-BA9E-0152CE0DF2F0}" type="presParOf" srcId="{4DCBBD3B-4109-4547-894D-6C83E0AC435B}" destId="{874F0DFD-56F0-4792-A0B4-8935757E6077}" srcOrd="12" destOrd="0" presId="urn:microsoft.com/office/officeart/2005/8/layout/radial4"/>
    <dgm:cxn modelId="{40B12D8A-88E5-41FA-B7CD-0A21B36EE1A0}" type="presParOf" srcId="{4DCBBD3B-4109-4547-894D-6C83E0AC435B}" destId="{5ACE99DB-4C97-4AD4-9A10-907444EA5F52}" srcOrd="13" destOrd="0" presId="urn:microsoft.com/office/officeart/2005/8/layout/radial4"/>
    <dgm:cxn modelId="{FB07ADBB-7A9E-4328-A32F-E78B5B3B3706}" type="presParOf" srcId="{4DCBBD3B-4109-4547-894D-6C83E0AC435B}" destId="{5CCEC22F-371A-4A6A-BD40-205CFFDB3FC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A66F7-B3D9-4ADF-A169-34A6B808B34B}">
      <dsp:nvSpPr>
        <dsp:cNvPr id="0" name=""/>
        <dsp:cNvSpPr/>
      </dsp:nvSpPr>
      <dsp:spPr>
        <a:xfrm>
          <a:off x="3965862" y="3073974"/>
          <a:ext cx="3254105" cy="2096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Виховання</a:t>
          </a:r>
          <a:endParaRPr lang="ru-RU" sz="3200" kern="1200" dirty="0"/>
        </a:p>
      </dsp:txBody>
      <dsp:txXfrm>
        <a:off x="4442415" y="3380966"/>
        <a:ext cx="2300999" cy="1482287"/>
      </dsp:txXfrm>
    </dsp:sp>
    <dsp:sp modelId="{ACC1AB89-921C-4D3A-A0BA-F60C03B6B59D}">
      <dsp:nvSpPr>
        <dsp:cNvPr id="0" name=""/>
        <dsp:cNvSpPr/>
      </dsp:nvSpPr>
      <dsp:spPr>
        <a:xfrm rot="10831640">
          <a:off x="1722981" y="3797528"/>
          <a:ext cx="2119726" cy="59743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40998-2C27-46EA-A785-FF065139B58F}">
      <dsp:nvSpPr>
        <dsp:cNvPr id="0" name=""/>
        <dsp:cNvSpPr/>
      </dsp:nvSpPr>
      <dsp:spPr>
        <a:xfrm>
          <a:off x="582255" y="3499536"/>
          <a:ext cx="2281542" cy="1173912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природне середовище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616638" y="3533919"/>
        <a:ext cx="2212776" cy="1105146"/>
      </dsp:txXfrm>
    </dsp:sp>
    <dsp:sp modelId="{E8DD4C61-7B53-4BB8-AE0D-DB8B8D69B85F}">
      <dsp:nvSpPr>
        <dsp:cNvPr id="0" name=""/>
        <dsp:cNvSpPr/>
      </dsp:nvSpPr>
      <dsp:spPr>
        <a:xfrm rot="12443190">
          <a:off x="2025649" y="2573560"/>
          <a:ext cx="2309414" cy="59743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78A15-90C3-42E7-9450-04001782FC99}">
      <dsp:nvSpPr>
        <dsp:cNvPr id="0" name=""/>
        <dsp:cNvSpPr/>
      </dsp:nvSpPr>
      <dsp:spPr>
        <a:xfrm>
          <a:off x="853724" y="1698173"/>
          <a:ext cx="2602680" cy="1285903"/>
        </a:xfrm>
        <a:prstGeom prst="roundRect">
          <a:avLst>
            <a:gd name="adj" fmla="val 10000"/>
          </a:avLst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smtClean="0">
              <a:solidFill>
                <a:schemeClr val="tx1"/>
              </a:solidFill>
            </a:rPr>
            <a:t>ієрархія суспільних цінностей</a:t>
          </a:r>
          <a:endParaRPr lang="ru-RU" sz="2400" kern="1200" dirty="0" smtClean="0">
            <a:solidFill>
              <a:schemeClr val="tx1"/>
            </a:solidFill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</a:endParaRPr>
        </a:p>
      </dsp:txBody>
      <dsp:txXfrm>
        <a:off x="891387" y="1735836"/>
        <a:ext cx="2527354" cy="1210577"/>
      </dsp:txXfrm>
    </dsp:sp>
    <dsp:sp modelId="{56ADCD91-D09A-4EFD-A2A6-08164316E83B}">
      <dsp:nvSpPr>
        <dsp:cNvPr id="0" name=""/>
        <dsp:cNvSpPr/>
      </dsp:nvSpPr>
      <dsp:spPr>
        <a:xfrm rot="13903556">
          <a:off x="2559999" y="1699550"/>
          <a:ext cx="2714335" cy="59743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B2849-B132-4B43-9E36-D57F93DC9CAE}">
      <dsp:nvSpPr>
        <dsp:cNvPr id="0" name=""/>
        <dsp:cNvSpPr/>
      </dsp:nvSpPr>
      <dsp:spPr>
        <a:xfrm>
          <a:off x="2112517" y="345859"/>
          <a:ext cx="1927974" cy="1173912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сім’я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146900" y="380242"/>
        <a:ext cx="1859208" cy="1105146"/>
      </dsp:txXfrm>
    </dsp:sp>
    <dsp:sp modelId="{E98A0427-3B6B-4BB0-A57B-BB4AA9C3CF15}">
      <dsp:nvSpPr>
        <dsp:cNvPr id="0" name=""/>
        <dsp:cNvSpPr/>
      </dsp:nvSpPr>
      <dsp:spPr>
        <a:xfrm rot="15897527">
          <a:off x="4227464" y="1487592"/>
          <a:ext cx="2318803" cy="59743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E28D3-3715-43C2-A8A6-5862949F53B4}">
      <dsp:nvSpPr>
        <dsp:cNvPr id="0" name=""/>
        <dsp:cNvSpPr/>
      </dsp:nvSpPr>
      <dsp:spPr>
        <a:xfrm>
          <a:off x="4214437" y="-40435"/>
          <a:ext cx="2141098" cy="1343659"/>
        </a:xfrm>
        <a:prstGeom prst="roundRect">
          <a:avLst>
            <a:gd name="adj" fmla="val 10000"/>
          </a:avLst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школа та вищий навчальний заклад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253791" y="-1081"/>
        <a:ext cx="2062390" cy="1264951"/>
      </dsp:txXfrm>
    </dsp:sp>
    <dsp:sp modelId="{4392F78B-D561-4B0D-82B9-051244C04B76}">
      <dsp:nvSpPr>
        <dsp:cNvPr id="0" name=""/>
        <dsp:cNvSpPr/>
      </dsp:nvSpPr>
      <dsp:spPr>
        <a:xfrm rot="18319196">
          <a:off x="5824101" y="1728094"/>
          <a:ext cx="2506923" cy="59743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02412-00C3-4FCF-A95E-8DB19339A40E}">
      <dsp:nvSpPr>
        <dsp:cNvPr id="0" name=""/>
        <dsp:cNvSpPr/>
      </dsp:nvSpPr>
      <dsp:spPr>
        <a:xfrm>
          <a:off x="6723042" y="417111"/>
          <a:ext cx="2158398" cy="1173912"/>
        </a:xfrm>
        <a:prstGeom prst="roundRect">
          <a:avLst>
            <a:gd name="adj" fmla="val 10000"/>
          </a:avLst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дитячі й молодіжні організації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6757425" y="451494"/>
        <a:ext cx="2089632" cy="1105146"/>
      </dsp:txXfrm>
    </dsp:sp>
    <dsp:sp modelId="{ABAC4EA3-FDD1-4D1D-902B-54F8AB7195E1}">
      <dsp:nvSpPr>
        <dsp:cNvPr id="0" name=""/>
        <dsp:cNvSpPr/>
      </dsp:nvSpPr>
      <dsp:spPr>
        <a:xfrm rot="20060891">
          <a:off x="6904751" y="2638036"/>
          <a:ext cx="2312922" cy="59743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F0DFD-56F0-4792-A0B4-8935757E6077}">
      <dsp:nvSpPr>
        <dsp:cNvPr id="0" name=""/>
        <dsp:cNvSpPr/>
      </dsp:nvSpPr>
      <dsp:spPr>
        <a:xfrm>
          <a:off x="7758390" y="1849165"/>
          <a:ext cx="2690606" cy="1173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повсякденна й професійна діяльність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7792773" y="1883548"/>
        <a:ext cx="2621840" cy="1105146"/>
      </dsp:txXfrm>
    </dsp:sp>
    <dsp:sp modelId="{5ACE99DB-4C97-4AD4-9A10-907444EA5F52}">
      <dsp:nvSpPr>
        <dsp:cNvPr id="0" name=""/>
        <dsp:cNvSpPr/>
      </dsp:nvSpPr>
      <dsp:spPr>
        <a:xfrm rot="55890">
          <a:off x="7370860" y="3873474"/>
          <a:ext cx="2604799" cy="59743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EC22F-371A-4A6A-BD40-205CFFDB3FCE}">
      <dsp:nvSpPr>
        <dsp:cNvPr id="0" name=""/>
        <dsp:cNvSpPr/>
      </dsp:nvSpPr>
      <dsp:spPr>
        <a:xfrm>
          <a:off x="8337116" y="3606410"/>
          <a:ext cx="3276740" cy="1173912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smtClean="0">
              <a:solidFill>
                <a:schemeClr val="tx1"/>
              </a:solidFill>
            </a:rPr>
            <a:t>мистецтво й засоби масової інформації</a:t>
          </a:r>
          <a:endParaRPr lang="ru-RU" sz="2400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1"/>
            </a:solidFill>
          </a:endParaRPr>
        </a:p>
      </dsp:txBody>
      <dsp:txXfrm>
        <a:off x="8371499" y="3640793"/>
        <a:ext cx="3207974" cy="1105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2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285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74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06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4378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8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78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90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6778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3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1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190D35-C288-412B-9D59-C752D75E14D5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1D1A85-CCFB-44FC-B7B1-BE9389DE27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05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5869" y="580679"/>
            <a:ext cx="9567135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Курс</a:t>
            </a:r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«</a:t>
            </a:r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ПЕДАГОГІКА </a:t>
            </a:r>
            <a:r>
              <a:rPr lang="uk-U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МЕЙН</a:t>
            </a:r>
            <a:r>
              <a:rPr lang="uk-U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 </a:t>
            </a:r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ВИХОВАННЯ»</a:t>
            </a:r>
            <a:endParaRPr lang="uk-U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90" t="-6541" r="290" b="6541"/>
          <a:stretch/>
        </p:blipFill>
        <p:spPr>
          <a:xfrm>
            <a:off x="3433552" y="2422567"/>
            <a:ext cx="5247311" cy="39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10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61" y="322682"/>
            <a:ext cx="9044884" cy="93610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  <a:effectLst/>
              </a:rPr>
              <a:t>Головна мета </a:t>
            </a:r>
            <a:r>
              <a:rPr lang="uk-UA" dirty="0" smtClean="0">
                <a:solidFill>
                  <a:schemeClr val="tx1"/>
                </a:solidFill>
                <a:effectLst/>
              </a:rPr>
              <a:t>виховання: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6" y="1365662"/>
            <a:ext cx="11210306" cy="501138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8135" y="1413163"/>
            <a:ext cx="7315200" cy="4880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dirty="0"/>
              <a:t>формування всебічно й гармонійно розвиненої людини, підготовленої до самостійного життя та діяльності в сучасному суспільстві, здатної розділяти й примножувати цінності останнього в майбутньому.</a:t>
            </a:r>
            <a:endParaRPr lang="ru-RU" sz="3600" dirty="0"/>
          </a:p>
        </p:txBody>
      </p:sp>
      <p:pic>
        <p:nvPicPr>
          <p:cNvPr id="1028" name="Picture 4" descr="Результат пошуку зображень за запитом &quot;фото сімейне вихованн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39" y="1781298"/>
            <a:ext cx="3788229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0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118753"/>
            <a:ext cx="10830295" cy="1140031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3600" i="1" dirty="0" smtClean="0">
                <a:solidFill>
                  <a:schemeClr val="tx1"/>
                </a:solidFill>
              </a:rPr>
              <a:t>Критерії </a:t>
            </a:r>
            <a:r>
              <a:rPr lang="uk-UA" sz="3600" i="1" dirty="0">
                <a:solidFill>
                  <a:schemeClr val="tx1"/>
                </a:solidFill>
              </a:rPr>
              <a:t>вихованості</a:t>
            </a:r>
            <a:r>
              <a:rPr lang="uk-UA" sz="3600" dirty="0">
                <a:solidFill>
                  <a:schemeClr val="tx1"/>
                </a:solidFill>
              </a:rPr>
              <a:t> людини </a:t>
            </a:r>
            <a:r>
              <a:rPr lang="uk-UA" sz="3600" dirty="0" smtClean="0">
                <a:solidFill>
                  <a:schemeClr val="tx1"/>
                </a:solidFill>
              </a:rPr>
              <a:t/>
            </a:r>
            <a:br>
              <a:rPr lang="uk-UA" sz="3600" dirty="0" smtClean="0">
                <a:solidFill>
                  <a:schemeClr val="tx1"/>
                </a:solidFill>
              </a:rPr>
            </a:br>
            <a:r>
              <a:rPr lang="uk-UA" sz="3600" dirty="0" smtClean="0">
                <a:solidFill>
                  <a:schemeClr val="tx1"/>
                </a:solidFill>
              </a:rPr>
              <a:t>(</a:t>
            </a:r>
            <a:r>
              <a:rPr lang="uk-UA" sz="3600" dirty="0">
                <a:solidFill>
                  <a:schemeClr val="tx1"/>
                </a:solidFill>
              </a:rPr>
              <a:t>Н.В. </a:t>
            </a:r>
            <a:r>
              <a:rPr lang="uk-UA" sz="3600" dirty="0" err="1">
                <a:solidFill>
                  <a:schemeClr val="tx1"/>
                </a:solidFill>
              </a:rPr>
              <a:t>Бордовська</a:t>
            </a:r>
            <a:r>
              <a:rPr lang="uk-UA" sz="3600" dirty="0">
                <a:solidFill>
                  <a:schemeClr val="tx1"/>
                </a:solidFill>
              </a:rPr>
              <a:t>, А.О. </a:t>
            </a:r>
            <a:r>
              <a:rPr lang="uk-UA" sz="3600" dirty="0" err="1">
                <a:solidFill>
                  <a:schemeClr val="tx1"/>
                </a:solidFill>
              </a:rPr>
              <a:t>Реан</a:t>
            </a:r>
            <a:r>
              <a:rPr lang="uk-UA" sz="3600" dirty="0">
                <a:solidFill>
                  <a:schemeClr val="tx1"/>
                </a:solidFill>
              </a:rPr>
              <a:t>):</a:t>
            </a: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6" y="1365662"/>
            <a:ext cx="8372104" cy="5213268"/>
          </a:xfrm>
        </p:spPr>
        <p:txBody>
          <a:bodyPr>
            <a:noAutofit/>
          </a:bodyPr>
          <a:lstStyle/>
          <a:p>
            <a:r>
              <a:rPr lang="uk-UA" sz="4000" b="1" i="1" dirty="0" smtClean="0">
                <a:solidFill>
                  <a:schemeClr val="tx1"/>
                </a:solidFill>
              </a:rPr>
              <a:t>«</a:t>
            </a:r>
            <a:r>
              <a:rPr lang="uk-UA" sz="4000" b="1" i="1" dirty="0">
                <a:solidFill>
                  <a:schemeClr val="tx1"/>
                </a:solidFill>
              </a:rPr>
              <a:t>добро» </a:t>
            </a:r>
            <a:r>
              <a:rPr lang="uk-UA" sz="4000" dirty="0">
                <a:solidFill>
                  <a:schemeClr val="tx1"/>
                </a:solidFill>
              </a:rPr>
              <a:t>як поведінка на благо іншої людини (колективу, суспільства);</a:t>
            </a:r>
            <a:endParaRPr lang="ru-RU" sz="4000" dirty="0">
              <a:solidFill>
                <a:schemeClr val="tx1"/>
              </a:solidFill>
            </a:endParaRPr>
          </a:p>
          <a:p>
            <a:pPr lvl="0"/>
            <a:r>
              <a:rPr lang="uk-UA" sz="4000" b="1" i="1" dirty="0">
                <a:solidFill>
                  <a:schemeClr val="tx1"/>
                </a:solidFill>
              </a:rPr>
              <a:t>«істина» </a:t>
            </a:r>
            <a:r>
              <a:rPr lang="uk-UA" sz="4000" dirty="0">
                <a:solidFill>
                  <a:schemeClr val="tx1"/>
                </a:solidFill>
              </a:rPr>
              <a:t>як керівництво при оцінці дій і вчинків;</a:t>
            </a:r>
            <a:endParaRPr lang="ru-RU" sz="4000" dirty="0">
              <a:solidFill>
                <a:schemeClr val="tx1"/>
              </a:solidFill>
            </a:endParaRPr>
          </a:p>
          <a:p>
            <a:pPr lvl="0"/>
            <a:r>
              <a:rPr lang="uk-UA" sz="4000" b="1" i="1" dirty="0">
                <a:solidFill>
                  <a:schemeClr val="tx1"/>
                </a:solidFill>
              </a:rPr>
              <a:t>«краса» </a:t>
            </a:r>
            <a:r>
              <a:rPr lang="uk-UA" sz="4000" dirty="0">
                <a:solidFill>
                  <a:schemeClr val="tx1"/>
                </a:solidFill>
              </a:rPr>
              <a:t>у всіх формах її прояву й створення.</a:t>
            </a:r>
            <a:endParaRPr lang="ru-RU" sz="4000" dirty="0">
              <a:solidFill>
                <a:schemeClr val="tx1"/>
              </a:solidFill>
            </a:endParaRPr>
          </a:p>
          <a:p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118753"/>
            <a:ext cx="10830295" cy="1140031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 факторів на виховання </a:t>
            </a:r>
            <a:r>
              <a:rPr lang="uk-UA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uk-UA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600" dirty="0" smtClean="0">
                <a:solidFill>
                  <a:schemeClr val="tx1"/>
                </a:solidFill>
              </a:rPr>
              <a:t/>
            </a:r>
            <a:br>
              <a:rPr lang="uk-UA" sz="3600" dirty="0" smtClean="0">
                <a:solidFill>
                  <a:schemeClr val="tx1"/>
                </a:solidFill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86358744"/>
              </p:ext>
            </p:extLst>
          </p:nvPr>
        </p:nvGraphicFramePr>
        <p:xfrm>
          <a:off x="392113" y="1448790"/>
          <a:ext cx="11708843" cy="5129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14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61" y="322682"/>
            <a:ext cx="9044884" cy="93610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tx1"/>
                </a:solidFill>
                <a:effectLst/>
              </a:rPr>
              <a:t>Сімейне виховання – це …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6" y="1365662"/>
            <a:ext cx="11210306" cy="5011387"/>
          </a:xfrm>
        </p:spPr>
        <p:txBody>
          <a:bodyPr>
            <a:noAutofit/>
          </a:bodyPr>
          <a:lstStyle/>
          <a:p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6888" y="1413164"/>
            <a:ext cx="5272644" cy="45363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уся сукупність цілеспрямованих виховних та некерованих </a:t>
            </a:r>
            <a:r>
              <a:rPr lang="uk-UA" sz="2400" b="1" dirty="0" err="1">
                <a:solidFill>
                  <a:schemeClr val="tx1"/>
                </a:solidFill>
              </a:rPr>
              <a:t>соціалізуючих</a:t>
            </a:r>
            <a:r>
              <a:rPr lang="uk-UA" sz="2400" b="1" dirty="0">
                <a:solidFill>
                  <a:schemeClr val="tx1"/>
                </a:solidFill>
              </a:rPr>
              <a:t> впливів на дитину, які здійснюється в умовах сім’ї. </a:t>
            </a:r>
            <a:endParaRPr lang="uk-UA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(</a:t>
            </a:r>
            <a:r>
              <a:rPr lang="ru-RU" sz="2400" b="1" dirty="0" err="1" smtClean="0">
                <a:solidFill>
                  <a:schemeClr val="tx1"/>
                </a:solidFill>
              </a:rPr>
              <a:t>Некеровані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впливи</a:t>
            </a:r>
            <a:r>
              <a:rPr lang="ru-RU" sz="2400" b="1" dirty="0" smtClean="0">
                <a:solidFill>
                  <a:schemeClr val="tx1"/>
                </a:solidFill>
              </a:rPr>
              <a:t>- </a:t>
            </a:r>
            <a:r>
              <a:rPr lang="ru-RU" sz="2400" b="1" dirty="0" err="1">
                <a:solidFill>
                  <a:schemeClr val="tx1"/>
                </a:solidFill>
              </a:rPr>
              <a:t>це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неусвідомлені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неконтрольовані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дії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наприклад</a:t>
            </a:r>
            <a:r>
              <a:rPr lang="ru-RU" sz="2400" b="1" dirty="0">
                <a:solidFill>
                  <a:schemeClr val="tx1"/>
                </a:solidFill>
              </a:rPr>
              <a:t>, манера </a:t>
            </a:r>
            <a:r>
              <a:rPr lang="ru-RU" sz="2400" b="1" dirty="0" err="1">
                <a:solidFill>
                  <a:schemeClr val="tx1"/>
                </a:solidFill>
              </a:rPr>
              <a:t>поведінки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звички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дорослих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їх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розпорядок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життя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тощо</a:t>
            </a:r>
            <a:r>
              <a:rPr lang="ru-RU" sz="2400" b="1" dirty="0">
                <a:solidFill>
                  <a:schemeClr val="tx1"/>
                </a:solidFill>
              </a:rPr>
              <a:t>)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87043" y="1413165"/>
            <a:ext cx="5332021" cy="45363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цілеспрямована взаємодія старших членів сім’ї з молодшими, заснована на любові й пошані особистої гідності дитини, що передбачає психолого-педагогічну підтримку, захист та формування особистості з урахуванням можливостей і відповідно до цінностей сім’ї та суспільства.</a:t>
            </a:r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887" y="298931"/>
            <a:ext cx="10244292" cy="93610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>
                <a:solidFill>
                  <a:schemeClr val="tx1"/>
                </a:solidFill>
                <a:effectLst/>
              </a:rPr>
              <a:t>Головна мета </a:t>
            </a:r>
            <a:r>
              <a:rPr lang="uk-UA" sz="4400" dirty="0" smtClean="0">
                <a:solidFill>
                  <a:schemeClr val="tx1"/>
                </a:solidFill>
                <a:effectLst/>
              </a:rPr>
              <a:t>сімейного виховання: 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6" y="1365662"/>
            <a:ext cx="11210306" cy="501138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8135" y="1413163"/>
            <a:ext cx="7315200" cy="4880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dirty="0">
                <a:solidFill>
                  <a:schemeClr val="tx1"/>
                </a:solidFill>
              </a:rPr>
              <a:t>формування таких якостей особистості, які допоможуть їй здолати труднощі й перешкоди, що трапляються на життєвому шляху.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Результат пошуку зображень за запитом &quot;фото сімейне вихованн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5" y="1413163"/>
            <a:ext cx="3467594" cy="488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05" y="118753"/>
            <a:ext cx="11614067" cy="1140031"/>
          </a:xfrm>
          <a:solidFill>
            <a:schemeClr val="accent5">
              <a:lumMod val="40000"/>
              <a:lumOff val="60000"/>
            </a:schemeClr>
          </a:solidFill>
          <a:effectLst/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Загальні принципи сімейного виховання: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269683" cy="5213268"/>
          </a:xfrm>
        </p:spPr>
        <p:txBody>
          <a:bodyPr>
            <a:noAutofit/>
          </a:bodyPr>
          <a:lstStyle/>
          <a:p>
            <a:pPr marL="560070" indent="-514350">
              <a:buAutoNum type="arabicPeriod"/>
            </a:pPr>
            <a:r>
              <a:rPr lang="uk-UA" sz="3200" dirty="0" smtClean="0">
                <a:solidFill>
                  <a:schemeClr val="tx1"/>
                </a:solidFill>
              </a:rPr>
              <a:t>Гуманність та милосердя до людини, яка росте;</a:t>
            </a:r>
            <a:endParaRPr lang="ru-RU" sz="3200" dirty="0">
              <a:solidFill>
                <a:schemeClr val="tx1"/>
              </a:solidFill>
            </a:endParaRPr>
          </a:p>
          <a:p>
            <a:pPr marL="560070" indent="-514350">
              <a:buAutoNum type="arabicPeriod"/>
            </a:pPr>
            <a:r>
              <a:rPr lang="uk-UA" sz="3200" dirty="0" smtClean="0">
                <a:solidFill>
                  <a:schemeClr val="tx1"/>
                </a:solidFill>
              </a:rPr>
              <a:t>Залучення дітей до життєдіяльності сім’ї як її рівноправних учасників;</a:t>
            </a:r>
          </a:p>
          <a:p>
            <a:pPr marL="560070" indent="-514350">
              <a:buAutoNum type="arabicPeriod"/>
            </a:pPr>
            <a:r>
              <a:rPr lang="uk-UA" sz="3200" dirty="0" smtClean="0">
                <a:solidFill>
                  <a:schemeClr val="tx1"/>
                </a:solidFill>
              </a:rPr>
              <a:t>Відвертість та довірливість стосунків з дітьми;</a:t>
            </a:r>
          </a:p>
          <a:p>
            <a:pPr marL="560070" indent="-514350">
              <a:buAutoNum type="arabicPeriod"/>
            </a:pPr>
            <a:r>
              <a:rPr lang="uk-UA" sz="3200" dirty="0" smtClean="0">
                <a:solidFill>
                  <a:schemeClr val="tx1"/>
                </a:solidFill>
              </a:rPr>
              <a:t>Оптимістичність взаємовідносин у сім’ї;</a:t>
            </a:r>
          </a:p>
          <a:p>
            <a:pPr marL="560070" indent="-514350">
              <a:buAutoNum type="arabicPeriod"/>
            </a:pPr>
            <a:r>
              <a:rPr lang="uk-UA" sz="3200" dirty="0" smtClean="0">
                <a:solidFill>
                  <a:schemeClr val="tx1"/>
                </a:solidFill>
              </a:rPr>
              <a:t>Послідовність у своїх вимогах (не вимагати неможливого);</a:t>
            </a:r>
          </a:p>
          <a:p>
            <a:pPr marL="560070" indent="-514350">
              <a:buAutoNum type="arabicPeriod"/>
            </a:pPr>
            <a:r>
              <a:rPr lang="uk-UA" sz="3200" dirty="0" smtClean="0">
                <a:solidFill>
                  <a:schemeClr val="tx1"/>
                </a:solidFill>
              </a:rPr>
              <a:t>Надання посильної допомоги своїй дитині, готовність відповідати на будь-які питання.</a:t>
            </a:r>
            <a:endParaRPr lang="ru-RU" sz="3200" dirty="0" smtClean="0">
              <a:solidFill>
                <a:schemeClr val="tx1"/>
              </a:solidFill>
            </a:endParaRPr>
          </a:p>
          <a:p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30" y="118753"/>
            <a:ext cx="11459688" cy="130628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Принципи </a:t>
            </a:r>
            <a:r>
              <a:rPr lang="uk-UA" sz="4400" dirty="0">
                <a:solidFill>
                  <a:schemeClr val="tx1"/>
                </a:solidFill>
                <a:effectLst/>
              </a:rPr>
              <a:t>гуманістичної педагогіки </a:t>
            </a:r>
            <a:r>
              <a:rPr lang="uk-UA" sz="4400" dirty="0" smtClean="0">
                <a:solidFill>
                  <a:schemeClr val="tx1"/>
                </a:solidFill>
                <a:effectLst/>
              </a:rPr>
              <a:t>(Підласий </a:t>
            </a:r>
            <a:r>
              <a:rPr lang="uk-UA" sz="4400" dirty="0">
                <a:solidFill>
                  <a:schemeClr val="tx1"/>
                </a:solidFill>
                <a:effectLst/>
              </a:rPr>
              <a:t>І.П</a:t>
            </a:r>
            <a:r>
              <a:rPr lang="uk-UA" sz="4400" dirty="0" smtClean="0">
                <a:solidFill>
                  <a:schemeClr val="tx1"/>
                </a:solidFill>
                <a:effectLst/>
              </a:rPr>
              <a:t>.):</a:t>
            </a:r>
            <a:r>
              <a:rPr lang="ru-RU" sz="4400" dirty="0">
                <a:solidFill>
                  <a:schemeClr val="tx1"/>
                </a:solidFill>
                <a:effectLst/>
              </a:rPr>
              <a:t/>
            </a:r>
            <a:br>
              <a:rPr lang="ru-RU" sz="4400" dirty="0">
                <a:solidFill>
                  <a:schemeClr val="tx1"/>
                </a:solidFill>
                <a:effectLst/>
              </a:rPr>
            </a:br>
            <a:endParaRPr lang="ru-RU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269683" cy="521326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3600" dirty="0" smtClean="0">
                <a:solidFill>
                  <a:schemeClr val="tx1"/>
                </a:solidFill>
              </a:rPr>
              <a:t>- </a:t>
            </a:r>
            <a:r>
              <a:rPr lang="uk-UA" sz="3600" dirty="0">
                <a:solidFill>
                  <a:schemeClr val="tx1"/>
                </a:solidFill>
              </a:rPr>
              <a:t>креативності </a:t>
            </a:r>
            <a:r>
              <a:rPr lang="uk-UA" sz="3600" dirty="0" smtClean="0">
                <a:solidFill>
                  <a:schemeClr val="tx1"/>
                </a:solidFill>
              </a:rPr>
              <a:t>\ вільного </a:t>
            </a:r>
            <a:r>
              <a:rPr lang="uk-UA" sz="3600" dirty="0">
                <a:solidFill>
                  <a:schemeClr val="tx1"/>
                </a:solidFill>
              </a:rPr>
              <a:t>розвитку здібностей дітей;</a:t>
            </a:r>
            <a:endParaRPr lang="ru-RU" sz="3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uk-UA" sz="3600" dirty="0">
                <a:solidFill>
                  <a:schemeClr val="tx1"/>
                </a:solidFill>
              </a:rPr>
              <a:t>- гуманізму; </a:t>
            </a:r>
            <a:endParaRPr lang="uk-UA" sz="36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uk-UA" sz="3600" dirty="0" smtClean="0">
                <a:solidFill>
                  <a:schemeClr val="tx1"/>
                </a:solidFill>
              </a:rPr>
              <a:t>- </a:t>
            </a:r>
            <a:r>
              <a:rPr lang="uk-UA" sz="3600" dirty="0">
                <a:solidFill>
                  <a:schemeClr val="tx1"/>
                </a:solidFill>
              </a:rPr>
              <a:t>демократизму; </a:t>
            </a:r>
            <a:endParaRPr lang="uk-UA" sz="36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uk-UA" sz="3600" dirty="0" smtClean="0">
                <a:solidFill>
                  <a:schemeClr val="tx1"/>
                </a:solidFill>
              </a:rPr>
              <a:t>- </a:t>
            </a:r>
            <a:r>
              <a:rPr lang="uk-UA" sz="3600" dirty="0">
                <a:solidFill>
                  <a:schemeClr val="tx1"/>
                </a:solidFill>
              </a:rPr>
              <a:t>громадянськості; </a:t>
            </a:r>
            <a:endParaRPr lang="uk-UA" sz="36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uk-UA" sz="3600" dirty="0" smtClean="0">
                <a:solidFill>
                  <a:schemeClr val="tx1"/>
                </a:solidFill>
              </a:rPr>
              <a:t>- </a:t>
            </a:r>
            <a:r>
              <a:rPr lang="uk-UA" sz="3600" dirty="0">
                <a:solidFill>
                  <a:schemeClr val="tx1"/>
                </a:solidFill>
              </a:rPr>
              <a:t>виховання на традиціях народної педагогіки; </a:t>
            </a:r>
            <a:endParaRPr lang="uk-UA" sz="36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uk-UA" sz="3600" dirty="0" smtClean="0">
                <a:solidFill>
                  <a:schemeClr val="tx1"/>
                </a:solidFill>
              </a:rPr>
              <a:t>- </a:t>
            </a:r>
            <a:r>
              <a:rPr lang="uk-UA" sz="3600" dirty="0">
                <a:solidFill>
                  <a:schemeClr val="tx1"/>
                </a:solidFill>
              </a:rPr>
              <a:t>пріоритетності вселюдських моральних норм і цінностей.</a:t>
            </a:r>
            <a:endParaRPr lang="ru-RU" sz="3600" dirty="0">
              <a:solidFill>
                <a:schemeClr val="tx1"/>
              </a:solidFill>
            </a:endParaRPr>
          </a:p>
          <a:p>
            <a:pPr marL="560070" indent="-514350">
              <a:buAutoNum type="arabicPeriod"/>
            </a:pPr>
            <a:endParaRPr lang="uk-UA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58" y="118753"/>
            <a:ext cx="11329060" cy="85502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200" dirty="0" smtClean="0">
                <a:solidFill>
                  <a:schemeClr val="tx1"/>
                </a:solidFill>
                <a:effectLst/>
              </a:rPr>
              <a:t>Приватні </a:t>
            </a:r>
            <a:r>
              <a:rPr lang="uk-UA" sz="4200" dirty="0">
                <a:solidFill>
                  <a:schemeClr val="tx1"/>
                </a:solidFill>
                <a:effectLst/>
              </a:rPr>
              <a:t>принципи сімейного виховання: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269683" cy="5213268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tx1"/>
                </a:solidFill>
              </a:rPr>
              <a:t>заборона </a:t>
            </a:r>
            <a:r>
              <a:rPr lang="uk-UA" sz="4000" dirty="0">
                <a:solidFill>
                  <a:schemeClr val="tx1"/>
                </a:solidFill>
              </a:rPr>
              <a:t>фізичних покарань; </a:t>
            </a:r>
            <a:endParaRPr lang="uk-UA" sz="4000" dirty="0" smtClean="0">
              <a:solidFill>
                <a:schemeClr val="tx1"/>
              </a:solidFill>
            </a:endParaRPr>
          </a:p>
          <a:p>
            <a:r>
              <a:rPr lang="uk-UA" sz="4000" dirty="0" smtClean="0">
                <a:solidFill>
                  <a:schemeClr val="tx1"/>
                </a:solidFill>
              </a:rPr>
              <a:t>заборона </a:t>
            </a:r>
            <a:r>
              <a:rPr lang="uk-UA" sz="4000" dirty="0">
                <a:solidFill>
                  <a:schemeClr val="tx1"/>
                </a:solidFill>
              </a:rPr>
              <a:t>читати чужі листи й щоденники; </a:t>
            </a:r>
            <a:endParaRPr lang="uk-UA" sz="4000" dirty="0" smtClean="0">
              <a:solidFill>
                <a:schemeClr val="tx1"/>
              </a:solidFill>
            </a:endParaRPr>
          </a:p>
          <a:p>
            <a:r>
              <a:rPr lang="uk-UA" sz="4000" dirty="0" smtClean="0">
                <a:solidFill>
                  <a:schemeClr val="tx1"/>
                </a:solidFill>
              </a:rPr>
              <a:t>не </a:t>
            </a:r>
            <a:r>
              <a:rPr lang="uk-UA" sz="4000" dirty="0">
                <a:solidFill>
                  <a:schemeClr val="tx1"/>
                </a:solidFill>
              </a:rPr>
              <a:t>моралізувати; </a:t>
            </a:r>
            <a:endParaRPr lang="uk-UA" sz="4000" dirty="0" smtClean="0">
              <a:solidFill>
                <a:schemeClr val="tx1"/>
              </a:solidFill>
            </a:endParaRPr>
          </a:p>
          <a:p>
            <a:r>
              <a:rPr lang="uk-UA" sz="4000" dirty="0" smtClean="0">
                <a:solidFill>
                  <a:schemeClr val="tx1"/>
                </a:solidFill>
              </a:rPr>
              <a:t>не </a:t>
            </a:r>
            <a:r>
              <a:rPr lang="uk-UA" sz="4000" dirty="0">
                <a:solidFill>
                  <a:schemeClr val="tx1"/>
                </a:solidFill>
              </a:rPr>
              <a:t>говорити надто багато; </a:t>
            </a:r>
            <a:endParaRPr lang="uk-UA" sz="4000" dirty="0" smtClean="0">
              <a:solidFill>
                <a:schemeClr val="tx1"/>
              </a:solidFill>
            </a:endParaRPr>
          </a:p>
          <a:p>
            <a:r>
              <a:rPr lang="uk-UA" sz="4000" dirty="0" smtClean="0">
                <a:solidFill>
                  <a:schemeClr val="tx1"/>
                </a:solidFill>
              </a:rPr>
              <a:t>не </a:t>
            </a:r>
            <a:r>
              <a:rPr lang="uk-UA" sz="4000" dirty="0">
                <a:solidFill>
                  <a:schemeClr val="tx1"/>
                </a:solidFill>
              </a:rPr>
              <a:t>вимагати негайно підкоритися; </a:t>
            </a:r>
            <a:endParaRPr lang="uk-UA" sz="4000" dirty="0" smtClean="0">
              <a:solidFill>
                <a:schemeClr val="tx1"/>
              </a:solidFill>
            </a:endParaRPr>
          </a:p>
          <a:p>
            <a:r>
              <a:rPr lang="uk-UA" sz="4000" dirty="0" smtClean="0">
                <a:solidFill>
                  <a:schemeClr val="tx1"/>
                </a:solidFill>
              </a:rPr>
              <a:t>не </a:t>
            </a:r>
            <a:r>
              <a:rPr lang="uk-UA" sz="4000" dirty="0">
                <a:solidFill>
                  <a:schemeClr val="tx1"/>
                </a:solidFill>
              </a:rPr>
              <a:t>потурати та ін..</a:t>
            </a:r>
            <a:endParaRPr lang="ru-RU" sz="4000" dirty="0">
              <a:solidFill>
                <a:schemeClr val="tx1"/>
              </a:solidFill>
            </a:endParaRPr>
          </a:p>
          <a:p>
            <a:pPr marL="560070" indent="-514350">
              <a:buAutoNum type="arabicPeriod"/>
            </a:pPr>
            <a:endParaRPr lang="uk-UA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58" y="118753"/>
            <a:ext cx="11329060" cy="99752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>
                <a:solidFill>
                  <a:schemeClr val="tx1"/>
                </a:solidFill>
                <a:effectLst/>
              </a:rPr>
              <a:t>Зміст сімейного виховання 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269683" cy="521326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4000" b="1" dirty="0">
                <a:solidFill>
                  <a:schemeClr val="tx1"/>
                </a:solidFill>
              </a:rPr>
              <a:t>Типи сімейного виховання</a:t>
            </a:r>
            <a:r>
              <a:rPr lang="uk-UA" sz="4000" dirty="0">
                <a:solidFill>
                  <a:schemeClr val="tx1"/>
                </a:solidFill>
              </a:rPr>
              <a:t> - своєрідність виховання дитини в сім'ї, що визначається спільністю яких-небудь зовнішніх чи внутрішніх рис та  проявляється на результаті виховання.</a:t>
            </a:r>
            <a:endParaRPr lang="uk-UA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57" y="118752"/>
            <a:ext cx="11495315" cy="1246909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Класифікація типів сімейного виховання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269683" cy="521326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4000" dirty="0">
                <a:solidFill>
                  <a:schemeClr val="tx1"/>
                </a:solidFill>
              </a:rPr>
              <a:t>а) за змістом виховання, що визначає місце вихованця в суспільстві:</a:t>
            </a:r>
          </a:p>
          <a:p>
            <a:pPr marL="45720" indent="0" algn="just">
              <a:buNone/>
            </a:pPr>
            <a:r>
              <a:rPr lang="uk-UA" sz="4000" dirty="0" smtClean="0">
                <a:solidFill>
                  <a:schemeClr val="tx1"/>
                </a:solidFill>
              </a:rPr>
              <a:t>- громадянське виховання; </a:t>
            </a:r>
          </a:p>
          <a:p>
            <a:pPr marL="45720" indent="0" algn="just">
              <a:buNone/>
            </a:pPr>
            <a:r>
              <a:rPr lang="uk-UA" sz="4000" dirty="0" smtClean="0">
                <a:solidFill>
                  <a:schemeClr val="tx1"/>
                </a:solidFill>
              </a:rPr>
              <a:t>- світське виховання;</a:t>
            </a:r>
            <a:endParaRPr lang="uk-UA" sz="40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uk-UA" sz="4000" dirty="0" smtClean="0">
                <a:solidFill>
                  <a:schemeClr val="tx1"/>
                </a:solidFill>
              </a:rPr>
              <a:t>- елітарне виховання;</a:t>
            </a:r>
            <a:endParaRPr lang="uk-UA" sz="40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uk-UA" sz="4000" dirty="0" smtClean="0">
                <a:solidFill>
                  <a:schemeClr val="tx1"/>
                </a:solidFill>
              </a:rPr>
              <a:t>- маргінальне виховання;</a:t>
            </a:r>
          </a:p>
        </p:txBody>
      </p:sp>
    </p:spTree>
    <p:extLst>
      <p:ext uri="{BB962C8B-B14F-4D97-AF65-F5344CB8AC3E}">
        <p14:creationId xmlns:p14="http://schemas.microsoft.com/office/powerpoint/2010/main" val="14075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Мета курсу: </a:t>
            </a:r>
            <a:r>
              <a:rPr lang="uk-UA" sz="3200" dirty="0"/>
              <a:t>ознайомлення студентів з </a:t>
            </a:r>
            <a:r>
              <a:rPr lang="uk-UA" sz="3200" dirty="0" err="1"/>
              <a:t>теоретико-практичними</a:t>
            </a:r>
            <a:r>
              <a:rPr lang="uk-UA" sz="3200" dirty="0"/>
              <a:t> основами педагогіки сімейного виховання та соціально-педагогічної роботи з підвищення педагогічної культури сім’ї. </a:t>
            </a:r>
            <a:endParaRPr lang="ru-RU" sz="3200" dirty="0"/>
          </a:p>
          <a:p>
            <a:r>
              <a:rPr lang="uk-UA" sz="3200" b="1" dirty="0">
                <a:solidFill>
                  <a:srgbClr val="FF0000"/>
                </a:solidFill>
              </a:rPr>
              <a:t>Завдання курсу: </a:t>
            </a:r>
            <a:r>
              <a:rPr lang="uk-UA" sz="3200" dirty="0"/>
              <a:t>сформувати у студентів наукові поняття про теорію і методику сімейного виховання, його цілі та завдання; вивчення прийомів, форм та методів виховання дитини в сім’ї; розвиток аналітичних, комунікативних, організаторських умінь студентів щодо виховання особистості в сім’ї; інтеграція теоретичних знань та практичних умінь студентів у роботу щодо педагогічної культури сім’ї.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656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1330037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Класифікація типів сімейного виховання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269683" cy="521326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4000" dirty="0">
                <a:solidFill>
                  <a:schemeClr val="tx1"/>
                </a:solidFill>
              </a:rPr>
              <a:t>б) </a:t>
            </a:r>
            <a:r>
              <a:rPr lang="ru-RU" sz="4000" dirty="0" smtClean="0">
                <a:solidFill>
                  <a:schemeClr val="tx1"/>
                </a:solidFill>
              </a:rPr>
              <a:t>за </a:t>
            </a:r>
            <a:r>
              <a:rPr lang="ru-RU" sz="4000" dirty="0" err="1" smtClean="0">
                <a:solidFill>
                  <a:schemeClr val="tx1"/>
                </a:solidFill>
              </a:rPr>
              <a:t>соціальним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призначенням</a:t>
            </a:r>
            <a:r>
              <a:rPr lang="ru-RU" sz="4000" dirty="0">
                <a:solidFill>
                  <a:schemeClr val="tx1"/>
                </a:solidFill>
              </a:rPr>
              <a:t>:</a:t>
            </a:r>
          </a:p>
          <a:p>
            <a:pPr marL="45720" indent="0" algn="just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- </a:t>
            </a:r>
            <a:r>
              <a:rPr lang="ru-RU" sz="4000" dirty="0" err="1" smtClean="0">
                <a:solidFill>
                  <a:schemeClr val="tx1"/>
                </a:solidFill>
              </a:rPr>
              <a:t>національне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4000" dirty="0" smtClean="0">
                <a:solidFill>
                  <a:schemeClr val="tx1"/>
                </a:solidFill>
              </a:rPr>
              <a:t>;</a:t>
            </a:r>
            <a:endParaRPr lang="ru-RU" sz="40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- </a:t>
            </a:r>
            <a:r>
              <a:rPr lang="ru-RU" sz="4000" dirty="0" err="1" smtClean="0">
                <a:solidFill>
                  <a:schemeClr val="tx1"/>
                </a:solidFill>
              </a:rPr>
              <a:t>релігійне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(</a:t>
            </a:r>
            <a:r>
              <a:rPr lang="ru-RU" sz="4000" dirty="0" err="1">
                <a:solidFill>
                  <a:schemeClr val="tx1"/>
                </a:solidFill>
              </a:rPr>
              <a:t>конфесійне</a:t>
            </a:r>
            <a:r>
              <a:rPr lang="ru-RU" sz="4000" dirty="0">
                <a:solidFill>
                  <a:schemeClr val="tx1"/>
                </a:solidFill>
              </a:rPr>
              <a:t>) </a:t>
            </a:r>
            <a:r>
              <a:rPr lang="ru-RU" sz="40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4000" dirty="0" smtClean="0">
                <a:solidFill>
                  <a:schemeClr val="tx1"/>
                </a:solidFill>
              </a:rPr>
              <a:t>;</a:t>
            </a:r>
            <a:endParaRPr lang="ru-RU" sz="40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-</a:t>
            </a:r>
            <a:r>
              <a:rPr lang="ru-RU" sz="4000" dirty="0" err="1" smtClean="0">
                <a:solidFill>
                  <a:schemeClr val="tx1"/>
                </a:solidFill>
              </a:rPr>
              <a:t>інтегральне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виховання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4000" dirty="0" smtClean="0">
                <a:solidFill>
                  <a:schemeClr val="tx1"/>
                </a:solidFill>
              </a:rPr>
              <a:t>;</a:t>
            </a:r>
            <a:endParaRPr lang="ru-RU" sz="40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- </a:t>
            </a:r>
            <a:r>
              <a:rPr lang="ru-RU" sz="4000" dirty="0" err="1" smtClean="0">
                <a:solidFill>
                  <a:schemeClr val="tx1"/>
                </a:solidFill>
              </a:rPr>
              <a:t>класове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виховання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4000" dirty="0" smtClean="0">
                <a:solidFill>
                  <a:schemeClr val="tx1"/>
                </a:solidFill>
              </a:rPr>
              <a:t>;</a:t>
            </a:r>
            <a:endParaRPr lang="ru-RU" sz="40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- </a:t>
            </a:r>
            <a:r>
              <a:rPr lang="ru-RU" sz="4000" dirty="0" err="1" smtClean="0">
                <a:solidFill>
                  <a:schemeClr val="tx1"/>
                </a:solidFill>
              </a:rPr>
              <a:t>партійне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4000" dirty="0" smtClean="0">
                <a:solidFill>
                  <a:schemeClr val="tx1"/>
                </a:solidFill>
              </a:rPr>
              <a:t>; </a:t>
            </a:r>
            <a:endParaRPr lang="uk-UA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1330037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Класифікація типів сімейного виховання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в) за стилем </a:t>
            </a:r>
            <a:r>
              <a:rPr lang="ru-RU" sz="2800" dirty="0" err="1">
                <a:solidFill>
                  <a:schemeClr val="tx1"/>
                </a:solidFill>
              </a:rPr>
              <a:t>сімейного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виховання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що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сприяє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формуванню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своєрідності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характерологічних</a:t>
            </a:r>
            <a:r>
              <a:rPr lang="ru-RU" sz="2800" dirty="0">
                <a:solidFill>
                  <a:schemeClr val="tx1"/>
                </a:solidFill>
              </a:rPr>
              <a:t> рис </a:t>
            </a:r>
            <a:r>
              <a:rPr lang="ru-RU" sz="2800" dirty="0" err="1">
                <a:solidFill>
                  <a:schemeClr val="tx1"/>
                </a:solidFill>
              </a:rPr>
              <a:t>вихованця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способу </a:t>
            </a:r>
            <a:r>
              <a:rPr lang="ru-RU" sz="2800" dirty="0" err="1">
                <a:solidFill>
                  <a:schemeClr val="tx1"/>
                </a:solidFill>
              </a:rPr>
              <a:t>взаємодії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між</a:t>
            </a:r>
            <a:r>
              <a:rPr lang="ru-RU" sz="2800" dirty="0">
                <a:solidFill>
                  <a:schemeClr val="tx1"/>
                </a:solidFill>
              </a:rPr>
              <a:t> батьками і </a:t>
            </a:r>
            <a:r>
              <a:rPr lang="ru-RU" sz="2800" dirty="0" err="1" smtClean="0">
                <a:solidFill>
                  <a:schemeClr val="tx1"/>
                </a:solidFill>
              </a:rPr>
              <a:t>дітьми</a:t>
            </a:r>
            <a:r>
              <a:rPr lang="ru-RU" sz="2800" dirty="0" smtClean="0">
                <a:solidFill>
                  <a:schemeClr val="tx1"/>
                </a:solidFill>
              </a:rPr>
              <a:t>:</a:t>
            </a:r>
            <a:endParaRPr lang="ru-RU" sz="28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авторитарне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,</a:t>
            </a: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анархічне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гуманістичне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  <a:endParaRPr lang="ru-RU" sz="24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демократичний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  <a:endParaRPr lang="ru-RU" sz="24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інфернальне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  <a:endParaRPr lang="ru-RU" sz="24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ліберальне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  <a:endParaRPr lang="ru-RU" sz="2400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плюралістичне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прагматичне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           - </a:t>
            </a:r>
            <a:r>
              <a:rPr lang="ru-RU" sz="2400" dirty="0" err="1" smtClean="0">
                <a:solidFill>
                  <a:schemeClr val="tx1"/>
                </a:solidFill>
              </a:rPr>
              <a:t>творче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  <a:endParaRPr lang="uk-UA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1330037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Класифікація типів сімейного виховання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just">
              <a:buNone/>
            </a:pPr>
            <a:r>
              <a:rPr lang="ru-RU" sz="3200" dirty="0">
                <a:solidFill>
                  <a:schemeClr val="tx1"/>
                </a:solidFill>
              </a:rPr>
              <a:t>г) за </a:t>
            </a:r>
            <a:r>
              <a:rPr lang="ru-RU" sz="3200" dirty="0" err="1">
                <a:solidFill>
                  <a:schemeClr val="tx1"/>
                </a:solidFill>
              </a:rPr>
              <a:t>спрямованістю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змісту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</a:p>
          <a:p>
            <a:pPr marL="45720" indent="0" algn="just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- </a:t>
            </a:r>
            <a:r>
              <a:rPr lang="ru-RU" sz="3200" dirty="0" err="1" smtClean="0">
                <a:solidFill>
                  <a:schemeClr val="tx1"/>
                </a:solidFill>
              </a:rPr>
              <a:t>фізичне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 smtClean="0">
                <a:solidFill>
                  <a:schemeClr val="tx1"/>
                </a:solidFill>
              </a:rPr>
              <a:t>розумове</a:t>
            </a:r>
            <a:r>
              <a:rPr lang="ru-RU" sz="3200" dirty="0" smtClean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національне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естетичне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духовне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моральне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цивільне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економічне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правове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 smtClean="0">
                <a:solidFill>
                  <a:schemeClr val="tx1"/>
                </a:solidFill>
              </a:rPr>
              <a:t>статеве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екологічне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трудове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етичне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виховання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дітей</a:t>
            </a:r>
            <a:r>
              <a:rPr lang="ru-RU" sz="3200" dirty="0">
                <a:solidFill>
                  <a:schemeClr val="tx1"/>
                </a:solidFill>
              </a:rPr>
              <a:t>.</a:t>
            </a:r>
            <a:endParaRPr lang="uk-UA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938151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Періоди </a:t>
            </a:r>
            <a:r>
              <a:rPr lang="uk-UA" sz="4400" dirty="0">
                <a:solidFill>
                  <a:schemeClr val="tx1"/>
                </a:solidFill>
                <a:effectLst/>
              </a:rPr>
              <a:t>розвитку сімейного виховання 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just">
              <a:buNone/>
            </a:pPr>
            <a:r>
              <a:rPr lang="en-AU" sz="2800" dirty="0" smtClean="0">
                <a:solidFill>
                  <a:schemeClr val="tx1"/>
                </a:solidFill>
              </a:rPr>
              <a:t>VI-IX </a:t>
            </a:r>
            <a:r>
              <a:rPr lang="uk-UA" sz="2800" dirty="0">
                <a:solidFill>
                  <a:schemeClr val="tx1"/>
                </a:solidFill>
              </a:rPr>
              <a:t>ст. у древніх слов'янських </a:t>
            </a:r>
            <a:r>
              <a:rPr lang="uk-UA" sz="2800" dirty="0" smtClean="0">
                <a:solidFill>
                  <a:schemeClr val="tx1"/>
                </a:solidFill>
              </a:rPr>
              <a:t>племен </a:t>
            </a:r>
            <a:r>
              <a:rPr lang="uk-UA" sz="2800" dirty="0">
                <a:solidFill>
                  <a:schemeClr val="tx1"/>
                </a:solidFill>
              </a:rPr>
              <a:t>стали зароджуватися елементи </a:t>
            </a:r>
            <a:r>
              <a:rPr lang="uk-UA" sz="2800" dirty="0" smtClean="0">
                <a:solidFill>
                  <a:schemeClr val="tx1"/>
                </a:solidFill>
              </a:rPr>
              <a:t>наставницької діяльності.</a:t>
            </a:r>
            <a:r>
              <a:rPr lang="uk-UA" sz="2800" dirty="0">
                <a:solidFill>
                  <a:schemeClr val="tx1"/>
                </a:solidFill>
              </a:rPr>
              <a:t> </a:t>
            </a:r>
            <a:endParaRPr lang="uk-UA" sz="2800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в VI-VII ст. у </a:t>
            </a:r>
            <a:r>
              <a:rPr lang="ru-RU" sz="2800" dirty="0" err="1">
                <a:solidFill>
                  <a:schemeClr val="tx1"/>
                </a:solidFill>
              </a:rPr>
              <a:t>східних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слов'ян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2800" dirty="0" smtClean="0">
                <a:solidFill>
                  <a:schemeClr val="tx1"/>
                </a:solidFill>
              </a:rPr>
              <a:t> через </a:t>
            </a:r>
            <a:r>
              <a:rPr lang="ru-RU" sz="2800" dirty="0" err="1" smtClean="0">
                <a:solidFill>
                  <a:schemeClr val="tx1"/>
                </a:solidFill>
              </a:rPr>
              <a:t>позасімейні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форми</a:t>
            </a:r>
            <a:r>
              <a:rPr lang="ru-RU" sz="2800" dirty="0">
                <a:solidFill>
                  <a:schemeClr val="tx1"/>
                </a:solidFill>
              </a:rPr>
              <a:t>: </a:t>
            </a:r>
            <a:r>
              <a:rPr lang="ru-RU" sz="2800" dirty="0" err="1" smtClean="0">
                <a:solidFill>
                  <a:schemeClr val="tx1"/>
                </a:solidFill>
              </a:rPr>
              <a:t>дядьків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кумівство</a:t>
            </a:r>
            <a:r>
              <a:rPr lang="ru-RU" sz="2800" dirty="0">
                <a:solidFill>
                  <a:schemeClr val="tx1"/>
                </a:solidFill>
              </a:rPr>
              <a:t> і </a:t>
            </a:r>
            <a:r>
              <a:rPr lang="ru-RU" sz="2800" dirty="0" smtClean="0">
                <a:solidFill>
                  <a:schemeClr val="tx1"/>
                </a:solidFill>
              </a:rPr>
              <a:t>«</a:t>
            </a:r>
            <a:r>
              <a:rPr lang="ru-RU" sz="2800" dirty="0" err="1" smtClean="0">
                <a:solidFill>
                  <a:schemeClr val="tx1"/>
                </a:solidFill>
              </a:rPr>
              <a:t>будинки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молоді</a:t>
            </a:r>
            <a:r>
              <a:rPr lang="ru-RU" sz="2800" dirty="0" smtClean="0">
                <a:solidFill>
                  <a:schemeClr val="tx1"/>
                </a:solidFill>
              </a:rPr>
              <a:t>».</a:t>
            </a:r>
          </a:p>
          <a:p>
            <a:pPr marL="45720" indent="0" algn="just">
              <a:buNone/>
            </a:pPr>
            <a:r>
              <a:rPr lang="ru-RU" sz="2800" dirty="0" err="1" smtClean="0">
                <a:solidFill>
                  <a:schemeClr val="tx1"/>
                </a:solidFill>
              </a:rPr>
              <a:t>Сім'я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з VIII ст. перестала </a:t>
            </a:r>
            <a:r>
              <a:rPr lang="ru-RU" sz="2800" dirty="0" err="1">
                <a:solidFill>
                  <a:schemeClr val="tx1"/>
                </a:solidFill>
              </a:rPr>
              <a:t>віддавати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своїх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дітей</a:t>
            </a:r>
            <a:r>
              <a:rPr lang="ru-RU" sz="2800" dirty="0">
                <a:solidFill>
                  <a:schemeClr val="tx1"/>
                </a:solidFill>
              </a:rPr>
              <a:t> на </a:t>
            </a:r>
            <a:r>
              <a:rPr lang="ru-RU" sz="2800" dirty="0" err="1">
                <a:solidFill>
                  <a:schemeClr val="tx1"/>
                </a:solidFill>
              </a:rPr>
              <a:t>виховання</a:t>
            </a:r>
            <a:r>
              <a:rPr lang="ru-RU" sz="2800" dirty="0">
                <a:solidFill>
                  <a:schemeClr val="tx1"/>
                </a:solidFill>
              </a:rPr>
              <a:t> в </a:t>
            </a:r>
            <a:r>
              <a:rPr lang="ru-RU" sz="2800" dirty="0" err="1">
                <a:solidFill>
                  <a:schemeClr val="tx1"/>
                </a:solidFill>
              </a:rPr>
              <a:t>інші</a:t>
            </a:r>
            <a:r>
              <a:rPr lang="ru-RU" sz="2800" dirty="0">
                <a:solidFill>
                  <a:schemeClr val="tx1"/>
                </a:solidFill>
              </a:rPr>
              <a:t> руки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pPr marL="45720" indent="0" algn="just">
              <a:buNone/>
            </a:pPr>
            <a:r>
              <a:rPr lang="uk-UA" sz="2800" dirty="0" smtClean="0">
                <a:solidFill>
                  <a:schemeClr val="tx1"/>
                </a:solidFill>
              </a:rPr>
              <a:t>У </a:t>
            </a:r>
            <a:r>
              <a:rPr lang="uk-UA" sz="2800" dirty="0">
                <a:solidFill>
                  <a:schemeClr val="tx1"/>
                </a:solidFill>
              </a:rPr>
              <a:t>феодальної Русі </a:t>
            </a:r>
            <a:r>
              <a:rPr lang="uk-UA" sz="2800" dirty="0" smtClean="0">
                <a:solidFill>
                  <a:schemeClr val="tx1"/>
                </a:solidFill>
              </a:rPr>
              <a:t>система </a:t>
            </a:r>
            <a:r>
              <a:rPr lang="uk-UA" sz="2800" dirty="0">
                <a:solidFill>
                  <a:schemeClr val="tx1"/>
                </a:solidFill>
              </a:rPr>
              <a:t>навчання, типова для країн Західної Європи, що отримала назву «семи вільних мистецтв». Вивчення філософії, астрономії, геометрії, граматики, </a:t>
            </a:r>
            <a:r>
              <a:rPr lang="uk-UA" sz="2800" dirty="0" smtClean="0">
                <a:solidFill>
                  <a:schemeClr val="tx1"/>
                </a:solidFill>
              </a:rPr>
              <a:t>діалектики, </a:t>
            </a:r>
            <a:r>
              <a:rPr lang="uk-UA" sz="2800" dirty="0">
                <a:solidFill>
                  <a:schemeClr val="tx1"/>
                </a:solidFill>
              </a:rPr>
              <a:t>риторики, музики дозволяло дітям княжих </a:t>
            </a:r>
            <a:r>
              <a:rPr lang="uk-UA" sz="2800" dirty="0" err="1" smtClean="0">
                <a:solidFill>
                  <a:schemeClr val="tx1"/>
                </a:solidFill>
              </a:rPr>
              <a:t>родов</a:t>
            </a:r>
            <a:r>
              <a:rPr lang="uk-UA" sz="2800" dirty="0">
                <a:solidFill>
                  <a:schemeClr val="tx1"/>
                </a:solidFill>
              </a:rPr>
              <a:t>, </a:t>
            </a:r>
            <a:r>
              <a:rPr lang="uk-UA" sz="2800" dirty="0" err="1" smtClean="0">
                <a:solidFill>
                  <a:schemeClr val="tx1"/>
                </a:solidFill>
              </a:rPr>
              <a:t>боярів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r>
              <a:rPr lang="uk-UA" sz="2800" dirty="0">
                <a:solidFill>
                  <a:schemeClr val="tx1"/>
                </a:solidFill>
              </a:rPr>
              <a:t>і воєводства отримувати </a:t>
            </a:r>
            <a:r>
              <a:rPr lang="uk-UA" sz="2800" dirty="0" smtClean="0">
                <a:solidFill>
                  <a:schemeClr val="tx1"/>
                </a:solidFill>
              </a:rPr>
              <a:t>всебічну освіту. </a:t>
            </a:r>
          </a:p>
        </p:txBody>
      </p:sp>
    </p:spTree>
    <p:extLst>
      <p:ext uri="{BB962C8B-B14F-4D97-AF65-F5344CB8AC3E}">
        <p14:creationId xmlns:p14="http://schemas.microsoft.com/office/powerpoint/2010/main" val="19181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938151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Періоди </a:t>
            </a:r>
            <a:r>
              <a:rPr lang="uk-UA" sz="4400" dirty="0">
                <a:solidFill>
                  <a:schemeClr val="tx1"/>
                </a:solidFill>
                <a:effectLst/>
              </a:rPr>
              <a:t>розвитку сімейного виховання 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just">
              <a:buNone/>
            </a:pPr>
            <a:r>
              <a:rPr lang="uk-UA" sz="3200" b="1" dirty="0" err="1" smtClean="0">
                <a:solidFill>
                  <a:schemeClr val="tx1"/>
                </a:solidFill>
              </a:rPr>
              <a:t>Кормільство</a:t>
            </a:r>
            <a:r>
              <a:rPr lang="uk-UA" sz="3200" dirty="0" smtClean="0">
                <a:solidFill>
                  <a:schemeClr val="tx1"/>
                </a:solidFill>
              </a:rPr>
              <a:t> </a:t>
            </a:r>
            <a:r>
              <a:rPr lang="uk-UA" sz="3200" dirty="0">
                <a:solidFill>
                  <a:schemeClr val="tx1"/>
                </a:solidFill>
              </a:rPr>
              <a:t>- соціально-педагогічне </a:t>
            </a:r>
            <a:r>
              <a:rPr lang="uk-UA" sz="3200" dirty="0" smtClean="0">
                <a:solidFill>
                  <a:schemeClr val="tx1"/>
                </a:solidFill>
              </a:rPr>
              <a:t>явище </a:t>
            </a:r>
            <a:r>
              <a:rPr lang="uk-UA" sz="3200" dirty="0">
                <a:solidFill>
                  <a:schemeClr val="tx1"/>
                </a:solidFill>
              </a:rPr>
              <a:t>на Русі Х-ХІ ст. </a:t>
            </a:r>
            <a:r>
              <a:rPr lang="uk-UA" sz="3200" dirty="0" smtClean="0">
                <a:solidFill>
                  <a:schemeClr val="tx1"/>
                </a:solidFill>
              </a:rPr>
              <a:t>– це наставництво </a:t>
            </a:r>
            <a:r>
              <a:rPr lang="uk-UA" sz="3200" dirty="0">
                <a:solidFill>
                  <a:schemeClr val="tx1"/>
                </a:solidFill>
              </a:rPr>
              <a:t>і відповідальність за моральне, духовне та </a:t>
            </a:r>
            <a:r>
              <a:rPr lang="uk-UA" sz="3200" dirty="0" err="1" smtClean="0">
                <a:solidFill>
                  <a:schemeClr val="tx1"/>
                </a:solidFill>
              </a:rPr>
              <a:t>фізічне</a:t>
            </a:r>
            <a:r>
              <a:rPr lang="uk-UA" sz="3200" dirty="0" smtClean="0">
                <a:solidFill>
                  <a:schemeClr val="tx1"/>
                </a:solidFill>
              </a:rPr>
              <a:t> </a:t>
            </a:r>
            <a:r>
              <a:rPr lang="uk-UA" sz="3200" dirty="0">
                <a:solidFill>
                  <a:schemeClr val="tx1"/>
                </a:solidFill>
              </a:rPr>
              <a:t>виховання молодих княжичів. Нерідко залишаючи родину у віці 4-5 років, діти поручилися особам, близьким до князівського роду, з числа знатних і </a:t>
            </a:r>
            <a:r>
              <a:rPr lang="uk-UA" sz="3200" dirty="0" smtClean="0">
                <a:solidFill>
                  <a:schemeClr val="tx1"/>
                </a:solidFill>
              </a:rPr>
              <a:t>благочестивих</a:t>
            </a:r>
            <a:r>
              <a:rPr lang="uk-UA" sz="3200" dirty="0">
                <a:solidFill>
                  <a:schemeClr val="tx1"/>
                </a:solidFill>
              </a:rPr>
              <a:t>. «Годувальники» до певного віку княжичів </a:t>
            </a:r>
            <a:r>
              <a:rPr lang="uk-UA" sz="3200" dirty="0" smtClean="0">
                <a:solidFill>
                  <a:schemeClr val="tx1"/>
                </a:solidFill>
              </a:rPr>
              <a:t>виконували </a:t>
            </a:r>
            <a:r>
              <a:rPr lang="uk-UA" sz="3200" dirty="0">
                <a:solidFill>
                  <a:schemeClr val="tx1"/>
                </a:solidFill>
              </a:rPr>
              <a:t>роль регентів, управляли удільним князівством і залучали своїх вихованців до вирішення </a:t>
            </a:r>
            <a:r>
              <a:rPr lang="uk-UA" sz="3200" dirty="0" smtClean="0">
                <a:solidFill>
                  <a:schemeClr val="tx1"/>
                </a:solidFill>
              </a:rPr>
              <a:t>державних </a:t>
            </a:r>
            <a:r>
              <a:rPr lang="uk-UA" sz="3200" dirty="0">
                <a:solidFill>
                  <a:schemeClr val="tx1"/>
                </a:solidFill>
              </a:rPr>
              <a:t>справ.</a:t>
            </a:r>
          </a:p>
        </p:txBody>
      </p:sp>
    </p:spTree>
    <p:extLst>
      <p:ext uri="{BB962C8B-B14F-4D97-AF65-F5344CB8AC3E}">
        <p14:creationId xmlns:p14="http://schemas.microsoft.com/office/powerpoint/2010/main" val="11724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938151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Періоди </a:t>
            </a:r>
            <a:r>
              <a:rPr lang="uk-UA" sz="4400" dirty="0">
                <a:solidFill>
                  <a:schemeClr val="tx1"/>
                </a:solidFill>
                <a:effectLst/>
              </a:rPr>
              <a:t>розвитку сімейного виховання 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just">
              <a:buNone/>
            </a:pPr>
            <a:r>
              <a:rPr lang="ru-RU" sz="3200" b="1" dirty="0" err="1" smtClean="0">
                <a:solidFill>
                  <a:schemeClr val="tx1"/>
                </a:solidFill>
              </a:rPr>
              <a:t>Кумівство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(з </a:t>
            </a:r>
            <a:r>
              <a:rPr lang="ru-RU" sz="3200" b="1" dirty="0">
                <a:solidFill>
                  <a:schemeClr val="tx1"/>
                </a:solidFill>
              </a:rPr>
              <a:t>приходом на Русь </a:t>
            </a:r>
            <a:r>
              <a:rPr lang="ru-RU" sz="3200" b="1" dirty="0" err="1" smtClean="0">
                <a:solidFill>
                  <a:schemeClr val="tx1"/>
                </a:solidFill>
              </a:rPr>
              <a:t>християнства</a:t>
            </a:r>
            <a:r>
              <a:rPr lang="ru-RU" sz="3200" b="1" dirty="0" smtClean="0">
                <a:solidFill>
                  <a:schemeClr val="tx1"/>
                </a:solidFill>
              </a:rPr>
              <a:t>) – </a:t>
            </a:r>
            <a:r>
              <a:rPr lang="ru-RU" sz="3200" dirty="0" err="1" smtClean="0">
                <a:solidFill>
                  <a:schemeClr val="tx1"/>
                </a:solidFill>
              </a:rPr>
              <a:t>це</a:t>
            </a:r>
            <a:r>
              <a:rPr lang="ru-RU" sz="3200" dirty="0" smtClean="0">
                <a:solidFill>
                  <a:schemeClr val="tx1"/>
                </a:solidFill>
              </a:rPr>
              <a:t>  </a:t>
            </a:r>
            <a:r>
              <a:rPr lang="ru-RU" sz="3200" dirty="0" err="1" smtClean="0">
                <a:solidFill>
                  <a:schemeClr val="tx1"/>
                </a:solidFill>
              </a:rPr>
              <a:t>явище</a:t>
            </a:r>
            <a:r>
              <a:rPr lang="ru-RU" sz="3200" dirty="0" smtClean="0">
                <a:solidFill>
                  <a:schemeClr val="tx1"/>
                </a:solidFill>
              </a:rPr>
              <a:t>, коли </a:t>
            </a:r>
            <a:r>
              <a:rPr lang="ru-RU" sz="3200" dirty="0" err="1" smtClean="0">
                <a:solidFill>
                  <a:schemeClr val="tx1"/>
                </a:solidFill>
              </a:rPr>
              <a:t>функції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вихователів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перекладені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на </a:t>
            </a:r>
            <a:r>
              <a:rPr lang="ru-RU" sz="3200" dirty="0" err="1" smtClean="0">
                <a:solidFill>
                  <a:schemeClr val="tx1"/>
                </a:solidFill>
              </a:rPr>
              <a:t>священнослужителів</a:t>
            </a:r>
            <a:r>
              <a:rPr lang="ru-RU" sz="3200" dirty="0" smtClean="0">
                <a:solidFill>
                  <a:schemeClr val="tx1"/>
                </a:solidFill>
              </a:rPr>
              <a:t>; Кум </a:t>
            </a:r>
            <a:r>
              <a:rPr lang="ru-RU" sz="3200" dirty="0">
                <a:solidFill>
                  <a:schemeClr val="tx1"/>
                </a:solidFill>
              </a:rPr>
              <a:t>при </a:t>
            </a:r>
            <a:r>
              <a:rPr lang="ru-RU" sz="3200" dirty="0" err="1">
                <a:solidFill>
                  <a:schemeClr val="tx1"/>
                </a:solidFill>
              </a:rPr>
              <a:t>хрещенні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дитини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називався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«</a:t>
            </a:r>
            <a:r>
              <a:rPr lang="ru-RU" sz="3200" dirty="0" err="1">
                <a:solidFill>
                  <a:schemeClr val="tx1"/>
                </a:solidFill>
              </a:rPr>
              <a:t>хрещеним</a:t>
            </a:r>
            <a:r>
              <a:rPr lang="ru-RU" sz="3200" dirty="0">
                <a:solidFill>
                  <a:schemeClr val="tx1"/>
                </a:solidFill>
              </a:rPr>
              <a:t>» і </a:t>
            </a:r>
            <a:r>
              <a:rPr lang="ru-RU" sz="3200" dirty="0" err="1">
                <a:solidFill>
                  <a:schemeClr val="tx1"/>
                </a:solidFill>
              </a:rPr>
              <a:t>вважався</a:t>
            </a:r>
            <a:r>
              <a:rPr lang="ru-RU" sz="3200" dirty="0">
                <a:solidFill>
                  <a:schemeClr val="tx1"/>
                </a:solidFill>
              </a:rPr>
              <a:t> з </a:t>
            </a:r>
            <a:r>
              <a:rPr lang="ru-RU" sz="3200" dirty="0" err="1">
                <a:solidFill>
                  <a:schemeClr val="tx1"/>
                </a:solidFill>
              </a:rPr>
              <a:t>тієї</a:t>
            </a:r>
            <a:r>
              <a:rPr lang="ru-RU" sz="3200" dirty="0">
                <a:solidFill>
                  <a:schemeClr val="tx1"/>
                </a:solidFill>
              </a:rPr>
              <a:t> пори другим </a:t>
            </a:r>
            <a:r>
              <a:rPr lang="ru-RU" sz="3200" dirty="0" err="1">
                <a:solidFill>
                  <a:schemeClr val="tx1"/>
                </a:solidFill>
              </a:rPr>
              <a:t>батьком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шанувався</a:t>
            </a:r>
            <a:r>
              <a:rPr lang="ru-RU" sz="3200" dirty="0">
                <a:solidFill>
                  <a:schemeClr val="tx1"/>
                </a:solidFill>
              </a:rPr>
              <a:t> і </a:t>
            </a:r>
            <a:r>
              <a:rPr lang="ru-RU" sz="3200" dirty="0" err="1">
                <a:solidFill>
                  <a:schemeClr val="tx1"/>
                </a:solidFill>
              </a:rPr>
              <a:t>був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шанований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хрещеником</a:t>
            </a:r>
            <a:r>
              <a:rPr lang="ru-RU" sz="3200" dirty="0" smtClean="0">
                <a:solidFill>
                  <a:schemeClr val="tx1"/>
                </a:solidFill>
              </a:rPr>
              <a:t>, </a:t>
            </a:r>
            <a:r>
              <a:rPr lang="ru-RU" sz="3200" dirty="0" err="1" smtClean="0">
                <a:solidFill>
                  <a:schemeClr val="tx1"/>
                </a:solidFill>
              </a:rPr>
              <a:t>ніс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відповідальність</a:t>
            </a:r>
            <a:r>
              <a:rPr lang="ru-RU" sz="3200" dirty="0">
                <a:solidFill>
                  <a:schemeClr val="tx1"/>
                </a:solidFill>
              </a:rPr>
              <a:t> за </a:t>
            </a:r>
            <a:r>
              <a:rPr lang="ru-RU" sz="3200" dirty="0" err="1">
                <a:solidFill>
                  <a:schemeClr val="tx1"/>
                </a:solidFill>
              </a:rPr>
              <a:t>майбутнє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свого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вихованця</a:t>
            </a:r>
            <a:r>
              <a:rPr lang="ru-RU" sz="3200" dirty="0" smtClean="0">
                <a:solidFill>
                  <a:schemeClr val="tx1"/>
                </a:solidFill>
              </a:rPr>
              <a:t> перед </a:t>
            </a:r>
            <a:r>
              <a:rPr lang="ru-RU" sz="3200" dirty="0">
                <a:solidFill>
                  <a:schemeClr val="tx1"/>
                </a:solidFill>
              </a:rPr>
              <a:t>Богом і </a:t>
            </a:r>
            <a:r>
              <a:rPr lang="ru-RU" sz="3200" dirty="0" smtClean="0">
                <a:solidFill>
                  <a:schemeClr val="tx1"/>
                </a:solidFill>
              </a:rPr>
              <a:t>людьми, </a:t>
            </a:r>
            <a:r>
              <a:rPr lang="ru-RU" sz="3200" dirty="0">
                <a:solidFill>
                  <a:schemeClr val="tx1"/>
                </a:solidFill>
              </a:rPr>
              <a:t>а </a:t>
            </a:r>
            <a:r>
              <a:rPr lang="ru-RU" sz="3200" dirty="0" smtClean="0">
                <a:solidFill>
                  <a:schemeClr val="tx1"/>
                </a:solidFill>
              </a:rPr>
              <a:t>у </a:t>
            </a:r>
            <a:r>
              <a:rPr lang="ru-RU" sz="3200" dirty="0" err="1">
                <a:solidFill>
                  <a:schemeClr val="tx1"/>
                </a:solidFill>
              </a:rPr>
              <a:t>разі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втрати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батьків</a:t>
            </a:r>
            <a:r>
              <a:rPr lang="ru-RU" sz="3200" dirty="0">
                <a:solidFill>
                  <a:schemeClr val="tx1"/>
                </a:solidFill>
              </a:rPr>
              <a:t> - </a:t>
            </a:r>
            <a:r>
              <a:rPr lang="ru-RU" sz="3200" dirty="0" err="1">
                <a:solidFill>
                  <a:schemeClr val="tx1"/>
                </a:solidFill>
              </a:rPr>
              <a:t>заміняв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їх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беручи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хрещеника</a:t>
            </a:r>
            <a:r>
              <a:rPr lang="ru-RU" sz="3200" dirty="0">
                <a:solidFill>
                  <a:schemeClr val="tx1"/>
                </a:solidFill>
              </a:rPr>
              <a:t> до себе в </a:t>
            </a:r>
            <a:r>
              <a:rPr lang="ru-RU" sz="3200" dirty="0" err="1">
                <a:solidFill>
                  <a:schemeClr val="tx1"/>
                </a:solidFill>
              </a:rPr>
              <a:t>будинок</a:t>
            </a:r>
            <a:r>
              <a:rPr lang="ru-RU" sz="3200" dirty="0">
                <a:solidFill>
                  <a:schemeClr val="tx1"/>
                </a:solidFill>
              </a:rPr>
              <a:t> як </a:t>
            </a:r>
            <a:r>
              <a:rPr lang="ru-RU" sz="3200" dirty="0" err="1">
                <a:solidFill>
                  <a:schemeClr val="tx1"/>
                </a:solidFill>
              </a:rPr>
              <a:t>рідного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сина</a:t>
            </a:r>
            <a:r>
              <a:rPr lang="ru-RU" sz="3200" dirty="0">
                <a:solidFill>
                  <a:schemeClr val="tx1"/>
                </a:solidFill>
              </a:rPr>
              <a:t>.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938151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Періоди </a:t>
            </a:r>
            <a:r>
              <a:rPr lang="uk-UA" sz="4400" dirty="0">
                <a:solidFill>
                  <a:schemeClr val="tx1"/>
                </a:solidFill>
                <a:effectLst/>
              </a:rPr>
              <a:t>розвитку сімейного виховання 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just">
              <a:buNone/>
            </a:pPr>
            <a:r>
              <a:rPr lang="uk-UA" sz="3200" dirty="0" smtClean="0">
                <a:solidFill>
                  <a:schemeClr val="tx1"/>
                </a:solidFill>
              </a:rPr>
              <a:t>	Закони </a:t>
            </a:r>
            <a:r>
              <a:rPr lang="uk-UA" sz="3200" dirty="0">
                <a:solidFill>
                  <a:schemeClr val="tx1"/>
                </a:solidFill>
              </a:rPr>
              <a:t>сімейного виховання, викладені в «</a:t>
            </a:r>
            <a:r>
              <a:rPr lang="uk-UA" sz="3200" dirty="0" err="1" smtClean="0">
                <a:solidFill>
                  <a:schemeClr val="tx1"/>
                </a:solidFill>
              </a:rPr>
              <a:t>Домостроє</a:t>
            </a:r>
            <a:r>
              <a:rPr lang="uk-UA" sz="3200" dirty="0" smtClean="0">
                <a:solidFill>
                  <a:schemeClr val="tx1"/>
                </a:solidFill>
              </a:rPr>
              <a:t>», </a:t>
            </a:r>
            <a:r>
              <a:rPr lang="uk-UA" sz="3200" dirty="0">
                <a:solidFill>
                  <a:schemeClr val="tx1"/>
                </a:solidFill>
              </a:rPr>
              <a:t>відрізнялися строгістю</a:t>
            </a:r>
            <a:r>
              <a:rPr lang="uk-UA" sz="3200" dirty="0" smtClean="0">
                <a:solidFill>
                  <a:schemeClr val="tx1"/>
                </a:solidFill>
              </a:rPr>
              <a:t>.</a:t>
            </a:r>
            <a:r>
              <a:rPr lang="uk-UA" sz="3200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Зміст </a:t>
            </a:r>
            <a:r>
              <a:rPr lang="uk-UA" sz="3200" dirty="0">
                <a:solidFill>
                  <a:schemeClr val="tx1"/>
                </a:solidFill>
              </a:rPr>
              <a:t>«Домострою» </a:t>
            </a:r>
            <a:r>
              <a:rPr lang="uk-UA" sz="3200" dirty="0" smtClean="0">
                <a:solidFill>
                  <a:schemeClr val="tx1"/>
                </a:solidFill>
              </a:rPr>
              <a:t>як пам'ятник </a:t>
            </a:r>
            <a:r>
              <a:rPr lang="uk-UA" sz="3200" dirty="0">
                <a:solidFill>
                  <a:schemeClr val="tx1"/>
                </a:solidFill>
              </a:rPr>
              <a:t>давньоруської побутової </a:t>
            </a:r>
            <a:r>
              <a:rPr lang="uk-UA" sz="3200" dirty="0" smtClean="0">
                <a:solidFill>
                  <a:schemeClr val="tx1"/>
                </a:solidFill>
              </a:rPr>
              <a:t>культури.</a:t>
            </a:r>
          </a:p>
          <a:p>
            <a:pPr marL="45720" indent="0" algn="just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	18 </a:t>
            </a:r>
            <a:r>
              <a:rPr lang="ru-RU" sz="3200" dirty="0">
                <a:solidFill>
                  <a:schemeClr val="tx1"/>
                </a:solidFill>
              </a:rPr>
              <a:t>ст. - Середина 19 ст. </a:t>
            </a:r>
            <a:r>
              <a:rPr lang="ru-RU" sz="3200" dirty="0" err="1" smtClean="0">
                <a:solidFill>
                  <a:schemeClr val="tx1"/>
                </a:solidFill>
              </a:rPr>
              <a:t>можна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по праву </a:t>
            </a:r>
            <a:r>
              <a:rPr lang="ru-RU" sz="3200" dirty="0" err="1">
                <a:solidFill>
                  <a:schemeClr val="tx1"/>
                </a:solidFill>
              </a:rPr>
              <a:t>вважати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епохою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гувернерства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</a:p>
          <a:p>
            <a:pPr marL="45720" indent="0" algn="just">
              <a:buNone/>
            </a:pPr>
            <a:r>
              <a:rPr lang="uk-UA" sz="3200" dirty="0" smtClean="0">
                <a:solidFill>
                  <a:schemeClr val="tx1"/>
                </a:solidFill>
              </a:rPr>
              <a:t>	Кінець </a:t>
            </a:r>
            <a:r>
              <a:rPr lang="en-AU" sz="3200" dirty="0">
                <a:solidFill>
                  <a:schemeClr val="tx1"/>
                </a:solidFill>
              </a:rPr>
              <a:t>XIX - </a:t>
            </a:r>
            <a:r>
              <a:rPr lang="uk-UA" sz="3200" dirty="0">
                <a:solidFill>
                  <a:schemeClr val="tx1"/>
                </a:solidFill>
              </a:rPr>
              <a:t>початок </a:t>
            </a:r>
            <a:r>
              <a:rPr lang="en-AU" sz="3200" dirty="0">
                <a:solidFill>
                  <a:schemeClr val="tx1"/>
                </a:solidFill>
              </a:rPr>
              <a:t>XX </a:t>
            </a:r>
            <a:r>
              <a:rPr lang="uk-UA" sz="3200" dirty="0" smtClean="0">
                <a:solidFill>
                  <a:schemeClr val="tx1"/>
                </a:solidFill>
              </a:rPr>
              <a:t>ст. - прагнення </a:t>
            </a:r>
            <a:r>
              <a:rPr lang="uk-UA" sz="3200" dirty="0">
                <a:solidFill>
                  <a:schemeClr val="tx1"/>
                </a:solidFill>
              </a:rPr>
              <a:t>прогресивних діячів держави, інтелігенції зберегти національні риси виховання і </a:t>
            </a:r>
            <a:r>
              <a:rPr lang="uk-UA" sz="3200" dirty="0" smtClean="0">
                <a:solidFill>
                  <a:schemeClr val="tx1"/>
                </a:solidFill>
              </a:rPr>
              <a:t>української культури</a:t>
            </a:r>
            <a:r>
              <a:rPr lang="uk-UA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7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495315" cy="938151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effectLst/>
              </a:rPr>
              <a:t>Періоди </a:t>
            </a:r>
            <a:r>
              <a:rPr lang="uk-UA" sz="4400" dirty="0">
                <a:solidFill>
                  <a:schemeClr val="tx1"/>
                </a:solidFill>
                <a:effectLst/>
              </a:rPr>
              <a:t>розвитку сімейного виховання </a:t>
            </a:r>
            <a:r>
              <a:rPr lang="uk-UA" sz="4200" dirty="0" smtClean="0">
                <a:solidFill>
                  <a:schemeClr val="tx1"/>
                </a:solidFill>
                <a:effectLst/>
              </a:rPr>
              <a:t>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just">
              <a:buNone/>
            </a:pPr>
            <a:r>
              <a:rPr lang="uk-UA" sz="3200" dirty="0" smtClean="0">
                <a:solidFill>
                  <a:schemeClr val="tx1"/>
                </a:solidFill>
              </a:rPr>
              <a:t>	</a:t>
            </a:r>
            <a:r>
              <a:rPr lang="uk-UA" sz="3200" b="1" dirty="0">
                <a:solidFill>
                  <a:schemeClr val="tx1"/>
                </a:solidFill>
              </a:rPr>
              <a:t> Панування радянської ідеології </a:t>
            </a:r>
            <a:r>
              <a:rPr lang="uk-UA" sz="3200" b="1" dirty="0" smtClean="0">
                <a:solidFill>
                  <a:schemeClr val="tx1"/>
                </a:solidFill>
              </a:rPr>
              <a:t>(</a:t>
            </a:r>
            <a:r>
              <a:rPr lang="uk-UA" sz="3200" b="1" dirty="0">
                <a:solidFill>
                  <a:schemeClr val="tx1"/>
                </a:solidFill>
              </a:rPr>
              <a:t>1920 – 1991 </a:t>
            </a:r>
            <a:r>
              <a:rPr lang="uk-UA" sz="3200" b="1" dirty="0" err="1">
                <a:solidFill>
                  <a:schemeClr val="tx1"/>
                </a:solidFill>
              </a:rPr>
              <a:t>р.р</a:t>
            </a:r>
            <a:r>
              <a:rPr lang="uk-UA" sz="3200" b="1" dirty="0" smtClean="0">
                <a:solidFill>
                  <a:schemeClr val="tx1"/>
                </a:solidFill>
              </a:rPr>
              <a:t>.), </a:t>
            </a:r>
            <a:r>
              <a:rPr lang="uk-UA" sz="3200" dirty="0" smtClean="0">
                <a:solidFill>
                  <a:schemeClr val="tx1"/>
                </a:solidFill>
              </a:rPr>
              <a:t>що характеризувалось пріоритетом суспільного виховання  над сімейним. </a:t>
            </a:r>
          </a:p>
        </p:txBody>
      </p:sp>
    </p:spTree>
    <p:extLst>
      <p:ext uri="{BB962C8B-B14F-4D97-AF65-F5344CB8AC3E}">
        <p14:creationId xmlns:p14="http://schemas.microsoft.com/office/powerpoint/2010/main" val="8701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709072" cy="1092530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3600" dirty="0">
                <a:solidFill>
                  <a:schemeClr val="tx1"/>
                </a:solidFill>
              </a:rPr>
              <a:t>Особливості взаємовідносин між батьками й дітьми (за Г.К. </a:t>
            </a:r>
            <a:r>
              <a:rPr lang="uk-UA" sz="3600" dirty="0" err="1">
                <a:solidFill>
                  <a:schemeClr val="tx1"/>
                </a:solidFill>
              </a:rPr>
              <a:t>Селевко</a:t>
            </a:r>
            <a:r>
              <a:rPr lang="uk-UA" sz="3600" dirty="0">
                <a:solidFill>
                  <a:schemeClr val="tx1"/>
                </a:solidFill>
              </a:rPr>
              <a:t>):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r>
              <a:rPr lang="uk-UA" sz="3600" dirty="0" err="1" smtClean="0">
                <a:solidFill>
                  <a:schemeClr val="tx1"/>
                </a:solidFill>
              </a:rPr>
              <a:t>Інфантицидний</a:t>
            </a:r>
            <a:r>
              <a:rPr lang="uk-UA" sz="3600" dirty="0" smtClean="0">
                <a:solidFill>
                  <a:schemeClr val="tx1"/>
                </a:solidFill>
              </a:rPr>
              <a:t> </a:t>
            </a:r>
            <a:r>
              <a:rPr lang="uk-UA" sz="3600" dirty="0">
                <a:solidFill>
                  <a:schemeClr val="tx1"/>
                </a:solidFill>
              </a:rPr>
              <a:t>стиль </a:t>
            </a:r>
            <a:r>
              <a:rPr lang="uk-UA" sz="3600" dirty="0" smtClean="0">
                <a:solidFill>
                  <a:schemeClr val="tx1"/>
                </a:solidFill>
              </a:rPr>
              <a:t>(</a:t>
            </a:r>
            <a:r>
              <a:rPr lang="uk-UA" sz="3600" dirty="0">
                <a:solidFill>
                  <a:schemeClr val="tx1"/>
                </a:solidFill>
              </a:rPr>
              <a:t>до І</a:t>
            </a:r>
            <a:r>
              <a:rPr lang="en-US" sz="3600" dirty="0">
                <a:solidFill>
                  <a:schemeClr val="tx1"/>
                </a:solidFill>
              </a:rPr>
              <a:t>V</a:t>
            </a:r>
            <a:r>
              <a:rPr lang="uk-UA" sz="3600" dirty="0">
                <a:solidFill>
                  <a:schemeClr val="tx1"/>
                </a:solidFill>
              </a:rPr>
              <a:t> </a:t>
            </a:r>
            <a:r>
              <a:rPr lang="uk-UA" sz="3600" dirty="0" err="1">
                <a:solidFill>
                  <a:schemeClr val="tx1"/>
                </a:solidFill>
              </a:rPr>
              <a:t>ст.н.е</a:t>
            </a:r>
            <a:r>
              <a:rPr lang="uk-UA" sz="3600" dirty="0" smtClean="0">
                <a:solidFill>
                  <a:schemeClr val="tx1"/>
                </a:solidFill>
              </a:rPr>
              <a:t>.)</a:t>
            </a:r>
            <a:endParaRPr lang="ru-RU" sz="3600" dirty="0">
              <a:solidFill>
                <a:schemeClr val="tx1"/>
              </a:solidFill>
            </a:endParaRPr>
          </a:p>
          <a:p>
            <a:pPr lvl="0"/>
            <a:r>
              <a:rPr lang="uk-UA" sz="3600" dirty="0" err="1" smtClean="0">
                <a:solidFill>
                  <a:schemeClr val="tx1"/>
                </a:solidFill>
              </a:rPr>
              <a:t>Кидаючий</a:t>
            </a:r>
            <a:r>
              <a:rPr lang="uk-UA" sz="3600" dirty="0" smtClean="0">
                <a:solidFill>
                  <a:schemeClr val="tx1"/>
                </a:solidFill>
              </a:rPr>
              <a:t> стиль </a:t>
            </a:r>
            <a:r>
              <a:rPr lang="uk-UA" sz="3600" dirty="0">
                <a:solidFill>
                  <a:schemeClr val="tx1"/>
                </a:solidFill>
              </a:rPr>
              <a:t>(з І</a:t>
            </a:r>
            <a:r>
              <a:rPr lang="en-US" sz="3600" dirty="0">
                <a:solidFill>
                  <a:schemeClr val="tx1"/>
                </a:solidFill>
              </a:rPr>
              <a:t>V</a:t>
            </a:r>
            <a:r>
              <a:rPr lang="uk-UA" sz="3600" dirty="0">
                <a:solidFill>
                  <a:schemeClr val="tx1"/>
                </a:solidFill>
              </a:rPr>
              <a:t> </a:t>
            </a:r>
            <a:r>
              <a:rPr lang="uk-UA" sz="3600" dirty="0" err="1">
                <a:solidFill>
                  <a:schemeClr val="tx1"/>
                </a:solidFill>
              </a:rPr>
              <a:t>ст.н.е</a:t>
            </a:r>
            <a:r>
              <a:rPr lang="uk-UA" sz="3600" dirty="0" smtClean="0">
                <a:solidFill>
                  <a:schemeClr val="tx1"/>
                </a:solidFill>
              </a:rPr>
              <a:t>.) </a:t>
            </a:r>
          </a:p>
          <a:p>
            <a:pPr lvl="0"/>
            <a:r>
              <a:rPr lang="uk-UA" sz="3600" dirty="0" err="1" smtClean="0">
                <a:solidFill>
                  <a:schemeClr val="tx1"/>
                </a:solidFill>
              </a:rPr>
              <a:t>Ліплячий</a:t>
            </a:r>
            <a:r>
              <a:rPr lang="uk-UA" sz="3600" dirty="0" smtClean="0">
                <a:solidFill>
                  <a:schemeClr val="tx1"/>
                </a:solidFill>
              </a:rPr>
              <a:t> </a:t>
            </a:r>
            <a:r>
              <a:rPr lang="uk-UA" sz="3600" dirty="0">
                <a:solidFill>
                  <a:schemeClr val="tx1"/>
                </a:solidFill>
              </a:rPr>
              <a:t>стиль (з ХІ</a:t>
            </a:r>
            <a:r>
              <a:rPr lang="en-US" sz="3600" dirty="0">
                <a:solidFill>
                  <a:schemeClr val="tx1"/>
                </a:solidFill>
              </a:rPr>
              <a:t>V</a:t>
            </a:r>
            <a:r>
              <a:rPr lang="uk-UA" sz="3600" dirty="0">
                <a:solidFill>
                  <a:schemeClr val="tx1"/>
                </a:solidFill>
              </a:rPr>
              <a:t> ст.) </a:t>
            </a:r>
            <a:endParaRPr lang="uk-UA" sz="3600" dirty="0" smtClean="0">
              <a:solidFill>
                <a:schemeClr val="tx1"/>
              </a:solidFill>
            </a:endParaRPr>
          </a:p>
          <a:p>
            <a:pPr lvl="0"/>
            <a:r>
              <a:rPr lang="uk-UA" sz="3600" dirty="0" smtClean="0">
                <a:solidFill>
                  <a:schemeClr val="tx1"/>
                </a:solidFill>
              </a:rPr>
              <a:t>Нав’язливий </a:t>
            </a:r>
            <a:r>
              <a:rPr lang="uk-UA" sz="3600" dirty="0">
                <a:solidFill>
                  <a:schemeClr val="tx1"/>
                </a:solidFill>
              </a:rPr>
              <a:t>стиль (Х</a:t>
            </a:r>
            <a:r>
              <a:rPr lang="en-US" sz="3600" dirty="0">
                <a:solidFill>
                  <a:schemeClr val="tx1"/>
                </a:solidFill>
              </a:rPr>
              <a:t>V</a:t>
            </a:r>
            <a:r>
              <a:rPr lang="uk-UA" sz="3600" dirty="0">
                <a:solidFill>
                  <a:schemeClr val="tx1"/>
                </a:solidFill>
              </a:rPr>
              <a:t>ІІІ ст.) </a:t>
            </a:r>
            <a:endParaRPr lang="uk-UA" sz="3600" dirty="0" smtClean="0">
              <a:solidFill>
                <a:schemeClr val="tx1"/>
              </a:solidFill>
            </a:endParaRPr>
          </a:p>
          <a:p>
            <a:pPr lvl="0"/>
            <a:r>
              <a:rPr lang="uk-UA" sz="3600" dirty="0" err="1" smtClean="0">
                <a:solidFill>
                  <a:schemeClr val="tx1"/>
                </a:solidFill>
              </a:rPr>
              <a:t>Соціалізуючий</a:t>
            </a:r>
            <a:r>
              <a:rPr lang="uk-UA" sz="3600" dirty="0" smtClean="0">
                <a:solidFill>
                  <a:schemeClr val="tx1"/>
                </a:solidFill>
              </a:rPr>
              <a:t> стиль </a:t>
            </a:r>
            <a:r>
              <a:rPr lang="uk-UA" sz="3600" dirty="0">
                <a:solidFill>
                  <a:schemeClr val="tx1"/>
                </a:solidFill>
              </a:rPr>
              <a:t>(</a:t>
            </a:r>
            <a:r>
              <a:rPr lang="uk-UA" sz="3600" dirty="0" err="1">
                <a:solidFill>
                  <a:schemeClr val="tx1"/>
                </a:solidFill>
              </a:rPr>
              <a:t>ХІХ-середина</a:t>
            </a:r>
            <a:r>
              <a:rPr lang="uk-UA" sz="3600" dirty="0">
                <a:solidFill>
                  <a:schemeClr val="tx1"/>
                </a:solidFill>
              </a:rPr>
              <a:t> ХХ ст.) </a:t>
            </a:r>
            <a:endParaRPr lang="uk-UA" sz="3600" dirty="0" smtClean="0">
              <a:solidFill>
                <a:schemeClr val="tx1"/>
              </a:solidFill>
            </a:endParaRPr>
          </a:p>
          <a:p>
            <a:pPr lvl="0"/>
            <a:r>
              <a:rPr lang="uk-UA" sz="3600" dirty="0" smtClean="0">
                <a:solidFill>
                  <a:schemeClr val="tx1"/>
                </a:solidFill>
              </a:rPr>
              <a:t>Підтримуючий стиль (з </a:t>
            </a:r>
            <a:r>
              <a:rPr lang="uk-UA" sz="3600" dirty="0">
                <a:solidFill>
                  <a:schemeClr val="tx1"/>
                </a:solidFill>
              </a:rPr>
              <a:t>середини ХХ ст</a:t>
            </a:r>
            <a:r>
              <a:rPr lang="uk-UA" sz="3600" dirty="0" smtClean="0">
                <a:solidFill>
                  <a:schemeClr val="tx1"/>
                </a:solidFill>
              </a:rPr>
              <a:t>.) </a:t>
            </a:r>
          </a:p>
          <a:p>
            <a:pPr lvl="0"/>
            <a:r>
              <a:rPr lang="uk-UA" sz="3600" dirty="0" err="1" smtClean="0">
                <a:solidFill>
                  <a:schemeClr val="tx1"/>
                </a:solidFill>
              </a:rPr>
              <a:t>Запрошуючий</a:t>
            </a:r>
            <a:r>
              <a:rPr lang="uk-UA" sz="3600" dirty="0" smtClean="0">
                <a:solidFill>
                  <a:schemeClr val="tx1"/>
                </a:solidFill>
              </a:rPr>
              <a:t> стиль (з ХХІ ст.)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1" y="95002"/>
            <a:ext cx="11709072" cy="1092530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</a:rPr>
              <a:t>Зміна </a:t>
            </a:r>
            <a:r>
              <a:rPr lang="uk-UA" sz="4400" dirty="0">
                <a:solidFill>
                  <a:schemeClr val="tx1"/>
                </a:solidFill>
              </a:rPr>
              <a:t>поглядів </a:t>
            </a:r>
            <a:r>
              <a:rPr lang="uk-UA" sz="4000" dirty="0">
                <a:solidFill>
                  <a:schemeClr val="tx1"/>
                </a:solidFill>
              </a:rPr>
              <a:t>на дитинство </a:t>
            </a:r>
            <a:r>
              <a:rPr lang="uk-UA" sz="4000" dirty="0" smtClean="0">
                <a:solidFill>
                  <a:schemeClr val="tx1"/>
                </a:solidFill>
              </a:rPr>
              <a:t>типи культур: </a:t>
            </a:r>
            <a:endParaRPr lang="ru-RU" sz="4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5" y="1365662"/>
            <a:ext cx="11590318" cy="5213268"/>
          </a:xfrm>
        </p:spPr>
        <p:txBody>
          <a:bodyPr numCol="1">
            <a:noAutofit/>
          </a:bodyPr>
          <a:lstStyle/>
          <a:p>
            <a:pPr marL="45720" indent="0" algn="ctr">
              <a:buNone/>
            </a:pPr>
            <a:r>
              <a:rPr lang="uk-UA" sz="4800" dirty="0" smtClean="0">
                <a:solidFill>
                  <a:schemeClr val="tx1"/>
                </a:solidFill>
              </a:rPr>
              <a:t>( за М</a:t>
            </a:r>
            <a:r>
              <a:rPr lang="uk-UA" sz="4800" dirty="0">
                <a:solidFill>
                  <a:schemeClr val="tx1"/>
                </a:solidFill>
              </a:rPr>
              <a:t>. </a:t>
            </a:r>
            <a:r>
              <a:rPr lang="uk-UA" sz="4800" dirty="0" err="1" smtClean="0">
                <a:solidFill>
                  <a:schemeClr val="tx1"/>
                </a:solidFill>
              </a:rPr>
              <a:t>Мід</a:t>
            </a:r>
            <a:r>
              <a:rPr lang="uk-UA" sz="48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uk-UA" sz="4000" b="1" dirty="0" err="1">
                <a:solidFill>
                  <a:schemeClr val="tx1"/>
                </a:solidFill>
              </a:rPr>
              <a:t>Постфігуративна</a:t>
            </a:r>
            <a:r>
              <a:rPr lang="uk-UA" sz="4000" dirty="0">
                <a:solidFill>
                  <a:schemeClr val="tx1"/>
                </a:solidFill>
              </a:rPr>
              <a:t>, де діти перш за все навчаються у своїх попередників;</a:t>
            </a:r>
            <a:endParaRPr lang="ru-RU" sz="3600" dirty="0">
              <a:solidFill>
                <a:schemeClr val="tx1"/>
              </a:solidFill>
            </a:endParaRPr>
          </a:p>
          <a:p>
            <a:pPr lvl="1"/>
            <a:r>
              <a:rPr lang="uk-UA" sz="4000" b="1" dirty="0" err="1">
                <a:solidFill>
                  <a:schemeClr val="tx1"/>
                </a:solidFill>
              </a:rPr>
              <a:t>Кофігуративна</a:t>
            </a:r>
            <a:r>
              <a:rPr lang="uk-UA" sz="4000" dirty="0">
                <a:solidFill>
                  <a:schemeClr val="tx1"/>
                </a:solidFill>
              </a:rPr>
              <a:t>, де діти й дорослі вчаться в однолітків;</a:t>
            </a:r>
            <a:endParaRPr lang="ru-RU" sz="3600" dirty="0">
              <a:solidFill>
                <a:schemeClr val="tx1"/>
              </a:solidFill>
            </a:endParaRPr>
          </a:p>
          <a:p>
            <a:pPr lvl="1"/>
            <a:r>
              <a:rPr lang="uk-UA" sz="4000" b="1" dirty="0" err="1">
                <a:solidFill>
                  <a:schemeClr val="tx1"/>
                </a:solidFill>
              </a:rPr>
              <a:t>Префігуративна</a:t>
            </a:r>
            <a:r>
              <a:rPr lang="uk-UA" sz="4000" dirty="0">
                <a:solidFill>
                  <a:schemeClr val="tx1"/>
                </a:solidFill>
              </a:rPr>
              <a:t>, де дорослі вчаться також і у своїх дітей.</a:t>
            </a:r>
            <a:endParaRPr lang="ru-RU" sz="3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anchor="ctr">
            <a:normAutofit fontScale="62500" lnSpcReduction="20000"/>
          </a:bodyPr>
          <a:lstStyle/>
          <a:p>
            <a:pPr marL="45720" indent="0">
              <a:buNone/>
            </a:pPr>
            <a:r>
              <a:rPr lang="uk-UA" sz="3800" dirty="0"/>
              <a:t>Згідно з вимогами освітньо-професійної програми студенти повинні досягти таких результатів навчання:</a:t>
            </a:r>
            <a:endParaRPr lang="ru-RU" sz="3800" dirty="0"/>
          </a:p>
          <a:p>
            <a:pPr marL="45720" indent="0">
              <a:buNone/>
            </a:pPr>
            <a:r>
              <a:rPr lang="uk-UA" sz="4500" b="1" u="sng" dirty="0">
                <a:solidFill>
                  <a:srgbClr val="FF0000"/>
                </a:solidFill>
              </a:rPr>
              <a:t>Знати:</a:t>
            </a:r>
            <a:endParaRPr lang="ru-RU" sz="4500" b="1" u="sng" dirty="0">
              <a:solidFill>
                <a:srgbClr val="FF0000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поняття </a:t>
            </a:r>
            <a:r>
              <a:rPr lang="uk-UA" sz="3200" dirty="0" err="1">
                <a:solidFill>
                  <a:schemeClr val="tx1"/>
                </a:solidFill>
              </a:rPr>
              <a:t>„сім’я</a:t>
            </a:r>
            <a:r>
              <a:rPr lang="uk-UA" sz="3200" dirty="0">
                <a:solidFill>
                  <a:schemeClr val="tx1"/>
                </a:solidFill>
              </a:rPr>
              <a:t>”, </a:t>
            </a:r>
            <a:r>
              <a:rPr lang="uk-UA" sz="3200" dirty="0" err="1">
                <a:solidFill>
                  <a:schemeClr val="tx1"/>
                </a:solidFill>
              </a:rPr>
              <a:t>„виховання</a:t>
            </a:r>
            <a:r>
              <a:rPr lang="uk-UA" sz="3200" dirty="0">
                <a:solidFill>
                  <a:schemeClr val="tx1"/>
                </a:solidFill>
              </a:rPr>
              <a:t>”, </a:t>
            </a:r>
            <a:r>
              <a:rPr lang="uk-UA" sz="3200" dirty="0" err="1">
                <a:solidFill>
                  <a:schemeClr val="tx1"/>
                </a:solidFill>
              </a:rPr>
              <a:t>„сімейне</a:t>
            </a:r>
            <a:r>
              <a:rPr lang="uk-UA" sz="3200" dirty="0">
                <a:solidFill>
                  <a:schemeClr val="tx1"/>
                </a:solidFill>
              </a:rPr>
              <a:t> виховання”, </a:t>
            </a:r>
            <a:r>
              <a:rPr lang="uk-UA" sz="3200" dirty="0" err="1">
                <a:solidFill>
                  <a:schemeClr val="tx1"/>
                </a:solidFill>
              </a:rPr>
              <a:t>„педагогіка</a:t>
            </a:r>
            <a:r>
              <a:rPr lang="uk-UA" sz="3200" dirty="0">
                <a:solidFill>
                  <a:schemeClr val="tx1"/>
                </a:solidFill>
              </a:rPr>
              <a:t> сімейного виховання”, </a:t>
            </a:r>
            <a:r>
              <a:rPr lang="uk-UA" sz="3200" dirty="0" err="1">
                <a:solidFill>
                  <a:schemeClr val="tx1"/>
                </a:solidFill>
              </a:rPr>
              <a:t>„виховний</a:t>
            </a:r>
            <a:r>
              <a:rPr lang="uk-UA" sz="3200" dirty="0">
                <a:solidFill>
                  <a:schemeClr val="tx1"/>
                </a:solidFill>
              </a:rPr>
              <a:t> потенціал сім’ї”, </a:t>
            </a:r>
            <a:r>
              <a:rPr lang="uk-UA" sz="3200" dirty="0" err="1">
                <a:solidFill>
                  <a:schemeClr val="tx1"/>
                </a:solidFill>
              </a:rPr>
              <a:t>„педагогічна</a:t>
            </a:r>
            <a:r>
              <a:rPr lang="uk-UA" sz="3200" dirty="0">
                <a:solidFill>
                  <a:schemeClr val="tx1"/>
                </a:solidFill>
              </a:rPr>
              <a:t> культура сім’ї”; 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особливості функціонування сім’ї, реалізація виховної функції сім’єю на сучасному етапі розвитку суспільства; 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основні завдання і зміст сімейного виховання; принципи та умови виховання дитини в сім’ї; 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погляди видатних педагогів на сімейне виховання;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методи дослідження сімейного виховання; 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правові засади сімейного виховання. 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 smtClean="0">
                <a:solidFill>
                  <a:schemeClr val="tx1"/>
                </a:solidFill>
              </a:rPr>
              <a:t>виховний </a:t>
            </a:r>
            <a:r>
              <a:rPr lang="uk-UA" sz="3200" dirty="0">
                <a:solidFill>
                  <a:schemeClr val="tx1"/>
                </a:solidFill>
              </a:rPr>
              <a:t>потенціал сім’ї та його компоненти;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методи виховання, традиції сімейного виховання у народній педагогіці;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різні класифікації стилів батьківського виховання;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батьківське ставлення до дитини: поняття, типи, вплив на розвиток дитини;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типології батьків, взаємозв’язок стилю спілкування і виховних можливостей сім’ї;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ru-RU" sz="3200" dirty="0" err="1">
                <a:solidFill>
                  <a:schemeClr val="tx1"/>
                </a:solidFill>
              </a:rPr>
              <a:t>особливості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сімейного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спілкування</a:t>
            </a:r>
            <a:r>
              <a:rPr lang="ru-RU" sz="3200" dirty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труднощі</a:t>
            </a:r>
            <a:r>
              <a:rPr lang="ru-RU" sz="3200" dirty="0">
                <a:solidFill>
                  <a:schemeClr val="tx1"/>
                </a:solidFill>
              </a:rPr>
              <a:t> і </a:t>
            </a:r>
            <a:r>
              <a:rPr lang="ru-RU" sz="3200" dirty="0" err="1">
                <a:solidFill>
                  <a:schemeClr val="tx1"/>
                </a:solidFill>
              </a:rPr>
              <a:t>помилки</a:t>
            </a:r>
            <a:r>
              <a:rPr lang="ru-RU" sz="3200" dirty="0">
                <a:solidFill>
                  <a:schemeClr val="tx1"/>
                </a:solidFill>
              </a:rPr>
              <a:t> у </a:t>
            </a:r>
            <a:r>
              <a:rPr lang="ru-RU" sz="3200" dirty="0" err="1">
                <a:solidFill>
                  <a:schemeClr val="tx1"/>
                </a:solidFill>
              </a:rPr>
              <a:t>сімейному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вихованні</a:t>
            </a:r>
            <a:r>
              <a:rPr lang="ru-RU" sz="3200" dirty="0">
                <a:solidFill>
                  <a:schemeClr val="tx1"/>
                </a:solidFill>
              </a:rPr>
              <a:t>;</a:t>
            </a: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вимоги щодо підготовки дитини до дошкільного закладу, школи; 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організація педагогічної взаємодії школи, дошкільного закладу та сім’ї; 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сутність та зміст підвищення педагогічної </a:t>
            </a:r>
            <a:r>
              <a:rPr lang="uk-UA" sz="3200" dirty="0" smtClean="0">
                <a:solidFill>
                  <a:schemeClr val="tx1"/>
                </a:solidFill>
              </a:rPr>
              <a:t>куль</a:t>
            </a:r>
            <a:r>
              <a:rPr lang="uk-UA" sz="3200" dirty="0">
                <a:solidFill>
                  <a:schemeClr val="tx1"/>
                </a:solidFill>
              </a:rPr>
              <a:t>т</a:t>
            </a:r>
            <a:r>
              <a:rPr lang="uk-UA" sz="3200" dirty="0" smtClean="0">
                <a:solidFill>
                  <a:schemeClr val="tx1"/>
                </a:solidFill>
              </a:rPr>
              <a:t>ури </a:t>
            </a:r>
            <a:r>
              <a:rPr lang="uk-UA" sz="3200" dirty="0">
                <a:solidFill>
                  <a:schemeClr val="tx1"/>
                </a:solidFill>
              </a:rPr>
              <a:t>сім’ї.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79268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2000" dirty="0" smtClean="0"/>
          </a:p>
          <a:p>
            <a:pPr marL="45720" indent="0" algn="ctr">
              <a:buNone/>
            </a:pPr>
            <a:r>
              <a:rPr lang="ru-RU" sz="3600" b="1" dirty="0" err="1" smtClean="0">
                <a:solidFill>
                  <a:schemeClr val="tx1"/>
                </a:solidFill>
              </a:rPr>
              <a:t>Правові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</a:rPr>
              <a:t>основи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</a:rPr>
              <a:t>сучасного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сімейного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виховання</a:t>
            </a:r>
            <a:endParaRPr lang="uk-UA" sz="3600" b="1" i="1" dirty="0" smtClean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1610" y="1478889"/>
            <a:ext cx="4162697" cy="97536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Конституція</a:t>
            </a:r>
            <a:r>
              <a:rPr lang="ru-RU" sz="2800" dirty="0" smtClean="0"/>
              <a:t> </a:t>
            </a:r>
            <a:r>
              <a:rPr lang="ru-RU" sz="2800" dirty="0" err="1"/>
              <a:t>України</a:t>
            </a:r>
            <a:endParaRPr lang="uk-UA" sz="28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599" y="3415743"/>
            <a:ext cx="4162697" cy="101019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Сімейний </a:t>
            </a:r>
            <a:r>
              <a:rPr lang="ru-RU" sz="2800" dirty="0" smtClean="0"/>
              <a:t>Кодекс </a:t>
            </a:r>
            <a:r>
              <a:rPr lang="ru-RU" sz="2800" dirty="0" err="1"/>
              <a:t>України</a:t>
            </a:r>
            <a:endParaRPr lang="uk-UA" sz="28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48646" y="5156266"/>
            <a:ext cx="4162697" cy="97536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Закон </a:t>
            </a:r>
            <a:r>
              <a:rPr lang="ru-RU" sz="2800" dirty="0" err="1" smtClean="0"/>
              <a:t>України</a:t>
            </a:r>
            <a:r>
              <a:rPr lang="ru-RU" sz="2800" dirty="0" smtClean="0"/>
              <a:t> </a:t>
            </a:r>
            <a:r>
              <a:rPr lang="ru-RU" sz="2800" dirty="0"/>
              <a:t>"Про </a:t>
            </a:r>
            <a:r>
              <a:rPr lang="ru-RU" sz="2800" dirty="0" err="1"/>
              <a:t>освіту</a:t>
            </a:r>
            <a:r>
              <a:rPr lang="ru-RU" sz="2800" dirty="0"/>
              <a:t>"</a:t>
            </a:r>
            <a:endParaRPr lang="uk-UA" sz="28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02726" y="1782102"/>
            <a:ext cx="4162697" cy="975362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Конвенція ООН про права дитини</a:t>
            </a:r>
            <a:endParaRPr lang="uk-UA" sz="28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02727" y="3450576"/>
            <a:ext cx="4162697" cy="9753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Закон </a:t>
            </a:r>
            <a:r>
              <a:rPr lang="ru-RU" sz="2800" dirty="0" err="1"/>
              <a:t>України</a:t>
            </a:r>
            <a:r>
              <a:rPr lang="ru-RU" sz="2800" dirty="0"/>
              <a:t> "Про </a:t>
            </a:r>
            <a:r>
              <a:rPr lang="ru-RU" sz="2800" dirty="0" err="1" smtClean="0"/>
              <a:t>охорону</a:t>
            </a:r>
            <a:r>
              <a:rPr lang="ru-RU" sz="2800" dirty="0" smtClean="0"/>
              <a:t> </a:t>
            </a:r>
            <a:r>
              <a:rPr lang="ru-RU" sz="2800" dirty="0" err="1" smtClean="0"/>
              <a:t>дитинства</a:t>
            </a:r>
            <a:r>
              <a:rPr lang="ru-RU" sz="2800" dirty="0" smtClean="0"/>
              <a:t>"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2717845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79268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uk-UA" sz="2000" dirty="0" smtClean="0"/>
          </a:p>
          <a:p>
            <a:pPr marL="45720" indent="0" algn="ctr">
              <a:buNone/>
            </a:pPr>
            <a:endParaRPr lang="uk-UA" sz="2000" dirty="0"/>
          </a:p>
          <a:p>
            <a:pPr marL="45720" indent="0" algn="ctr">
              <a:buNone/>
            </a:pPr>
            <a:endParaRPr lang="uk-UA" sz="2000" dirty="0" smtClean="0"/>
          </a:p>
          <a:p>
            <a:pPr marL="45720" indent="0" algn="ctr">
              <a:buNone/>
            </a:pPr>
            <a:r>
              <a:rPr lang="uk-UA" sz="6000" b="1" dirty="0" smtClean="0"/>
              <a:t>Висновок </a:t>
            </a:r>
            <a:endParaRPr lang="ru-RU" sz="6000" b="1" dirty="0" smtClean="0"/>
          </a:p>
        </p:txBody>
      </p:sp>
    </p:spTree>
    <p:extLst>
      <p:ext uri="{BB962C8B-B14F-4D97-AF65-F5344CB8AC3E}">
        <p14:creationId xmlns:p14="http://schemas.microsoft.com/office/powerpoint/2010/main" val="19044973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anchor="ctr">
            <a:normAutofit fontScale="70000" lnSpcReduction="20000"/>
          </a:bodyPr>
          <a:lstStyle/>
          <a:p>
            <a:pPr marL="45720" indent="0">
              <a:buNone/>
            </a:pPr>
            <a:r>
              <a:rPr lang="uk-UA" sz="3800" dirty="0">
                <a:solidFill>
                  <a:schemeClr val="tx1"/>
                </a:solidFill>
              </a:rPr>
              <a:t>Згідно з вимогами освітньо-професійної програми студенти повинні досягти таких результатів навчання:</a:t>
            </a:r>
            <a:endParaRPr lang="ru-RU" sz="3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uk-UA" sz="4500" b="1" u="sng" dirty="0" smtClean="0">
                <a:solidFill>
                  <a:srgbClr val="FF0000"/>
                </a:solidFill>
              </a:rPr>
              <a:t>Вміти:</a:t>
            </a:r>
          </a:p>
          <a:p>
            <a:pPr lvl="0"/>
            <a:r>
              <a:rPr lang="uk-UA" sz="4600" dirty="0">
                <a:solidFill>
                  <a:schemeClr val="tx1"/>
                </a:solidFill>
              </a:rPr>
              <a:t>аналізувати </a:t>
            </a:r>
            <a:r>
              <a:rPr lang="ru-RU" sz="4600" dirty="0" err="1">
                <a:solidFill>
                  <a:schemeClr val="tx1"/>
                </a:solidFill>
              </a:rPr>
              <a:t>виконання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сім’єю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функції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виховання</a:t>
            </a:r>
            <a:r>
              <a:rPr lang="uk-UA" sz="4600" dirty="0">
                <a:solidFill>
                  <a:schemeClr val="tx1"/>
                </a:solidFill>
              </a:rPr>
              <a:t>;</a:t>
            </a:r>
            <a:endParaRPr lang="ru-RU" sz="4600" dirty="0">
              <a:solidFill>
                <a:schemeClr val="tx1"/>
              </a:solidFill>
            </a:endParaRPr>
          </a:p>
          <a:p>
            <a:pPr lvl="0"/>
            <a:r>
              <a:rPr lang="uk-UA" sz="4600" dirty="0">
                <a:solidFill>
                  <a:schemeClr val="tx1"/>
                </a:solidFill>
              </a:rPr>
              <a:t>використовувати методи сімейного виховання;</a:t>
            </a:r>
            <a:endParaRPr lang="ru-RU" sz="4600" dirty="0">
              <a:solidFill>
                <a:schemeClr val="tx1"/>
              </a:solidFill>
            </a:endParaRPr>
          </a:p>
          <a:p>
            <a:pPr lvl="0"/>
            <a:r>
              <a:rPr lang="uk-UA" sz="4600" dirty="0">
                <a:solidFill>
                  <a:schemeClr val="tx1"/>
                </a:solidFill>
              </a:rPr>
              <a:t>спілкуватися з позицій демократичного стилю;</a:t>
            </a:r>
            <a:endParaRPr lang="ru-RU" sz="4600" dirty="0">
              <a:solidFill>
                <a:schemeClr val="tx1"/>
              </a:solidFill>
            </a:endParaRPr>
          </a:p>
          <a:p>
            <a:pPr lvl="0"/>
            <a:r>
              <a:rPr lang="ru-RU" sz="4600" dirty="0" err="1">
                <a:solidFill>
                  <a:schemeClr val="tx1"/>
                </a:solidFill>
              </a:rPr>
              <a:t>вміти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розробляти</a:t>
            </a:r>
            <a:r>
              <a:rPr lang="ru-RU" sz="4600" dirty="0">
                <a:solidFill>
                  <a:schemeClr val="tx1"/>
                </a:solidFill>
              </a:rPr>
              <a:t> план </a:t>
            </a:r>
            <a:r>
              <a:rPr lang="ru-RU" sz="4600" dirty="0" err="1">
                <a:solidFill>
                  <a:schemeClr val="tx1"/>
                </a:solidFill>
              </a:rPr>
              <a:t>роботи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соціального</a:t>
            </a:r>
            <a:r>
              <a:rPr lang="ru-RU" sz="4600" dirty="0">
                <a:solidFill>
                  <a:schemeClr val="tx1"/>
                </a:solidFill>
              </a:rPr>
              <a:t> педагога з батьками </a:t>
            </a:r>
            <a:r>
              <a:rPr lang="ru-RU" sz="4600" dirty="0" err="1">
                <a:solidFill>
                  <a:schemeClr val="tx1"/>
                </a:solidFill>
              </a:rPr>
              <a:t>щодо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вирішення</a:t>
            </a:r>
            <a:r>
              <a:rPr lang="ru-RU" sz="4600" dirty="0">
                <a:solidFill>
                  <a:schemeClr val="tx1"/>
                </a:solidFill>
              </a:rPr>
              <a:t> проблем </a:t>
            </a:r>
            <a:r>
              <a:rPr lang="ru-RU" sz="4600" dirty="0" err="1">
                <a:solidFill>
                  <a:schemeClr val="tx1"/>
                </a:solidFill>
              </a:rPr>
              <a:t>сімейного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виховання</a:t>
            </a:r>
            <a:r>
              <a:rPr lang="ru-RU" sz="4600" dirty="0">
                <a:solidFill>
                  <a:schemeClr val="tx1"/>
                </a:solidFill>
              </a:rPr>
              <a:t>;</a:t>
            </a:r>
          </a:p>
          <a:p>
            <a:pPr lvl="0"/>
            <a:r>
              <a:rPr lang="ru-RU" sz="4600" dirty="0" err="1">
                <a:solidFill>
                  <a:schemeClr val="tx1"/>
                </a:solidFill>
              </a:rPr>
              <a:t>використовувати</a:t>
            </a:r>
            <a:r>
              <a:rPr lang="ru-RU" sz="4600" dirty="0">
                <a:solidFill>
                  <a:schemeClr val="tx1"/>
                </a:solidFill>
              </a:rPr>
              <a:t> методики </a:t>
            </a:r>
            <a:r>
              <a:rPr lang="ru-RU" sz="4600" dirty="0" err="1">
                <a:solidFill>
                  <a:schemeClr val="tx1"/>
                </a:solidFill>
              </a:rPr>
              <a:t>раннього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розвитку</a:t>
            </a:r>
            <a:r>
              <a:rPr lang="ru-RU" sz="4600" dirty="0">
                <a:solidFill>
                  <a:schemeClr val="tx1"/>
                </a:solidFill>
              </a:rPr>
              <a:t> </a:t>
            </a:r>
            <a:r>
              <a:rPr lang="ru-RU" sz="4600" dirty="0" err="1">
                <a:solidFill>
                  <a:schemeClr val="tx1"/>
                </a:solidFill>
              </a:rPr>
              <a:t>дитини</a:t>
            </a:r>
            <a:r>
              <a:rPr lang="ru-RU" sz="4600" dirty="0">
                <a:solidFill>
                  <a:schemeClr val="tx1"/>
                </a:solidFill>
              </a:rPr>
              <a:t>;</a:t>
            </a:r>
          </a:p>
          <a:p>
            <a:pPr lvl="0"/>
            <a:r>
              <a:rPr lang="uk-UA" sz="4600" dirty="0" err="1">
                <a:solidFill>
                  <a:schemeClr val="tx1"/>
                </a:solidFill>
              </a:rPr>
              <a:t>допомогати</a:t>
            </a:r>
            <a:r>
              <a:rPr lang="uk-UA" sz="4600" dirty="0">
                <a:solidFill>
                  <a:schemeClr val="tx1"/>
                </a:solidFill>
              </a:rPr>
              <a:t> батькам у підготовці дитини до дошкільного закладу, до навчання у школі;</a:t>
            </a:r>
            <a:endParaRPr lang="ru-RU" sz="4600" dirty="0">
              <a:solidFill>
                <a:schemeClr val="tx1"/>
              </a:solidFill>
            </a:endParaRPr>
          </a:p>
          <a:p>
            <a:pPr lvl="0"/>
            <a:r>
              <a:rPr lang="uk-UA" sz="4600" dirty="0">
                <a:solidFill>
                  <a:schemeClr val="tx1"/>
                </a:solidFill>
              </a:rPr>
              <a:t>складати зміст і використовувати доцільні форми, методи та прийоми підвищення педагогічної культури молоді.</a:t>
            </a:r>
            <a:endParaRPr lang="ru-RU" sz="4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45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45720" indent="0" algn="ctr">
              <a:buNone/>
            </a:pPr>
            <a:r>
              <a:rPr lang="uk-UA" sz="4000" b="1" dirty="0">
                <a:solidFill>
                  <a:schemeClr val="tx1"/>
                </a:solidFill>
              </a:rPr>
              <a:t>План</a:t>
            </a:r>
          </a:p>
          <a:p>
            <a:pPr marL="45720" lvl="0" indent="0">
              <a:buNone/>
            </a:pPr>
            <a:r>
              <a:rPr lang="uk-UA" sz="4000" dirty="0" smtClean="0">
                <a:solidFill>
                  <a:schemeClr val="tx1"/>
                </a:solidFill>
              </a:rPr>
              <a:t>1. Сутність </a:t>
            </a:r>
            <a:r>
              <a:rPr lang="uk-UA" sz="4000" dirty="0">
                <a:solidFill>
                  <a:schemeClr val="tx1"/>
                </a:solidFill>
              </a:rPr>
              <a:t>та зміст сімейного виховання.</a:t>
            </a:r>
            <a:endParaRPr lang="ru-RU" sz="4000" dirty="0">
              <a:solidFill>
                <a:schemeClr val="tx1"/>
              </a:solidFill>
            </a:endParaRPr>
          </a:p>
          <a:p>
            <a:pPr marL="45720" lvl="0" indent="0">
              <a:buNone/>
            </a:pPr>
            <a:r>
              <a:rPr lang="uk-UA" sz="4000" dirty="0" smtClean="0">
                <a:solidFill>
                  <a:schemeClr val="tx1"/>
                </a:solidFill>
              </a:rPr>
              <a:t>2. Історичні </a:t>
            </a:r>
            <a:r>
              <a:rPr lang="uk-UA" sz="4000" dirty="0">
                <a:solidFill>
                  <a:schemeClr val="tx1"/>
                </a:solidFill>
              </a:rPr>
              <a:t>періоди розвитку сімейного виховання. </a:t>
            </a:r>
            <a:endParaRPr lang="ru-RU" sz="4000" dirty="0">
              <a:solidFill>
                <a:schemeClr val="tx1"/>
              </a:solidFill>
            </a:endParaRPr>
          </a:p>
          <a:p>
            <a:pPr marL="45720" lvl="0" indent="0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3. </a:t>
            </a:r>
            <a:r>
              <a:rPr lang="ru-RU" sz="4000" dirty="0" err="1" smtClean="0">
                <a:solidFill>
                  <a:schemeClr val="tx1"/>
                </a:solidFill>
              </a:rPr>
              <a:t>Правові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основи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сучасного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сімейного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вихованн</a:t>
            </a:r>
            <a:r>
              <a:rPr lang="uk-UA" sz="4000" dirty="0">
                <a:solidFill>
                  <a:schemeClr val="tx1"/>
                </a:solidFill>
              </a:rPr>
              <a:t>я</a:t>
            </a:r>
            <a:endParaRPr lang="ru-RU" sz="4000" dirty="0">
              <a:solidFill>
                <a:schemeClr val="tx1"/>
              </a:solidFill>
            </a:endParaRPr>
          </a:p>
          <a:p>
            <a:pPr marL="45720" lvl="0" indent="0">
              <a:buNone/>
            </a:pPr>
            <a:endParaRPr lang="uk-UA" sz="32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94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1. </a:t>
            </a:r>
            <a:endParaRPr lang="uk-UA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6894" y="78376"/>
            <a:ext cx="11174679" cy="115665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tx1"/>
                </a:solidFill>
              </a:rPr>
              <a:t>Сім'я</a:t>
            </a:r>
            <a:r>
              <a:rPr lang="uk-UA" sz="2000" dirty="0" smtClean="0">
                <a:solidFill>
                  <a:schemeClr val="tx1"/>
                </a:solidFill>
              </a:rPr>
              <a:t> – це невелика соціальна група, до якої входять поєднані шлюбом чоловік і жінка, їх діти (власні або усиновлені), кровні родичі, інші особи, пов'язані родинними зв'язками з подружжям.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5560421" y="1179996"/>
            <a:ext cx="1088571" cy="409303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2280062" y="1589298"/>
            <a:ext cx="6646222" cy="5399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Ф</a:t>
            </a:r>
            <a:r>
              <a:rPr lang="ru-RU" sz="2400" dirty="0" smtClean="0"/>
              <a:t>ункціонує на основі спільного </a:t>
            </a:r>
            <a:r>
              <a:rPr lang="uk-UA" sz="2400" dirty="0" smtClean="0"/>
              <a:t>побуту,</a:t>
            </a:r>
            <a:endParaRPr lang="uk-UA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0062" y="2249514"/>
            <a:ext cx="6646222" cy="7221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економічного, морально-психологічного укладу,</a:t>
            </a:r>
            <a:endParaRPr lang="uk-UA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97480" y="3107943"/>
            <a:ext cx="6628805" cy="5442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r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виховання дітей,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0062" y="3689545"/>
            <a:ext cx="6620097" cy="5246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взаємної відповідальності,</a:t>
            </a:r>
            <a:endParaRPr lang="uk-UA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80062" y="4350751"/>
            <a:ext cx="6620097" cy="4354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r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забезпечує соціалізацію людини,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0062" y="4966340"/>
            <a:ext cx="6646223" cy="4201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r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самореалізацію особистості,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0063" y="5566679"/>
            <a:ext cx="6646222" cy="4027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захист від проблем, </a:t>
            </a:r>
            <a:endParaRPr lang="uk-UA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80063" y="6131964"/>
            <a:ext cx="6646221" cy="7260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сприяє формуванню особистості з усталеною </a:t>
            </a:r>
            <a:r>
              <a:rPr lang="uk-UA" sz="2400" dirty="0" smtClean="0"/>
              <a:t>поведінкою</a:t>
            </a:r>
            <a:r>
              <a:rPr lang="ru-RU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2199746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sz="2400" b="1" i="1" dirty="0">
                <a:solidFill>
                  <a:schemeClr val="tx1"/>
                </a:solidFill>
              </a:rPr>
              <a:t>Життєдіяльність сім'ї реалізується через основні її функції: </a:t>
            </a:r>
            <a:endParaRPr lang="uk-UA" sz="2400" b="1" i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chemeClr val="tx1"/>
                </a:solidFill>
              </a:rPr>
              <a:t>матеріально-економічну </a:t>
            </a:r>
            <a:r>
              <a:rPr lang="uk-UA" dirty="0">
                <a:solidFill>
                  <a:schemeClr val="tx1"/>
                </a:solidFill>
              </a:rPr>
              <a:t>(бюджет сім'ї, організація споживчої діяльності, участь у суспільному виробництві, набуття професії, відновлення втрачених на виробництві сил</a:t>
            </a:r>
            <a:r>
              <a:rPr lang="uk-UA" dirty="0" smtClean="0">
                <a:solidFill>
                  <a:schemeClr val="tx1"/>
                </a:solidFill>
              </a:rPr>
              <a:t>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chemeClr val="tx1"/>
                </a:solidFill>
              </a:rPr>
              <a:t>житлово-побутову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(забезпеченість житлом, ведення домашнього господарства, організація побуту); </a:t>
            </a:r>
            <a:endParaRPr lang="uk-UA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chemeClr val="tx1"/>
                </a:solidFill>
              </a:rPr>
              <a:t>репродуктивну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(продовження людського роду); </a:t>
            </a:r>
            <a:endParaRPr lang="uk-UA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chemeClr val="tx1"/>
                </a:solidFill>
              </a:rPr>
              <a:t>комунікативну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(створення сприятливого сімейного мікроклімату, </a:t>
            </a:r>
            <a:r>
              <a:rPr lang="uk-UA" dirty="0" smtClean="0">
                <a:solidFill>
                  <a:schemeClr val="tx1"/>
                </a:solidFill>
              </a:rPr>
              <a:t>внутрішньосімейне </a:t>
            </a:r>
            <a:r>
              <a:rPr lang="uk-UA" dirty="0">
                <a:solidFill>
                  <a:schemeClr val="tx1"/>
                </a:solidFill>
              </a:rPr>
              <a:t>спілкування, взаємостосунки сім'ї з мікро- і макросередовищем, контакт із засобами масової інформації, літературою, мистецтвом); </a:t>
            </a:r>
            <a:endParaRPr lang="uk-UA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chemeClr val="tx1"/>
                </a:solidFill>
              </a:rPr>
              <a:t>виховну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(формування особистості дитини, передача їй соціального досвіду); </a:t>
            </a:r>
            <a:endParaRPr lang="uk-UA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chemeClr val="tx1"/>
                </a:solidFill>
              </a:rPr>
              <a:t>рекреаційну </a:t>
            </a:r>
            <a:r>
              <a:rPr lang="uk-UA" dirty="0">
                <a:solidFill>
                  <a:schemeClr val="tx1"/>
                </a:solidFill>
              </a:rPr>
              <a:t>(організація вільного часу та відпочинку).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6246">
            <a:off x="6831036" y="1934793"/>
            <a:ext cx="4363968" cy="445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3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61" y="322682"/>
            <a:ext cx="868334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52748" y="2085307"/>
            <a:ext cx="8534400" cy="3474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458193" y="1745673"/>
            <a:ext cx="6733310" cy="29213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Що ж таке виховання?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8260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61" y="322682"/>
            <a:ext cx="9044884" cy="93610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tx1"/>
                </a:solidFill>
                <a:effectLst/>
              </a:rPr>
              <a:t>Виховання – це …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6" y="1365662"/>
            <a:ext cx="11210306" cy="5011387"/>
          </a:xfrm>
        </p:spPr>
        <p:txBody>
          <a:bodyPr>
            <a:noAutofit/>
          </a:bodyPr>
          <a:lstStyle/>
          <a:p>
            <a:pPr lvl="0"/>
            <a:r>
              <a:rPr lang="uk-UA" sz="3200" dirty="0">
                <a:solidFill>
                  <a:schemeClr val="tx1"/>
                </a:solidFill>
              </a:rPr>
              <a:t>передавання соціального досвіду та світової культури;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виховний вплив на людину (прямий і непрямий, опосередкований);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 smtClean="0">
                <a:solidFill>
                  <a:schemeClr val="tx1"/>
                </a:solidFill>
              </a:rPr>
              <a:t>організація </a:t>
            </a:r>
            <a:r>
              <a:rPr lang="uk-UA" sz="3200" dirty="0">
                <a:solidFill>
                  <a:schemeClr val="tx1"/>
                </a:solidFill>
              </a:rPr>
              <a:t>способу життя й діяльності вихованця;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 smtClean="0">
                <a:solidFill>
                  <a:schemeClr val="tx1"/>
                </a:solidFill>
              </a:rPr>
              <a:t>виховна взаємодія </a:t>
            </a:r>
            <a:r>
              <a:rPr lang="uk-UA" sz="3200" dirty="0">
                <a:solidFill>
                  <a:schemeClr val="tx1"/>
                </a:solidFill>
              </a:rPr>
              <a:t>вихователя й вихованця;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uk-UA" sz="3200" dirty="0">
                <a:solidFill>
                  <a:schemeClr val="tx1"/>
                </a:solidFill>
              </a:rPr>
              <a:t>створення умов для розвитку особистості вихованця, тобто надання йому допомоги та підтримки у вирішенні сімейних проблем, труднощів у навчанні, спілкуванні або професійній діяльності.</a:t>
            </a:r>
            <a:endParaRPr lang="ru-RU" sz="3200" dirty="0">
              <a:solidFill>
                <a:schemeClr val="tx1"/>
              </a:solidFill>
            </a:endParaRPr>
          </a:p>
          <a:p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6" id="{59F13356-6FFB-4E71-AC17-AC457C031428}" vid="{7650C1A8-D0CE-4ED1-9F84-4F10FA229B1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474</TotalTime>
  <Words>1536</Words>
  <Application>Microsoft Office PowerPoint</Application>
  <PresentationFormat>Произвольный</PresentationFormat>
  <Paragraphs>166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Тема6</vt:lpstr>
      <vt:lpstr>Курс «ПЕДАГОГІКА СІМЕЙНОГО ВИХОВАННЯ»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Виховання – це …  </vt:lpstr>
      <vt:lpstr>Головна мета виховання: </vt:lpstr>
      <vt:lpstr>Критерії вихованості людини  (Н.В. Бордовська, А.О. Реан): </vt:lpstr>
      <vt:lpstr>Вплив факторів на виховання людини  </vt:lpstr>
      <vt:lpstr>Сімейне виховання – це …  </vt:lpstr>
      <vt:lpstr>Головна мета сімейного виховання: </vt:lpstr>
      <vt:lpstr>Загальні принципи сімейного виховання:</vt:lpstr>
      <vt:lpstr>Принципи гуманістичної педагогіки (Підласий І.П.): </vt:lpstr>
      <vt:lpstr>Приватні принципи сімейного виховання:</vt:lpstr>
      <vt:lpstr>Зміст сімейного виховання :</vt:lpstr>
      <vt:lpstr>Класифікація типів сімейного виховання:</vt:lpstr>
      <vt:lpstr>Класифікація типів сімейного виховання:</vt:lpstr>
      <vt:lpstr>Класифікація типів сімейного виховання:</vt:lpstr>
      <vt:lpstr>Класифікація типів сімейного виховання:</vt:lpstr>
      <vt:lpstr>Періоди розвитку сімейного виховання :</vt:lpstr>
      <vt:lpstr>Періоди розвитку сімейного виховання :</vt:lpstr>
      <vt:lpstr>Періоди розвитку сімейного виховання :</vt:lpstr>
      <vt:lpstr>Періоди розвитку сімейного виховання :</vt:lpstr>
      <vt:lpstr>Періоди розвитку сімейного виховання :</vt:lpstr>
      <vt:lpstr>Особливості взаємовідносин між батьками й дітьми (за Г.К. Селевко):</vt:lpstr>
      <vt:lpstr>Зміна поглядів на дитинство типи культур: </vt:lpstr>
      <vt:lpstr>Презентация PowerPoint</vt:lpstr>
      <vt:lpstr>Презентация PowerPoint</vt:lpstr>
    </vt:vector>
  </TitlesOfParts>
  <Company>KrotySOFT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виховного потенціалу сім’ї у формуванні особистості дитини</dc:title>
  <dc:creator>Таня</dc:creator>
  <cp:lastModifiedBy>Dom</cp:lastModifiedBy>
  <cp:revision>47</cp:revision>
  <dcterms:created xsi:type="dcterms:W3CDTF">2015-10-28T14:02:11Z</dcterms:created>
  <dcterms:modified xsi:type="dcterms:W3CDTF">2018-09-19T11:14:03Z</dcterms:modified>
</cp:coreProperties>
</file>