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6" r:id="rId8"/>
    <p:sldId id="265" r:id="rId9"/>
    <p:sldId id="267" r:id="rId10"/>
    <p:sldId id="269" r:id="rId11"/>
    <p:sldId id="268" r:id="rId12"/>
    <p:sldId id="263" r:id="rId13"/>
    <p:sldId id="260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B00"/>
    <a:srgbClr val="140A00"/>
    <a:srgbClr val="002850"/>
    <a:srgbClr val="460000"/>
    <a:srgbClr val="1A0D00"/>
    <a:srgbClr val="FFFFB7"/>
    <a:srgbClr val="FFFF99"/>
    <a:srgbClr val="002A00"/>
    <a:srgbClr val="002600"/>
    <a:srgbClr val="C1F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90" autoAdjust="0"/>
  </p:normalViewPr>
  <p:slideViewPr>
    <p:cSldViewPr>
      <p:cViewPr>
        <p:scale>
          <a:sx n="77" d="100"/>
          <a:sy n="77" d="100"/>
        </p:scale>
        <p:origin x="-11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509120"/>
            <a:ext cx="7200800" cy="797024"/>
          </a:xfrm>
        </p:spPr>
        <p:txBody>
          <a:bodyPr>
            <a:noAutofit/>
          </a:bodyPr>
          <a:lstStyle/>
          <a:p>
            <a:r>
              <a:rPr lang="ru-RU" sz="22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Психологія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ru-RU" sz="22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раннього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та </a:t>
            </a:r>
            <a:r>
              <a:rPr lang="ru-RU" sz="22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дошкільного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ru-RU" sz="22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дитинства</a:t>
            </a:r>
            <a:endParaRPr lang="uk-UA" sz="22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140968"/>
            <a:ext cx="6629400" cy="1219201"/>
          </a:xfrm>
        </p:spPr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3429000"/>
            <a:ext cx="3926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61B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ЛЕКЦІЯ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61B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61B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№3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61B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63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04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6C"/>
                </a:solidFill>
              </a:rPr>
              <a:t>Розвиток рухів і дій:</a:t>
            </a:r>
          </a:p>
          <a:p>
            <a:pPr algn="just"/>
            <a:r>
              <a:rPr lang="uk-UA" sz="2200" b="1" dirty="0" smtClean="0">
                <a:solidFill>
                  <a:srgbClr val="00006C"/>
                </a:solidFill>
              </a:rPr>
              <a:t>– основні рухи тіла: тримає голову, перевертається зі спини на живіт, повзає, сидить, стоїть, робить перші кроки;</a:t>
            </a:r>
          </a:p>
          <a:p>
            <a:pPr algn="just"/>
            <a:r>
              <a:rPr lang="uk-UA" sz="2200" b="1" dirty="0" smtClean="0">
                <a:solidFill>
                  <a:srgbClr val="00006C"/>
                </a:solidFill>
              </a:rPr>
              <a:t>– рухи руки (уточнюються рухи руки до предмета; розвивається протиставлення великого пальця всім іншим – наслідок: розвиток хапання і маніпулювання предметами (функція предметів при цьому дитиною не відкривається ),  вказівний жест;</a:t>
            </a:r>
          </a:p>
          <a:p>
            <a:pPr algn="just"/>
            <a:r>
              <a:rPr lang="uk-UA" sz="2200" b="1" dirty="0" smtClean="0">
                <a:solidFill>
                  <a:srgbClr val="00006C"/>
                </a:solidFill>
              </a:rPr>
              <a:t>– рухи ока – (в 3 міс. – як в дорослої людини).</a:t>
            </a:r>
            <a:endParaRPr lang="uk-UA" sz="2200" b="1" dirty="0">
              <a:solidFill>
                <a:srgbClr val="00006C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90" y="4005064"/>
            <a:ext cx="690622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2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283262"/>
            <a:ext cx="3305175" cy="3609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83637"/>
            <a:ext cx="82809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00" b="1" dirty="0" smtClean="0">
                <a:solidFill>
                  <a:srgbClr val="193200"/>
                </a:solidFill>
              </a:rPr>
              <a:t>Розвиток орієнтування в навколишньому світі:</a:t>
            </a:r>
          </a:p>
          <a:p>
            <a:pPr algn="ctr"/>
            <a:r>
              <a:rPr lang="uk-UA" sz="2100" b="1" i="1" dirty="0" smtClean="0"/>
              <a:t>– розвиток відчуттів і сприймань </a:t>
            </a:r>
            <a:r>
              <a:rPr lang="uk-UA" sz="2100" b="1" dirty="0" smtClean="0"/>
              <a:t>(дитина реагує на якусь ознаку, а не на предмет в цілому, немає цілісності сприймання; виникнення ініціативних рухів очей; цілісність сприймання формується приблизно в 10 міс.).</a:t>
            </a:r>
            <a:endParaRPr lang="uk-UA" sz="21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564904"/>
            <a:ext cx="28803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u="sng" dirty="0" smtClean="0"/>
              <a:t>Орієнтування немовляти в навколишньому світі</a:t>
            </a:r>
            <a:r>
              <a:rPr lang="uk-UA" sz="2100" b="1" dirty="0" smtClean="0"/>
              <a:t> з допомогою зовнішніх рухів і дій виникає раніше, ніж орієнтування з допомогою психічних процесів (сприймання, мислення) і є його основою.</a:t>
            </a:r>
            <a:endParaRPr lang="uk-UA" sz="21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09023" y="2602581"/>
            <a:ext cx="22394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100" b="1" u="sng" dirty="0" smtClean="0"/>
              <a:t>Пам’ять </a:t>
            </a:r>
            <a:r>
              <a:rPr lang="uk-UA" sz="2100" b="1" dirty="0" smtClean="0"/>
              <a:t>розвивається з моменту народження (механічна, мимовільна, рухова, емоційна).</a:t>
            </a:r>
            <a:endParaRPr lang="uk-UA" sz="21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5733256"/>
            <a:ext cx="583264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00" b="1" u="sng" dirty="0"/>
              <a:t>М</a:t>
            </a:r>
            <a:r>
              <a:rPr lang="uk-UA" sz="2100" b="1" u="sng" dirty="0" smtClean="0"/>
              <a:t>ислення</a:t>
            </a:r>
            <a:r>
              <a:rPr lang="uk-UA" sz="2100" b="1" dirty="0" smtClean="0"/>
              <a:t> (перші вияви  в 1 рік): встановлення простих взаємозв’язків між предметами.</a:t>
            </a:r>
            <a:endParaRPr lang="uk-UA" sz="2100" b="1" dirty="0"/>
          </a:p>
        </p:txBody>
      </p:sp>
    </p:spTree>
    <p:extLst>
      <p:ext uri="{BB962C8B-B14F-4D97-AF65-F5344CB8AC3E}">
        <p14:creationId xmlns:p14="http://schemas.microsoft.com/office/powerpoint/2010/main" val="113045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7444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FFFF"/>
                </a:solidFill>
              </a:rPr>
              <a:t>Психічний </a:t>
            </a:r>
            <a:r>
              <a:rPr lang="uk-UA" sz="2400" b="1" dirty="0" smtClean="0">
                <a:solidFill>
                  <a:srgbClr val="FFFFFF"/>
                </a:solidFill>
              </a:rPr>
              <a:t>розвиток в ранньому дитячому віці. Соціальна ситуація розвитку, психологічні новоутворення. Когнітивний розвиток у ранньому дитячому віці. Соціальна поведінка та емоційний розвиток у ранньому дитячому віці. Становлення самосвідомості та криза «трьох» років.</a:t>
            </a:r>
            <a:endParaRPr lang="uk-UA" sz="2400" b="1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8933" y="908720"/>
            <a:ext cx="25770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Segoe Print" pitchFamily="2" charset="0"/>
              </a:rPr>
              <a:t>Найважливіші досягнення  (новоутворення) раннього віку:</a:t>
            </a:r>
            <a:endParaRPr lang="uk-UA" sz="2200" b="1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55897" y="2495787"/>
            <a:ext cx="24384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b="1" u="sng" dirty="0" smtClean="0">
                <a:latin typeface="Segoe Print" pitchFamily="2" charset="0"/>
              </a:rPr>
              <a:t>1. Прямоходіння</a:t>
            </a:r>
            <a:endParaRPr lang="uk-UA" sz="2100" b="1" u="sng" dirty="0"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3427" y="3106271"/>
            <a:ext cx="2012089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b="1" u="sng" dirty="0" smtClean="0">
                <a:latin typeface="Segoe Print" pitchFamily="2" charset="0"/>
              </a:rPr>
              <a:t>2. Розвиток </a:t>
            </a:r>
          </a:p>
          <a:p>
            <a:r>
              <a:rPr lang="uk-UA" sz="2100" b="1" u="sng" dirty="0" smtClean="0">
                <a:latin typeface="Segoe Print" pitchFamily="2" charset="0"/>
              </a:rPr>
              <a:t>предметної </a:t>
            </a:r>
          </a:p>
          <a:p>
            <a:r>
              <a:rPr lang="uk-UA" sz="2100" b="1" u="sng" dirty="0" smtClean="0">
                <a:latin typeface="Segoe Print" pitchFamily="2" charset="0"/>
              </a:rPr>
              <a:t>діяльності</a:t>
            </a:r>
            <a:endParaRPr lang="uk-UA" sz="2100" b="1" u="sng" dirty="0"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0242" y="4708141"/>
            <a:ext cx="3371436" cy="415498"/>
          </a:xfrm>
          <a:prstGeom prst="rect">
            <a:avLst/>
          </a:prstGeom>
          <a:solidFill>
            <a:srgbClr val="0077C8"/>
          </a:solidFill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uk-UA" sz="2100" b="1" u="sng" dirty="0" smtClean="0">
                <a:solidFill>
                  <a:schemeClr val="bg1"/>
                </a:solidFill>
                <a:latin typeface="Segoe Print" pitchFamily="2" charset="0"/>
              </a:rPr>
              <a:t>3. Розвиток мовлення</a:t>
            </a:r>
            <a:endParaRPr lang="uk-UA" sz="21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1667" y="5123639"/>
            <a:ext cx="3980011" cy="738664"/>
          </a:xfrm>
          <a:prstGeom prst="rect">
            <a:avLst/>
          </a:prstGeom>
          <a:solidFill>
            <a:srgbClr val="0077C8"/>
          </a:solidFill>
        </p:spPr>
        <p:txBody>
          <a:bodyPr wrap="square">
            <a:spAutoFit/>
          </a:bodyPr>
          <a:lstStyle/>
          <a:p>
            <a:r>
              <a:rPr lang="uk-UA" sz="2100" b="1" u="sng" dirty="0" smtClean="0">
                <a:solidFill>
                  <a:srgbClr val="FFFFFF"/>
                </a:solidFill>
                <a:latin typeface="Segoe Print" pitchFamily="2" charset="0"/>
              </a:rPr>
              <a:t>4. Передумови формування особистості</a:t>
            </a:r>
            <a:endParaRPr lang="uk-UA" sz="2100" b="1" u="sng" dirty="0">
              <a:solidFill>
                <a:srgbClr val="FFFFFF"/>
              </a:solidFill>
              <a:latin typeface="Segoe Print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6568" y="6004847"/>
            <a:ext cx="3570208" cy="415498"/>
          </a:xfrm>
          <a:prstGeom prst="rect">
            <a:avLst/>
          </a:prstGeom>
          <a:solidFill>
            <a:srgbClr val="0077C8"/>
          </a:solidFill>
        </p:spPr>
        <p:txBody>
          <a:bodyPr wrap="none">
            <a:spAutoFit/>
          </a:bodyPr>
          <a:lstStyle/>
          <a:p>
            <a:r>
              <a:rPr lang="ru-RU" sz="2100" b="1" u="sng" dirty="0" smtClean="0">
                <a:solidFill>
                  <a:schemeClr val="bg1"/>
                </a:solidFill>
                <a:latin typeface="Segoe Print" pitchFamily="2" charset="0"/>
              </a:rPr>
              <a:t>5. </a:t>
            </a:r>
            <a:r>
              <a:rPr lang="uk-UA" sz="2100" b="1" u="sng" dirty="0" smtClean="0">
                <a:solidFill>
                  <a:schemeClr val="bg1"/>
                </a:solidFill>
                <a:latin typeface="Segoe Print" pitchFamily="2" charset="0"/>
              </a:rPr>
              <a:t>Розумовий</a:t>
            </a:r>
            <a:r>
              <a:rPr lang="ru-RU" sz="2100" b="1" u="sng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ru-RU" sz="2100" b="1" u="sng" dirty="0" err="1" smtClean="0">
                <a:solidFill>
                  <a:schemeClr val="bg1"/>
                </a:solidFill>
                <a:latin typeface="Segoe Print" pitchFamily="2" charset="0"/>
              </a:rPr>
              <a:t>розвиток</a:t>
            </a:r>
            <a:endParaRPr lang="ru-RU" sz="21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04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uk-UA" sz="21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Прямоходіння (пряма хода). </a:t>
            </a:r>
          </a:p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Причини, що стимулюють оволодіння прямою ходою:</a:t>
            </a:r>
          </a:p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задоволення від процесу ходьби;</a:t>
            </a:r>
          </a:p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можливість ознайомлення з навколишнім світом;</a:t>
            </a:r>
          </a:p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схвалення зі сторони дорослих.</a:t>
            </a:r>
            <a:endParaRPr lang="uk-UA" sz="2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522263"/>
            <a:ext cx="56257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</a:t>
            </a:r>
            <a:r>
              <a:rPr lang="uk-UA" sz="21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Розвиток предметної діяльності:</a:t>
            </a:r>
          </a:p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Провідний вид діяльності – предметна діяльність. Мета – ознайомлення з функцією предметів, закріпленою в процесі суспільного досвіду.</a:t>
            </a:r>
            <a:endParaRPr lang="uk-UA" sz="2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5270" y="4511991"/>
            <a:ext cx="60469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Види дій:</a:t>
            </a:r>
          </a:p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uk-UA" sz="2100" b="1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співвідносні </a:t>
            </a:r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(дії з пірамідками);</a:t>
            </a:r>
          </a:p>
          <a:p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uk-UA" sz="2100" b="1" u="sng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знаряддєві</a:t>
            </a:r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(знаряддя – це предмет, який впливає на інший предмет, виконуючи роль посередника між рукою та знаряддями).</a:t>
            </a:r>
            <a:endParaRPr lang="uk-UA" sz="2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71" y="3068960"/>
            <a:ext cx="2553072" cy="255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2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0219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i="1" dirty="0" smtClean="0">
                <a:solidFill>
                  <a:srgbClr val="48001D"/>
                </a:solidFill>
              </a:rPr>
              <a:t>Етапи засвоєння предметної діяльності:</a:t>
            </a:r>
          </a:p>
          <a:p>
            <a:r>
              <a:rPr lang="uk-UA" sz="2100" b="1" dirty="0" smtClean="0">
                <a:solidFill>
                  <a:srgbClr val="48001D"/>
                </a:solidFill>
              </a:rPr>
              <a:t>1. З предметом виконуються будь-які дії (як при маніпулюванні).</a:t>
            </a:r>
          </a:p>
          <a:p>
            <a:r>
              <a:rPr lang="uk-UA" sz="2100" b="1" dirty="0" smtClean="0">
                <a:solidFill>
                  <a:srgbClr val="48001D"/>
                </a:solidFill>
              </a:rPr>
              <a:t>2. Використання предмета тільки за призначенням (функція предмета </a:t>
            </a:r>
            <a:r>
              <a:rPr lang="uk-UA" sz="2100" b="1" dirty="0">
                <a:solidFill>
                  <a:srgbClr val="48001D"/>
                </a:solidFill>
              </a:rPr>
              <a:t>для дитини </a:t>
            </a:r>
            <a:r>
              <a:rPr lang="uk-UA" sz="2100" b="1" dirty="0" smtClean="0">
                <a:solidFill>
                  <a:srgbClr val="48001D"/>
                </a:solidFill>
              </a:rPr>
              <a:t>вже відкрита).</a:t>
            </a:r>
          </a:p>
          <a:p>
            <a:r>
              <a:rPr lang="uk-UA" sz="2100" b="1" dirty="0" smtClean="0">
                <a:solidFill>
                  <a:srgbClr val="48001D"/>
                </a:solidFill>
              </a:rPr>
              <a:t>3. Виконання будь-яких дій із предметом (відоме призначення, зародження гри – використання предметів-замінників).</a:t>
            </a:r>
            <a:endParaRPr lang="uk-UA" sz="2100" b="1" dirty="0">
              <a:solidFill>
                <a:srgbClr val="48001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169822"/>
            <a:ext cx="44076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1A001A"/>
                </a:solidFill>
                <a:latin typeface="Arial Black" pitchFamily="34" charset="0"/>
              </a:rPr>
              <a:t>Ручна дія: знаряддя – продовження руки (дитина ложкою діє так, як би вона діяла рукою; наслідок – частина їжі виливається). </a:t>
            </a:r>
          </a:p>
          <a:p>
            <a:r>
              <a:rPr lang="uk-UA" sz="2000" b="1" i="1" dirty="0" err="1" smtClean="0">
                <a:solidFill>
                  <a:srgbClr val="1A001A"/>
                </a:solidFill>
                <a:latin typeface="Arial Black" pitchFamily="34" charset="0"/>
              </a:rPr>
              <a:t>Знаряддєва</a:t>
            </a:r>
            <a:r>
              <a:rPr lang="uk-UA" sz="2000" b="1" i="1" dirty="0" smtClean="0">
                <a:solidFill>
                  <a:srgbClr val="1A001A"/>
                </a:solidFill>
                <a:latin typeface="Arial Black" pitchFamily="34" charset="0"/>
              </a:rPr>
              <a:t> дія: встановлюється співвідношення між предметом і рукою (вчиться малювати).</a:t>
            </a:r>
            <a:endParaRPr lang="uk-UA" sz="2000" b="1" i="1" dirty="0">
              <a:solidFill>
                <a:srgbClr val="1A001A"/>
              </a:solidFill>
              <a:latin typeface="Arial Black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89" y="2997875"/>
            <a:ext cx="4028243" cy="2627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22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5496" y="429090"/>
            <a:ext cx="548900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300" b="1" dirty="0" smtClean="0">
                <a:solidFill>
                  <a:srgbClr val="361B00"/>
                </a:solidFill>
              </a:rPr>
              <a:t>Зародження інших видів діяльності:</a:t>
            </a:r>
            <a:endParaRPr lang="uk-UA" sz="2300" b="1" dirty="0">
              <a:solidFill>
                <a:srgbClr val="361B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079144"/>
            <a:ext cx="830490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b="1" dirty="0" smtClean="0"/>
              <a:t>а) </a:t>
            </a:r>
            <a:r>
              <a:rPr lang="uk-UA" sz="2100" b="1" i="1" dirty="0" smtClean="0"/>
              <a:t>гра</a:t>
            </a:r>
            <a:r>
              <a:rPr lang="uk-UA" sz="2100" b="1" dirty="0" smtClean="0"/>
              <a:t> (на перших порах дитина не може взяти на себе роль і використати предмет-замінник замість іграшки);</a:t>
            </a:r>
          </a:p>
          <a:p>
            <a:endParaRPr lang="uk-UA" sz="2100" b="1" dirty="0" smtClean="0"/>
          </a:p>
          <a:p>
            <a:pPr algn="just"/>
            <a:r>
              <a:rPr lang="uk-UA" sz="2100" b="1" dirty="0" smtClean="0"/>
              <a:t>б) </a:t>
            </a:r>
            <a:r>
              <a:rPr lang="uk-UA" sz="2100" b="1" i="1" dirty="0" smtClean="0"/>
              <a:t>зображувальна діяльність</a:t>
            </a:r>
            <a:r>
              <a:rPr lang="uk-UA" sz="2100" b="1" dirty="0" smtClean="0"/>
              <a:t>, яка має 3 стадії: </a:t>
            </a:r>
            <a:r>
              <a:rPr lang="uk-UA" sz="2100" b="1" dirty="0" err="1" smtClean="0"/>
              <a:t>дозображувальна</a:t>
            </a:r>
            <a:r>
              <a:rPr lang="uk-UA" sz="2100" b="1" dirty="0" smtClean="0"/>
              <a:t> стадія (каракулі як наслідок маніпулювання олівцем і папером); зображувальна (впізнавання предмету у випадковому поєднанні ліній – машина, квіточка); навмисне зображення (доріжка, сонечко, парканчик).</a:t>
            </a:r>
            <a:endParaRPr lang="uk-UA" sz="21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04" y="4002760"/>
            <a:ext cx="3754388" cy="2673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58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850" y="476672"/>
            <a:ext cx="80265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uk-UA" sz="2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3. Розвиток мовлення. Ранній вік є </a:t>
            </a:r>
            <a:r>
              <a:rPr lang="uk-UA" sz="21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сенситивним до розвитку мовлення. </a:t>
            </a:r>
            <a:endParaRPr lang="uk-UA" sz="21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7850" y="1628800"/>
            <a:ext cx="802659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u="sng" dirty="0" smtClean="0">
                <a:solidFill>
                  <a:srgbClr val="002A2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Основні напрями:</a:t>
            </a:r>
          </a:p>
          <a:p>
            <a:r>
              <a:rPr lang="uk-UA" sz="2100" b="1" dirty="0" smtClean="0">
                <a:solidFill>
                  <a:srgbClr val="002A2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удосконалення розуміння мови дорослого (пасивний словник);</a:t>
            </a:r>
          </a:p>
          <a:p>
            <a:r>
              <a:rPr lang="uk-UA" sz="2100" b="1" dirty="0" smtClean="0">
                <a:solidFill>
                  <a:srgbClr val="002A2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формування власне активного мовлення (від 300 слів до 1500);</a:t>
            </a:r>
          </a:p>
          <a:p>
            <a:r>
              <a:rPr lang="uk-UA" sz="2100" b="1" dirty="0" smtClean="0">
                <a:solidFill>
                  <a:srgbClr val="002A2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спочатку мовлення стосується цілісної ситуації, а не конкретної (дитина не вміє читати і писати; у вислові «Оля чистить зуби» дитина називає зубну щітку, пасту, умивальник тощо);</a:t>
            </a:r>
          </a:p>
          <a:p>
            <a:r>
              <a:rPr lang="uk-UA" sz="2100" b="1" dirty="0" smtClean="0">
                <a:solidFill>
                  <a:srgbClr val="002A2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слово має пускове значення, а не гальмівне (це може мати небезпеку для дитини: в руці гострий предмет; дитина знаходиться на обочині);</a:t>
            </a:r>
          </a:p>
          <a:p>
            <a:r>
              <a:rPr lang="uk-UA" sz="2100" b="1" dirty="0" smtClean="0">
                <a:solidFill>
                  <a:srgbClr val="002A2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автономне мовлення (причини: перекручування слів дорослими; перекручування слів дитиною; придумування слів дитиною).</a:t>
            </a:r>
            <a:endParaRPr lang="uk-UA" sz="2100" b="1" dirty="0">
              <a:solidFill>
                <a:srgbClr val="002A2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76672"/>
            <a:ext cx="74168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00" dirty="0" smtClean="0">
                <a:latin typeface="Arial Black" pitchFamily="34" charset="0"/>
              </a:rPr>
              <a:t>4. Передумови формування особистості:</a:t>
            </a:r>
            <a:endParaRPr lang="uk-UA" sz="21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35" y="1124744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- зростає значення імені в ранньому дитинстві (діти не люблять імен, спільних для дівчаток і хлопчиків);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- переживання кризи 3-ох років (впертість, непоступливість, негативізм – особливо до найближчих людей, рідко до чужих і практично ніколи до ровесників);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       - народження особистості – «Я» («</a:t>
            </a:r>
            <a:r>
              <a:rPr lang="uk-UA" sz="2100" dirty="0" err="1" smtClean="0">
                <a:solidFill>
                  <a:srgbClr val="48001D"/>
                </a:solidFill>
                <a:latin typeface="Arial Black" pitchFamily="34" charset="0"/>
              </a:rPr>
              <a:t>Его</a:t>
            </a:r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»);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       - використання займенника «Я» замість імені;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       - виникнення прагнення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        до незалежності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        </a:t>
            </a:r>
            <a:r>
              <a:rPr lang="uk-UA" sz="2000" dirty="0" smtClean="0">
                <a:solidFill>
                  <a:srgbClr val="48001D"/>
                </a:solidFill>
                <a:latin typeface="Arial Black" pitchFamily="34" charset="0"/>
              </a:rPr>
              <a:t>(«Я сам»);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       - впізнавання себе на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фотографії, в дзеркалі,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відеофільмах (тут</a:t>
            </a:r>
          </a:p>
          <a:p>
            <a:r>
              <a:rPr lang="uk-UA" sz="2100" dirty="0">
                <a:solidFill>
                  <a:srgbClr val="48001D"/>
                </a:solidFill>
                <a:latin typeface="Arial Black" pitchFamily="34" charset="0"/>
              </a:rPr>
              <a:t>с</a:t>
            </a:r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постерігається</a:t>
            </a:r>
          </a:p>
          <a:p>
            <a:r>
              <a:rPr lang="uk-UA" sz="2100" dirty="0" smtClean="0">
                <a:solidFill>
                  <a:srgbClr val="48001D"/>
                </a:solidFill>
                <a:latin typeface="Arial Black" pitchFamily="34" charset="0"/>
              </a:rPr>
              <a:t>роздвоєння особистості).</a:t>
            </a:r>
            <a:endParaRPr lang="uk-UA" sz="2100" dirty="0">
              <a:solidFill>
                <a:srgbClr val="48001D"/>
              </a:solidFill>
              <a:latin typeface="Arial Black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27" y="3789040"/>
            <a:ext cx="4197228" cy="2800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4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916832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003E"/>
                </a:solidFill>
                <a:latin typeface="Segoe Script" pitchFamily="34" charset="0"/>
              </a:rPr>
              <a:t>5. Розумовий розвиток:</a:t>
            </a:r>
          </a:p>
          <a:p>
            <a:r>
              <a:rPr lang="uk-UA" sz="2400" b="1" dirty="0" smtClean="0">
                <a:solidFill>
                  <a:srgbClr val="00003E"/>
                </a:solidFill>
                <a:latin typeface="Segoe Script" pitchFamily="34" charset="0"/>
              </a:rPr>
              <a:t>        - відчуття і сприймання (від зовнішніх орієнтувальних дій переходить до співвідношення предметів з допомогою зору);</a:t>
            </a:r>
          </a:p>
          <a:p>
            <a:r>
              <a:rPr lang="uk-UA" sz="2400" b="1" dirty="0" smtClean="0">
                <a:solidFill>
                  <a:srgbClr val="00003E"/>
                </a:solidFill>
                <a:latin typeface="Segoe Script" pitchFamily="34" charset="0"/>
              </a:rPr>
              <a:t>        - мислення (переважає наочно-дійове – розв'язування  задач шляхом спроб і помилок);</a:t>
            </a:r>
          </a:p>
          <a:p>
            <a:r>
              <a:rPr lang="uk-UA" sz="2400" b="1" dirty="0" smtClean="0">
                <a:solidFill>
                  <a:srgbClr val="00003E"/>
                </a:solidFill>
                <a:latin typeface="Segoe Script" pitchFamily="34" charset="0"/>
              </a:rPr>
              <a:t>         - пам'ять (емоційна, рухова, мимовільна);</a:t>
            </a:r>
          </a:p>
          <a:p>
            <a:r>
              <a:rPr lang="uk-UA" sz="2400" b="1" dirty="0" smtClean="0">
                <a:solidFill>
                  <a:srgbClr val="00003E"/>
                </a:solidFill>
                <a:latin typeface="Segoe Script" pitchFamily="34" charset="0"/>
              </a:rPr>
              <a:t>          - уяви ще немає (нема знакової функції свідомості).</a:t>
            </a:r>
            <a:endParaRPr lang="uk-UA" sz="2400" b="1" dirty="0">
              <a:solidFill>
                <a:srgbClr val="00003E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34523"/>
            <a:ext cx="3419475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20219"/>
            <a:ext cx="878497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00" dirty="0" smtClean="0">
                <a:latin typeface="Arial Black" pitchFamily="34" charset="0"/>
              </a:rPr>
              <a:t>Психічний </a:t>
            </a:r>
            <a:r>
              <a:rPr lang="uk-UA" sz="2100" dirty="0" smtClean="0">
                <a:latin typeface="Arial Black" pitchFamily="34" charset="0"/>
              </a:rPr>
              <a:t>розвиток у дошкільному віці.</a:t>
            </a:r>
          </a:p>
          <a:p>
            <a:pPr algn="ctr"/>
            <a:r>
              <a:rPr lang="uk-UA" sz="2100" dirty="0" smtClean="0">
                <a:latin typeface="Arial Black" pitchFamily="34" charset="0"/>
              </a:rPr>
              <a:t>Анатомо-фізіологічні особливості дитини-дошкільника.</a:t>
            </a:r>
          </a:p>
          <a:p>
            <a:pPr algn="ctr"/>
            <a:r>
              <a:rPr lang="uk-UA" sz="2100" dirty="0" smtClean="0">
                <a:latin typeface="Arial Black" pitchFamily="34" charset="0"/>
              </a:rPr>
              <a:t>Соціальна ситуація розвитку та психологічні новоутворення дошкільника.</a:t>
            </a:r>
          </a:p>
          <a:p>
            <a:pPr algn="ctr"/>
            <a:r>
              <a:rPr lang="uk-UA" sz="2100" dirty="0" smtClean="0">
                <a:latin typeface="Arial Black" pitchFamily="34" charset="0"/>
              </a:rPr>
              <a:t>Сюжетно-рольова гра як провідний вид діяльності</a:t>
            </a:r>
          </a:p>
          <a:p>
            <a:pPr algn="ctr"/>
            <a:r>
              <a:rPr lang="uk-UA" sz="2100" dirty="0" smtClean="0">
                <a:latin typeface="Arial Black" pitchFamily="34" charset="0"/>
              </a:rPr>
              <a:t>в дошкільному віці.</a:t>
            </a:r>
          </a:p>
          <a:p>
            <a:pPr algn="ctr"/>
            <a:r>
              <a:rPr lang="uk-UA" sz="2100" dirty="0" smtClean="0">
                <a:latin typeface="Arial Black" pitchFamily="34" charset="0"/>
              </a:rPr>
              <a:t>Когнітивний розвиток дитини-дошкільника.</a:t>
            </a:r>
          </a:p>
          <a:p>
            <a:pPr algn="ctr"/>
            <a:r>
              <a:rPr lang="uk-UA" sz="2100" dirty="0" smtClean="0">
                <a:latin typeface="Arial Black" pitchFamily="34" charset="0"/>
              </a:rPr>
              <a:t>Соціальна поведінка та емоційний розвиток</a:t>
            </a:r>
          </a:p>
          <a:p>
            <a:pPr algn="ctr"/>
            <a:r>
              <a:rPr lang="uk-UA" sz="2100" dirty="0" smtClean="0">
                <a:latin typeface="Arial Black" pitchFamily="34" charset="0"/>
              </a:rPr>
              <a:t>у дошкільному віці.</a:t>
            </a:r>
            <a:endParaRPr lang="uk-UA" sz="21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301" y="3717032"/>
            <a:ext cx="213679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i="1" dirty="0" smtClean="0">
                <a:solidFill>
                  <a:srgbClr val="5000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Провідний вид діяльності – сюжетно-рольова гра.</a:t>
            </a:r>
            <a:endParaRPr lang="uk-UA" sz="2100" b="1" i="1" dirty="0">
              <a:solidFill>
                <a:srgbClr val="50002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3341893"/>
            <a:ext cx="327726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100" b="1" i="1" dirty="0" smtClean="0">
                <a:solidFill>
                  <a:srgbClr val="5000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Основні ознаки сюжетно-рольової гри:</a:t>
            </a:r>
          </a:p>
          <a:p>
            <a:pPr algn="r"/>
            <a:r>
              <a:rPr lang="uk-UA" sz="2100" b="1" dirty="0" smtClean="0">
                <a:solidFill>
                  <a:srgbClr val="5000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виконання ролі; </a:t>
            </a:r>
          </a:p>
          <a:p>
            <a:pPr algn="r"/>
            <a:r>
              <a:rPr lang="uk-UA" sz="2100" b="1" dirty="0" smtClean="0">
                <a:solidFill>
                  <a:srgbClr val="5000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виконання уявних дій замість реальних; </a:t>
            </a:r>
          </a:p>
          <a:p>
            <a:pPr algn="r"/>
            <a:r>
              <a:rPr lang="uk-UA" sz="2100" b="1" dirty="0" smtClean="0">
                <a:solidFill>
                  <a:srgbClr val="5000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використання предметів-замінників. </a:t>
            </a:r>
            <a:endParaRPr lang="uk-UA" sz="2100" b="1" dirty="0">
              <a:solidFill>
                <a:srgbClr val="50002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Arial Black" pitchFamily="34" charset="0"/>
                <a:cs typeface="Aharoni" pitchFamily="2" charset="-79"/>
              </a:rPr>
              <a:t>Зародження </a:t>
            </a:r>
            <a:r>
              <a:rPr lang="uk-UA" sz="2400" b="1" dirty="0" smtClean="0">
                <a:latin typeface="Arial Black" pitchFamily="34" charset="0"/>
                <a:cs typeface="Aharoni" pitchFamily="2" charset="-79"/>
              </a:rPr>
              <a:t>психіки у пренатальний період. </a:t>
            </a:r>
          </a:p>
          <a:p>
            <a:pPr algn="ctr"/>
            <a:r>
              <a:rPr lang="uk-UA" sz="2400" b="1" dirty="0" smtClean="0">
                <a:latin typeface="Arial Black" pitchFamily="34" charset="0"/>
                <a:cs typeface="Aharoni" pitchFamily="2" charset="-79"/>
              </a:rPr>
              <a:t>Психологічні особливості фази </a:t>
            </a:r>
            <a:r>
              <a:rPr lang="uk-UA" sz="2400" b="1" dirty="0" err="1" smtClean="0">
                <a:latin typeface="Arial Black" pitchFamily="34" charset="0"/>
                <a:cs typeface="Aharoni" pitchFamily="2" charset="-79"/>
              </a:rPr>
              <a:t>новонародженості</a:t>
            </a:r>
            <a:r>
              <a:rPr lang="uk-UA" sz="2400" b="1" dirty="0" smtClean="0">
                <a:latin typeface="Arial Black" pitchFamily="34" charset="0"/>
                <a:cs typeface="Aharoni" pitchFamily="2" charset="-79"/>
              </a:rPr>
              <a:t>.</a:t>
            </a:r>
            <a:endParaRPr lang="uk-UA" sz="24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53896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200" b="1" dirty="0" smtClean="0"/>
              <a:t>Період </a:t>
            </a:r>
            <a:r>
              <a:rPr lang="uk-UA" sz="2200" b="1" dirty="0" err="1" smtClean="0"/>
              <a:t>новонародженості</a:t>
            </a:r>
            <a:r>
              <a:rPr lang="uk-UA" sz="2200" b="1" dirty="0" smtClean="0"/>
              <a:t> триває від народження </a:t>
            </a:r>
          </a:p>
          <a:p>
            <a:r>
              <a:rPr lang="uk-UA" sz="2200" b="1" dirty="0" smtClean="0"/>
              <a:t>до 1 місяця. </a:t>
            </a:r>
            <a:endParaRPr lang="uk-UA" sz="2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64" y="1974324"/>
            <a:ext cx="3096344" cy="2064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9362" y="4038553"/>
            <a:ext cx="82701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err="1" smtClean="0"/>
              <a:t>Новонародженість</a:t>
            </a:r>
            <a:r>
              <a:rPr lang="uk-UA" sz="2200" b="1" dirty="0" smtClean="0"/>
              <a:t> – це єдиний період в житті людини, коли  в чистому вигляді спостерігаються вияви вроджених інстинктивних форм поведінки, спрямовані на задоволення органічних потреб. </a:t>
            </a:r>
            <a:endParaRPr lang="uk-UA" sz="2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78968" y="5485103"/>
            <a:ext cx="6840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/>
              <a:t>Органічні потреби лише забезпечують виживання дитини, але не складають основу психічного розвитку.</a:t>
            </a:r>
            <a:endParaRPr lang="uk-UA" sz="2200" b="1" dirty="0"/>
          </a:p>
        </p:txBody>
      </p:sp>
    </p:spTree>
    <p:extLst>
      <p:ext uri="{BB962C8B-B14F-4D97-AF65-F5344CB8AC3E}">
        <p14:creationId xmlns:p14="http://schemas.microsoft.com/office/powerpoint/2010/main" val="39321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9" y="3429000"/>
            <a:ext cx="72704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u="sng" dirty="0" smtClean="0">
                <a:solidFill>
                  <a:srgbClr val="00445C"/>
                </a:solidFill>
                <a:latin typeface="Segoe Print" pitchFamily="2" charset="0"/>
              </a:rPr>
              <a:t>тема</a:t>
            </a:r>
            <a:r>
              <a:rPr lang="uk-UA" sz="2100" b="1" dirty="0" smtClean="0">
                <a:solidFill>
                  <a:srgbClr val="00445C"/>
                </a:solidFill>
                <a:latin typeface="Segoe Print" pitchFamily="2" charset="0"/>
              </a:rPr>
              <a:t> (у що граються діти); </a:t>
            </a:r>
            <a:r>
              <a:rPr lang="uk-UA" sz="2100" b="1" u="sng" dirty="0" smtClean="0">
                <a:solidFill>
                  <a:srgbClr val="00445C"/>
                </a:solidFill>
                <a:latin typeface="Segoe Print" pitchFamily="2" charset="0"/>
              </a:rPr>
              <a:t>сюжет</a:t>
            </a:r>
            <a:r>
              <a:rPr lang="uk-UA" sz="2100" b="1" dirty="0" smtClean="0">
                <a:solidFill>
                  <a:srgbClr val="00445C"/>
                </a:solidFill>
                <a:latin typeface="Segoe Print" pitchFamily="2" charset="0"/>
              </a:rPr>
              <a:t> (тема може бути однакова, а сюжети різні); </a:t>
            </a:r>
            <a:r>
              <a:rPr lang="uk-UA" sz="2000" b="1" u="sng" dirty="0" smtClean="0">
                <a:solidFill>
                  <a:srgbClr val="00445C"/>
                </a:solidFill>
                <a:latin typeface="Segoe Print" pitchFamily="2" charset="0"/>
              </a:rPr>
              <a:t>ігровий матеріал</a:t>
            </a:r>
            <a:r>
              <a:rPr lang="uk-UA" sz="2100" b="1" dirty="0" smtClean="0">
                <a:solidFill>
                  <a:srgbClr val="00445C"/>
                </a:solidFill>
                <a:latin typeface="Segoe Print" pitchFamily="2" charset="0"/>
              </a:rPr>
              <a:t> (іграшки або предмети-замінники); </a:t>
            </a:r>
            <a:r>
              <a:rPr lang="uk-UA" sz="2100" b="1" u="sng" dirty="0" smtClean="0">
                <a:solidFill>
                  <a:srgbClr val="00445C"/>
                </a:solidFill>
                <a:latin typeface="Segoe Print" pitchFamily="2" charset="0"/>
              </a:rPr>
              <a:t>ігрові дії </a:t>
            </a:r>
            <a:r>
              <a:rPr lang="uk-UA" sz="2100" b="1" dirty="0" smtClean="0">
                <a:solidFill>
                  <a:srgbClr val="00445C"/>
                </a:solidFill>
                <a:latin typeface="Segoe Print" pitchFamily="2" charset="0"/>
              </a:rPr>
              <a:t>(практичні і словесні); </a:t>
            </a:r>
            <a:r>
              <a:rPr lang="uk-UA" sz="2100" b="1" u="sng" dirty="0" smtClean="0">
                <a:solidFill>
                  <a:srgbClr val="00445C"/>
                </a:solidFill>
                <a:latin typeface="Segoe Print" pitchFamily="2" charset="0"/>
              </a:rPr>
              <a:t>ігрові та реальні відносини </a:t>
            </a:r>
            <a:r>
              <a:rPr lang="uk-UA" sz="2100" b="1" dirty="0" smtClean="0">
                <a:solidFill>
                  <a:srgbClr val="00445C"/>
                </a:solidFill>
                <a:latin typeface="Segoe Print" pitchFamily="2" charset="0"/>
              </a:rPr>
              <a:t>(реальні відносини пов’язані з розподілом ролей, підготовкою до гри, а ігрові – з виконанням ролей; поведінка дітей у двох видах відносин може не співпадати). </a:t>
            </a:r>
            <a:endParaRPr lang="uk-UA" sz="2100" b="1" dirty="0">
              <a:solidFill>
                <a:srgbClr val="00445C"/>
              </a:solidFill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875" y="825044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445C"/>
                </a:solidFill>
                <a:latin typeface="Segoe Print" pitchFamily="2" charset="0"/>
              </a:rPr>
              <a:t>Структура гри: </a:t>
            </a:r>
            <a:endParaRPr lang="uk-UA" sz="2800" b="1" dirty="0">
              <a:solidFill>
                <a:srgbClr val="00445C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0" y="16478"/>
            <a:ext cx="9155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404664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Види ігор:</a:t>
            </a:r>
            <a:endParaRPr lang="uk-UA" sz="2800" b="1" dirty="0">
              <a:solidFill>
                <a:srgbClr val="361B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916" y="954742"/>
            <a:ext cx="2254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u="sng" dirty="0" smtClean="0">
                <a:solidFill>
                  <a:srgbClr val="361B00"/>
                </a:solidFill>
              </a:rPr>
              <a:t>1. Творчі ігри: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47375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rgbClr val="1B6B1B"/>
                </a:solidFill>
              </a:rPr>
              <a:t>- </a:t>
            </a:r>
            <a:r>
              <a:rPr lang="ru-RU" sz="2200" b="1" i="1" dirty="0" smtClean="0">
                <a:solidFill>
                  <a:srgbClr val="1B6B1B"/>
                </a:solidFill>
              </a:rPr>
              <a:t>сюжетно-</a:t>
            </a:r>
            <a:r>
              <a:rPr lang="ru-RU" sz="2200" b="1" i="1" dirty="0" err="1" smtClean="0">
                <a:solidFill>
                  <a:srgbClr val="1B6B1B"/>
                </a:solidFill>
              </a:rPr>
              <a:t>рольові</a:t>
            </a:r>
            <a:r>
              <a:rPr lang="ru-RU" sz="2200" b="1" i="1" dirty="0" smtClean="0">
                <a:solidFill>
                  <a:srgbClr val="1B6B1B"/>
                </a:solidFill>
              </a:rPr>
              <a:t>;</a:t>
            </a:r>
            <a:endParaRPr lang="ru-RU" sz="2200" b="1" i="1" dirty="0">
              <a:solidFill>
                <a:srgbClr val="1B6B1B"/>
              </a:solidFill>
            </a:endParaRPr>
          </a:p>
          <a:p>
            <a:r>
              <a:rPr lang="ru-RU" sz="2200" b="1" i="1" dirty="0">
                <a:solidFill>
                  <a:srgbClr val="1B6B1B"/>
                </a:solidFill>
              </a:rPr>
              <a:t>- </a:t>
            </a:r>
            <a:r>
              <a:rPr lang="ru-RU" sz="2200" b="1" i="1" dirty="0" smtClean="0">
                <a:solidFill>
                  <a:srgbClr val="1B6B1B"/>
                </a:solidFill>
              </a:rPr>
              <a:t>конструктивно-</a:t>
            </a:r>
            <a:r>
              <a:rPr lang="ru-RU" sz="2200" b="1" i="1" dirty="0" err="1" smtClean="0">
                <a:solidFill>
                  <a:srgbClr val="1B6B1B"/>
                </a:solidFill>
              </a:rPr>
              <a:t>будівельні</a:t>
            </a:r>
            <a:r>
              <a:rPr lang="ru-RU" sz="2200" b="1" i="1" dirty="0" smtClean="0">
                <a:solidFill>
                  <a:srgbClr val="1B6B1B"/>
                </a:solidFill>
              </a:rPr>
              <a:t>.</a:t>
            </a:r>
            <a:endParaRPr lang="ru-RU" sz="2200" b="1" i="1" dirty="0">
              <a:solidFill>
                <a:srgbClr val="1B6B1B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3967435">
            <a:off x="2843808" y="898836"/>
            <a:ext cx="360040" cy="545866"/>
          </a:xfrm>
          <a:prstGeom prst="downArrow">
            <a:avLst/>
          </a:prstGeom>
          <a:solidFill>
            <a:srgbClr val="FFF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76609">
            <a:off x="5860850" y="928751"/>
            <a:ext cx="566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76256" y="760725"/>
            <a:ext cx="1935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u="sng" dirty="0">
                <a:solidFill>
                  <a:srgbClr val="361B00"/>
                </a:solidFill>
              </a:rPr>
              <a:t>2. </a:t>
            </a:r>
            <a:r>
              <a:rPr lang="ru-RU" sz="2200" b="1" u="sng" dirty="0" err="1">
                <a:solidFill>
                  <a:srgbClr val="361B00"/>
                </a:solidFill>
              </a:rPr>
              <a:t>Ігри</a:t>
            </a:r>
            <a:r>
              <a:rPr lang="ru-RU" sz="2200" b="1" u="sng" dirty="0">
                <a:solidFill>
                  <a:srgbClr val="361B00"/>
                </a:solidFill>
              </a:rPr>
              <a:t> з </a:t>
            </a:r>
            <a:endParaRPr lang="ru-RU" sz="2200" b="1" u="sng" dirty="0" smtClean="0">
              <a:solidFill>
                <a:srgbClr val="361B00"/>
              </a:solidFill>
            </a:endParaRPr>
          </a:p>
          <a:p>
            <a:r>
              <a:rPr lang="ru-RU" sz="2200" b="1" u="sng" dirty="0">
                <a:solidFill>
                  <a:srgbClr val="361B00"/>
                </a:solidFill>
              </a:rPr>
              <a:t>п</a:t>
            </a:r>
            <a:r>
              <a:rPr lang="ru-RU" sz="2200" b="1" u="sng" dirty="0" smtClean="0">
                <a:solidFill>
                  <a:srgbClr val="361B00"/>
                </a:solidFill>
              </a:rPr>
              <a:t>равилами: </a:t>
            </a:r>
            <a:endParaRPr lang="ru-RU" sz="2200" b="1" u="sng" dirty="0">
              <a:solidFill>
                <a:srgbClr val="361B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78273" y="1767006"/>
            <a:ext cx="25582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uk-UA" sz="2200" b="1" i="1" dirty="0" smtClean="0">
                <a:solidFill>
                  <a:srgbClr val="1B6B1B"/>
                </a:solidFill>
              </a:rPr>
              <a:t>дидактичні </a:t>
            </a:r>
          </a:p>
          <a:p>
            <a:pPr algn="r"/>
            <a:r>
              <a:rPr lang="uk-UA" sz="2200" b="1" i="1" dirty="0" smtClean="0">
                <a:solidFill>
                  <a:srgbClr val="1B6B1B"/>
                </a:solidFill>
              </a:rPr>
              <a:t>(настільно-друковані, лото);</a:t>
            </a:r>
          </a:p>
          <a:p>
            <a:pPr algn="r"/>
            <a:r>
              <a:rPr lang="uk-UA" sz="2200" b="1" i="1" dirty="0" smtClean="0">
                <a:solidFill>
                  <a:srgbClr val="1B6B1B"/>
                </a:solidFill>
              </a:rPr>
              <a:t>- рухливі. </a:t>
            </a:r>
            <a:endParaRPr lang="uk-UA" sz="2200" b="1" i="1" dirty="0">
              <a:solidFill>
                <a:srgbClr val="1B6B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51" y="116631"/>
            <a:ext cx="4049354" cy="2708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8" y="3356992"/>
            <a:ext cx="3127232" cy="328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43368"/>
            <a:ext cx="2830729" cy="2906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62871"/>
            <a:ext cx="51125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Іграшка – замінник ідеального друга, який все розуміє і не пам’ятає зла. </a:t>
            </a:r>
            <a:endParaRPr lang="uk-UA" sz="2200" b="1" dirty="0">
              <a:solidFill>
                <a:srgbClr val="361B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199" y="1520093"/>
            <a:ext cx="49685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Стиль взаємовідносин дитини з іграшкою – показник психічного 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здоров’я дитини. </a:t>
            </a:r>
            <a:endParaRPr lang="uk-UA" sz="2200" b="1" dirty="0">
              <a:solidFill>
                <a:srgbClr val="361B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1521" y="3001293"/>
            <a:ext cx="35818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200" b="1" dirty="0" smtClean="0">
                <a:solidFill>
                  <a:srgbClr val="0B2B0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Види іграшок: м’яка іграшка, лялька-принцеса, герої мультфільмів, літературних творів. </a:t>
            </a:r>
            <a:r>
              <a:rPr lang="uk-UA" sz="2200" b="1" i="1" dirty="0" smtClean="0">
                <a:solidFill>
                  <a:srgbClr val="0B2B0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Діти в першу чергу  обирають м’які іграшки, потім – гумові, і в останню чергу – пластмасові</a:t>
            </a:r>
            <a:r>
              <a:rPr lang="uk-UA" sz="2100" b="1" i="1" dirty="0" smtClean="0">
                <a:solidFill>
                  <a:srgbClr val="0B2B0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uk-UA" sz="2100" b="1" i="1" dirty="0">
              <a:solidFill>
                <a:srgbClr val="0B2B0B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7920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2.Продуктивні види діяльності: малювання, конструювання, ліплення, аплікація. </a:t>
            </a:r>
            <a:r>
              <a:rPr lang="uk-UA" sz="2200" b="1" i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200" b="1" i="1" dirty="0" err="1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Спільне</a:t>
            </a:r>
            <a:r>
              <a:rPr lang="ru-RU" sz="2200" b="1" i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b="1" i="1" dirty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 </a:t>
            </a:r>
            <a:r>
              <a:rPr lang="ru-RU" sz="2200" b="1" i="1" dirty="0" err="1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спрямованість</a:t>
            </a:r>
            <a:r>
              <a:rPr lang="ru-RU" sz="2200" b="1" i="1" dirty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200" b="1" i="1" dirty="0" err="1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створення</a:t>
            </a:r>
            <a:r>
              <a:rPr lang="ru-RU" sz="2200" b="1" i="1" dirty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b="1" i="1" dirty="0" err="1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певного</a:t>
            </a:r>
            <a:r>
              <a:rPr lang="ru-RU" sz="2200" b="1" i="1" dirty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200" b="1" i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продукту). </a:t>
            </a:r>
            <a:endParaRPr lang="uk-UA" sz="2200" b="1" i="1" dirty="0">
              <a:solidFill>
                <a:srgbClr val="361B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97839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u="sng" dirty="0" smtClean="0">
                <a:solidFill>
                  <a:srgbClr val="A828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Малювання</a:t>
            </a:r>
          </a:p>
          <a:p>
            <a:pPr algn="ctr"/>
            <a:r>
              <a:rPr lang="uk-UA" sz="2200" b="1" dirty="0" smtClean="0">
                <a:solidFill>
                  <a:srgbClr val="A828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</a:t>
            </a:r>
            <a:r>
              <a:rPr lang="uk-UA" sz="2200" b="1" i="1" dirty="0" smtClean="0">
                <a:solidFill>
                  <a:srgbClr val="A828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Графічна форма малюнка залежить від:</a:t>
            </a:r>
          </a:p>
          <a:p>
            <a:pPr algn="ctr"/>
            <a:r>
              <a:rPr lang="uk-UA" sz="2200" b="1" dirty="0" smtClean="0">
                <a:solidFill>
                  <a:srgbClr val="A828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графічних образів, які вже сформувались (лінії, крапки…);</a:t>
            </a:r>
          </a:p>
          <a:p>
            <a:pPr algn="ctr"/>
            <a:r>
              <a:rPr lang="uk-UA" sz="2200" b="1" dirty="0" smtClean="0">
                <a:solidFill>
                  <a:srgbClr val="A828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від попереднього рухового та дотикового досвіду;</a:t>
            </a:r>
          </a:p>
          <a:p>
            <a:pPr algn="ctr"/>
            <a:r>
              <a:rPr lang="uk-UA" sz="2200" b="1" dirty="0" smtClean="0">
                <a:solidFill>
                  <a:srgbClr val="A828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від зорового враження. </a:t>
            </a:r>
          </a:p>
          <a:p>
            <a:pPr algn="ctr"/>
            <a:r>
              <a:rPr lang="uk-UA" sz="2200" b="1" i="1" dirty="0" smtClean="0">
                <a:solidFill>
                  <a:srgbClr val="A828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Малювання з натури сприяє руйнуванню графічних шаблонів. </a:t>
            </a:r>
            <a:endParaRPr lang="uk-UA" sz="2200" b="1" i="1" dirty="0">
              <a:solidFill>
                <a:srgbClr val="A828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946" y="0"/>
            <a:ext cx="96464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476672"/>
            <a:ext cx="69482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Segoe Print" pitchFamily="2" charset="0"/>
              </a:rPr>
              <a:t>Колір використовується дітьми у двох напрямах:  1) застосовується будь-який колір; 2) застосовується колір, який наближений до реальності. </a:t>
            </a:r>
            <a:endParaRPr lang="uk-UA" sz="2200" b="1" dirty="0"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915548"/>
            <a:ext cx="7200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Серед інших моментів: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- «рентгенівський» характер малюнка;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- відрізняються малюнки сільських і міських дітей (у сільських дітей вони більш динамічні);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- відмінності малюнків хлопчиків і дівчаток (може бути вплив старшого брата, сестри);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- різниця у малюнках дітей різних національностей;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- нерозуміння зображення перспективи (предмет, який займає менше місця, сприймається як маленький);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- чітке дотримання лінії землі і неба (предмети ніколи не заступають один одного);</a:t>
            </a:r>
            <a:endParaRPr lang="uk-UA" sz="2200" b="1" dirty="0">
              <a:solidFill>
                <a:srgbClr val="361B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633461"/>
            <a:ext cx="38884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Малювання сім’ї може носити 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психотерапевтичний </a:t>
            </a:r>
            <a:r>
              <a:rPr lang="uk-UA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характер. </a:t>
            </a:r>
          </a:p>
          <a:p>
            <a:endParaRPr lang="uk-UA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Segoe Script" pitchFamily="34" charset="0"/>
            </a:endParaRPr>
          </a:p>
          <a:p>
            <a:r>
              <a:rPr lang="uk-UA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Малювання застосовується </a:t>
            </a:r>
          </a:p>
          <a:p>
            <a:r>
              <a:rPr lang="uk-UA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і для зняття </a:t>
            </a:r>
          </a:p>
          <a:p>
            <a:r>
              <a:rPr lang="uk-UA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Script" pitchFamily="34" charset="0"/>
              </a:rPr>
              <a:t>страхів дитини.</a:t>
            </a:r>
            <a:endParaRPr lang="uk-UA" sz="2200" b="1" dirty="0">
              <a:solidFill>
                <a:schemeClr val="tx1">
                  <a:lumMod val="95000"/>
                  <a:lumOff val="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896544" cy="436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48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601216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Конструювання</a:t>
            </a:r>
          </a:p>
          <a:p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Завдання конструювання,  на відміну від  малювання, знайти опорні деталі.</a:t>
            </a:r>
          </a:p>
          <a:p>
            <a:r>
              <a:rPr lang="uk-UA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Види :</a:t>
            </a:r>
          </a:p>
          <a:p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за взірцем (фотографія, макет, модель); </a:t>
            </a:r>
          </a:p>
          <a:p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за умовою ( виготовити стелаж, щоб розмістити дитячі малюнки);</a:t>
            </a:r>
          </a:p>
          <a:p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за задумом (дитині надається творчість).</a:t>
            </a:r>
            <a:endParaRPr lang="uk-UA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53" y="101897"/>
            <a:ext cx="326790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710" y="357301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2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Навчальна діяльність</a:t>
            </a:r>
            <a:endParaRPr lang="uk-UA" sz="2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Мета: засвоєння нових знань, умінь і навичок, а не отримання зовнішнього результату.</a:t>
            </a:r>
          </a:p>
          <a:p>
            <a:pPr algn="r"/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Завдання:</a:t>
            </a:r>
          </a:p>
          <a:p>
            <a:pPr algn="r"/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1. Формування пізнавальних інтересів (розвиток допитливості).</a:t>
            </a:r>
          </a:p>
          <a:p>
            <a:pPr algn="r"/>
            <a:r>
              <a:rPr lang="uk-UA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 Засвоєння вміння вчитися.</a:t>
            </a:r>
            <a:endParaRPr lang="uk-UA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Выгнутая вверх стрелка 3"/>
          <p:cNvSpPr/>
          <p:nvPr/>
        </p:nvSpPr>
        <p:spPr>
          <a:xfrm>
            <a:off x="4751512" y="123112"/>
            <a:ext cx="1584176" cy="605608"/>
          </a:xfrm>
          <a:prstGeom prst="curvedDownArrow">
            <a:avLst/>
          </a:prstGeom>
          <a:solidFill>
            <a:srgbClr val="361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5" y="3573015"/>
            <a:ext cx="4047844" cy="303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гнутая влево стрелка 5"/>
          <p:cNvSpPr/>
          <p:nvPr/>
        </p:nvSpPr>
        <p:spPr>
          <a:xfrm rot="4912987">
            <a:off x="4211960" y="2723042"/>
            <a:ext cx="576064" cy="1440160"/>
          </a:xfrm>
          <a:prstGeom prst="curvedRightArrow">
            <a:avLst/>
          </a:prstGeom>
          <a:solidFill>
            <a:srgbClr val="361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54726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28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Трудова діяльність спрямована на створення суспільно-корисних продуктів (матеріальних і духовних цінностей, необхідних людині). </a:t>
            </a:r>
            <a:r>
              <a:rPr lang="uk-UA" sz="2200" b="1" i="1" dirty="0" smtClean="0">
                <a:solidFill>
                  <a:srgbClr val="0028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Завдання стає трудовим, коли дитина усвідомлює значення  і обов’язковість отриманого результату. </a:t>
            </a:r>
            <a:endParaRPr lang="uk-UA" sz="2200" b="1" i="1" dirty="0">
              <a:solidFill>
                <a:srgbClr val="0028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72" y="209889"/>
            <a:ext cx="3019797" cy="2995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3367699"/>
            <a:ext cx="23580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28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Види праці:</a:t>
            </a:r>
            <a:endParaRPr lang="uk-UA" sz="2200" b="1" dirty="0">
              <a:solidFill>
                <a:srgbClr val="0028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1732" y="3933636"/>
            <a:ext cx="3264035" cy="430887"/>
          </a:xfrm>
          <a:prstGeom prst="rect">
            <a:avLst/>
          </a:prstGeom>
          <a:solidFill>
            <a:srgbClr val="C1FFE0"/>
          </a:solidFill>
        </p:spPr>
        <p:txBody>
          <a:bodyPr wrap="none">
            <a:spAutoFit/>
          </a:bodyPr>
          <a:lstStyle/>
          <a:p>
            <a:r>
              <a:rPr lang="uk-UA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самообслуговування</a:t>
            </a:r>
            <a:endParaRPr lang="uk-UA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498101"/>
            <a:ext cx="2573140" cy="430887"/>
          </a:xfrm>
          <a:prstGeom prst="rect">
            <a:avLst/>
          </a:prstGeom>
          <a:solidFill>
            <a:srgbClr val="C1FFE0"/>
          </a:solidFill>
        </p:spPr>
        <p:txBody>
          <a:bodyPr wrap="none">
            <a:spAutoFit/>
          </a:bodyPr>
          <a:lstStyle/>
          <a:p>
            <a:r>
              <a:rPr lang="uk-UA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праця в природі</a:t>
            </a:r>
            <a:endParaRPr lang="uk-UA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3897" y="4224629"/>
            <a:ext cx="3672800" cy="430887"/>
          </a:xfrm>
          <a:prstGeom prst="rect">
            <a:avLst/>
          </a:prstGeom>
          <a:solidFill>
            <a:srgbClr val="C1FFE0"/>
          </a:solidFill>
        </p:spPr>
        <p:txBody>
          <a:bodyPr wrap="none">
            <a:spAutoFit/>
          </a:bodyPr>
          <a:lstStyle/>
          <a:p>
            <a:r>
              <a:rPr lang="ru-RU" sz="2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господарсько-побутова</a:t>
            </a:r>
            <a:endParaRPr lang="ru-RU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3557" y="4539333"/>
            <a:ext cx="1048685" cy="430887"/>
          </a:xfrm>
          <a:prstGeom prst="rect">
            <a:avLst/>
          </a:prstGeom>
          <a:solidFill>
            <a:srgbClr val="C1FFE0"/>
          </a:solidFill>
        </p:spPr>
        <p:txBody>
          <a:bodyPr wrap="none">
            <a:spAutoFit/>
          </a:bodyPr>
          <a:lstStyle/>
          <a:p>
            <a:r>
              <a:rPr lang="ru-RU" sz="2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ручна</a:t>
            </a:r>
            <a:endParaRPr lang="ru-RU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810146" y="3695347"/>
            <a:ext cx="483682" cy="2064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2670">
            <a:off x="3550048" y="3993636"/>
            <a:ext cx="6286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87654">
            <a:off x="5192218" y="3771191"/>
            <a:ext cx="6286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3667">
            <a:off x="4427611" y="3999288"/>
            <a:ext cx="6286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34332" y="5517231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Форми організації праці: </a:t>
            </a:r>
          </a:p>
          <a:p>
            <a:r>
              <a:rPr lang="uk-UA" sz="2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доручення, чергування, колективна праця. </a:t>
            </a:r>
            <a:endParaRPr lang="uk-UA" sz="22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3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Розвиток особистості дошкільника: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- вплив дорослих (засвоєння моральних норм);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- розвиток дитини в групі ровесників (самооцінка, конформізм);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- статевий розвиток (дитяча закоханість, усвідомлення статі); 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- розвиток дитини у різних видах діяльності;</a:t>
            </a:r>
          </a:p>
          <a:p>
            <a:pPr marL="342900" indent="-342900">
              <a:buFontTx/>
              <a:buChar char="-"/>
            </a:pPr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розвиток мотивів поведінки (інтерес до світу дорослих, ігрові мотиви, встановлення і 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збереження  позитивних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взаємовідносин з дорослими і дітьми, мотив самолюбства, самоствердження, пізнавальні, 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змагальні, моральні,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+mj-lt"/>
              </a:rPr>
              <a:t> суспільні мотиви).</a:t>
            </a:r>
            <a:endParaRPr lang="uk-UA" sz="2200" b="1" dirty="0">
              <a:solidFill>
                <a:srgbClr val="1A0D00"/>
              </a:solidFill>
              <a:latin typeface="+mj-lt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49606"/>
            <a:ext cx="3305572" cy="3284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87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39"/>
            <a:ext cx="3363581" cy="2508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129" y="476671"/>
            <a:ext cx="36519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Пізнавальний розвиток</a:t>
            </a:r>
          </a:p>
          <a:p>
            <a:r>
              <a:rPr lang="uk-UA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дошкільника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сенсорний розвиток (засвоєння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сенсорних еталонів, розвиток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орієнтування у властивостях предметів,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розвиток дій сприймання тощо);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мислення (провідний вид – наочно-образне, має місце наочно-дійове, зароджується логічне);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пам’ять (розвинене мимовільне запам’ятовування, переважає образна – ейдетична пам’ять, починає розвиватись довільна і словесно-логічна);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уява (інтенсивно розвивається після 3 років, пов’язана з розвитком знакової функції свідомості, уява репродуктивна, мимовільна);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 почуття (посилення глибини і стійкості почуттів, оволодіння «мовою» почуттів);</a:t>
            </a:r>
          </a:p>
          <a:p>
            <a:r>
              <a:rPr lang="uk-UA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воля (розвиток цілеспрямованості волі, встановлення взаємозв’язку між метою дії і її мотивом, зростання регулюючої ролі мовлення у виконанні дій).</a:t>
            </a:r>
            <a:endParaRPr lang="uk-UA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12844"/>
            <a:ext cx="67504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D05400"/>
                </a:solidFill>
              </a:rPr>
              <a:t>Життя дитини у період </a:t>
            </a:r>
            <a:r>
              <a:rPr lang="uk-UA" sz="2200" b="1" dirty="0" err="1" smtClean="0">
                <a:solidFill>
                  <a:srgbClr val="D05400"/>
                </a:solidFill>
              </a:rPr>
              <a:t>новонародженості</a:t>
            </a:r>
            <a:r>
              <a:rPr lang="uk-UA" sz="2200" b="1" dirty="0" smtClean="0">
                <a:solidFill>
                  <a:srgbClr val="D05400"/>
                </a:solidFill>
              </a:rPr>
              <a:t> забезпечують вроджені рефлекси: </a:t>
            </a:r>
          </a:p>
          <a:p>
            <a:r>
              <a:rPr lang="uk-UA" sz="2200" b="1" dirty="0" smtClean="0">
                <a:solidFill>
                  <a:srgbClr val="1D3253"/>
                </a:solidFill>
              </a:rPr>
              <a:t>– </a:t>
            </a:r>
            <a:r>
              <a:rPr lang="uk-UA" sz="2200" b="1" i="1" dirty="0" smtClean="0">
                <a:solidFill>
                  <a:srgbClr val="1D3253"/>
                </a:solidFill>
              </a:rPr>
              <a:t>захисні</a:t>
            </a:r>
            <a:r>
              <a:rPr lang="uk-UA" sz="2200" b="1" dirty="0" smtClean="0">
                <a:solidFill>
                  <a:srgbClr val="1D3253"/>
                </a:solidFill>
              </a:rPr>
              <a:t> (при уколі виникає захисна реакція);</a:t>
            </a:r>
          </a:p>
          <a:p>
            <a:r>
              <a:rPr lang="uk-UA" sz="2200" b="1" dirty="0" smtClean="0">
                <a:solidFill>
                  <a:srgbClr val="1D3253"/>
                </a:solidFill>
              </a:rPr>
              <a:t>– </a:t>
            </a:r>
            <a:r>
              <a:rPr lang="uk-UA" sz="2200" b="1" i="1" dirty="0" smtClean="0">
                <a:solidFill>
                  <a:srgbClr val="1D3253"/>
                </a:solidFill>
              </a:rPr>
              <a:t>орієнтувальні</a:t>
            </a:r>
            <a:r>
              <a:rPr lang="uk-UA" sz="2200" b="1" dirty="0" smtClean="0">
                <a:solidFill>
                  <a:srgbClr val="1D3253"/>
                </a:solidFill>
              </a:rPr>
              <a:t> (повертання дитиною голівки до вікна у сонячний день);</a:t>
            </a:r>
          </a:p>
          <a:p>
            <a:r>
              <a:rPr lang="uk-UA" sz="2200" b="1" dirty="0" smtClean="0">
                <a:solidFill>
                  <a:srgbClr val="1D3253"/>
                </a:solidFill>
              </a:rPr>
              <a:t>– </a:t>
            </a:r>
            <a:r>
              <a:rPr lang="uk-UA" sz="2200" b="1" i="1" dirty="0" smtClean="0">
                <a:solidFill>
                  <a:srgbClr val="1D3253"/>
                </a:solidFill>
              </a:rPr>
              <a:t>орієнтувально-харчові</a:t>
            </a:r>
            <a:r>
              <a:rPr lang="uk-UA" sz="2200" b="1" dirty="0" smtClean="0">
                <a:solidFill>
                  <a:srgbClr val="1D3253"/>
                </a:solidFill>
              </a:rPr>
              <a:t> (доторкання до губ дитини викликає реакцію пошуку);</a:t>
            </a:r>
          </a:p>
          <a:p>
            <a:r>
              <a:rPr lang="uk-UA" sz="2200" b="1" dirty="0" smtClean="0">
                <a:solidFill>
                  <a:srgbClr val="1D3253"/>
                </a:solidFill>
              </a:rPr>
              <a:t>– </a:t>
            </a:r>
            <a:r>
              <a:rPr lang="uk-UA" sz="2200" b="1" i="1" dirty="0" smtClean="0">
                <a:solidFill>
                  <a:srgbClr val="1D3253"/>
                </a:solidFill>
              </a:rPr>
              <a:t>смоктальні </a:t>
            </a:r>
            <a:r>
              <a:rPr lang="uk-UA" sz="2200" b="1" dirty="0" smtClean="0">
                <a:solidFill>
                  <a:srgbClr val="1D3253"/>
                </a:solidFill>
              </a:rPr>
              <a:t>(новонароджений смокче будь-який предмет, який потрапляє під руку);</a:t>
            </a:r>
          </a:p>
          <a:p>
            <a:r>
              <a:rPr lang="uk-UA" sz="2200" b="1" dirty="0" smtClean="0">
                <a:solidFill>
                  <a:srgbClr val="1D3253"/>
                </a:solidFill>
              </a:rPr>
              <a:t>– рефлекси, які забезпечують діяльність усіх життєво-важливих систем (дихання, серцебиття, видільна система).</a:t>
            </a:r>
            <a:endParaRPr lang="uk-UA" sz="2200" b="1" dirty="0">
              <a:solidFill>
                <a:srgbClr val="1D32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5"/>
            <a:ext cx="9144000" cy="681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188640"/>
            <a:ext cx="56166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/>
              <a:t>Психологічна  готовність дитини до школи: мотиваційна, розумова, емоційна, вольова.</a:t>
            </a:r>
            <a:endParaRPr lang="uk-UA" sz="2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06942" y="1412776"/>
            <a:ext cx="72415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2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Психологічна готовність дитини до навчання у школі – важливий підсумок психічного розвитку в період дошкільного дитинства.</a:t>
            </a:r>
            <a:endParaRPr lang="uk-UA" sz="2200" b="1" dirty="0">
              <a:solidFill>
                <a:srgbClr val="002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924944"/>
            <a:ext cx="752432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Підсумки психічного розвитку дитини в дошкільному віці:</a:t>
            </a:r>
          </a:p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	дитина є особистістю;</a:t>
            </a:r>
          </a:p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	добре усвідомлює статеву приналежність;</a:t>
            </a:r>
          </a:p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	розуміє своє місце у взаєминах з дорослими і дітьми;</a:t>
            </a:r>
          </a:p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	розвинена рефлексія;</a:t>
            </a:r>
          </a:p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	сформована емоційно-вольова і мотиваційна сфера;</a:t>
            </a:r>
          </a:p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	розвинена орієнтація в просторі, часі;</a:t>
            </a:r>
          </a:p>
          <a:p>
            <a:r>
              <a:rPr lang="uk-UA" sz="2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	є відповідний обсяг знань, умінь та навичок.</a:t>
            </a:r>
            <a:endParaRPr lang="uk-UA" sz="2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5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764704"/>
            <a:ext cx="4039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Segoe Script" pitchFamily="34" charset="0"/>
              </a:rPr>
              <a:t>Розумова готовність:</a:t>
            </a:r>
            <a:endParaRPr lang="uk-UA" sz="2400" b="1" dirty="0">
              <a:latin typeface="Segoe Scrip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84784"/>
            <a:ext cx="61926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–	</a:t>
            </a:r>
            <a:r>
              <a:rPr lang="uk-UA" sz="2200" b="1" dirty="0" smtClean="0">
                <a:latin typeface="Segoe Script" pitchFamily="34" charset="0"/>
              </a:rPr>
              <a:t>певний обсяг наукових</a:t>
            </a:r>
          </a:p>
          <a:p>
            <a:r>
              <a:rPr lang="uk-UA" sz="2200" b="1" dirty="0" smtClean="0">
                <a:latin typeface="Segoe Script" pitchFamily="34" charset="0"/>
              </a:rPr>
              <a:t>знань про навколишній світ;</a:t>
            </a:r>
          </a:p>
          <a:p>
            <a:r>
              <a:rPr lang="uk-UA" sz="2200" b="1" dirty="0" smtClean="0">
                <a:latin typeface="Segoe Script" pitchFamily="34" charset="0"/>
              </a:rPr>
              <a:t>–	деякі спеціальні знання</a:t>
            </a:r>
          </a:p>
          <a:p>
            <a:r>
              <a:rPr lang="uk-UA" sz="2200" b="1" dirty="0" smtClean="0">
                <a:latin typeface="Segoe Script" pitchFamily="34" charset="0"/>
              </a:rPr>
              <a:t>та навички, математичні уявлення та дії, здатність здійснювати звуковий аналіз слова, засвоєння елементів грамоти;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7582" y="3946997"/>
            <a:ext cx="7478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Segoe Script" pitchFamily="34" charset="0"/>
              </a:rPr>
              <a:t>- достатній рівень пізнавальної діяльності: сприймання, пам’яті, мислення, уяви.</a:t>
            </a:r>
            <a:endParaRPr lang="uk-UA" sz="2200" b="1" dirty="0">
              <a:latin typeface="Segoe Scrip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8794" y="4869160"/>
            <a:ext cx="4572000" cy="14465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2200" b="1" dirty="0" smtClean="0">
                <a:solidFill>
                  <a:srgbClr val="361B00"/>
                </a:solidFill>
                <a:latin typeface="Segoe Print" pitchFamily="2" charset="0"/>
              </a:rPr>
              <a:t>Дитина, яка йде у перший клас, повинна мати високий рівень інтелектуального розвитку. </a:t>
            </a:r>
            <a:endParaRPr lang="uk-UA" sz="2200" b="1" dirty="0">
              <a:solidFill>
                <a:srgbClr val="361B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9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3347864" y="188640"/>
            <a:ext cx="5616624" cy="3528392"/>
          </a:xfrm>
          <a:prstGeom prst="cloudCallout">
            <a:avLst>
              <a:gd name="adj1" fmla="val -26028"/>
              <a:gd name="adj2" fmla="val 69741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err="1" smtClean="0">
                <a:solidFill>
                  <a:srgbClr val="361B00"/>
                </a:solidFill>
                <a:latin typeface="Monotype Corsiva" pitchFamily="66" charset="0"/>
              </a:rPr>
              <a:t>„Пуста</a:t>
            </a:r>
            <a:r>
              <a:rPr lang="uk-UA" sz="3000" b="1" dirty="0" smtClean="0">
                <a:solidFill>
                  <a:srgbClr val="361B00"/>
                </a:solidFill>
                <a:latin typeface="Monotype Corsiva" pitchFamily="66" charset="0"/>
              </a:rPr>
              <a:t> голова не мислить. Чим більше досвіду і знань має голова, тим більше здатна вона думати.”</a:t>
            </a:r>
            <a:endParaRPr lang="uk-UA" sz="3000" b="1" dirty="0">
              <a:solidFill>
                <a:srgbClr val="361B00"/>
              </a:solidFill>
              <a:latin typeface="Monotype Corsiva" pitchFamily="66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648322" cy="3846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912" y="5445224"/>
            <a:ext cx="2627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atin typeface="Monotype Corsiva" pitchFamily="66" charset="0"/>
              </a:rPr>
              <a:t>П.П.</a:t>
            </a:r>
            <a:r>
              <a:rPr lang="uk-UA" sz="3200" b="1" dirty="0" err="1" smtClean="0">
                <a:latin typeface="Monotype Corsiva" pitchFamily="66" charset="0"/>
              </a:rPr>
              <a:t>Блонський</a:t>
            </a:r>
            <a:r>
              <a:rPr lang="uk-UA" sz="3200" b="1" dirty="0" smtClean="0">
                <a:latin typeface="Monotype Corsiva" pitchFamily="66" charset="0"/>
              </a:rPr>
              <a:t> </a:t>
            </a:r>
            <a:endParaRPr lang="uk-UA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4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36712"/>
            <a:ext cx="58326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Перед дитиною-першокласником ставляться вимоги:</a:t>
            </a:r>
          </a:p>
          <a:p>
            <a:r>
              <a:rPr lang="uk-UA" sz="2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порівнювати </a:t>
            </a:r>
            <a:r>
              <a:rPr lang="uk-UA" sz="2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 аналізувати;</a:t>
            </a:r>
          </a:p>
          <a:p>
            <a:r>
              <a:rPr lang="uk-UA" sz="2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узагальнювати</a:t>
            </a:r>
            <a:r>
              <a:rPr lang="uk-UA" sz="2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r>
              <a:rPr lang="uk-UA" sz="2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робити </a:t>
            </a:r>
            <a:r>
              <a:rPr lang="uk-UA" sz="2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висновки.</a:t>
            </a:r>
            <a:endParaRPr lang="uk-UA" sz="2200" b="1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423" y="3099493"/>
            <a:ext cx="84249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 це вимагає високого рівня розвитку пізнавальних психічних процесів.</a:t>
            </a:r>
          </a:p>
          <a:p>
            <a:r>
              <a:rPr lang="uk-UA" sz="2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Старші дошкільники володіють окремими раціональними способами обстеження зовнішніх властивостей предметів, користуються засвоєною системою суспільно вироблених сенсорних еталонів.</a:t>
            </a:r>
            <a:endParaRPr lang="uk-UA" sz="2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0156"/>
            <a:ext cx="2225030" cy="3520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423" y="5587150"/>
            <a:ext cx="861684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dirty="0" smtClean="0">
                <a:solidFill>
                  <a:srgbClr val="002A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Важливе значення для підготовки дитини до школи має </a:t>
            </a:r>
            <a:r>
              <a:rPr lang="uk-UA" sz="2100" b="1" dirty="0" smtClean="0">
                <a:solidFill>
                  <a:srgbClr val="002A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вміння вчитися</a:t>
            </a:r>
            <a:r>
              <a:rPr lang="uk-UA" sz="2100" dirty="0" smtClean="0">
                <a:solidFill>
                  <a:srgbClr val="002A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здатність виділяти навчальну задачу і перетворювати її в самостійну мету діяльності.</a:t>
            </a:r>
            <a:endParaRPr lang="uk-UA" sz="2100" dirty="0">
              <a:solidFill>
                <a:srgbClr val="002A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одних дітей пізнавальна активність спрямована 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uk-UA" sz="2200" b="1" u="sng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теоретичну діяльність</a:t>
            </a:r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в інших вона пов’язана з </a:t>
            </a:r>
            <a:r>
              <a:rPr lang="uk-UA" sz="2200" b="1" u="sng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практичною побутовою діяльністю</a:t>
            </a:r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endParaRPr lang="uk-UA" sz="2200" b="1" dirty="0" smtClean="0">
              <a:solidFill>
                <a:srgbClr val="361B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Отже, щоб підготувати дошкільників до школи інтелектуально, необхідно: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	розвинути в них пізнавальну потребу;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	забезпечити достатній рівень </a:t>
            </a:r>
            <a:r>
              <a:rPr lang="uk-UA" sz="2200" b="1" dirty="0" err="1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мислительної</a:t>
            </a:r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діяльності;</a:t>
            </a:r>
          </a:p>
          <a:p>
            <a:r>
              <a:rPr lang="uk-UA" sz="2200" b="1" dirty="0" smtClean="0">
                <a:solidFill>
                  <a:srgbClr val="361B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	дати систему знань про навколишній світ.</a:t>
            </a:r>
            <a:endParaRPr lang="uk-UA" sz="2200" b="1" dirty="0">
              <a:solidFill>
                <a:srgbClr val="361B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95364"/>
            <a:ext cx="2617572" cy="2761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35285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200" b="1" dirty="0" smtClean="0">
                <a:solidFill>
                  <a:srgbClr val="46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Педагог може опиратись на велику допитливість дитини, на її потребу в нових враженнях.</a:t>
            </a:r>
            <a:endParaRPr lang="uk-UA" sz="2200" b="1" dirty="0">
              <a:solidFill>
                <a:srgbClr val="46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4951" y="404664"/>
            <a:ext cx="60740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905"/>
                <a:solidFill>
                  <a:srgbClr val="4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Мотиваційна готовність. </a:t>
            </a:r>
            <a:endParaRPr lang="uk-UA" sz="3600" b="1" cap="none" spc="0" dirty="0">
              <a:ln w="1905"/>
              <a:solidFill>
                <a:srgbClr val="46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628800"/>
            <a:ext cx="47342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Підготовка до школи включає формування готовності до прийняття нової </a:t>
            </a:r>
            <a:r>
              <a:rPr lang="uk-UA" sz="2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„соціальної</a:t>
            </a:r>
            <a:r>
              <a:rPr lang="uk-UA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позиції” (Л.І. </a:t>
            </a:r>
            <a:r>
              <a:rPr lang="uk-UA" sz="2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Божович</a:t>
            </a:r>
            <a:r>
              <a:rPr lang="uk-UA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– позиції школяра, який має важливі обов’язки і права.</a:t>
            </a:r>
          </a:p>
          <a:p>
            <a:r>
              <a:rPr lang="uk-UA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Ця готовність виражається у ставленні дитини до школи, навчальної діяльності, вчителів, самої себе. </a:t>
            </a:r>
            <a:endParaRPr lang="uk-UA" sz="2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" y="2807221"/>
            <a:ext cx="2366745" cy="29202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77063" y="5840507"/>
            <a:ext cx="21643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atin typeface="Monotype Corsiva" pitchFamily="66" charset="0"/>
              </a:rPr>
              <a:t>Л. І</a:t>
            </a:r>
            <a:r>
              <a:rPr lang="ru-RU" sz="3000" b="1" dirty="0">
                <a:latin typeface="Monotype Corsiva" pitchFamily="66" charset="0"/>
              </a:rPr>
              <a:t>. </a:t>
            </a:r>
            <a:r>
              <a:rPr lang="ru-RU" sz="3000" b="1" dirty="0" err="1">
                <a:latin typeface="Monotype Corsiva" pitchFamily="66" charset="0"/>
              </a:rPr>
              <a:t>Божович</a:t>
            </a:r>
            <a:endParaRPr lang="ru-RU" sz="3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 rot="479378">
            <a:off x="4432501" y="81067"/>
            <a:ext cx="3888432" cy="3126837"/>
          </a:xfrm>
          <a:prstGeom prst="wedgeEllipse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rgbClr val="460000"/>
                </a:solidFill>
                <a:latin typeface="Segoe Print" pitchFamily="2" charset="0"/>
              </a:rPr>
              <a:t>– Часто – це зовнішні сторони шкільного життя (новий портфель, форма, оцінки).</a:t>
            </a:r>
            <a:endParaRPr lang="uk-UA" sz="2200" b="1" dirty="0">
              <a:solidFill>
                <a:srgbClr val="460000"/>
              </a:solidFill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403992">
            <a:off x="585516" y="4346331"/>
            <a:ext cx="3312368" cy="1200329"/>
          </a:xfrm>
          <a:prstGeom prst="rect">
            <a:avLst/>
          </a:prstGeom>
          <a:solidFill>
            <a:srgbClr val="FFFFB7"/>
          </a:solidFill>
        </p:spPr>
        <p:txBody>
          <a:bodyPr wrap="square">
            <a:spAutoFit/>
          </a:bodyPr>
          <a:lstStyle/>
          <a:p>
            <a:r>
              <a:rPr lang="uk-UA" sz="2400" b="1" u="sng" dirty="0" smtClean="0">
                <a:solidFill>
                  <a:srgbClr val="460000"/>
                </a:solidFill>
                <a:latin typeface="Segoe Print" pitchFamily="2" charset="0"/>
              </a:rPr>
              <a:t>Що ж приваблює дитину в системі навчання в школі?</a:t>
            </a:r>
            <a:endParaRPr lang="uk-UA" sz="2400" b="1" u="sng" dirty="0">
              <a:solidFill>
                <a:srgbClr val="460000"/>
              </a:solidFill>
              <a:latin typeface="Segoe Print" pitchFamily="2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rot="20156918">
            <a:off x="251836" y="291852"/>
            <a:ext cx="3979728" cy="3033933"/>
          </a:xfrm>
          <a:prstGeom prst="wedgeEllipse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–	</a:t>
            </a:r>
            <a:r>
              <a:rPr lang="uk-UA" sz="2200" b="1" dirty="0" smtClean="0">
                <a:solidFill>
                  <a:srgbClr val="460000"/>
                </a:solidFill>
                <a:latin typeface="Segoe Print" pitchFamily="2" charset="0"/>
              </a:rPr>
              <a:t>Інколи – це основна форма – учіння, яке сприймається як відповідальна справа.</a:t>
            </a:r>
            <a:endParaRPr lang="uk-UA" sz="2200" b="1" dirty="0">
              <a:solidFill>
                <a:srgbClr val="460000"/>
              </a:solidFill>
              <a:latin typeface="Segoe Print" pitchFamily="2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91" y="3594695"/>
            <a:ext cx="4436820" cy="308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7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89346"/>
            <a:ext cx="4328798" cy="2433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6093"/>
            <a:ext cx="56388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378904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200" b="1" dirty="0" smtClean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Мотиваційна готовність включає:</a:t>
            </a:r>
          </a:p>
          <a:p>
            <a:pPr algn="r"/>
            <a:r>
              <a:rPr lang="uk-UA" sz="2200" b="1" dirty="0" smtClean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	правильне уявлення про навчання як важливу і відповідальну діяльність;</a:t>
            </a:r>
          </a:p>
          <a:p>
            <a:pPr algn="r"/>
            <a:r>
              <a:rPr lang="uk-UA" sz="2200" b="1" dirty="0" smtClean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	пізнавальний інтерес до навколишнього. </a:t>
            </a:r>
            <a:endParaRPr lang="uk-UA" sz="2200" b="1" dirty="0">
              <a:solidFill>
                <a:srgbClr val="361B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0760"/>
            <a:ext cx="3816424" cy="2529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59" y="1124744"/>
            <a:ext cx="3721596" cy="2481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Вольова готовність: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	Довільні дії – </a:t>
            </a:r>
            <a:r>
              <a:rPr lang="uk-UA" sz="2200" b="1" dirty="0" err="1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дії</a:t>
            </a:r>
            <a:r>
              <a:rPr lang="uk-UA" sz="2200" b="1" dirty="0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за попередньою словесною інструкцією.</a:t>
            </a:r>
          </a:p>
          <a:p>
            <a:pPr marL="457200" indent="-457200">
              <a:buAutoNum type="arabicPeriod" startAt="2"/>
            </a:pPr>
            <a:r>
              <a:rPr lang="uk-UA" sz="2200" b="1" dirty="0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Довільні психічні 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процеси.</a:t>
            </a:r>
          </a:p>
          <a:p>
            <a:pPr marL="457200" indent="-457200">
              <a:buAutoNum type="arabicPeriod" startAt="3"/>
            </a:pPr>
            <a:r>
              <a:rPr lang="uk-UA" sz="2200" b="1" dirty="0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Діяльність і поведінка, </a:t>
            </a:r>
          </a:p>
          <a:p>
            <a:r>
              <a:rPr lang="uk-UA" sz="2200" b="1" dirty="0" smtClean="0">
                <a:solidFill>
                  <a:srgbClr val="1A0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яких усвідомлюються мотиви і мета, мобілізуються зусилля.</a:t>
            </a:r>
            <a:endParaRPr lang="uk-UA" sz="2200" b="1" dirty="0">
              <a:solidFill>
                <a:srgbClr val="1A0D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789040"/>
            <a:ext cx="77768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46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Дитина повинна звикнути робити не те, що їй хочеться, а що від неї вимагають вчителі, режим навчання. Треба привчитись виконуватись не лише приємне, але й необхідне. Потрібне вольове зусилля, здатність управляти поведінкою, розумовою діяльністю: увагою, мисленням, пам’яттю.</a:t>
            </a:r>
            <a:endParaRPr lang="uk-UA" sz="2200" b="1" dirty="0">
              <a:solidFill>
                <a:srgbClr val="46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013"/>
            <a:ext cx="501015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382013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200" b="1" dirty="0" smtClean="0">
                <a:solidFill>
                  <a:srgbClr val="0028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Емоційна готовність.</a:t>
            </a:r>
          </a:p>
          <a:p>
            <a:pPr algn="r"/>
            <a:endParaRPr lang="uk-UA" sz="2200" b="1" dirty="0" smtClean="0">
              <a:solidFill>
                <a:srgbClr val="0028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uk-UA" sz="2200" b="1" dirty="0" smtClean="0">
                <a:solidFill>
                  <a:srgbClr val="0028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1. Певний рівень глибини і стійкості інтелектуальних, моральних і естетичних почуттів.</a:t>
            </a:r>
          </a:p>
          <a:p>
            <a:pPr algn="r"/>
            <a:endParaRPr lang="uk-UA" sz="2200" b="1" dirty="0" smtClean="0">
              <a:solidFill>
                <a:srgbClr val="0028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uk-UA" sz="2200" b="1" dirty="0" smtClean="0">
                <a:solidFill>
                  <a:srgbClr val="0028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Вміння керувати почуттями в процесі спілкування з дорослими і ровесниками.</a:t>
            </a:r>
            <a:endParaRPr lang="uk-UA" sz="2200" b="1" dirty="0">
              <a:solidFill>
                <a:srgbClr val="0028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013176"/>
            <a:ext cx="64087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solidFill>
                  <a:srgbClr val="140A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Позитивне ставлення до школи включає й емоційні компоненти, прагнення зайняти нове соціальне становище.</a:t>
            </a:r>
            <a:endParaRPr lang="uk-UA" sz="2200" b="1" i="1" dirty="0">
              <a:solidFill>
                <a:srgbClr val="140A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7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226642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Після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народження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функціонують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окремі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атавістичні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рефлекси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412776"/>
            <a:ext cx="72728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200" b="1" dirty="0" smtClean="0"/>
              <a:t>– </a:t>
            </a:r>
            <a:r>
              <a:rPr lang="uk-UA" sz="2200" b="1" i="1" dirty="0" smtClean="0"/>
              <a:t>хапальні</a:t>
            </a:r>
            <a:r>
              <a:rPr lang="uk-UA" sz="2200" b="1" dirty="0" smtClean="0"/>
              <a:t> (доторкання до долоні дитини викликає реакцію хапання);</a:t>
            </a:r>
          </a:p>
          <a:p>
            <a:pPr algn="r"/>
            <a:r>
              <a:rPr lang="uk-UA" sz="2200" b="1" dirty="0" smtClean="0"/>
              <a:t>– </a:t>
            </a:r>
            <a:r>
              <a:rPr lang="uk-UA" sz="2200" b="1" i="1" dirty="0" smtClean="0"/>
              <a:t>рефлекси відштовхування, повзання </a:t>
            </a:r>
            <a:r>
              <a:rPr lang="uk-UA" sz="2200" b="1" dirty="0" smtClean="0"/>
              <a:t>(виникають в процесі доторкання до стоп ніг);</a:t>
            </a:r>
          </a:p>
          <a:p>
            <a:pPr algn="r"/>
            <a:r>
              <a:rPr lang="uk-UA" sz="2200" b="1" dirty="0" smtClean="0"/>
              <a:t>– </a:t>
            </a:r>
            <a:r>
              <a:rPr lang="uk-UA" sz="2200" b="1" i="1" dirty="0" smtClean="0"/>
              <a:t>рефлекси плавання</a:t>
            </a:r>
            <a:r>
              <a:rPr lang="uk-UA" sz="2200" b="1" dirty="0" smtClean="0"/>
              <a:t>.</a:t>
            </a:r>
            <a:endParaRPr lang="uk-UA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5264585"/>
            <a:ext cx="59046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642800"/>
                </a:solidFill>
              </a:rPr>
              <a:t>Основна особливість новонародженого – безмежні можливості засвоєння нового досвіду, набуття людських форм поведінки.</a:t>
            </a:r>
            <a:endParaRPr lang="uk-UA" sz="2200" b="1" dirty="0">
              <a:solidFill>
                <a:srgbClr val="6428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70" y="2892860"/>
            <a:ext cx="18002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D:\i_0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26" y="3197880"/>
            <a:ext cx="3476000" cy="11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92" y="2132856"/>
            <a:ext cx="5347136" cy="3626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28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"/>
            <a:ext cx="9144000" cy="137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116632"/>
            <a:ext cx="4597188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708920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600"/>
                </a:solidFill>
                <a:latin typeface="+mj-lt"/>
              </a:rPr>
              <a:t>Важлива особливість: розвиток зору і слуху у новонародженого відбувається швидше, ніж розвиток тілесних рухів (на відміну від розвитку тварин).</a:t>
            </a:r>
            <a:endParaRPr lang="uk-UA" sz="2400" b="1" dirty="0">
              <a:solidFill>
                <a:srgbClr val="002600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624416"/>
            <a:ext cx="34563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dirty="0" smtClean="0">
                <a:solidFill>
                  <a:srgbClr val="001E00"/>
                </a:solidFill>
                <a:latin typeface="+mj-lt"/>
              </a:rPr>
              <a:t>Необхідна умова нормального дозрівання мозку в період </a:t>
            </a:r>
            <a:r>
              <a:rPr lang="uk-UA" sz="2400" b="1" dirty="0" err="1" smtClean="0">
                <a:solidFill>
                  <a:srgbClr val="001E00"/>
                </a:solidFill>
                <a:latin typeface="+mj-lt"/>
              </a:rPr>
              <a:t>новонародженості</a:t>
            </a:r>
            <a:r>
              <a:rPr lang="uk-UA" sz="2400" b="1" dirty="0" smtClean="0">
                <a:solidFill>
                  <a:srgbClr val="001E00"/>
                </a:solidFill>
                <a:latin typeface="+mj-lt"/>
              </a:rPr>
              <a:t> – </a:t>
            </a:r>
            <a:r>
              <a:rPr lang="uk-UA" sz="2400" b="1" u="sng" dirty="0" smtClean="0">
                <a:solidFill>
                  <a:srgbClr val="001E00"/>
                </a:solidFill>
                <a:latin typeface="+mj-lt"/>
              </a:rPr>
              <a:t>отримання різноманітних вражень з навколишнього світу</a:t>
            </a:r>
            <a:r>
              <a:rPr lang="uk-UA" sz="2400" b="1" dirty="0" smtClean="0">
                <a:solidFill>
                  <a:srgbClr val="001E00"/>
                </a:solidFill>
                <a:latin typeface="+mj-lt"/>
              </a:rPr>
              <a:t>. </a:t>
            </a:r>
            <a:endParaRPr lang="uk-UA" sz="2400" b="1" dirty="0">
              <a:solidFill>
                <a:srgbClr val="001E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4773402"/>
            <a:ext cx="33123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latin typeface="+mj-lt"/>
              </a:rPr>
              <a:t>Організатором</a:t>
            </a:r>
          </a:p>
          <a:p>
            <a:pPr algn="ctr"/>
            <a:r>
              <a:rPr lang="uk-UA" sz="2200" b="1" dirty="0" smtClean="0">
                <a:latin typeface="+mj-lt"/>
              </a:rPr>
              <a:t> таких вражень є </a:t>
            </a:r>
            <a:r>
              <a:rPr lang="uk-UA" sz="2200" b="1" u="sng" dirty="0" smtClean="0">
                <a:latin typeface="+mj-lt"/>
              </a:rPr>
              <a:t>дорослий</a:t>
            </a:r>
            <a:endParaRPr lang="uk-UA" sz="2200" b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5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51267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Емоційна сфера</a:t>
            </a:r>
          </a:p>
          <a:p>
            <a:pPr algn="ctr"/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новонародженого:</a:t>
            </a:r>
            <a:endParaRPr lang="uk-UA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106" y="1916832"/>
            <a:ext cx="78412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/>
              <a:t>– </a:t>
            </a:r>
            <a:r>
              <a:rPr lang="ru-RU" sz="2100" b="1" i="1" dirty="0"/>
              <a:t>крик</a:t>
            </a:r>
            <a:r>
              <a:rPr lang="ru-RU" sz="2100" b="1" dirty="0"/>
              <a:t> (як результат спазму </a:t>
            </a:r>
            <a:r>
              <a:rPr lang="ru-RU" sz="2100" b="1" dirty="0" err="1" smtClean="0"/>
              <a:t>голосової</a:t>
            </a:r>
            <a:endParaRPr lang="ru-RU" sz="2100" b="1" dirty="0" smtClean="0"/>
          </a:p>
          <a:p>
            <a:r>
              <a:rPr lang="ru-RU" sz="2100" b="1" dirty="0" smtClean="0"/>
              <a:t> </a:t>
            </a:r>
            <a:r>
              <a:rPr lang="ru-RU" sz="2100" b="1" dirty="0" err="1"/>
              <a:t>щілини</a:t>
            </a:r>
            <a:r>
              <a:rPr lang="ru-RU" sz="2100" b="1" dirty="0"/>
              <a:t>);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2636912"/>
            <a:ext cx="63367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dirty="0" smtClean="0"/>
              <a:t>– </a:t>
            </a:r>
            <a:r>
              <a:rPr lang="uk-UA" sz="2100" b="1" i="1" dirty="0" smtClean="0"/>
              <a:t>плач</a:t>
            </a:r>
            <a:r>
              <a:rPr lang="uk-UA" sz="2100" b="1" dirty="0" smtClean="0"/>
              <a:t> (природне вираження різноманітних страждань: біль, душевне горе), плач переважно супроводжується сльозами);</a:t>
            </a:r>
            <a:endParaRPr lang="uk-UA" sz="21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933056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/>
              <a:t>– </a:t>
            </a:r>
            <a:r>
              <a:rPr lang="uk-UA" sz="2100" b="1" i="1" dirty="0" smtClean="0"/>
              <a:t>усмішка</a:t>
            </a:r>
            <a:r>
              <a:rPr lang="uk-UA" sz="2100" b="1" dirty="0" smtClean="0"/>
              <a:t> (спочатку має фізіологічний характер як результат наслідування міміки дорослого; приблизно у 1 місяць з’являється соціальна усмішка);</a:t>
            </a:r>
            <a:endParaRPr lang="uk-UA" sz="21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5473005"/>
            <a:ext cx="82089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00" b="1" dirty="0" smtClean="0"/>
              <a:t>– </a:t>
            </a:r>
            <a:r>
              <a:rPr lang="uk-UA" sz="2100" b="1" i="1" dirty="0" smtClean="0"/>
              <a:t>комплекс пожвавлення </a:t>
            </a:r>
            <a:r>
              <a:rPr lang="uk-UA" sz="2100" b="1" dirty="0" smtClean="0"/>
              <a:t>як своєрідна емоційно-рухова реакція: зосередження погляду, усмішка, рухи тіла, вокалізація (вперше описано </a:t>
            </a:r>
            <a:r>
              <a:rPr lang="uk-UA" sz="2100" b="1" dirty="0" err="1" smtClean="0"/>
              <a:t>Фігуріним</a:t>
            </a:r>
            <a:r>
              <a:rPr lang="uk-UA" sz="2100" b="1" dirty="0" smtClean="0"/>
              <a:t> і Денисовою).</a:t>
            </a:r>
            <a:endParaRPr lang="uk-UA" sz="21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61" y="255662"/>
            <a:ext cx="3115002" cy="2076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2770"/>
            <a:ext cx="2699792" cy="2010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751"/>
            <a:ext cx="9252520" cy="695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468052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8E0039"/>
                </a:solidFill>
                <a:latin typeface="Segoe Script" pitchFamily="34" charset="0"/>
              </a:rPr>
              <a:t>Комплекс пожвавлення </a:t>
            </a:r>
            <a:r>
              <a:rPr lang="uk-UA" sz="2200" b="1" dirty="0" smtClean="0">
                <a:solidFill>
                  <a:srgbClr val="8E0039"/>
                </a:solidFill>
                <a:latin typeface="Segoe Script" pitchFamily="34" charset="0"/>
              </a:rPr>
              <a:t>– це перша соціальна потреба дитини, що засвідчує перехід дитини від періоду </a:t>
            </a:r>
            <a:r>
              <a:rPr lang="uk-UA" sz="2200" b="1" dirty="0" err="1" smtClean="0">
                <a:solidFill>
                  <a:srgbClr val="8E0039"/>
                </a:solidFill>
                <a:latin typeface="Segoe Script" pitchFamily="34" charset="0"/>
              </a:rPr>
              <a:t>новонародженості</a:t>
            </a:r>
            <a:r>
              <a:rPr lang="uk-UA" sz="2200" b="1" dirty="0" smtClean="0">
                <a:solidFill>
                  <a:srgbClr val="8E0039"/>
                </a:solidFill>
                <a:latin typeface="Segoe Script" pitchFamily="34" charset="0"/>
              </a:rPr>
              <a:t> до немовлячого  віку. </a:t>
            </a:r>
            <a:endParaRPr lang="uk-UA" sz="2200" b="1" dirty="0">
              <a:solidFill>
                <a:srgbClr val="8E0039"/>
              </a:solidFill>
              <a:latin typeface="Segoe Scrip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7381" y="444969"/>
            <a:ext cx="377991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100" b="1" dirty="0" smtClean="0">
                <a:latin typeface="Segoe Print" pitchFamily="2" charset="0"/>
              </a:rPr>
              <a:t>Уже в період </a:t>
            </a:r>
            <a:r>
              <a:rPr lang="uk-UA" sz="2100" b="1" dirty="0" err="1" smtClean="0">
                <a:latin typeface="Segoe Print" pitchFamily="2" charset="0"/>
              </a:rPr>
              <a:t>новонародженості</a:t>
            </a:r>
            <a:r>
              <a:rPr lang="uk-UA" sz="2100" b="1" dirty="0" smtClean="0">
                <a:latin typeface="Segoe Print" pitchFamily="2" charset="0"/>
              </a:rPr>
              <a:t> спостерігаються вияви рис типів темпераменту у тому, як дитина кричить, скільки вона спить (потенційні холерики можуть спати упродовж доби біля 12 годин, тоді коли майбутні флегматики можуть спати до 22 годин, прокидаючись для прийому їжі).</a:t>
            </a:r>
            <a:endParaRPr lang="uk-UA" sz="2100" b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7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2F46"/>
                </a:solidFill>
                <a:latin typeface="Arial Black" pitchFamily="34" charset="0"/>
                <a:cs typeface="Aharoni" pitchFamily="2" charset="-79"/>
              </a:rPr>
              <a:t>Соціальна </a:t>
            </a:r>
            <a:r>
              <a:rPr lang="uk-UA" sz="2000" dirty="0" smtClean="0">
                <a:solidFill>
                  <a:srgbClr val="002F46"/>
                </a:solidFill>
                <a:latin typeface="Arial Black" pitchFamily="34" charset="0"/>
                <a:cs typeface="Aharoni" pitchFamily="2" charset="-79"/>
              </a:rPr>
              <a:t>ситуація розвитку немовляти. </a:t>
            </a:r>
          </a:p>
          <a:p>
            <a:pPr algn="ctr"/>
            <a:r>
              <a:rPr lang="uk-UA" sz="2000" dirty="0" smtClean="0">
                <a:solidFill>
                  <a:srgbClr val="002F46"/>
                </a:solidFill>
                <a:latin typeface="Arial Black" pitchFamily="34" charset="0"/>
                <a:cs typeface="Aharoni" pitchFamily="2" charset="-79"/>
              </a:rPr>
              <a:t>Психологічні новоутворення та провідна діяльність немовлячого розвитку.</a:t>
            </a:r>
          </a:p>
          <a:p>
            <a:pPr algn="ctr"/>
            <a:r>
              <a:rPr lang="uk-UA" sz="2000" dirty="0" smtClean="0">
                <a:solidFill>
                  <a:srgbClr val="002F46"/>
                </a:solidFill>
                <a:latin typeface="Arial Black" pitchFamily="34" charset="0"/>
                <a:cs typeface="Aharoni" pitchFamily="2" charset="-79"/>
              </a:rPr>
              <a:t>Когнітивний розвиток немовляти.</a:t>
            </a:r>
          </a:p>
          <a:p>
            <a:pPr algn="ctr"/>
            <a:r>
              <a:rPr lang="uk-UA" sz="2000" dirty="0" smtClean="0">
                <a:solidFill>
                  <a:srgbClr val="002F46"/>
                </a:solidFill>
                <a:latin typeface="Arial Black" pitchFamily="34" charset="0"/>
                <a:cs typeface="Aharoni" pitchFamily="2" charset="-79"/>
              </a:rPr>
              <a:t> Соціальна поведінка, емоційний розвиток і перші вияви самосвідомості в немовлячому віці. </a:t>
            </a:r>
          </a:p>
          <a:p>
            <a:pPr algn="ctr"/>
            <a:r>
              <a:rPr lang="uk-UA" sz="2000" dirty="0" smtClean="0">
                <a:solidFill>
                  <a:srgbClr val="002F46"/>
                </a:solidFill>
                <a:latin typeface="Arial Black" pitchFamily="34" charset="0"/>
                <a:cs typeface="Aharoni" pitchFamily="2" charset="-79"/>
              </a:rPr>
              <a:t>Криза «одного» року.</a:t>
            </a:r>
            <a:endParaRPr lang="uk-UA" sz="2000" dirty="0">
              <a:solidFill>
                <a:srgbClr val="002F46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91750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Немовлячий вік триває</a:t>
            </a:r>
          </a:p>
          <a:p>
            <a:r>
              <a:rPr lang="uk-UA" sz="2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 1 місяця до 1 року.</a:t>
            </a:r>
            <a:endParaRPr lang="uk-UA" sz="2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29165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100" b="1" dirty="0" smtClean="0">
                <a:solidFill>
                  <a:srgbClr val="11101A"/>
                </a:solidFill>
              </a:rPr>
              <a:t>Провідний вид діяльності – </a:t>
            </a:r>
            <a:r>
              <a:rPr lang="uk-UA" sz="2100" b="1" i="1" dirty="0" smtClean="0">
                <a:solidFill>
                  <a:srgbClr val="11101A"/>
                </a:solidFill>
              </a:rPr>
              <a:t>емоційне спілкування </a:t>
            </a:r>
            <a:r>
              <a:rPr lang="uk-UA" sz="2100" b="1" dirty="0" smtClean="0">
                <a:solidFill>
                  <a:srgbClr val="11101A"/>
                </a:solidFill>
              </a:rPr>
              <a:t>(спочатку між дитиною і дорослим, потім з приводу предметів: іграшки, книжки).</a:t>
            </a:r>
            <a:endParaRPr lang="uk-UA" sz="2100" b="1" dirty="0">
              <a:solidFill>
                <a:srgbClr val="1110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49192"/>
            <a:ext cx="8136904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Формування передумов засвоєння мови: </a:t>
            </a:r>
          </a:p>
          <a:p>
            <a:pPr>
              <a:lnSpc>
                <a:spcPct val="150000"/>
              </a:lnSpc>
            </a:pPr>
            <a:endParaRPr lang="uk-UA" sz="2300" b="1" dirty="0" smtClean="0">
              <a:solidFill>
                <a:srgbClr val="261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uk-UA" sz="2300" b="1" i="1" dirty="0" err="1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гуління</a:t>
            </a: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(агу; дитина реагує на емоційний тон мови дорослих; повторює ритм мовлення: а-а-а – о-о-о);</a:t>
            </a:r>
          </a:p>
          <a:p>
            <a:pPr>
              <a:lnSpc>
                <a:spcPct val="150000"/>
              </a:lnSpc>
            </a:pP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uk-UA" sz="2300" b="1" i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лепетання складів </a:t>
            </a: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(ба-ба-ба… </a:t>
            </a:r>
            <a:r>
              <a:rPr lang="uk-UA" sz="2300" b="1" dirty="0" err="1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ма-ма-ма</a:t>
            </a: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…);</a:t>
            </a:r>
          </a:p>
          <a:p>
            <a:pPr>
              <a:lnSpc>
                <a:spcPct val="150000"/>
              </a:lnSpc>
            </a:pPr>
            <a:endParaRPr lang="uk-UA" sz="2300" b="1" dirty="0" smtClean="0">
              <a:solidFill>
                <a:srgbClr val="261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uk-UA" sz="2300" b="1" i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перші слова </a:t>
            </a: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(у рік 4-15 слів, </a:t>
            </a:r>
          </a:p>
          <a:p>
            <a:pPr>
              <a:lnSpc>
                <a:spcPct val="150000"/>
              </a:lnSpc>
            </a:pP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більш активні дівчатка);</a:t>
            </a:r>
          </a:p>
          <a:p>
            <a:pPr>
              <a:lnSpc>
                <a:spcPct val="150000"/>
              </a:lnSpc>
            </a:pPr>
            <a:r>
              <a:rPr lang="uk-UA" sz="2300" b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uk-UA" sz="2300" b="1" i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усвідомлення зв’язку між назвою</a:t>
            </a:r>
          </a:p>
          <a:p>
            <a:pPr>
              <a:lnSpc>
                <a:spcPct val="150000"/>
              </a:lnSpc>
            </a:pPr>
            <a:r>
              <a:rPr lang="uk-UA" sz="2300" b="1" i="1" dirty="0" smtClean="0">
                <a:solidFill>
                  <a:srgbClr val="261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предмета і самим предметом.</a:t>
            </a:r>
            <a:endParaRPr lang="uk-UA" sz="2300" b="1" i="1" dirty="0">
              <a:solidFill>
                <a:srgbClr val="2613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40"/>
            <a:ext cx="2841104" cy="2841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36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2403</Words>
  <Application>Microsoft Office PowerPoint</Application>
  <PresentationFormat>Экран (4:3)</PresentationFormat>
  <Paragraphs>258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Аптека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Кицюння</dc:creator>
  <cp:lastModifiedBy>userznu</cp:lastModifiedBy>
  <cp:revision>38</cp:revision>
  <dcterms:created xsi:type="dcterms:W3CDTF">2017-02-13T15:00:36Z</dcterms:created>
  <dcterms:modified xsi:type="dcterms:W3CDTF">2018-09-26T05:50:21Z</dcterms:modified>
  <cp:contentStatus/>
</cp:coreProperties>
</file>