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6" r:id="rId3"/>
    <p:sldId id="347" r:id="rId4"/>
    <p:sldId id="363" r:id="rId5"/>
    <p:sldId id="364" r:id="rId6"/>
    <p:sldId id="350" r:id="rId7"/>
    <p:sldId id="351" r:id="rId8"/>
    <p:sldId id="352" r:id="rId9"/>
    <p:sldId id="353" r:id="rId10"/>
    <p:sldId id="354" r:id="rId11"/>
    <p:sldId id="356" r:id="rId12"/>
    <p:sldId id="357" r:id="rId13"/>
    <p:sldId id="358" r:id="rId14"/>
    <p:sldId id="359" r:id="rId15"/>
    <p:sldId id="360" r:id="rId16"/>
    <p:sldId id="361" r:id="rId17"/>
    <p:sldId id="36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47F"/>
    <a:srgbClr val="FCE8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6" autoAdjust="0"/>
    <p:restoredTop sz="94030" autoAdjust="0"/>
  </p:normalViewPr>
  <p:slideViewPr>
    <p:cSldViewPr>
      <p:cViewPr>
        <p:scale>
          <a:sx n="66" d="100"/>
          <a:sy n="66" d="100"/>
        </p:scale>
        <p:origin x="-169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altLang="uk-UA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 altLang="uk-UA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altLang="uk-UA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BA5B7AE-DFB4-4E68-996B-DEEF75BE900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5323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altLang="uk-UA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 altLang="uk-UA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 altLang="uk-UA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7E8B8AB1-BBBF-4172-8F5A-F770A2855E0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0789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201D9-EE13-4E09-8D71-3F1E7916E5B6}" type="slidenum">
              <a:rPr lang="ru-RU" altLang="uk-UA"/>
              <a:pPr/>
              <a:t>1</a:t>
            </a:fld>
            <a:endParaRPr lang="ru-RU" altLang="uk-UA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5B2AC-6D16-4C67-AA0A-10183DB8CF3F}" type="slidenum">
              <a:rPr lang="ru-RU" altLang="uk-UA"/>
              <a:pPr/>
              <a:t>10</a:t>
            </a:fld>
            <a:endParaRPr lang="ru-RU" altLang="uk-UA"/>
          </a:p>
        </p:txBody>
      </p:sp>
      <p:sp>
        <p:nvSpPr>
          <p:cNvPr id="68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6C56D-8197-44E9-B23A-9796CCD56217}" type="slidenum">
              <a:rPr lang="ru-RU" altLang="uk-UA"/>
              <a:pPr/>
              <a:t>11</a:t>
            </a:fld>
            <a:endParaRPr lang="ru-RU" altLang="uk-UA"/>
          </a:p>
        </p:txBody>
      </p:sp>
      <p:sp>
        <p:nvSpPr>
          <p:cNvPr id="68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6D3068-0BE2-4400-895C-CAC82E816753}" type="slidenum">
              <a:rPr lang="ru-RU" altLang="uk-UA"/>
              <a:pPr/>
              <a:t>12</a:t>
            </a:fld>
            <a:endParaRPr lang="ru-RU" altLang="uk-UA"/>
          </a:p>
        </p:txBody>
      </p:sp>
      <p:sp>
        <p:nvSpPr>
          <p:cNvPr id="69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0784C5-8715-4176-8700-63A9B868C046}" type="slidenum">
              <a:rPr lang="ru-RU" altLang="uk-UA"/>
              <a:pPr/>
              <a:t>13</a:t>
            </a:fld>
            <a:endParaRPr lang="ru-RU" altLang="uk-UA"/>
          </a:p>
        </p:txBody>
      </p:sp>
      <p:sp>
        <p:nvSpPr>
          <p:cNvPr id="69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CC0F6C-28FC-466A-99C7-BD31ADA5BA65}" type="slidenum">
              <a:rPr lang="ru-RU" altLang="uk-UA"/>
              <a:pPr/>
              <a:t>14</a:t>
            </a:fld>
            <a:endParaRPr lang="ru-RU" altLang="uk-UA"/>
          </a:p>
        </p:txBody>
      </p:sp>
      <p:sp>
        <p:nvSpPr>
          <p:cNvPr id="69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6B8650-0B61-4F73-B0B3-11620A26144C}" type="slidenum">
              <a:rPr lang="ru-RU" altLang="uk-UA"/>
              <a:pPr/>
              <a:t>15</a:t>
            </a:fld>
            <a:endParaRPr lang="ru-RU" altLang="uk-UA"/>
          </a:p>
        </p:txBody>
      </p:sp>
      <p:sp>
        <p:nvSpPr>
          <p:cNvPr id="69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946ADF-FC13-4A77-9BF3-85DD84B49545}" type="slidenum">
              <a:rPr lang="ru-RU" altLang="uk-UA"/>
              <a:pPr/>
              <a:t>16</a:t>
            </a:fld>
            <a:endParaRPr lang="ru-RU" altLang="uk-UA"/>
          </a:p>
        </p:txBody>
      </p:sp>
      <p:sp>
        <p:nvSpPr>
          <p:cNvPr id="69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53919-1B05-4712-9B01-309478E0506A}" type="slidenum">
              <a:rPr lang="ru-RU" altLang="uk-UA"/>
              <a:pPr/>
              <a:t>17</a:t>
            </a:fld>
            <a:endParaRPr lang="ru-RU" altLang="uk-UA"/>
          </a:p>
        </p:txBody>
      </p:sp>
      <p:sp>
        <p:nvSpPr>
          <p:cNvPr id="69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D254C4-27C9-49B7-B88B-BC2CAB399805}" type="slidenum">
              <a:rPr lang="ru-RU" altLang="uk-UA"/>
              <a:pPr/>
              <a:t>2</a:t>
            </a:fld>
            <a:endParaRPr lang="ru-RU" altLang="uk-UA"/>
          </a:p>
        </p:txBody>
      </p:sp>
      <p:sp>
        <p:nvSpPr>
          <p:cNvPr id="67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6B1C8-2A46-42AD-8C07-3F2250FC951E}" type="slidenum">
              <a:rPr lang="ru-RU" altLang="uk-UA"/>
              <a:pPr/>
              <a:t>3</a:t>
            </a:fld>
            <a:endParaRPr lang="ru-RU" altLang="uk-UA"/>
          </a:p>
        </p:txBody>
      </p:sp>
      <p:sp>
        <p:nvSpPr>
          <p:cNvPr id="67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3E67E-9FBD-454D-8986-1202501881A7}" type="slidenum">
              <a:rPr lang="ru-RU" altLang="uk-UA"/>
              <a:pPr/>
              <a:t>4</a:t>
            </a:fld>
            <a:endParaRPr lang="ru-RU" altLang="uk-UA"/>
          </a:p>
        </p:txBody>
      </p:sp>
      <p:sp>
        <p:nvSpPr>
          <p:cNvPr id="70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A62C3-6404-4946-B1B9-CD47D7FE95E3}" type="slidenum">
              <a:rPr lang="ru-RU" altLang="uk-UA"/>
              <a:pPr/>
              <a:t>5</a:t>
            </a:fld>
            <a:endParaRPr lang="ru-RU" altLang="uk-UA"/>
          </a:p>
        </p:txBody>
      </p:sp>
      <p:sp>
        <p:nvSpPr>
          <p:cNvPr id="70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D17F74-E7FA-4535-87CF-C90BCFE67CF1}" type="slidenum">
              <a:rPr lang="ru-RU" altLang="uk-UA"/>
              <a:pPr/>
              <a:t>6</a:t>
            </a:fld>
            <a:endParaRPr lang="ru-RU" altLang="uk-UA"/>
          </a:p>
        </p:txBody>
      </p:sp>
      <p:sp>
        <p:nvSpPr>
          <p:cNvPr id="68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6CC3AC-24DC-4CEF-8E96-101E98055911}" type="slidenum">
              <a:rPr lang="ru-RU" altLang="uk-UA"/>
              <a:pPr/>
              <a:t>7</a:t>
            </a:fld>
            <a:endParaRPr lang="ru-RU" altLang="uk-UA"/>
          </a:p>
        </p:txBody>
      </p:sp>
      <p:sp>
        <p:nvSpPr>
          <p:cNvPr id="68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144A5-E627-4E8C-B7EB-07861DF98AA4}" type="slidenum">
              <a:rPr lang="ru-RU" altLang="uk-UA"/>
              <a:pPr/>
              <a:t>8</a:t>
            </a:fld>
            <a:endParaRPr lang="ru-RU" altLang="uk-UA"/>
          </a:p>
        </p:txBody>
      </p:sp>
      <p:sp>
        <p:nvSpPr>
          <p:cNvPr id="68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D470B-F129-4428-87F3-3433E7A5F9BF}" type="slidenum">
              <a:rPr lang="ru-RU" altLang="uk-UA"/>
              <a:pPr/>
              <a:t>9</a:t>
            </a:fld>
            <a:endParaRPr lang="ru-RU" altLang="uk-UA"/>
          </a:p>
        </p:txBody>
      </p:sp>
      <p:sp>
        <p:nvSpPr>
          <p:cNvPr id="68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 alt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024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5024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4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4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4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4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4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4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5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5026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65026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uk-UA" noProof="0" smtClean="0"/>
              <a:t>Образец заголовка</a:t>
            </a:r>
          </a:p>
        </p:txBody>
      </p:sp>
      <p:sp>
        <p:nvSpPr>
          <p:cNvPr id="65026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uk-UA" noProof="0" smtClean="0"/>
              <a:t>Образец подзаголовка</a:t>
            </a:r>
          </a:p>
        </p:txBody>
      </p:sp>
      <p:sp>
        <p:nvSpPr>
          <p:cNvPr id="650263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50264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5026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F2D3192-614A-4301-8D4F-C32C147722C0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033DA-55BE-4116-95EE-E034648AB0A1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55432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3A5D3-1A63-49CA-910F-44C583FFBE65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6754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349785-907E-43CD-BC36-1F37D0B4ACF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7273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D3160-2138-4826-979F-90E8077AD3F5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6056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2001A-5AB2-4841-A360-81F1070AE67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647290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E1060-F26D-43D0-B0D5-705478A5322D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4085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4F5FD-2069-446E-9593-EF6FF0AF2401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4857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5353C-4BA6-4E96-9319-96934BB481A3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95271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2908-A7E1-4396-8A91-9F4C3B9EB276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115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A73AB-5C9D-4E0D-884E-0C7F5AA7710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0019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9218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64921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2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64923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64923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64923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64923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uk-UA"/>
          </a:p>
        </p:txBody>
      </p:sp>
      <p:sp>
        <p:nvSpPr>
          <p:cNvPr id="64924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uk-UA"/>
          </a:p>
        </p:txBody>
      </p:sp>
      <p:sp>
        <p:nvSpPr>
          <p:cNvPr id="64924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9C6C3E4-76C9-437B-AE62-CCCF0BA7865C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11188" y="3253651"/>
            <a:ext cx="79930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tabLst>
                <a:tab pos="359092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AutoNum type="arabicPeriod"/>
            </a:pPr>
            <a:endParaRPr lang="ru-RU" altLang="uk-UA" sz="2000" b="1" dirty="0"/>
          </a:p>
          <a:p>
            <a:pPr algn="ctr"/>
            <a:endParaRPr lang="uk-UA" altLang="uk-UA" sz="2000" b="1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188" y="1700808"/>
            <a:ext cx="79930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 smtClean="0">
                <a:solidFill>
                  <a:srgbClr val="FFFF00"/>
                </a:solidFill>
                <a:effectLst/>
                <a:latin typeface="Arial Black" panose="020B0A04020102020204" pitchFamily="34" charset="0"/>
                <a:ea typeface="Times New Roman"/>
              </a:rPr>
              <a:t>Психологічні особливості юнацтва</a:t>
            </a:r>
            <a:endParaRPr lang="uk-UA" sz="4800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94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uk-UA" sz="2800" b="1">
                <a:latin typeface="Arial" charset="0"/>
              </a:rPr>
              <a:t>При роботі зі студентами потрібно враховувати психологічні особливості особистісного їхнього розвитку, які зумовлені як своєрідністю соціальної ситуації розвитку студента, так і основними індивідуально-психологічними відмінностями юнацького віку. </a:t>
            </a:r>
          </a:p>
          <a:p>
            <a:pPr>
              <a:lnSpc>
                <a:spcPct val="90000"/>
              </a:lnSpc>
            </a:pPr>
            <a:endParaRPr lang="ru-RU" altLang="uk-UA" sz="2800" b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altLang="uk-UA" sz="2800" b="1">
                <a:latin typeface="Arial" charset="0"/>
              </a:rPr>
              <a:t>Викдалачеві потрібно безумовно «приймати» кожну особистість студента в її неповторному вияві та визнавати за ним право власного вибору.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>
                <a:latin typeface="Arial Black" pitchFamily="34" charset="0"/>
              </a:rPr>
              <a:t>Студентська група</a:t>
            </a:r>
            <a:endParaRPr lang="ru-RU" altLang="uk-UA">
              <a:latin typeface="Arial Black" pitchFamily="34" charset="0"/>
            </a:endParaRPr>
          </a:p>
        </p:txBody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uk-UA" sz="2800" b="1" dirty="0">
                <a:latin typeface="Arial" charset="0"/>
              </a:rPr>
              <a:t>формально-логічно характеризується як первинна, реальна, мала група, офіційно створена (зовнішньо організована), яка може вміщувати в себе й неформальні мікрогрупи . </a:t>
            </a:r>
          </a:p>
          <a:p>
            <a:endParaRPr lang="uk-UA" altLang="uk-UA" sz="2800" b="1" dirty="0">
              <a:latin typeface="Arial" charset="0"/>
            </a:endParaRPr>
          </a:p>
          <a:p>
            <a:r>
              <a:rPr lang="uk-UA" altLang="uk-UA" sz="2800" b="1" dirty="0">
                <a:latin typeface="Arial" charset="0"/>
              </a:rPr>
              <a:t>Вона створюється у вищому навчальному закладі, що зумовлюється потребами педагогічного управління.</a:t>
            </a:r>
            <a:endParaRPr lang="ru-RU" altLang="uk-UA" sz="2800" b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4000">
                <a:latin typeface="Arial Black" pitchFamily="34" charset="0"/>
              </a:rPr>
              <a:t>Структура студентської групи</a:t>
            </a:r>
            <a:endParaRPr lang="ru-RU" altLang="uk-UA" sz="4000">
              <a:latin typeface="Arial Black" pitchFamily="34" charset="0"/>
            </a:endParaRP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uk-UA" altLang="uk-UA" sz="2400"/>
              <a:t> </a:t>
            </a:r>
            <a:r>
              <a:rPr lang="uk-UA" altLang="uk-UA" sz="2400" b="1" i="1"/>
              <a:t>1. Офіційна підструктура, </a:t>
            </a:r>
            <a:r>
              <a:rPr lang="uk-UA" altLang="uk-UA" sz="2400"/>
              <a:t>яка характеризується цільовим призначенням групи - професійна підготовка, сприяння становленню особистості майбутнього фахівця. Вона ґрунтується на авторитетності офіційного керівника - старости, який призначається дирекцією (деканатом), а також інших керівників, які здійснюють рольове управління групою, організовують ділові стосунки між членами групи (профорг, культорг , редактор та ін.) - це </a:t>
            </a:r>
            <a:r>
              <a:rPr lang="uk-UA" altLang="uk-UA" sz="2400" i="1"/>
              <a:t>ділова сфера взаємин</a:t>
            </a:r>
            <a:r>
              <a:rPr lang="uk-UA" altLang="uk-UA" sz="2400" b="1" i="1"/>
              <a:t>.</a:t>
            </a:r>
          </a:p>
          <a:p>
            <a:pPr>
              <a:lnSpc>
                <a:spcPct val="80000"/>
              </a:lnSpc>
            </a:pPr>
            <a:endParaRPr lang="uk-UA" altLang="uk-UA" sz="2400" b="1" i="1"/>
          </a:p>
          <a:p>
            <a:pPr>
              <a:lnSpc>
                <a:spcPct val="80000"/>
              </a:lnSpc>
            </a:pPr>
            <a:r>
              <a:rPr lang="uk-UA" altLang="uk-UA" sz="2400" b="1" i="1"/>
              <a:t>     2. Неофіційна підструктура </a:t>
            </a:r>
            <a:r>
              <a:rPr lang="uk-UA" altLang="uk-UA" sz="2400"/>
              <a:t>виникає тоді, коли відбувається поділ групи на мікрогрупи , які виникають на основі однакових інтересів, прояву емпатії , симпатії один до одного - це </a:t>
            </a:r>
            <a:r>
              <a:rPr lang="uk-UA" altLang="uk-UA" sz="2400" i="1"/>
              <a:t>емоційна сфера взаємин</a:t>
            </a:r>
            <a:r>
              <a:rPr lang="uk-UA" altLang="uk-UA" sz="2400" b="1" i="1"/>
              <a:t>. </a:t>
            </a:r>
            <a:endParaRPr lang="ru-RU" altLang="uk-UA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8165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uk-UA" altLang="uk-UA" sz="2800" b="1">
                <a:solidFill>
                  <a:schemeClr val="folHlink"/>
                </a:solidFill>
                <a:latin typeface="Arial" charset="0"/>
              </a:rPr>
              <a:t>Мікро­групи, які виникають на основі спільних інтересів, взаємної прихильності студентів, характеризуються такими ознаками:</a:t>
            </a:r>
          </a:p>
          <a:p>
            <a:pPr>
              <a:lnSpc>
                <a:spcPct val="80000"/>
              </a:lnSpc>
            </a:pPr>
            <a:endParaRPr lang="uk-UA" altLang="uk-UA" sz="2800" b="1">
              <a:solidFill>
                <a:schemeClr val="folHlink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uk-UA" altLang="uk-UA" sz="2000" b="1">
                <a:latin typeface="Arial" charset="0"/>
              </a:rPr>
              <a:t>висока частота комунікативної взаємодії;</a:t>
            </a:r>
          </a:p>
          <a:p>
            <a:pPr>
              <a:lnSpc>
                <a:spcPct val="80000"/>
              </a:lnSpc>
            </a:pPr>
            <a:r>
              <a:rPr lang="uk-UA" altLang="uk-UA" sz="2000" b="1">
                <a:latin typeface="Arial" charset="0"/>
              </a:rPr>
              <a:t>спільні культурні пріоритети і переконання, загальні ціннісні орієнтації;</a:t>
            </a:r>
          </a:p>
          <a:p>
            <a:pPr>
              <a:lnSpc>
                <a:spcPct val="80000"/>
              </a:lnSpc>
            </a:pPr>
            <a:r>
              <a:rPr lang="uk-UA" altLang="uk-UA" sz="2000" b="1">
                <a:latin typeface="Arial" charset="0"/>
              </a:rPr>
              <a:t>взаємообмін і копіювання моделей поведінки членів групи, стилю взаємодії і спілкування (групові звички і ритуали, внутрішньогруповий сленг тощо);</a:t>
            </a:r>
          </a:p>
          <a:p>
            <a:pPr>
              <a:lnSpc>
                <a:spcPct val="80000"/>
              </a:lnSpc>
            </a:pPr>
            <a:r>
              <a:rPr lang="uk-UA" altLang="uk-UA" sz="2000" b="1">
                <a:latin typeface="Arial" charset="0"/>
              </a:rPr>
              <a:t>можлива диференціація соціальних ролей (наприклад, </a:t>
            </a:r>
            <a:r>
              <a:rPr lang="uk-UA" altLang="uk-UA" sz="2000" b="1" i="1">
                <a:latin typeface="Arial" charset="0"/>
              </a:rPr>
              <a:t>«лідер групи» і «підлеглий», «генератор ідей» і «організатор» </a:t>
            </a:r>
            <a:r>
              <a:rPr lang="uk-UA" altLang="uk-UA" sz="2000" b="1">
                <a:latin typeface="Arial" charset="0"/>
              </a:rPr>
              <a:t>тощо);</a:t>
            </a:r>
          </a:p>
          <a:p>
            <a:pPr>
              <a:lnSpc>
                <a:spcPct val="80000"/>
              </a:lnSpc>
            </a:pPr>
            <a:r>
              <a:rPr lang="uk-UA" altLang="uk-UA" sz="2000" b="1">
                <a:latin typeface="Arial" charset="0"/>
              </a:rPr>
              <a:t>взаємозалежність індивідуальних і спільних цілей;</a:t>
            </a:r>
          </a:p>
          <a:p>
            <a:pPr>
              <a:lnSpc>
                <a:spcPct val="80000"/>
              </a:lnSpc>
            </a:pPr>
            <a:r>
              <a:rPr lang="uk-UA" altLang="uk-UA" sz="2000" b="1">
                <a:latin typeface="Arial" charset="0"/>
              </a:rPr>
              <a:t>мікрогрупа може коригувати поведінку</a:t>
            </a:r>
            <a:r>
              <a:rPr lang="uk-UA" altLang="uk-UA" sz="2000"/>
              <a:t> окремих своїх членів.</a:t>
            </a:r>
            <a:endParaRPr lang="ru-RU" altLang="uk-UA" sz="2000"/>
          </a:p>
          <a:p>
            <a:pPr>
              <a:lnSpc>
                <a:spcPct val="80000"/>
              </a:lnSpc>
            </a:pPr>
            <a:endParaRPr lang="ru-RU" altLang="uk-UA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uk-UA" altLang="uk-UA" sz="2800" i="1">
                <a:latin typeface="Arial" charset="0"/>
              </a:rPr>
              <a:t>Стадії розвитку студентської групи</a:t>
            </a:r>
            <a:r>
              <a:rPr lang="ru-RU" altLang="uk-UA"/>
              <a:t> 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uk-UA" sz="1400"/>
              <a:t> </a:t>
            </a:r>
            <a:r>
              <a:rPr lang="uk-UA" altLang="uk-UA" sz="1800" b="1" i="1">
                <a:latin typeface="Arial" charset="0"/>
              </a:rPr>
              <a:t>1-а стадія - номінальна група, </a:t>
            </a:r>
            <a:r>
              <a:rPr lang="uk-UA" altLang="uk-UA" sz="1800" b="1">
                <a:latin typeface="Arial" charset="0"/>
              </a:rPr>
              <a:t>яка має лише зовнішнє, формальне об'єднання студентів за наказом ректора і списком дирекції (деканату);</a:t>
            </a:r>
          </a:p>
          <a:p>
            <a:pPr>
              <a:lnSpc>
                <a:spcPct val="80000"/>
              </a:lnSpc>
            </a:pPr>
            <a:endParaRPr lang="uk-UA" altLang="uk-UA" sz="1800" b="1" i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uk-UA" altLang="uk-UA" sz="1800" b="1" i="1">
                <a:latin typeface="Arial" charset="0"/>
              </a:rPr>
              <a:t>       2-а стадія - асоціація </a:t>
            </a:r>
            <a:r>
              <a:rPr lang="uk-UA" altLang="uk-UA" sz="1800" b="1">
                <a:latin typeface="Arial" charset="0"/>
              </a:rPr>
              <a:t>- початкова міжособистісна інтеграція, первинне об'єднання студентів за загальними ознаками. Організатором життя групи на цій стадії є староста і куратор. Вони висувають вимоги щодо трудової дисципліни, виконання режиму, норм поведінки, які стосуються кожного студента і групи.</a:t>
            </a:r>
          </a:p>
          <a:p>
            <a:pPr>
              <a:lnSpc>
                <a:spcPct val="80000"/>
              </a:lnSpc>
            </a:pPr>
            <a:endParaRPr lang="uk-UA" altLang="uk-UA" sz="1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uk-UA" altLang="uk-UA" sz="1800" b="1" i="1">
                <a:latin typeface="Arial" charset="0"/>
              </a:rPr>
              <a:t>3-я стадія - кооперація, </a:t>
            </a:r>
            <a:r>
              <a:rPr lang="uk-UA" altLang="uk-UA" sz="1800" b="1">
                <a:latin typeface="Arial" charset="0"/>
              </a:rPr>
              <a:t>на якій соціально-психологічна й дидактична адаптація студентів майже завершилася. Хоча у групі переважають ділові стосунки (спрямовані на досягнення бажаного результату при розв'язан­ні конкретного завдання в певному виді діяльності), але вже диференцію­ються і міжособистісні взаємини. Виявляються неофіційні організатори, авторитетні активісти групи. За ними закріплюються соціальні настано­ви та керівництво внутрішнім життям групи. Якраз актив регулює формальну структуру контактів між членами групи. У студентів виявляється та зростає інтерес до справ групи, є готовність проявляти активність щодо їх реалізації.</a:t>
            </a:r>
          </a:p>
          <a:p>
            <a:pPr>
              <a:lnSpc>
                <a:spcPct val="80000"/>
              </a:lnSpc>
            </a:pPr>
            <a:endParaRPr lang="uk-UA" altLang="uk-UA" sz="1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uk-UA" altLang="uk-UA" sz="1400" b="1">
                <a:latin typeface="Arial" charset="0"/>
              </a:rPr>
              <a:t> </a:t>
            </a:r>
            <a:r>
              <a:rPr lang="uk-UA" altLang="uk-UA" sz="1800" b="1" i="1">
                <a:latin typeface="Arial" charset="0"/>
              </a:rPr>
              <a:t>4-а стадія - </a:t>
            </a:r>
            <a:r>
              <a:rPr lang="uk-UA" altLang="uk-UA" sz="1800" b="1">
                <a:latin typeface="Arial" charset="0"/>
              </a:rPr>
              <a:t>студентська академічна група стає </a:t>
            </a:r>
            <a:r>
              <a:rPr lang="uk-UA" altLang="uk-UA" sz="1800" b="1" i="1">
                <a:latin typeface="Arial" charset="0"/>
              </a:rPr>
              <a:t>колективом.</a:t>
            </a:r>
            <a:endParaRPr lang="ru-RU" altLang="uk-UA" sz="1800" b="1" i="1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4000"/>
              <a:t> </a:t>
            </a:r>
            <a:r>
              <a:rPr lang="uk-UA" altLang="uk-UA" sz="4000">
                <a:latin typeface="Arial Black" pitchFamily="34" charset="0"/>
              </a:rPr>
              <a:t>Ознаки студентського колективу</a:t>
            </a:r>
            <a:endParaRPr lang="ru-RU" altLang="uk-UA" sz="4000">
              <a:latin typeface="Arial Black" pitchFamily="34" charset="0"/>
            </a:endParaRP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uk-UA" altLang="uk-UA" sz="2000"/>
              <a:t> </a:t>
            </a:r>
            <a:r>
              <a:rPr lang="uk-UA" altLang="uk-UA" sz="2000" b="1"/>
              <a:t>1) Кожен член групи приймає на себе цілі та завдання спільної навчально-професійної діяльності, яка вже має високу ефективність.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    2) Група характеризується високим рівнем організованості та згуртованості - це команда однодумців.</a:t>
            </a:r>
            <a:r>
              <a:rPr lang="ru-RU" altLang="uk-UA" sz="2000" b="1"/>
              <a:t> 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3) Багато членів групи мають статус неформального лідера або тих, кому віддають перевагу при вирішенні питань життя колективу.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    4) В офіційних керівників групи виявляється демократичний стиль ке­рівництва.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    5) Група як колектив може бути взірцем і для інших студентських груп.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6) У колективі існують визнані норми поведінки.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7) Колектив виявляє згуртованість. </a:t>
            </a:r>
          </a:p>
          <a:p>
            <a:pPr>
              <a:lnSpc>
                <a:spcPct val="80000"/>
              </a:lnSpc>
            </a:pPr>
            <a:r>
              <a:rPr lang="uk-UA" altLang="uk-UA" sz="2000" b="1"/>
              <a:t> 8) Мікро­групи не протистоять одна одній, хоча існують як окремі утворення. </a:t>
            </a:r>
            <a:r>
              <a:rPr lang="ru-RU" altLang="uk-UA" sz="2000" b="1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sz="2800">
                <a:latin typeface="Arial Black" pitchFamily="34" charset="0"/>
              </a:rPr>
              <a:t>Ознаки позитивного морально-психологічного мікроклімату у студентському колективі</a:t>
            </a:r>
            <a:endParaRPr lang="ru-RU" altLang="uk-UA" sz="2800">
              <a:latin typeface="Arial" charset="0"/>
            </a:endParaRP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достатня поінформованість кожного студента про загальну мету та завдання групи;</a:t>
            </a: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довіра та висока вимогливість один до одного;</a:t>
            </a: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відповідальність кожного за справи групи;</a:t>
            </a: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доброзичлива, ділова критика, вільне висловлювання своїх думок щодо справ групи;</a:t>
            </a: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кожен член колективу забезпечує свою потребу в самореалізації, са­моствердженні у своїй групі;</a:t>
            </a: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кожний студент задоволений міжособистісним спілкуванням у групі, тобто її морально-психологічним мікрокліматом.</a:t>
            </a:r>
            <a:endParaRPr lang="ru-RU" altLang="uk-UA" sz="2400" b="1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uk-UA" sz="2400"/>
              <a:t> </a:t>
            </a:r>
            <a:r>
              <a:rPr lang="uk-UA" altLang="uk-UA" sz="2400" b="1">
                <a:latin typeface="Arial" charset="0"/>
              </a:rPr>
              <a:t>За таких умов студентський колектив набуває статусу </a:t>
            </a:r>
            <a:r>
              <a:rPr lang="uk-UA" altLang="uk-UA" sz="2400" b="1" i="1">
                <a:latin typeface="Arial" charset="0"/>
              </a:rPr>
              <a:t>референтної (еталонної) групи, </a:t>
            </a:r>
            <a:r>
              <a:rPr lang="uk-UA" altLang="uk-UA" sz="2400" b="1">
                <a:latin typeface="Arial" charset="0"/>
              </a:rPr>
              <a:t>погляди, норми, цінності якої є взірцем для кожного, за ними кожен формує свої життєві цілі, ідеали й цінності, звіряє дії та вчинки. </a:t>
            </a:r>
          </a:p>
          <a:p>
            <a:pPr>
              <a:lnSpc>
                <a:spcPct val="90000"/>
              </a:lnSpc>
            </a:pPr>
            <a:endParaRPr lang="uk-UA" altLang="uk-UA" sz="2400" b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У референтній групі створюється атмосфера психологічного комфорту, яка сприяє особистісному зростанню і професійному становленню кожного майбутнього фахівця. </a:t>
            </a:r>
          </a:p>
          <a:p>
            <a:pPr>
              <a:lnSpc>
                <a:spcPct val="90000"/>
              </a:lnSpc>
            </a:pPr>
            <a:endParaRPr lang="uk-UA" altLang="uk-UA" sz="2400" b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uk-UA" altLang="uk-UA" sz="2400" b="1">
                <a:latin typeface="Arial" charset="0"/>
              </a:rPr>
              <a:t>Вона виконує функцію зразка для оцінювання свого «Я», своєї поведінки та оцінки інших.</a:t>
            </a:r>
            <a:endParaRPr lang="ru-RU" altLang="uk-UA" sz="2400" b="1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uk-UA">
                <a:latin typeface="Arial Black" pitchFamily="34" charset="0"/>
              </a:rPr>
              <a:t>Термін «студент»</a:t>
            </a:r>
          </a:p>
        </p:txBody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uk-UA" sz="2400" b="1" dirty="0">
                <a:latin typeface="Arial" charset="0"/>
              </a:rPr>
              <a:t>(</a:t>
            </a:r>
            <a:r>
              <a:rPr lang="ru-RU" altLang="uk-UA" sz="2400" b="1" dirty="0" err="1">
                <a:latin typeface="Arial" charset="0"/>
              </a:rPr>
              <a:t>від</a:t>
            </a:r>
            <a:r>
              <a:rPr lang="ru-RU" altLang="uk-UA" sz="2400" b="1" dirty="0">
                <a:latin typeface="Arial" charset="0"/>
              </a:rPr>
              <a:t> лат. </a:t>
            </a:r>
            <a:r>
              <a:rPr lang="ru-RU" altLang="uk-UA" sz="2400" b="1" dirty="0" err="1">
                <a:latin typeface="Arial" charset="0"/>
              </a:rPr>
              <a:t>Studentus</a:t>
            </a:r>
            <a:r>
              <a:rPr lang="ru-RU" altLang="uk-UA" sz="2400" b="1" dirty="0">
                <a:latin typeface="Arial" charset="0"/>
              </a:rPr>
              <a:t> - </a:t>
            </a:r>
            <a:r>
              <a:rPr lang="ru-RU" altLang="uk-UA" sz="2400" b="1" dirty="0" err="1">
                <a:latin typeface="Arial" charset="0"/>
              </a:rPr>
              <a:t>такий</a:t>
            </a:r>
            <a:r>
              <a:rPr lang="ru-RU" altLang="uk-UA" sz="2400" b="1" dirty="0">
                <a:latin typeface="Arial" charset="0"/>
              </a:rPr>
              <a:t>, </a:t>
            </a:r>
            <a:r>
              <a:rPr lang="ru-RU" altLang="uk-UA" sz="2400" b="1" dirty="0" err="1">
                <a:latin typeface="Arial" charset="0"/>
              </a:rPr>
              <a:t>що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старанно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працює</a:t>
            </a:r>
            <a:r>
              <a:rPr lang="ru-RU" altLang="uk-UA" sz="2400" b="1" dirty="0">
                <a:latin typeface="Arial" charset="0"/>
              </a:rPr>
              <a:t>; той , </a:t>
            </a:r>
            <a:r>
              <a:rPr lang="ru-RU" altLang="uk-UA" sz="2400" b="1" dirty="0" err="1">
                <a:latin typeface="Arial" charset="0"/>
              </a:rPr>
              <a:t>що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займається</a:t>
            </a:r>
            <a:r>
              <a:rPr lang="ru-RU" altLang="uk-UA" sz="2400" b="1" dirty="0">
                <a:latin typeface="Arial" charset="0"/>
              </a:rPr>
              <a:t>) </a:t>
            </a:r>
            <a:r>
              <a:rPr lang="ru-RU" altLang="uk-UA" sz="2400" b="1" dirty="0" err="1">
                <a:latin typeface="Arial" charset="0"/>
              </a:rPr>
              <a:t>означає</a:t>
            </a:r>
            <a:r>
              <a:rPr lang="ru-RU" altLang="uk-UA" sz="2400" b="1" dirty="0">
                <a:latin typeface="Arial" charset="0"/>
              </a:rPr>
              <a:t> того, </a:t>
            </a:r>
            <a:r>
              <a:rPr lang="ru-RU" altLang="uk-UA" sz="2400" b="1" dirty="0" err="1">
                <a:latin typeface="Arial" charset="0"/>
              </a:rPr>
              <a:t>хто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наполегливо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працює</a:t>
            </a:r>
            <a:r>
              <a:rPr lang="ru-RU" altLang="uk-UA" sz="2400" b="1" dirty="0">
                <a:latin typeface="Arial" charset="0"/>
              </a:rPr>
              <a:t>, </a:t>
            </a:r>
            <a:r>
              <a:rPr lang="ru-RU" altLang="uk-UA" sz="2400" b="1" dirty="0" err="1">
                <a:latin typeface="Arial" charset="0"/>
              </a:rPr>
              <a:t>робить</a:t>
            </a:r>
            <a:r>
              <a:rPr lang="ru-RU" altLang="uk-UA" sz="2400" b="1" dirty="0">
                <a:latin typeface="Arial" charset="0"/>
              </a:rPr>
              <a:t> справу, </a:t>
            </a:r>
            <a:r>
              <a:rPr lang="ru-RU" altLang="uk-UA" sz="2400" b="1" dirty="0" err="1">
                <a:latin typeface="Arial" charset="0"/>
              </a:rPr>
              <a:t>тобто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опановує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знання</a:t>
            </a:r>
            <a:r>
              <a:rPr lang="ru-RU" altLang="uk-UA" sz="2400" b="1" dirty="0">
                <a:latin typeface="Arial" charset="0"/>
              </a:rPr>
              <a:t>, </a:t>
            </a:r>
            <a:r>
              <a:rPr lang="ru-RU" altLang="uk-UA" sz="2400" b="1" dirty="0" err="1">
                <a:latin typeface="Arial" charset="0"/>
              </a:rPr>
              <a:t>вивчає</a:t>
            </a:r>
            <a:r>
              <a:rPr lang="ru-RU" altLang="uk-UA" sz="2400" b="1" dirty="0">
                <a:latin typeface="Arial" charset="0"/>
              </a:rPr>
              <a:t> (</a:t>
            </a:r>
            <a:r>
              <a:rPr lang="ru-RU" altLang="uk-UA" sz="2400" b="1" dirty="0" err="1">
                <a:latin typeface="Arial" charset="0"/>
              </a:rPr>
              <a:t>студіює</a:t>
            </a:r>
            <a:r>
              <a:rPr lang="ru-RU" altLang="uk-UA" sz="2400" b="1" dirty="0">
                <a:latin typeface="Arial" charset="0"/>
              </a:rPr>
              <a:t>) науку. </a:t>
            </a:r>
          </a:p>
          <a:p>
            <a:pPr>
              <a:lnSpc>
                <a:spcPct val="90000"/>
              </a:lnSpc>
            </a:pPr>
            <a:endParaRPr lang="ru-RU" altLang="uk-UA" sz="2400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altLang="uk-UA" sz="2400" b="1" dirty="0" err="1">
                <a:latin typeface="Arial" charset="0"/>
              </a:rPr>
              <a:t>Згідно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із</a:t>
            </a:r>
            <a:r>
              <a:rPr lang="ru-RU" altLang="uk-UA" sz="2400" b="1" dirty="0">
                <a:latin typeface="Arial" charset="0"/>
              </a:rPr>
              <a:t> Законом </a:t>
            </a:r>
            <a:r>
              <a:rPr lang="ru-RU" altLang="uk-UA" sz="2400" b="1" dirty="0" err="1">
                <a:latin typeface="Arial" charset="0"/>
              </a:rPr>
              <a:t>України</a:t>
            </a:r>
            <a:r>
              <a:rPr lang="ru-RU" altLang="uk-UA" sz="2400" b="1" dirty="0">
                <a:latin typeface="Arial" charset="0"/>
              </a:rPr>
              <a:t> «Про </a:t>
            </a:r>
            <a:r>
              <a:rPr lang="ru-RU" altLang="uk-UA" sz="2400" b="1" dirty="0" err="1">
                <a:latin typeface="Arial" charset="0"/>
              </a:rPr>
              <a:t>вищу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освіту</a:t>
            </a:r>
            <a:r>
              <a:rPr lang="ru-RU" altLang="uk-UA" sz="2400" b="1" dirty="0">
                <a:latin typeface="Arial" charset="0"/>
              </a:rPr>
              <a:t>», студент (слухач) - особа, яка в установленному порядку </a:t>
            </a:r>
            <a:r>
              <a:rPr lang="ru-RU" altLang="uk-UA" sz="2400" b="1" dirty="0" err="1">
                <a:latin typeface="Arial" charset="0"/>
              </a:rPr>
              <a:t>зарахована</a:t>
            </a:r>
            <a:r>
              <a:rPr lang="ru-RU" altLang="uk-UA" sz="2400" b="1" dirty="0">
                <a:latin typeface="Arial" charset="0"/>
              </a:rPr>
              <a:t> до </a:t>
            </a:r>
            <a:r>
              <a:rPr lang="ru-RU" altLang="uk-UA" sz="2400" b="1" dirty="0" err="1">
                <a:latin typeface="Arial" charset="0"/>
              </a:rPr>
              <a:t>вищого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навчального</a:t>
            </a:r>
            <a:r>
              <a:rPr lang="ru-RU" altLang="uk-UA" sz="2400" b="1" dirty="0">
                <a:latin typeface="Arial" charset="0"/>
              </a:rPr>
              <a:t> закладу і </a:t>
            </a:r>
            <a:r>
              <a:rPr lang="ru-RU" altLang="uk-UA" sz="2400" b="1" dirty="0" err="1">
                <a:latin typeface="Arial" charset="0"/>
              </a:rPr>
              <a:t>навчаєтся</a:t>
            </a:r>
            <a:r>
              <a:rPr lang="ru-RU" altLang="uk-UA" sz="2400" b="1" dirty="0">
                <a:latin typeface="Arial" charset="0"/>
              </a:rPr>
              <a:t> за денною (очною), </a:t>
            </a:r>
            <a:r>
              <a:rPr lang="ru-RU" altLang="uk-UA" sz="2400" b="1" dirty="0" err="1">
                <a:latin typeface="Arial" charset="0"/>
              </a:rPr>
              <a:t>вечірньою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або</a:t>
            </a:r>
            <a:r>
              <a:rPr lang="ru-RU" altLang="uk-UA" sz="2400" b="1" dirty="0">
                <a:latin typeface="Arial" charset="0"/>
              </a:rPr>
              <a:t> заочною, </a:t>
            </a:r>
            <a:r>
              <a:rPr lang="ru-RU" altLang="uk-UA" sz="2400" b="1" dirty="0" err="1">
                <a:latin typeface="Arial" charset="0"/>
              </a:rPr>
              <a:t>дистанційною</a:t>
            </a:r>
            <a:r>
              <a:rPr lang="ru-RU" altLang="uk-UA" sz="2400" b="1" dirty="0">
                <a:latin typeface="Arial" charset="0"/>
              </a:rPr>
              <a:t> формами </a:t>
            </a:r>
            <a:r>
              <a:rPr lang="ru-RU" altLang="uk-UA" sz="2400" b="1" dirty="0" err="1">
                <a:latin typeface="Arial" charset="0"/>
              </a:rPr>
              <a:t>навчання</a:t>
            </a:r>
            <a:r>
              <a:rPr lang="ru-RU" altLang="uk-UA" sz="2400" b="1" dirty="0">
                <a:latin typeface="Arial" charset="0"/>
              </a:rPr>
              <a:t>, </a:t>
            </a:r>
            <a:r>
              <a:rPr lang="ru-RU" altLang="uk-UA" sz="2400" b="1" dirty="0" err="1">
                <a:latin typeface="Arial" charset="0"/>
              </a:rPr>
              <a:t>щоб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здобути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певних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освітній</a:t>
            </a:r>
            <a:r>
              <a:rPr lang="ru-RU" altLang="uk-UA" sz="2400" b="1" dirty="0">
                <a:latin typeface="Arial" charset="0"/>
              </a:rPr>
              <a:t> та </a:t>
            </a:r>
            <a:r>
              <a:rPr lang="ru-RU" altLang="uk-UA" sz="2400" b="1" dirty="0" err="1">
                <a:latin typeface="Arial" charset="0"/>
              </a:rPr>
              <a:t>освітньо-квалификаційний</a:t>
            </a:r>
            <a:r>
              <a:rPr lang="ru-RU" altLang="uk-UA" sz="2400" b="1" dirty="0">
                <a:latin typeface="Arial" charset="0"/>
              </a:rPr>
              <a:t> </a:t>
            </a:r>
            <a:r>
              <a:rPr lang="ru-RU" altLang="uk-UA" sz="2400" b="1" dirty="0" err="1">
                <a:latin typeface="Arial" charset="0"/>
              </a:rPr>
              <a:t>рівень</a:t>
            </a:r>
            <a:r>
              <a:rPr lang="ru-RU" altLang="uk-UA" sz="2400" b="1" dirty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5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Вважають, що студентів, порівняно з </a:t>
            </a:r>
            <a:r>
              <a:rPr lang="uk-UA" altLang="uk-UA" sz="2800" b="1">
                <a:latin typeface="Arial" charset="0"/>
              </a:rPr>
              <a:t>і</a:t>
            </a:r>
            <a:r>
              <a:rPr lang="ru-RU" altLang="uk-UA" sz="2800" b="1">
                <a:latin typeface="Arial" charset="0"/>
              </a:rPr>
              <a:t>ншими групами молоді цього віку, відрізняють такі риси: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uk-UA" sz="2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-вищій освітній рівень;</a:t>
            </a:r>
          </a:p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-велике прегнення до знань;</a:t>
            </a:r>
          </a:p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  -висока соціальна активніть;</a:t>
            </a:r>
          </a:p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  -досить гармонійне поєднання інтелектуальної і соціальної зрілості.</a:t>
            </a:r>
          </a:p>
          <a:p>
            <a:pPr>
              <a:lnSpc>
                <a:spcPct val="80000"/>
              </a:lnSpc>
            </a:pPr>
            <a:endParaRPr lang="ru-RU" altLang="uk-UA" sz="2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800">
                <a:latin typeface="Arial" charset="0"/>
              </a:rPr>
              <a:t> </a:t>
            </a:r>
            <a:r>
              <a:rPr lang="ru-RU" altLang="uk-UA" sz="2800" b="1">
                <a:latin typeface="Arial" charset="0"/>
              </a:rPr>
              <a:t>Студентський період життя людини перепадає переважно на період </a:t>
            </a:r>
            <a:r>
              <a:rPr lang="ru-RU" altLang="uk-UA" sz="2800" b="1" i="1">
                <a:latin typeface="Arial" charset="0"/>
              </a:rPr>
              <a:t>пізньої   юності або ранньої дорослості</a:t>
            </a:r>
            <a:r>
              <a:rPr lang="ru-RU" altLang="uk-UA" sz="280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782762"/>
          </a:xfrm>
        </p:spPr>
        <p:txBody>
          <a:bodyPr/>
          <a:lstStyle/>
          <a:p>
            <a:r>
              <a:rPr lang="uk-UA" altLang="uk-UA" sz="3200">
                <a:effectLst/>
                <a:latin typeface="Arial Black" pitchFamily="34" charset="0"/>
              </a:rPr>
              <a:t>Психологічні особливості студентського віку</a:t>
            </a:r>
            <a:endParaRPr lang="ru-RU" altLang="uk-UA" sz="3200">
              <a:effectLst/>
              <a:latin typeface="Arial Black" pitchFamily="34" charset="0"/>
            </a:endParaRP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7814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інтенсивне інтелектуальне дозрівання;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altLang="uk-UA" sz="2800" b="1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ru-RU" altLang="uk-UA" sz="2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800" b="1">
                <a:latin typeface="Arial" charset="0"/>
              </a:rPr>
              <a:t>ускладнення розумових операцій, що викликає схильність до теоретизування і рефлексії, які дають можливість усвідомити життя загалом </a:t>
            </a:r>
          </a:p>
          <a:p>
            <a:pPr>
              <a:lnSpc>
                <a:spcPct val="80000"/>
              </a:lnSpc>
            </a:pPr>
            <a:endParaRPr lang="ru-RU" altLang="uk-UA" sz="2800" b="1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uk-UA" sz="4000">
                <a:solidFill>
                  <a:schemeClr val="folHlink"/>
                </a:solidFill>
                <a:latin typeface="Arial Black" pitchFamily="34" charset="0"/>
              </a:rPr>
              <a:t>Показники інтелектуальної зрілості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435975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 algn="ctr">
              <a:lnSpc>
                <a:spcPct val="80000"/>
              </a:lnSpc>
            </a:pPr>
            <a:endParaRPr lang="ru-RU" altLang="uk-UA" sz="2000" b="1">
              <a:solidFill>
                <a:schemeClr val="folHlink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000" b="1">
                <a:latin typeface="Arial" charset="0"/>
              </a:rPr>
              <a:t>-широта розумового кругозору;</a:t>
            </a:r>
          </a:p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000" b="1">
                <a:latin typeface="Arial" charset="0"/>
              </a:rPr>
              <a:t>-гнучкість і багатоваріативність оцінок того, що відбувається;</a:t>
            </a:r>
          </a:p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000" b="1">
                <a:latin typeface="Arial" charset="0"/>
              </a:rPr>
              <a:t>-готовність приймати суперечливу інформацію;</a:t>
            </a:r>
          </a:p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000" b="1">
                <a:latin typeface="Arial" charset="0"/>
              </a:rPr>
              <a:t>-уміння усвідомлювати інформацію в термінах минулого і майбутнього;</a:t>
            </a:r>
          </a:p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000" b="1">
                <a:latin typeface="Arial" charset="0"/>
              </a:rPr>
              <a:t>-орієнтація на виявлення суттєвих, об'єктивно значущих аспектів того, що відбувається;</a:t>
            </a:r>
          </a:p>
          <a:p>
            <a:pPr>
              <a:lnSpc>
                <a:spcPct val="80000"/>
              </a:lnSpc>
            </a:pPr>
            <a:endParaRPr lang="ru-RU" altLang="uk-UA" sz="20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uk-UA" sz="2000" b="1">
                <a:latin typeface="Arial" charset="0"/>
              </a:rPr>
              <a:t>-здатність бачити явища в контексті його цілісних зв'язків з іншими явищами.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uk-UA" sz="2000" b="1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998662"/>
          </a:xfrm>
        </p:spPr>
        <p:txBody>
          <a:bodyPr/>
          <a:lstStyle/>
          <a:p>
            <a:r>
              <a:rPr lang="ru-RU" altLang="uk-UA" sz="2800" b="0">
                <a:latin typeface="Arial Black" pitchFamily="34" charset="0"/>
              </a:rPr>
              <a:t>Типологія студентів</a:t>
            </a:r>
            <a:r>
              <a:rPr lang="ru-RU" altLang="uk-UA" sz="2800" b="0" i="1">
                <a:latin typeface="Arial Black" pitchFamily="34" charset="0"/>
              </a:rPr>
              <a:t/>
            </a:r>
            <a:br>
              <a:rPr lang="ru-RU" altLang="uk-UA" sz="2800" b="0" i="1">
                <a:latin typeface="Arial Black" pitchFamily="34" charset="0"/>
              </a:rPr>
            </a:br>
            <a:r>
              <a:rPr lang="ru-RU" altLang="uk-UA" sz="2800" b="0">
                <a:latin typeface="Arial Black" pitchFamily="34" charset="0"/>
              </a:rPr>
              <a:t>за рівнем професійної спрямованності</a:t>
            </a:r>
            <a:br>
              <a:rPr lang="ru-RU" altLang="uk-UA" sz="2800" b="0">
                <a:latin typeface="Arial Black" pitchFamily="34" charset="0"/>
              </a:rPr>
            </a:br>
            <a:r>
              <a:rPr lang="ru-RU" altLang="uk-UA" sz="2800" b="0">
                <a:latin typeface="Arial Black" pitchFamily="34" charset="0"/>
              </a:rPr>
              <a:t>(за  М. І. Дьяченко,</a:t>
            </a:r>
            <a:br>
              <a:rPr lang="ru-RU" altLang="uk-UA" sz="2800" b="0">
                <a:latin typeface="Arial Black" pitchFamily="34" charset="0"/>
              </a:rPr>
            </a:br>
            <a:r>
              <a:rPr lang="ru-RU" altLang="uk-UA" sz="2800" b="0">
                <a:latin typeface="Arial Black" pitchFamily="34" charset="0"/>
              </a:rPr>
              <a:t>Л. А. Кандибович )</a:t>
            </a:r>
          </a:p>
        </p:txBody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229600" cy="34940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uk-UA" sz="2000" b="1" i="1">
                <a:latin typeface="Arial" charset="0"/>
              </a:rPr>
              <a:t>Першій тип -</a:t>
            </a:r>
            <a:r>
              <a:rPr lang="ru-RU" altLang="uk-UA" sz="2000" b="1">
                <a:latin typeface="Arial" charset="0"/>
              </a:rPr>
              <a:t> студенти з позитивною професійною спрямованістю, яка зберігається протягом усього періоду навчання.</a:t>
            </a:r>
          </a:p>
          <a:p>
            <a:pPr>
              <a:lnSpc>
                <a:spcPct val="90000"/>
              </a:lnSpc>
            </a:pPr>
            <a:endParaRPr lang="ru-RU" altLang="uk-UA" sz="2000" b="1" i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altLang="uk-UA" sz="2000" b="1" i="1">
                <a:latin typeface="Arial" charset="0"/>
              </a:rPr>
              <a:t>Другий тип -</a:t>
            </a:r>
            <a:r>
              <a:rPr lang="ru-RU" altLang="uk-UA" sz="2000" b="1">
                <a:latin typeface="Arial" charset="0"/>
              </a:rPr>
              <a:t> студенти, які остаточно ще не визначилися у своєму ставленнні до професії.</a:t>
            </a:r>
          </a:p>
          <a:p>
            <a:pPr>
              <a:lnSpc>
                <a:spcPct val="90000"/>
              </a:lnSpc>
            </a:pPr>
            <a:endParaRPr lang="ru-RU" altLang="uk-UA" sz="2000" b="1" i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altLang="uk-UA" sz="2000" b="1" i="1">
                <a:latin typeface="Arial" charset="0"/>
              </a:rPr>
              <a:t>Третій тип</a:t>
            </a:r>
            <a:r>
              <a:rPr lang="ru-RU" altLang="uk-UA" sz="2000" b="1">
                <a:latin typeface="Arial" charset="0"/>
              </a:rPr>
              <a:t> - студенти з негативним ставленням до професії. Мотивація вибору ВНЗ зумовлена переважно загальновизнаними в суспільстві цінностями вищої освіти.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855787"/>
          </a:xfrm>
        </p:spPr>
        <p:txBody>
          <a:bodyPr/>
          <a:lstStyle/>
          <a:p>
            <a:r>
              <a:rPr lang="ru-RU" altLang="uk-UA" sz="2800">
                <a:latin typeface="Arial Black" pitchFamily="34" charset="0"/>
              </a:rPr>
              <a:t>Залежно від соціальної активності студентів та іх позанавчальними інтересами можна виокремити такі типи студентів:</a:t>
            </a:r>
            <a:r>
              <a:rPr lang="ru-RU" altLang="uk-UA" sz="2800" i="1">
                <a:latin typeface="Arial Black" pitchFamily="34" charset="0"/>
              </a:rPr>
              <a:t/>
            </a:r>
            <a:br>
              <a:rPr lang="ru-RU" altLang="uk-UA" sz="2800" i="1">
                <a:latin typeface="Arial Black" pitchFamily="34" charset="0"/>
              </a:rPr>
            </a:br>
            <a:endParaRPr lang="ru-RU" altLang="uk-UA" sz="2800" i="1">
              <a:latin typeface="Arial Black" pitchFamily="34" charset="0"/>
            </a:endParaRPr>
          </a:p>
        </p:txBody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54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uk-UA" sz="2400" b="1" i="1">
                <a:latin typeface="Arial" charset="0"/>
              </a:rPr>
              <a:t>1-ий тип</a:t>
            </a:r>
            <a:r>
              <a:rPr lang="ru-RU" altLang="uk-UA" sz="2400" b="1">
                <a:latin typeface="Arial" charset="0"/>
              </a:rPr>
              <a:t>: студенти, якім притаманний комплексний підхід до мети та завдань професійного навчання.</a:t>
            </a:r>
          </a:p>
          <a:p>
            <a:pPr>
              <a:lnSpc>
                <a:spcPct val="90000"/>
              </a:lnSpc>
            </a:pPr>
            <a:endParaRPr lang="ru-RU" altLang="uk-UA" sz="2400" b="1" i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altLang="uk-UA" sz="2400" b="1" i="1">
                <a:latin typeface="Arial" charset="0"/>
              </a:rPr>
              <a:t>2-ий тип</a:t>
            </a:r>
            <a:r>
              <a:rPr lang="ru-RU" altLang="uk-UA" sz="2400" b="1">
                <a:latin typeface="Arial" charset="0"/>
              </a:rPr>
              <a:t>: студенти, які чітко орієнтуються на вузьку спеціалізацію.</a:t>
            </a:r>
          </a:p>
          <a:p>
            <a:pPr>
              <a:lnSpc>
                <a:spcPct val="90000"/>
              </a:lnSpc>
            </a:pPr>
            <a:endParaRPr lang="ru-RU" altLang="uk-UA" sz="2400" b="1" i="1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ru-RU" altLang="uk-UA" sz="2400" b="1" i="1">
                <a:latin typeface="Arial" charset="0"/>
              </a:rPr>
              <a:t>З-ій тип</a:t>
            </a:r>
            <a:r>
              <a:rPr lang="ru-RU" altLang="uk-UA" sz="2400" b="1">
                <a:latin typeface="Arial" charset="0"/>
              </a:rPr>
              <a:t>: студенти ледарі та нероби.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uk-UA" sz="4000">
                <a:latin typeface="Arial Black" pitchFamily="34" charset="0"/>
              </a:rPr>
              <a:t>Ідеальний студент з позиції викладача</a:t>
            </a:r>
            <a:r>
              <a:rPr lang="ru-RU" altLang="uk-UA" sz="4000"/>
              <a:t> </a:t>
            </a:r>
          </a:p>
        </p:txBody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uk-UA" sz="2800" b="1">
                <a:latin typeface="Arial" charset="0"/>
              </a:rPr>
              <a:t>уміє вчитися;</a:t>
            </a:r>
          </a:p>
          <a:p>
            <a:r>
              <a:rPr lang="ru-RU" altLang="uk-UA" sz="2800" b="1">
                <a:latin typeface="Arial" charset="0"/>
              </a:rPr>
              <a:t>розсудливий;</a:t>
            </a:r>
          </a:p>
          <a:p>
            <a:r>
              <a:rPr lang="ru-RU" altLang="uk-UA" sz="2800" b="1">
                <a:latin typeface="Arial" charset="0"/>
              </a:rPr>
              <a:t>самостійний;</a:t>
            </a:r>
          </a:p>
          <a:p>
            <a:r>
              <a:rPr lang="ru-RU" altLang="uk-UA" sz="2800" b="1">
                <a:latin typeface="Arial" charset="0"/>
              </a:rPr>
              <a:t>творчій;</a:t>
            </a:r>
          </a:p>
          <a:p>
            <a:r>
              <a:rPr lang="ru-RU" altLang="uk-UA" sz="2800" b="1">
                <a:latin typeface="Arial" charset="0"/>
              </a:rPr>
              <a:t>має інтерес до науки, бере участь у науковому гуртку.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uk-UA" sz="4000"/>
              <a:t>Типологія студентів, яку запропоновули самі студенти: </a:t>
            </a:r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52578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ru-RU" altLang="uk-UA" sz="2400" b="1" i="1">
                <a:latin typeface="Arial" charset="0"/>
              </a:rPr>
              <a:t>Відмінники-«зубрили»</a:t>
            </a:r>
            <a:r>
              <a:rPr lang="ru-RU" altLang="uk-UA" sz="2400" b="1">
                <a:latin typeface="Arial" charset="0"/>
              </a:rPr>
              <a:t> - ті, хто постійно відвідують заняття і через наполегливу працю домагаються гарних результатів.</a:t>
            </a:r>
            <a:endParaRPr lang="ru-RU" altLang="uk-UA" sz="2400" b="1" i="1">
              <a:latin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altLang="uk-UA" sz="2400" b="1" i="1">
                <a:latin typeface="Arial" charset="0"/>
              </a:rPr>
              <a:t>Відмінникі-«розумні»</a:t>
            </a:r>
            <a:r>
              <a:rPr lang="ru-RU" altLang="uk-UA" sz="2400" b="1">
                <a:latin typeface="Arial" charset="0"/>
              </a:rPr>
              <a:t> - ті, хто володіють високим інтелектом, великою шкільною освітньою базою.</a:t>
            </a:r>
            <a:endParaRPr lang="ru-RU" altLang="uk-UA" sz="2400" b="1" i="1">
              <a:latin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altLang="uk-UA" sz="2400" b="1" i="1">
                <a:latin typeface="Arial" charset="0"/>
              </a:rPr>
              <a:t>Студенти-«трудівники»</a:t>
            </a:r>
            <a:r>
              <a:rPr lang="ru-RU" altLang="uk-UA" sz="2400" b="1">
                <a:latin typeface="Arial" charset="0"/>
              </a:rPr>
              <a:t> - ті, хто постійно навчаються, але через невисокий рівень розумових здібностей їхнім успіхам у навчанні не позаздриш.</a:t>
            </a:r>
            <a:endParaRPr lang="ru-RU" altLang="uk-UA" sz="2400" b="1" i="1">
              <a:latin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altLang="uk-UA" sz="2400" b="1" i="1">
                <a:latin typeface="Arial" charset="0"/>
              </a:rPr>
              <a:t>«</a:t>
            </a:r>
            <a:r>
              <a:rPr lang="ru-RU" altLang="uk-UA" sz="2400" b="1">
                <a:latin typeface="Arial" charset="0"/>
              </a:rPr>
              <a:t>Випадкові» - різноманітний контінгент: дівчата, які бажають бути «дипломованими» дружинами; юнаки, що «косять від армії»; ледарі, якіх батьки «всунули» до університету.</a:t>
            </a:r>
            <a:endParaRPr lang="ru-RU" altLang="uk-UA" sz="2400" b="1" i="1">
              <a:latin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ru-RU" altLang="uk-UA" sz="2400" b="1" i="1">
                <a:latin typeface="Arial" charset="0"/>
              </a:rPr>
              <a:t>Студент-«</a:t>
            </a:r>
            <a:r>
              <a:rPr lang="ru-RU" altLang="uk-UA" sz="2400" b="1">
                <a:latin typeface="Arial" charset="0"/>
              </a:rPr>
              <a:t>трутень» - той, хто живе за рахунок інших, використовує чужі знання, матеріал як власний; нікому не допомагає, але сам постійно потребує допомоги.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1411</TotalTime>
  <Words>1258</Words>
  <Application>Microsoft Office PowerPoint</Application>
  <PresentationFormat>Экран (4:3)</PresentationFormat>
  <Paragraphs>123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Wingdings</vt:lpstr>
      <vt:lpstr>Arial Black</vt:lpstr>
      <vt:lpstr>Клен</vt:lpstr>
      <vt:lpstr>Презентация PowerPoint</vt:lpstr>
      <vt:lpstr>Термін «студент»</vt:lpstr>
      <vt:lpstr>Презентация PowerPoint</vt:lpstr>
      <vt:lpstr>Психологічні особливості студентського віку</vt:lpstr>
      <vt:lpstr>Показники інтелектуальної зрілості</vt:lpstr>
      <vt:lpstr>Типологія студентів за рівнем професійної спрямованності (за  М. І. Дьяченко, Л. А. Кандибович )</vt:lpstr>
      <vt:lpstr>Залежно від соціальної активності студентів та іх позанавчальними інтересами можна виокремити такі типи студентів: </vt:lpstr>
      <vt:lpstr>Ідеальний студент з позиції викладача </vt:lpstr>
      <vt:lpstr>Типологія студентів, яку запропоновули самі студенти: </vt:lpstr>
      <vt:lpstr>Презентация PowerPoint</vt:lpstr>
      <vt:lpstr>Студентська група</vt:lpstr>
      <vt:lpstr>Структура студентської групи</vt:lpstr>
      <vt:lpstr>Презентация PowerPoint</vt:lpstr>
      <vt:lpstr>Стадії розвитку студентської групи </vt:lpstr>
      <vt:lpstr> Ознаки студентського колективу</vt:lpstr>
      <vt:lpstr>Ознаки позитивного морально-психологічного мікроклімату у студентському колективі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userznu</cp:lastModifiedBy>
  <cp:revision>584</cp:revision>
  <dcterms:created xsi:type="dcterms:W3CDTF">2009-02-13T17:40:58Z</dcterms:created>
  <dcterms:modified xsi:type="dcterms:W3CDTF">2018-09-27T06:52:43Z</dcterms:modified>
</cp:coreProperties>
</file>