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258" r:id="rId11"/>
    <p:sldId id="300" r:id="rId12"/>
    <p:sldId id="329" r:id="rId13"/>
    <p:sldId id="332" r:id="rId14"/>
    <p:sldId id="333" r:id="rId15"/>
    <p:sldId id="334" r:id="rId16"/>
    <p:sldId id="335" r:id="rId17"/>
    <p:sldId id="330" r:id="rId18"/>
    <p:sldId id="336" r:id="rId19"/>
    <p:sldId id="337" r:id="rId20"/>
    <p:sldId id="338" r:id="rId21"/>
    <p:sldId id="281" r:id="rId22"/>
    <p:sldId id="339" r:id="rId23"/>
    <p:sldId id="340" r:id="rId24"/>
    <p:sldId id="341" r:id="rId25"/>
    <p:sldId id="342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EBE1F7"/>
    <a:srgbClr val="E1D1F3"/>
    <a:srgbClr val="D6BFEF"/>
    <a:srgbClr val="ECD2FA"/>
    <a:srgbClr val="DEBCBC"/>
    <a:srgbClr val="925A10"/>
    <a:srgbClr val="ECB99C"/>
    <a:srgbClr val="C09EE6"/>
    <a:srgbClr val="F2A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4368" autoAdjust="0"/>
  </p:normalViewPr>
  <p:slideViewPr>
    <p:cSldViewPr>
      <p:cViewPr>
        <p:scale>
          <a:sx n="70" d="100"/>
          <a:sy n="70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DD5BD-3F5C-4662-A597-1DC0490FBAF2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405C-052A-4D20-9959-3F8492283DB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819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7</a:t>
            </a:fld>
            <a:endParaRPr lang="uk-U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18</a:t>
            </a:fld>
            <a:endParaRPr lang="uk-U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19</a:t>
            </a:fld>
            <a:endParaRPr lang="uk-U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20</a:t>
            </a:fld>
            <a:endParaRPr lang="uk-U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22</a:t>
            </a:fld>
            <a:endParaRPr lang="uk-U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25</a:t>
            </a:fld>
            <a:endParaRPr 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8</a:t>
            </a:fld>
            <a:endParaRPr lang="uk-U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10</a:t>
            </a:fld>
            <a:endParaRPr lang="uk-U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12</a:t>
            </a:fld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13</a:t>
            </a:fld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14</a:t>
            </a:fld>
            <a:endParaRPr lang="uk-U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15</a:t>
            </a:fld>
            <a:endParaRPr lang="uk-U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16</a:t>
            </a:fld>
            <a:endParaRPr lang="uk-U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405C-052A-4D20-9959-3F8492283DBC}" type="slidenum">
              <a:rPr lang="uk-UA" smtClean="0"/>
              <a:pPr/>
              <a:t>17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F406-25F5-4404-84D4-5DD1E31734AB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7E4-E489-4EF6-BFE4-CDBC88FE491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F406-25F5-4404-84D4-5DD1E31734AB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7E4-E489-4EF6-BFE4-CDBC88FE491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F406-25F5-4404-84D4-5DD1E31734AB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7E4-E489-4EF6-BFE4-CDBC88FE491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F406-25F5-4404-84D4-5DD1E31734AB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7E4-E489-4EF6-BFE4-CDBC88FE491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F406-25F5-4404-84D4-5DD1E31734AB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7E4-E489-4EF6-BFE4-CDBC88FE491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F406-25F5-4404-84D4-5DD1E31734AB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7E4-E489-4EF6-BFE4-CDBC88FE491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F406-25F5-4404-84D4-5DD1E31734AB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7E4-E489-4EF6-BFE4-CDBC88FE491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F406-25F5-4404-84D4-5DD1E31734AB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7E4-E489-4EF6-BFE4-CDBC88FE491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F406-25F5-4404-84D4-5DD1E31734AB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7E4-E489-4EF6-BFE4-CDBC88FE491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F406-25F5-4404-84D4-5DD1E31734AB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7E4-E489-4EF6-BFE4-CDBC88FE491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F406-25F5-4404-84D4-5DD1E31734AB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9807E4-E489-4EF6-BFE4-CDBC88FE4919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BDF406-25F5-4404-84D4-5DD1E31734AB}" type="datetimeFigureOut">
              <a:rPr lang="uk-UA" smtClean="0"/>
              <a:pPr/>
              <a:t>27.09.2018</a:t>
            </a:fld>
            <a:endParaRPr lang="uk-UA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9807E4-E489-4EF6-BFE4-CDBC88FE4919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214290"/>
            <a:ext cx="8712968" cy="6572296"/>
          </a:xfrm>
        </p:spPr>
        <p:txBody>
          <a:bodyPr>
            <a:normAutofit/>
          </a:bodyPr>
          <a:lstStyle/>
          <a:p>
            <a:pPr algn="r"/>
            <a:endParaRPr lang="ru-RU" sz="34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Категоріальний </a:t>
            </a:r>
            <a:r>
              <a:rPr lang="uk-UA" sz="4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апарат педагогічного дослідження</a:t>
            </a:r>
            <a:r>
              <a:rPr lang="uk-UA" sz="19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9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pPr algn="ctr">
              <a:spcBef>
                <a:spcPts val="0"/>
              </a:spcBef>
            </a:pPr>
            <a:r>
              <a:rPr lang="uk-UA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r">
              <a:spcBef>
                <a:spcPts val="0"/>
              </a:spcBef>
            </a:pPr>
            <a:endParaRPr lang="uk-UA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uk-UA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3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lang="uk-UA" sz="3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uk-UA" sz="3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uk-UA" sz="3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uk-UA" dirty="0" smtClean="0"/>
          </a:p>
          <a:p>
            <a:pPr algn="r">
              <a:spcBef>
                <a:spcPts val="0"/>
              </a:spcBef>
              <a:defRPr/>
            </a:pPr>
            <a:endParaRPr lang="uk-UA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uk-UA" sz="28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4953" y="2786058"/>
            <a:ext cx="4714908" cy="36433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3306" y="2643182"/>
            <a:ext cx="1643074" cy="142876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42844" y="1857364"/>
            <a:ext cx="8784976" cy="10715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Наявна     </a:t>
            </a:r>
            <a:r>
              <a:rPr lang="uk-UA" sz="32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суперечність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85728"/>
            <a:ext cx="8185052" cy="22071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uk-UA" sz="2000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uk-UA" sz="2000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uk-UA" sz="2000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uk-UA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 dirty="0" smtClean="0">
                <a:latin typeface="Times New Roman" pitchFamily="18" charset="0"/>
              </a:rPr>
              <a:t>		</a:t>
            </a:r>
            <a:endParaRPr lang="uk-UA" sz="2400" dirty="0" smtClean="0">
              <a:latin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2844" y="0"/>
            <a:ext cx="8858312" cy="1000108"/>
          </a:xfrm>
          <a:prstGeom prst="downArrow">
            <a:avLst>
              <a:gd name="adj1" fmla="val 50000"/>
              <a:gd name="adj2" fmla="val 486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Проблема дослідження</a:t>
            </a:r>
            <a:endParaRPr lang="uk-UA" sz="30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5500702"/>
            <a:ext cx="8784976" cy="12144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920000"/>
                </a:solidFill>
                <a:latin typeface="Times New Roman" pitchFamily="18" charset="0"/>
              </a:rPr>
              <a:t>АКТУАЛЬНІСТЬ ТЕМИ</a:t>
            </a:r>
            <a:endParaRPr lang="uk-UA" sz="36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6200000" flipV="1">
            <a:off x="4202490" y="1369618"/>
            <a:ext cx="310393" cy="1857389"/>
          </a:xfrm>
          <a:prstGeom prst="downArrow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4228588" y="1700711"/>
            <a:ext cx="309948" cy="1766263"/>
          </a:xfrm>
          <a:prstGeom prst="downArrow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142844" y="1000108"/>
            <a:ext cx="8858312" cy="1000132"/>
          </a:xfrm>
          <a:prstGeom prst="downArrow">
            <a:avLst>
              <a:gd name="adj1" fmla="val 50000"/>
              <a:gd name="adj2" fmla="val 46879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Тема дослідження</a:t>
            </a:r>
            <a:endParaRPr lang="uk-UA" sz="30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3714752"/>
            <a:ext cx="8784976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тан дослідження проблеми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42844" y="4643446"/>
            <a:ext cx="8784976" cy="857256"/>
          </a:xfrm>
          <a:prstGeom prst="downArrow">
            <a:avLst>
              <a:gd name="adj1" fmla="val 50000"/>
              <a:gd name="adj2" fmla="val 4860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обґрунтовує</a:t>
            </a:r>
            <a:endParaRPr lang="uk-UA" sz="3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36712"/>
            <a:ext cx="8146104" cy="5328592"/>
          </a:xfrm>
        </p:spPr>
        <p:txBody>
          <a:bodyPr>
            <a:normAutofit/>
          </a:bodyPr>
          <a:lstStyle/>
          <a:p>
            <a:pPr lvl="0" algn="ctr"/>
            <a:endParaRPr lang="uk-UA" sz="2400" b="1" i="1" dirty="0" smtClean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357166"/>
            <a:ext cx="8358214" cy="614366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Актуальність дослідження – 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(від лат.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actualis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важливий, істотний для певного моменту) – обґрунтована відповідь (думка) про значимість дослідження для педагогічної науки чи практики на сучасному етапі.  </a:t>
            </a:r>
            <a:b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b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28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В. І. </a:t>
            </a:r>
            <a:r>
              <a:rPr lang="uk-UA" sz="2800" b="1" i="1" dirty="0" err="1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Романчиков</a:t>
            </a:r>
            <a:endParaRPr lang="uk-UA" b="1" i="1" dirty="0" smtClean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f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786322"/>
            <a:ext cx="22590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6829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642918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МЕТА ДОСЛІДЖЕННЯ: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1643010" y="1000108"/>
            <a:ext cx="7500990" cy="2714644"/>
            <a:chOff x="1350173" y="3078484"/>
            <a:chExt cx="6286544" cy="2518759"/>
          </a:xfrm>
          <a:scene3d>
            <a:camera prst="orthographicFront"/>
            <a:lightRig rig="threeP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50173" y="3078484"/>
              <a:ext cx="6286544" cy="251875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423945" y="3152256"/>
              <a:ext cx="4516071" cy="23712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uk-UA" sz="2000" b="1" kern="1200" spc="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000" b="1" kern="1200" dirty="0">
                <a:solidFill>
                  <a:srgbClr val="2D134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285720" y="4214818"/>
            <a:ext cx="8501122" cy="2357454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uk-UA" sz="26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Мета дослідження</a:t>
            </a:r>
            <a:r>
              <a:rPr lang="uk-UA" sz="26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це обґрунтоване твердження </a:t>
            </a:r>
          </a:p>
          <a:p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про загальні результати пошуку. </a:t>
            </a: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b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			                        </a:t>
            </a:r>
            <a:r>
              <a:rPr lang="uk-UA" sz="26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С. У. Гончаренко</a:t>
            </a:r>
            <a:endParaRPr lang="uk-UA" sz="26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785794"/>
            <a:ext cx="7215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1071546"/>
            <a:ext cx="72866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sz="2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en-US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eta</a:t>
            </a: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після, через)</a:t>
            </a:r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уявний,</a:t>
            </a:r>
          </a:p>
          <a:p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ідеальний образ результату, дії; </a:t>
            </a:r>
          </a:p>
          <a:p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створення образів того, що повинно </a:t>
            </a:r>
          </a:p>
          <a:p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бути досягнуто в результаті дії.</a:t>
            </a: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			</a:t>
            </a:r>
          </a:p>
          <a:p>
            <a:r>
              <a:rPr lang="uk-UA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uk-UA" sz="26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Тлумачний словник</a:t>
            </a:r>
            <a:endParaRPr lang="uk-UA" sz="26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:\КАРТИНКИ !!!\Різні - картинки\тррооо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2448272" cy="1582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0" y="3214686"/>
            <a:ext cx="9144000" cy="17859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варіант 1        </a:t>
            </a:r>
          </a:p>
          <a:p>
            <a:pPr algn="ctr"/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теоретичне обґрунтування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експериментальна перевірка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організаційно-педагогічних умов розвитку творчих здібностей молодших школярів у процесі вивчення рідної мови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85688" y="2214554"/>
            <a:ext cx="8858312" cy="1000108"/>
          </a:xfrm>
          <a:prstGeom prst="downArrow">
            <a:avLst>
              <a:gd name="adj1" fmla="val 50000"/>
              <a:gd name="adj2" fmla="val 486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Мета дослідження:</a:t>
            </a:r>
            <a:endParaRPr lang="uk-UA" sz="3000" b="1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85728"/>
            <a:ext cx="8858312" cy="1857388"/>
          </a:xfrm>
          <a:prstGeom prst="roundRect">
            <a:avLst/>
          </a:prstGeom>
          <a:solidFill>
            <a:srgbClr val="E1D1F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Наприклад,</a:t>
            </a:r>
          </a:p>
          <a:p>
            <a:pPr algn="ctr"/>
            <a:r>
              <a:rPr lang="uk-UA" sz="3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“РОЗВИТОК ТВОРЧИХ ЗДІБНОСТЕЙ МОЛОДШИХ ШКОЛЯРІВ 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УКРАЇНСЬКОЇ МОВИ ”</a:t>
            </a:r>
          </a:p>
          <a:p>
            <a:pPr algn="ctr"/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5072074"/>
            <a:ext cx="9144000" cy="1714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варіант 2        </a:t>
            </a:r>
          </a:p>
          <a:p>
            <a:pPr algn="ctr"/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теоретичне обґрунтування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педагогічних умов та </a:t>
            </a:r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констатувальне дослідження стану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 творчих здібностей молодших школярів у процесі вивчення рідної мови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642918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ЗАДАЧІ   ДОСЛІДЖЕННЯ: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714348" y="1214422"/>
            <a:ext cx="8072494" cy="3714776"/>
            <a:chOff x="1350173" y="3078484"/>
            <a:chExt cx="6286544" cy="2518759"/>
          </a:xfrm>
          <a:scene3d>
            <a:camera prst="orthographicFront"/>
            <a:lightRig rig="threeP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50173" y="3078484"/>
              <a:ext cx="6286544" cy="251875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423945" y="3152256"/>
              <a:ext cx="4516071" cy="23712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uk-UA" sz="2000" b="1" kern="1200" spc="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000" b="1" kern="1200" dirty="0">
                <a:solidFill>
                  <a:srgbClr val="2D134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14282" y="785794"/>
            <a:ext cx="7215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1500174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Завдання дослідження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 своєрідні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кроки здійснення дослідження,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тобто конкретизація мети. 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uk-UA" sz="28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С. У. Гончаренко </a:t>
            </a:r>
            <a:endParaRPr lang="uk-UA" sz="2600" b="1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58" y="3571876"/>
            <a:ext cx="3929090" cy="29289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0" y="214290"/>
            <a:ext cx="9144000" cy="1571636"/>
          </a:xfrm>
          <a:prstGeom prst="downArrow">
            <a:avLst>
              <a:gd name="adj1" fmla="val 50000"/>
              <a:gd name="adj2" fmla="val 4750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Формулюючи </a:t>
            </a:r>
          </a:p>
          <a:p>
            <a:pPr algn="ctr"/>
            <a:r>
              <a:rPr lang="uk-UA" sz="28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задачі   дослідження</a:t>
            </a:r>
            <a:br>
              <a:rPr lang="uk-UA" sz="28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 передбачають:</a:t>
            </a:r>
            <a:endParaRPr lang="uk-UA" sz="28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857364"/>
            <a:ext cx="8784976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вивчення історії та сучасного стану проблеми;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786058"/>
            <a:ext cx="8784976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розкриття сутності, структури, функцій об'єкту (предмету)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дослідження;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3714752"/>
            <a:ext cx="8784976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розробка умов реалізації явищ, які вивчаються на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практиці;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5643578"/>
            <a:ext cx="8784976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розробка рекомендацій, висновків, порад тощо.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714884"/>
            <a:ext cx="8784976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 експериментальної перевірки запропонованих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ідей на практиці; 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0" y="3214686"/>
            <a:ext cx="9144000" cy="3571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AutoNum type="arabicPeriod"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920000"/>
              </a:buClr>
              <a:buAutoNum type="arabicPeriod"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920000"/>
              </a:buClr>
              <a:buAutoNum type="arabicPeriod"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Здійснити аналіз психолого-педагогічної  літератури з проблеми розвитку  творчих здібностей школярів.</a:t>
            </a:r>
          </a:p>
          <a:p>
            <a:pPr marL="342900" indent="-342900">
              <a:buClr>
                <a:srgbClr val="920000"/>
              </a:buClr>
              <a:buAutoNum type="arabicPeriod"/>
            </a:pPr>
            <a:endParaRPr lang="uk-UA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920000"/>
              </a:buClr>
              <a:buAutoNum type="arabicPeriod"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Розкрити сутність процесу розвитку творчості особистості, основні її види.</a:t>
            </a:r>
          </a:p>
          <a:p>
            <a:pPr marL="342900" indent="-342900">
              <a:buClr>
                <a:srgbClr val="920000"/>
              </a:buClr>
              <a:buAutoNum type="arabicPeriod"/>
            </a:pPr>
            <a:endParaRPr lang="uk-UA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920000"/>
              </a:buClr>
              <a:buAutoNum type="arabicPeriod"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Охарактеризувати особливості творчого розвитку у молодшому шкільному віці.</a:t>
            </a:r>
          </a:p>
          <a:p>
            <a:pPr marL="342900" indent="-342900">
              <a:buClr>
                <a:srgbClr val="920000"/>
              </a:buClr>
              <a:buAutoNum type="arabicPeriod"/>
            </a:pPr>
            <a:endParaRPr lang="uk-UA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920000"/>
              </a:buClr>
              <a:buFontTx/>
              <a:buAutoNum type="arabicPeriod"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Дослідити стан розвитку творчості учнів початкових класів на уроках</a:t>
            </a:r>
            <a:r>
              <a:rPr lang="uk-UA" sz="1600" i="1" dirty="0"/>
              <a:t> 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 мови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Clr>
                <a:srgbClr val="920000"/>
              </a:buClr>
              <a:buFontTx/>
              <a:buAutoNum type="arabicPeriod"/>
            </a:pP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920000"/>
              </a:buClr>
              <a:buAutoNum type="arabicPeriod"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Обґрунтувати організаційно-педагогічні умови розвитку творчості учнів початкових класів при вивченні рідної мови в навчальному процесі.</a:t>
            </a:r>
          </a:p>
          <a:p>
            <a:pPr marL="342900" indent="-342900">
              <a:buClr>
                <a:srgbClr val="920000"/>
              </a:buClr>
              <a:buAutoNum type="arabicPeriod"/>
            </a:pPr>
            <a:endParaRPr lang="uk-UA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920000"/>
              </a:buClr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85688" y="2214554"/>
            <a:ext cx="8858312" cy="1000108"/>
          </a:xfrm>
          <a:prstGeom prst="downArrow">
            <a:avLst>
              <a:gd name="adj1" fmla="val 50000"/>
              <a:gd name="adj2" fmla="val 486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Задачі дослідження:</a:t>
            </a:r>
            <a:endParaRPr lang="uk-UA" sz="3000" b="1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85728"/>
            <a:ext cx="8858312" cy="1857388"/>
          </a:xfrm>
          <a:prstGeom prst="roundRect">
            <a:avLst/>
          </a:prstGeom>
          <a:solidFill>
            <a:srgbClr val="E1D1F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Наприклад,</a:t>
            </a:r>
          </a:p>
          <a:p>
            <a:pPr algn="ctr"/>
            <a:r>
              <a:rPr lang="uk-UA" sz="3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РОЗВИТОК ТВОРЧИХ ЗДІБНОСТЕЙ МОЛОДШИХ ШКОЛЯРІВ 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УКРАЇНСЬКОЇ МОВИ ”</a:t>
            </a:r>
          </a:p>
          <a:p>
            <a:pPr algn="ctr"/>
            <a:endParaRPr lang="uk-UA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642918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ОБ'ЄКТ ДОСЛІДЖЕННЯ: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142844" y="714356"/>
            <a:ext cx="7500990" cy="1857388"/>
            <a:chOff x="1350173" y="3078484"/>
            <a:chExt cx="6286544" cy="2518759"/>
          </a:xfrm>
          <a:scene3d>
            <a:camera prst="orthographicFront"/>
            <a:lightRig rig="threeP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50173" y="3078484"/>
              <a:ext cx="6286544" cy="251875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423945" y="3152256"/>
              <a:ext cx="4516071" cy="23712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uk-UA" sz="2000" b="1" kern="1200" spc="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000" b="1" kern="1200" dirty="0">
                <a:solidFill>
                  <a:srgbClr val="2D134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500034" y="2714620"/>
            <a:ext cx="8501122" cy="1928826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Об’єкт дослідження</a:t>
            </a:r>
            <a:r>
              <a:rPr lang="uk-UA" sz="20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це частина об’єктивної реальності, яка на даному етапі стає частиною практичної і теоретичної діяльності людини, яка здійснює дослідження.                                                                                                                                                        </a:t>
            </a:r>
          </a:p>
          <a:p>
            <a:endParaRPr lang="uk-UA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uk-UA" sz="20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С. У. Гончаренко</a:t>
            </a:r>
            <a:endParaRPr lang="uk-UA" sz="20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4786322"/>
            <a:ext cx="8501122" cy="1928826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Об’єкт дослідження</a:t>
            </a:r>
            <a:r>
              <a:rPr lang="uk-UA" sz="2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вся сукупність різних аспектів теорії і практики науки, як слугує джерелом необхідної для дослідника інформації. </a:t>
            </a:r>
            <a:b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uk-UA" sz="20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В.І. </a:t>
            </a:r>
            <a:r>
              <a:rPr lang="uk-UA" sz="2000" b="1" i="1" dirty="0" err="1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Романчиков</a:t>
            </a:r>
            <a:endParaRPr lang="uk-UA" sz="20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785794"/>
            <a:ext cx="72152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(від лат. о</a:t>
            </a:r>
            <a:r>
              <a:rPr lang="en-US" sz="2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bjectum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предмет, річ) </a:t>
            </a:r>
            <a:b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зовнішній світ, що існує поза нами незалежно від нашої  </a:t>
            </a:r>
          </a:p>
          <a:p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свідомості і є предметом пізнання, практичної дії суб’єкта;</a:t>
            </a:r>
            <a:b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предмети та явища, на які спрямована якась діяльність. </a:t>
            </a:r>
            <a:b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uk-UA" sz="20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Б. Білецький</a:t>
            </a:r>
            <a:endParaRPr lang="uk-UA" sz="20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642918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ПРЕДМЕТ ДОСЛІДЖЕННЯ: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214282" y="1285860"/>
            <a:ext cx="8143932" cy="2286016"/>
            <a:chOff x="1350173" y="3078484"/>
            <a:chExt cx="6286544" cy="2518759"/>
          </a:xfrm>
          <a:scene3d>
            <a:camera prst="orthographicFront"/>
            <a:lightRig rig="threeP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50173" y="3078484"/>
              <a:ext cx="6286544" cy="251875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423945" y="3152256"/>
              <a:ext cx="4516071" cy="23712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uk-UA" sz="2000" b="1" kern="1200" spc="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000" b="1" kern="1200" dirty="0">
                <a:solidFill>
                  <a:srgbClr val="2D134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785786" y="3857628"/>
            <a:ext cx="8215370" cy="2286016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sz="2400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 такий елемент об’єкта, який 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включає сукупність властивостей і 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відношень об’єкта, які вивчаються 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дослідником з певною метою 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в конкретних умовах.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uk-UA" sz="20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С. У. Гончаренко </a:t>
            </a:r>
            <a:endParaRPr lang="uk-UA" sz="20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357298"/>
            <a:ext cx="80010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Предмет дослідження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це лише ті суттєві зв’язки, 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відношення, процеси, які підлягають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вивченню (безпосередньому) у даній роботі,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тобто це лише конкретна частина об’єкта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яку необхідно дослідити.</a:t>
            </a:r>
            <a:b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			 </a:t>
            </a:r>
            <a:r>
              <a:rPr lang="uk-UA" sz="20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Б. Ф. Білецький</a:t>
            </a:r>
            <a:endParaRPr lang="uk-UA" b="1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5720" y="3071810"/>
            <a:ext cx="8358246" cy="11430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AutoNum type="arabicPeriod"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920000"/>
              </a:buClr>
              <a:buAutoNum type="arabicPeriod"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920000"/>
              </a:buClr>
              <a:buAutoNum type="arabicPeriod"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Clr>
                <a:srgbClr val="920000"/>
              </a:buClr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творчих здібностей молодших школярів</a:t>
            </a:r>
          </a:p>
          <a:p>
            <a:pPr marL="342900" indent="-342900">
              <a:buClr>
                <a:srgbClr val="920000"/>
              </a:buClr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Clr>
                <a:srgbClr val="920000"/>
              </a:buClr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85688" y="2214554"/>
            <a:ext cx="8858312" cy="1000108"/>
          </a:xfrm>
          <a:prstGeom prst="downArrow">
            <a:avLst>
              <a:gd name="adj1" fmla="val 50000"/>
              <a:gd name="adj2" fmla="val 486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Об'єкт дослідження:</a:t>
            </a:r>
            <a:endParaRPr lang="uk-UA" sz="3000" b="1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85728"/>
            <a:ext cx="8858312" cy="1857388"/>
          </a:xfrm>
          <a:prstGeom prst="roundRect">
            <a:avLst/>
          </a:prstGeom>
          <a:solidFill>
            <a:srgbClr val="E1D1F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Наприклад,</a:t>
            </a:r>
          </a:p>
          <a:p>
            <a:pPr algn="ctr"/>
            <a:r>
              <a:rPr lang="uk-UA" sz="3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РОЗВИТОК ТВОРЧИХ ЗДІБНОСТЕЙ МОЛОДШИХ ШКОЛЯРІВ 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УКРАЇНСЬКОЇ МОВИ ”</a:t>
            </a:r>
          </a:p>
          <a:p>
            <a:pPr algn="ctr"/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5143512"/>
            <a:ext cx="8643998" cy="1643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AutoNum type="arabicPeriod"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Clr>
                <a:srgbClr val="920000"/>
              </a:buClr>
              <a:buAutoNum type="arabicPeriod"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Clr>
                <a:srgbClr val="920000"/>
              </a:buClr>
              <a:buAutoNum type="arabicPeriod"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Clr>
                <a:srgbClr val="920000"/>
              </a:buClr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організаційно-педагогічні умови розвитку </a:t>
            </a:r>
          </a:p>
          <a:p>
            <a:pPr marL="342900" indent="-342900" algn="ctr">
              <a:buClr>
                <a:srgbClr val="920000"/>
              </a:buClr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творчих здібностей учнів початкових класів </a:t>
            </a:r>
          </a:p>
          <a:p>
            <a:pPr marL="342900" indent="-342900" algn="ctr">
              <a:buClr>
                <a:srgbClr val="920000"/>
              </a:buClr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вивченні української мови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920000"/>
              </a:buClr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85688" y="4286256"/>
            <a:ext cx="8858312" cy="1000108"/>
          </a:xfrm>
          <a:prstGeom prst="downArrow">
            <a:avLst>
              <a:gd name="adj1" fmla="val 50000"/>
              <a:gd name="adj2" fmla="val 486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Предмет дослідження:</a:t>
            </a:r>
            <a:endParaRPr lang="uk-UA" sz="3000" b="1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14380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flipH="1">
            <a:off x="857224" y="1714488"/>
            <a:ext cx="2571768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і тема дослідження</a:t>
            </a: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flipH="1">
            <a:off x="6143636" y="1785926"/>
            <a:ext cx="2571768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  дослідження</a:t>
            </a: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flipH="1">
            <a:off x="6429388" y="5000636"/>
            <a:ext cx="2571768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</a:p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flipH="1">
            <a:off x="142844" y="5000636"/>
            <a:ext cx="2571768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</a:p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flipH="1">
            <a:off x="357158" y="3429000"/>
            <a:ext cx="2571768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</a:p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6429388" y="3429000"/>
            <a:ext cx="2571768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</a:t>
            </a:r>
            <a:endParaRPr lang="uk-UA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flipH="1">
            <a:off x="571472" y="214290"/>
            <a:ext cx="7929618" cy="12858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 smtClean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КЛЮЧОВІ ПОНЯТТЯ:</a:t>
            </a:r>
            <a:br>
              <a:rPr lang="uk-UA" sz="36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427779" y="4643446"/>
            <a:ext cx="2643206" cy="2071678"/>
          </a:xfrm>
          <a:prstGeom prst="rect">
            <a:avLst/>
          </a:prstGeom>
        </p:spPr>
      </p:pic>
      <p:sp>
        <p:nvSpPr>
          <p:cNvPr id="14" name="Выгнутая вправо стрелка 13"/>
          <p:cNvSpPr/>
          <p:nvPr/>
        </p:nvSpPr>
        <p:spPr>
          <a:xfrm rot="2351277">
            <a:off x="3579478" y="1373783"/>
            <a:ext cx="696568" cy="18548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2351277">
            <a:off x="3579478" y="1368766"/>
            <a:ext cx="696568" cy="18548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2351277">
            <a:off x="3498153" y="1816642"/>
            <a:ext cx="696568" cy="29541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rot="2351277">
            <a:off x="3337251" y="2149969"/>
            <a:ext cx="696568" cy="38015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rot="19109439">
            <a:off x="5124325" y="1426510"/>
            <a:ext cx="731520" cy="17890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 rot="19619068">
            <a:off x="5126222" y="1833742"/>
            <a:ext cx="731520" cy="27732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rot="19247167">
            <a:off x="5396932" y="2252306"/>
            <a:ext cx="731520" cy="35945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642918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ГІПОТЕЗА   ДОСЛІДЖЕННЯ: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357158" y="928670"/>
            <a:ext cx="8429684" cy="3714776"/>
            <a:chOff x="1350173" y="3078484"/>
            <a:chExt cx="6286544" cy="2518759"/>
          </a:xfrm>
          <a:scene3d>
            <a:camera prst="orthographicFront"/>
            <a:lightRig rig="threeP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50173" y="3078484"/>
              <a:ext cx="6286544" cy="251875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423945" y="3152256"/>
              <a:ext cx="4516071" cy="23712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uk-UA" sz="2000" b="1" kern="1200" spc="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000" b="1" kern="1200" dirty="0">
                <a:solidFill>
                  <a:srgbClr val="2D134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14282" y="785794"/>
            <a:ext cx="7215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071546"/>
            <a:ext cx="80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Гіпотеза дослідження 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(від </a:t>
            </a:r>
            <a:r>
              <a:rPr lang="uk-UA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hypothesis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припущення)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це наукове припущення,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яке висунуте для пояснення якого-небудь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явища і вимагає теоретичного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обґрунтування та перевірки для його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доведення.</a:t>
            </a:r>
            <a:b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В. І. </a:t>
            </a:r>
            <a:r>
              <a:rPr lang="uk-UA" sz="2400" b="1" i="1" dirty="0" err="1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Романчиков</a:t>
            </a:r>
            <a:endParaRPr lang="uk-UA" sz="2400" b="1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928662" y="3714752"/>
            <a:ext cx="3643338" cy="264320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3357562"/>
            <a:ext cx="8391306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3200" b="1" dirty="0" smtClean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32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Гіпотеза може бути:</a:t>
            </a:r>
            <a:r>
              <a:rPr lang="uk-UA" sz="3200" dirty="0" smtClean="0">
                <a:solidFill>
                  <a:srgbClr val="FFFFCC"/>
                </a:solidFill>
              </a:rPr>
              <a:t/>
            </a:r>
            <a:br>
              <a:rPr lang="uk-UA" sz="3200" dirty="0" smtClean="0">
                <a:solidFill>
                  <a:srgbClr val="FFFFCC"/>
                </a:solidFill>
              </a:rPr>
            </a:br>
            <a:endParaRPr lang="uk-UA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1500174"/>
            <a:ext cx="2857520" cy="17859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Умова: 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якщо...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694" y="1428736"/>
            <a:ext cx="2857520" cy="17859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Висновок: 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то...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500562" y="1500174"/>
            <a:ext cx="500066" cy="1785950"/>
          </a:xfrm>
          <a:prstGeom prst="downArrow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142852"/>
            <a:ext cx="8391306" cy="12858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3200" b="1" dirty="0" smtClean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32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Гіпотеза умовно складається </a:t>
            </a:r>
          </a:p>
          <a:p>
            <a:pPr algn="ctr">
              <a:defRPr/>
            </a:pPr>
            <a:r>
              <a:rPr lang="uk-UA" sz="32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з двох частин:</a:t>
            </a:r>
            <a:r>
              <a:rPr lang="uk-UA" sz="3200" dirty="0" smtClean="0">
                <a:solidFill>
                  <a:srgbClr val="FFFFCC"/>
                </a:solidFill>
              </a:rPr>
              <a:t/>
            </a:r>
            <a:br>
              <a:rPr lang="uk-UA" sz="3200" dirty="0" smtClean="0">
                <a:solidFill>
                  <a:srgbClr val="FFFFCC"/>
                </a:solidFill>
              </a:rPr>
            </a:br>
            <a:endParaRPr lang="uk-UA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857224" y="500042"/>
            <a:ext cx="928694" cy="17145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858148" y="428604"/>
            <a:ext cx="928694" cy="17859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4572008"/>
            <a:ext cx="3929090" cy="17859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однофакторна 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(коли  висувається 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умова, фактор)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72132" y="4572008"/>
            <a:ext cx="3429024" cy="17859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багатофакторна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(декілька умов)</a:t>
            </a:r>
          </a:p>
          <a:p>
            <a:pPr algn="ctr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2447532">
            <a:off x="3805198" y="4258251"/>
            <a:ext cx="651210" cy="13938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9686171">
            <a:off x="5081827" y="4282273"/>
            <a:ext cx="626097" cy="12974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182" y="5572140"/>
            <a:ext cx="1928826" cy="12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098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285688" y="2214554"/>
            <a:ext cx="8858312" cy="1000108"/>
          </a:xfrm>
          <a:prstGeom prst="downArrow">
            <a:avLst>
              <a:gd name="adj1" fmla="val 50000"/>
              <a:gd name="adj2" fmla="val 486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Гіпотеза дослідження:</a:t>
            </a:r>
            <a:endParaRPr lang="uk-UA" sz="3000" b="1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85728"/>
            <a:ext cx="8858312" cy="1857388"/>
          </a:xfrm>
          <a:prstGeom prst="roundRect">
            <a:avLst/>
          </a:prstGeom>
          <a:solidFill>
            <a:srgbClr val="E1D1F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Наприклад,</a:t>
            </a:r>
          </a:p>
          <a:p>
            <a:pPr algn="ctr"/>
            <a:r>
              <a:rPr lang="uk-UA" sz="30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РОЗВИТОК ТВОРЧИХ ЗДІБНОСТЕЙ МОЛОДШИХ ШКОЛЯРІВ 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УКРАЇНСЬКОЇ МОВИ ”</a:t>
            </a:r>
          </a:p>
          <a:p>
            <a:pPr algn="ctr"/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286124"/>
            <a:ext cx="8643998" cy="35004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AutoNum type="arabicPeriod"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Clr>
                <a:srgbClr val="920000"/>
              </a:buClr>
              <a:buAutoNum type="arabicPeriod"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Clr>
                <a:srgbClr val="920000"/>
              </a:buClr>
              <a:buAutoNum type="arabicPeriod"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Clr>
                <a:srgbClr val="920000"/>
              </a:buClr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творчих здібностей молодших школярів </a:t>
            </a:r>
          </a:p>
          <a:p>
            <a:pPr marL="342900" indent="-342900" algn="ctr">
              <a:buClr>
                <a:srgbClr val="920000"/>
              </a:buClr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української мови буде ефективним при використанні системи творчих різнорівневих завдань, що враховуватимуть індивідуальні особливості учнів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920000"/>
              </a:buClr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920000"/>
              </a:buClr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36712"/>
            <a:ext cx="8146104" cy="5328592"/>
          </a:xfrm>
        </p:spPr>
        <p:txBody>
          <a:bodyPr>
            <a:normAutofit/>
          </a:bodyPr>
          <a:lstStyle/>
          <a:p>
            <a:pPr lvl="0" algn="ctr"/>
            <a:endParaRPr lang="uk-UA" sz="2400" b="1" i="1" dirty="0" smtClean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357166"/>
            <a:ext cx="9144000" cy="4857784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Методи дослідження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 способи, </a:t>
            </a:r>
          </a:p>
          <a:p>
            <a:pPr lvl="0"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прийоми, процедури та операції </a:t>
            </a:r>
          </a:p>
          <a:p>
            <a:pPr lvl="0"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теоретичного та емпіричного пізнання,</a:t>
            </a:r>
          </a:p>
          <a:p>
            <a:pPr lvl="0"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що є знаряддям отримання наукових фактів.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Б. Ф. Білецький</a:t>
            </a:r>
            <a:endParaRPr lang="uk-UA" b="1" dirty="0" smtClean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42976" y="3714752"/>
            <a:ext cx="3286148" cy="29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829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857232"/>
            <a:ext cx="2928958" cy="13573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Теоретичні </a:t>
            </a:r>
          </a:p>
          <a:p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uk-UA" sz="2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714612" y="500042"/>
            <a:ext cx="6429388" cy="20002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ретроспективний і системно-структурний аналіз, порівняння, узагальнення, класифікація, систематизація, моделювання, аналітико-синтетичний розгляд </a:t>
            </a:r>
          </a:p>
          <a:p>
            <a:r>
              <a:rPr lang="uk-UA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(вивчення) творів тощо</a:t>
            </a:r>
            <a:endParaRPr lang="uk-UA" sz="17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14356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uk-UA" sz="28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solidFill>
                  <a:srgbClr val="FFFFCC"/>
                </a:solidFill>
              </a:rPr>
              <a:t> </a:t>
            </a:r>
            <a:r>
              <a:rPr lang="uk-UA" sz="28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Методи можна класифікувати за різними ознаками:</a:t>
            </a:r>
            <a:endParaRPr lang="uk-UA" sz="28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3929066"/>
            <a:ext cx="2928958" cy="13573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Емпіричні </a:t>
            </a:r>
          </a:p>
          <a:p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методи:</a:t>
            </a:r>
            <a:endParaRPr lang="uk-UA" sz="24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2285992"/>
            <a:ext cx="3000396" cy="13573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Експериментальні методи</a:t>
            </a:r>
            <a:r>
              <a:rPr lang="uk-UA" sz="2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uk-UA" sz="24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7488" y="2143116"/>
            <a:ext cx="5857916" cy="18573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констатуючий, формуючий, 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контрольний експерименти; 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лінійний або паралельний експеримент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786050" y="3643314"/>
            <a:ext cx="6357950" cy="20002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анкетування, бесіда, інтерв’ю, спостереження, 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тестування тощо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5500702"/>
            <a:ext cx="2928958" cy="12144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Математичні методи:</a:t>
            </a:r>
            <a:endParaRPr lang="uk-UA" sz="24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786050" y="5214950"/>
            <a:ext cx="5715040" cy="16430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реєстрація, ранжування,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визначення коефіцієнту кореляції тощо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214414" y="1714488"/>
            <a:ext cx="6500858" cy="428628"/>
          </a:xfrm>
          <a:prstGeom prst="roundRect">
            <a:avLst/>
          </a:prstGeom>
          <a:solidFill>
            <a:srgbClr val="EBE1F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 дослідження проблеми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0" y="142852"/>
            <a:ext cx="9144000" cy="1071570"/>
          </a:xfrm>
          <a:prstGeom prst="downArrow">
            <a:avLst>
              <a:gd name="adj1" fmla="val 50000"/>
              <a:gd name="adj2" fmla="val 486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Алгоритм складання вступу  наукової   роботи:</a:t>
            </a:r>
            <a:endParaRPr lang="uk-UA" sz="2800" b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14414" y="1214422"/>
            <a:ext cx="6500858" cy="4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 роботи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14414" y="2214554"/>
            <a:ext cx="6500858" cy="4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 дослідження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14414" y="2714620"/>
            <a:ext cx="6500858" cy="428628"/>
          </a:xfrm>
          <a:prstGeom prst="roundRect">
            <a:avLst/>
          </a:prstGeom>
          <a:solidFill>
            <a:srgbClr val="EBE1F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Задачі дослідження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14414" y="3214686"/>
            <a:ext cx="6500858" cy="4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Об’єкт дослідження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14414" y="3714752"/>
            <a:ext cx="6500858" cy="428628"/>
          </a:xfrm>
          <a:prstGeom prst="roundRect">
            <a:avLst/>
          </a:prstGeom>
          <a:solidFill>
            <a:srgbClr val="EBE1F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14414" y="4286256"/>
            <a:ext cx="6500858" cy="4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Гіпотеза (за наявності)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14" y="4786322"/>
            <a:ext cx="6500858" cy="428628"/>
          </a:xfrm>
          <a:prstGeom prst="roundRect">
            <a:avLst/>
          </a:prstGeom>
          <a:solidFill>
            <a:srgbClr val="EBE1F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 наукових  досліджень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4414" y="5286388"/>
            <a:ext cx="6500858" cy="4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Теоретичне і практичне значення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4414" y="6286520"/>
            <a:ext cx="6500858" cy="4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роботи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14414" y="5786454"/>
            <a:ext cx="6500858" cy="428628"/>
          </a:xfrm>
          <a:prstGeom prst="roundRect">
            <a:avLst/>
          </a:prstGeom>
          <a:solidFill>
            <a:srgbClr val="EBE1F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0000"/>
              </a:buCl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Апробація та публікації результатів дослідження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571504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ЛІТЕРАТУРА ПО ПРОБЛЕМІ:</a:t>
            </a:r>
            <a:endParaRPr lang="uk-UA" sz="4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28860" y="1000108"/>
            <a:ext cx="1785950" cy="250033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57686" y="1000108"/>
            <a:ext cx="1790702" cy="241935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34" y="3643314"/>
            <a:ext cx="1500198" cy="235268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357158" y="1000108"/>
            <a:ext cx="1809750" cy="252412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2285984" y="3643314"/>
            <a:ext cx="1714500" cy="267652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6429388" y="1000108"/>
            <a:ext cx="1643074" cy="235745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8"/>
          <a:stretch>
            <a:fillRect/>
          </a:stretch>
        </p:blipFill>
        <p:spPr>
          <a:xfrm>
            <a:off x="4429124" y="3500438"/>
            <a:ext cx="1814516" cy="277654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9"/>
          <a:stretch>
            <a:fillRect/>
          </a:stretch>
        </p:blipFill>
        <p:spPr>
          <a:xfrm>
            <a:off x="6500826" y="3571876"/>
            <a:ext cx="1857388" cy="271464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643042" y="1428736"/>
            <a:ext cx="7358114" cy="542926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71480"/>
            <a:ext cx="9001156" cy="6143668"/>
          </a:xfrm>
        </p:spPr>
        <p:txBody>
          <a:bodyPr/>
          <a:lstStyle/>
          <a:p>
            <a:endParaRPr lang="uk-UA" sz="2400" i="1" dirty="0" smtClean="0">
              <a:solidFill>
                <a:srgbClr val="FFFFCC"/>
              </a:solidFill>
            </a:endParaRPr>
          </a:p>
          <a:p>
            <a:pPr algn="r"/>
            <a:endParaRPr lang="uk-UA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Глибина й ґрунтовність дослідження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		 багато в чому залежить від обраної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методології наукової діяльності,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основу якої становить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		 відпрацювання наукового апарату »</a:t>
            </a:r>
            <a: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/>
              <a:t>                                                                                                     </a:t>
            </a:r>
            <a:br>
              <a:rPr lang="uk-UA" sz="2400" b="1" i="1" dirty="0" smtClean="0"/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uk-UA" sz="32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С. У. Гончаренко</a:t>
            </a:r>
            <a:endParaRPr lang="uk-UA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28860" cy="30718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/>
          </a:bodyPr>
          <a:lstStyle/>
          <a:p>
            <a:endParaRPr lang="uk-UA" sz="6000" b="1" dirty="0" smtClean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НАУКОВИЙ АПАРАТ ДОСЛІДЖЕННЯ–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сукупність його базових  структурних компонентів і параметрів</a:t>
            </a:r>
            <a:endParaRPr lang="uk-UA" sz="4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488" y="3786190"/>
            <a:ext cx="3429024" cy="22145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 flipH="1">
            <a:off x="1714480" y="285728"/>
            <a:ext cx="6215106" cy="59293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Структура наукового апарату дослідження: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14380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0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flipH="1">
            <a:off x="642910" y="1428736"/>
            <a:ext cx="2571768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Проблема і тема дослідження</a:t>
            </a:r>
            <a:endParaRPr lang="uk-U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flipH="1">
            <a:off x="6572232" y="3643314"/>
            <a:ext cx="2571768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Об'єкт  дослідження</a:t>
            </a:r>
            <a:endParaRPr lang="uk-U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flipH="1">
            <a:off x="785786" y="3857628"/>
            <a:ext cx="2571768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Методи</a:t>
            </a:r>
          </a:p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endParaRPr lang="uk-U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flipH="1">
            <a:off x="6143636" y="1357298"/>
            <a:ext cx="2571768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endParaRPr lang="uk-U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flipH="1">
            <a:off x="3357554" y="214290"/>
            <a:ext cx="2571768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Мета</a:t>
            </a:r>
          </a:p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endParaRPr lang="uk-U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3786182" y="5214950"/>
            <a:ext cx="2571768" cy="15001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Предмет дослідження</a:t>
            </a:r>
            <a:endParaRPr lang="uk-U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Выгнутая вправо стрелка 35"/>
          <p:cNvSpPr/>
          <p:nvPr/>
        </p:nvSpPr>
        <p:spPr>
          <a:xfrm rot="14155480">
            <a:off x="2506491" y="77370"/>
            <a:ext cx="585571" cy="2050740"/>
          </a:xfrm>
          <a:prstGeom prst="curvedLef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 rot="18259511">
            <a:off x="6291247" y="151788"/>
            <a:ext cx="585571" cy="2050740"/>
          </a:xfrm>
          <a:prstGeom prst="curvedLef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Выгнутая вправо стрелка 37"/>
          <p:cNvSpPr/>
          <p:nvPr/>
        </p:nvSpPr>
        <p:spPr>
          <a:xfrm rot="3258372">
            <a:off x="6568677" y="4382677"/>
            <a:ext cx="585571" cy="2050740"/>
          </a:xfrm>
          <a:prstGeom prst="curvedLef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9" name="Выгнутая вправо стрелка 38"/>
          <p:cNvSpPr/>
          <p:nvPr/>
        </p:nvSpPr>
        <p:spPr>
          <a:xfrm rot="7802532">
            <a:off x="2823680" y="4644774"/>
            <a:ext cx="585571" cy="2050740"/>
          </a:xfrm>
          <a:prstGeom prst="curvedLef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0" name="Выгнутая вправо стрелка 39"/>
          <p:cNvSpPr/>
          <p:nvPr/>
        </p:nvSpPr>
        <p:spPr>
          <a:xfrm rot="1058378">
            <a:off x="7583595" y="2326504"/>
            <a:ext cx="585571" cy="2050740"/>
          </a:xfrm>
          <a:prstGeom prst="curvedLef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1" name="Выгнутая вправо стрелка 40"/>
          <p:cNvSpPr/>
          <p:nvPr/>
        </p:nvSpPr>
        <p:spPr>
          <a:xfrm rot="9885040">
            <a:off x="1322452" y="2399470"/>
            <a:ext cx="585571" cy="1986330"/>
          </a:xfrm>
          <a:prstGeom prst="curvedLef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642942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ПРОБЛЕМА ДОСЛІДЖЕННЯ: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42844" y="857232"/>
            <a:ext cx="7500990" cy="2518759"/>
            <a:chOff x="1350173" y="3078484"/>
            <a:chExt cx="6286544" cy="2518759"/>
          </a:xfrm>
          <a:scene3d>
            <a:camera prst="orthographicFront"/>
            <a:lightRig rig="threeP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50173" y="3078484"/>
              <a:ext cx="6286544" cy="251875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423945" y="3152256"/>
              <a:ext cx="4516071" cy="23712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uk-UA" sz="2000" b="1" kern="1200" spc="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000" b="1" kern="1200" dirty="0">
                <a:solidFill>
                  <a:srgbClr val="2D134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500034" y="3857628"/>
            <a:ext cx="8143900" cy="2518759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uk-UA" sz="21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Наукова проблема</a:t>
            </a:r>
            <a:r>
              <a:rPr lang="uk-UA" sz="21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це усвідомлена </a:t>
            </a:r>
            <a:r>
              <a:rPr lang="uk-UA" sz="21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суперечність</a:t>
            </a: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між запитами</a:t>
            </a:r>
          </a:p>
          <a:p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практики і обмеженими можливостями</a:t>
            </a:r>
          </a:p>
          <a:p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теорії (внаслідок властивої їй неповноти), </a:t>
            </a:r>
          </a:p>
          <a:p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яка не дає можливості їх задовольнити.</a:t>
            </a:r>
            <a:b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uk-UA" sz="21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С.У. Гончаренко</a:t>
            </a:r>
            <a:endParaRPr lang="uk-UA" sz="21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857232"/>
            <a:ext cx="728667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21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(від </a:t>
            </a:r>
            <a:r>
              <a:rPr lang="uk-UA" sz="21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1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рroblema</a:t>
            </a: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завдання, трудність,</a:t>
            </a:r>
          </a:p>
          <a:p>
            <a:pPr lvl="0">
              <a:defRPr/>
            </a:pP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перешкода) – це складне теоретичне або</a:t>
            </a:r>
          </a:p>
          <a:p>
            <a:pPr lvl="0">
              <a:defRPr/>
            </a:pP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практичне завдання, що потребує розв’язання,</a:t>
            </a:r>
          </a:p>
          <a:p>
            <a:pPr lvl="0">
              <a:defRPr/>
            </a:pP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вивчення, дослідження. </a:t>
            </a:r>
          </a:p>
          <a:p>
            <a:pPr lvl="0">
              <a:defRPr/>
            </a:pP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означає наявність </a:t>
            </a:r>
            <a:r>
              <a:rPr lang="uk-UA" sz="21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суперечливої ситуації</a:t>
            </a: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lvl="0" algn="r">
              <a:defRPr/>
            </a:pP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Б. Ф. Білецький</a:t>
            </a:r>
            <a:r>
              <a:rPr lang="uk-UA" sz="20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6814580" y="2115114"/>
            <a:ext cx="2428892" cy="484632"/>
          </a:xfrm>
          <a:prstGeom prst="rightArrow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386084" y="2186552"/>
            <a:ext cx="2428892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706643" y="5794159"/>
            <a:ext cx="164305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-293489" y="5365531"/>
            <a:ext cx="2500306" cy="484632"/>
          </a:xfrm>
          <a:prstGeom prst="rightArrow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143736" y="5357826"/>
            <a:ext cx="2000264" cy="15001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642942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ТЕМА ДОСЛІДЖЕННЯ: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142844" y="857232"/>
            <a:ext cx="7500990" cy="2518759"/>
            <a:chOff x="1350173" y="3078484"/>
            <a:chExt cx="6286544" cy="2518759"/>
          </a:xfrm>
          <a:scene3d>
            <a:camera prst="orthographicFront"/>
            <a:lightRig rig="threeP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50173" y="3078484"/>
              <a:ext cx="6286544" cy="251875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423945" y="3152256"/>
              <a:ext cx="4516071" cy="23712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uk-UA" sz="2000" b="1" kern="1200" spc="0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000" b="1" kern="1200" dirty="0">
                <a:solidFill>
                  <a:srgbClr val="2D134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500034" y="4000504"/>
            <a:ext cx="8501122" cy="2428891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uk-UA" sz="22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Тема дослідження </a:t>
            </a:r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 роботи</a:t>
            </a:r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змістовно визначає, що</a:t>
            </a:r>
          </a:p>
          <a:p>
            <a:pPr lvl="0"/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підлягає цілеспрямованому дослідженню</a:t>
            </a:r>
          </a:p>
          <a:p>
            <a:pPr lvl="0"/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(вивченню, обґрунтуванню, узагальненню</a:t>
            </a:r>
          </a:p>
          <a:p>
            <a:pPr lvl="0"/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тощо).</a:t>
            </a:r>
            <a:b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uk-UA" sz="22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С. У. Гончаренко</a:t>
            </a:r>
          </a:p>
          <a:p>
            <a:endParaRPr lang="uk-UA" sz="21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000108"/>
            <a:ext cx="72152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Тема дослідження </a:t>
            </a:r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(від </a:t>
            </a:r>
            <a:r>
              <a:rPr lang="uk-UA" sz="2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thema</a:t>
            </a:r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предмет викладу, </a:t>
            </a:r>
          </a:p>
          <a:p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дослідження, обговорення) – </a:t>
            </a:r>
            <a:r>
              <a:rPr lang="uk-UA" sz="22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формулювання</a:t>
            </a:r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</a:p>
          <a:p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відображає проблему дослідження і рух від</a:t>
            </a:r>
          </a:p>
          <a:p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досягнутого наукою до нового у науці.</a:t>
            </a:r>
            <a:b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r"/>
            <a:r>
              <a:rPr lang="uk-UA" sz="2200" b="1" i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Б. Ф. Білецький</a:t>
            </a:r>
            <a:endParaRPr lang="uk-UA" sz="2200" b="1" i="1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1142976" y="214290"/>
            <a:ext cx="7143800" cy="16430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920000"/>
                </a:solidFill>
                <a:latin typeface="Times New Roman" pitchFamily="18" charset="0"/>
              </a:rPr>
              <a:t>РІЗНОВИДИ ТЕМ НАУКОВИХ ДОСЛІДЖЕНЬ:</a:t>
            </a:r>
            <a:endParaRPr lang="ru-RU" sz="2800" b="1" dirty="0" smtClean="0">
              <a:solidFill>
                <a:srgbClr val="920000"/>
              </a:solidFill>
              <a:latin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19" name="Овал 18"/>
          <p:cNvSpPr/>
          <p:nvPr/>
        </p:nvSpPr>
        <p:spPr>
          <a:xfrm flipH="1">
            <a:off x="2786050" y="4786298"/>
            <a:ext cx="3714776" cy="20717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Теми, що виконують на  замовлення закладу (установи)</a:t>
            </a:r>
            <a:endParaRPr lang="uk-UA" sz="19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flipH="1">
            <a:off x="0" y="2357430"/>
            <a:ext cx="3643306" cy="18573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Теми, що виникають в результаті розвитку проблеми</a:t>
            </a:r>
            <a:endParaRPr lang="uk-UA" sz="19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flipH="1">
            <a:off x="5643570" y="2357430"/>
            <a:ext cx="3500430" cy="18573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Теми, що виконують за  ініціативою дослідника</a:t>
            </a:r>
          </a:p>
        </p:txBody>
      </p:sp>
      <p:sp>
        <p:nvSpPr>
          <p:cNvPr id="24" name="Стрелка вниз 23"/>
          <p:cNvSpPr/>
          <p:nvPr/>
        </p:nvSpPr>
        <p:spPr>
          <a:xfrm rot="2983636">
            <a:off x="3333930" y="1271804"/>
            <a:ext cx="309948" cy="1728295"/>
          </a:xfrm>
          <a:prstGeom prst="downArrow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92000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8289752">
            <a:off x="6123878" y="1267071"/>
            <a:ext cx="309948" cy="1680308"/>
          </a:xfrm>
          <a:prstGeom prst="downArrow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9200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572000" y="1571612"/>
            <a:ext cx="309948" cy="3533068"/>
          </a:xfrm>
          <a:prstGeom prst="downArrow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92000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643307" y="2428869"/>
            <a:ext cx="2000264" cy="20002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2397</TotalTime>
  <Words>928</Words>
  <Application>Microsoft Office PowerPoint</Application>
  <PresentationFormat>Экран (4:3)</PresentationFormat>
  <Paragraphs>247</Paragraphs>
  <Slides>25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Презентация PowerPoint</vt:lpstr>
      <vt:lpstr>  </vt:lpstr>
      <vt:lpstr>ЛІТЕРАТУРА ПО ПРОБЛЕМІ:</vt:lpstr>
      <vt:lpstr>Презентация PowerPoint</vt:lpstr>
      <vt:lpstr>Презентация PowerPoint</vt:lpstr>
      <vt:lpstr>  </vt:lpstr>
      <vt:lpstr>ПРОБЛЕМА ДОСЛІДЖЕННЯ:</vt:lpstr>
      <vt:lpstr>ТЕМА ДОСЛІДЖЕННЯ:</vt:lpstr>
      <vt:lpstr>Презентация PowerPoint</vt:lpstr>
      <vt:lpstr>Презентация PowerPoint</vt:lpstr>
      <vt:lpstr>Презентация PowerPoint</vt:lpstr>
      <vt:lpstr>МЕТА ДОСЛІДЖЕННЯ:</vt:lpstr>
      <vt:lpstr>Презентация PowerPoint</vt:lpstr>
      <vt:lpstr>ЗАДАЧІ   ДОСЛІДЖЕННЯ:</vt:lpstr>
      <vt:lpstr>Презентация PowerPoint</vt:lpstr>
      <vt:lpstr>Презентация PowerPoint</vt:lpstr>
      <vt:lpstr>ОБ'ЄКТ ДОСЛІДЖЕННЯ:</vt:lpstr>
      <vt:lpstr>ПРЕДМЕТ ДОСЛІДЖЕННЯ:</vt:lpstr>
      <vt:lpstr>Презентация PowerPoint</vt:lpstr>
      <vt:lpstr>ГІПОТЕЗА   ДОСЛІДЖЕННЯ:</vt:lpstr>
      <vt:lpstr>Презентация PowerPoint</vt:lpstr>
      <vt:lpstr>Презентация PowerPoint</vt:lpstr>
      <vt:lpstr>Презентация PowerPoint</vt:lpstr>
      <vt:lpstr>      Методи можна класифікувати за різними ознаками: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userznu</cp:lastModifiedBy>
  <cp:revision>255</cp:revision>
  <dcterms:created xsi:type="dcterms:W3CDTF">2013-06-18T07:28:04Z</dcterms:created>
  <dcterms:modified xsi:type="dcterms:W3CDTF">2018-09-27T11:44:58Z</dcterms:modified>
</cp:coreProperties>
</file>