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7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F6F0"/>
    <a:srgbClr val="0474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5" name="Rectangle 2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553200"/>
            <a:ext cx="2133600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04A995F2-2E6F-4C13-BBF5-1E5BC2431C16}" type="datetimeFigureOut">
              <a:rPr lang="ru-RU" smtClean="0"/>
              <a:pPr/>
              <a:t>27.09.2018</a:t>
            </a:fld>
            <a:endParaRPr lang="ru-RU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>
          <a:xfrm>
            <a:off x="3452813" y="6494463"/>
            <a:ext cx="2895600" cy="152400"/>
          </a:xfrm>
        </p:spPr>
        <p:txBody>
          <a:bodyPr/>
          <a:lstStyle>
            <a:lvl1pPr algn="ctr">
              <a:defRPr sz="1400" b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black">
          <a:xfrm>
            <a:off x="469900" y="597058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ko-KR" sz="2400" b="1">
                <a:effectLst/>
                <a:latin typeface="Verdana" pitchFamily="34" charset="0"/>
              </a:rPr>
              <a:t>LOGO</a:t>
            </a:r>
          </a:p>
        </p:txBody>
      </p:sp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66788" y="2051050"/>
            <a:ext cx="6821487" cy="1470025"/>
          </a:xfrm>
        </p:spPr>
        <p:txBody>
          <a:bodyPr/>
          <a:lstStyle>
            <a:lvl1pPr algn="ctr">
              <a:defRPr sz="3600">
                <a:solidFill>
                  <a:srgbClr val="A45A10"/>
                </a:solidFill>
              </a:defRPr>
            </a:lvl1pPr>
          </a:lstStyle>
          <a:p>
            <a:r>
              <a:rPr lang="ru-RU" altLang="ko-KR" smtClean="0"/>
              <a:t>Образец заголовка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75463" y="241300"/>
            <a:ext cx="2066925" cy="5921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3100" y="241300"/>
            <a:ext cx="6049963" cy="5921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zh-CN" smtClean="0"/>
              <a:t>Образец подзаголовка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A995F2-2E6F-4C13-BBF5-1E5BC2431C16}" type="datetimeFigureOut">
              <a:rPr lang="ru-RU" smtClean="0"/>
              <a:pPr/>
              <a:t>27.09.2018</a:t>
            </a:fld>
            <a:endParaRPr lang="ru-RU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339145-50E4-45DE-8C40-5C46FE1693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73100" y="1209675"/>
            <a:ext cx="3844925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1209675"/>
            <a:ext cx="3846513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1093788" y="241300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Образец заголовка</a:t>
            </a:r>
            <a:endParaRPr lang="en-US" altLang="ko-KR" smtClean="0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100" y="1209675"/>
            <a:ext cx="784383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6375" y="6318250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600" b="1">
                <a:effectLst/>
                <a:latin typeface="+mn-lt"/>
              </a:defRPr>
            </a:lvl1pPr>
          </a:lstStyle>
          <a:p>
            <a:endParaRPr lang="ru-RU"/>
          </a:p>
        </p:txBody>
      </p:sp>
      <p:pic>
        <p:nvPicPr>
          <p:cNvPr id="12447" name="Picture 159" descr="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85725"/>
            <a:ext cx="962025" cy="18669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52736"/>
            <a:ext cx="7772400" cy="381642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700" dirty="0">
                <a:solidFill>
                  <a:schemeClr val="tx1">
                    <a:lumMod val="50000"/>
                  </a:schemeClr>
                </a:solidFill>
                <a:latin typeface="Arial Black" panose="020B0A04020102020204" pitchFamily="34" charset="0"/>
                <a:cs typeface="Times New Roman" pitchFamily="18" charset="0"/>
              </a:rPr>
              <a:t>Методи науково-педагогічного дослідження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929718" cy="5929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кладання   </a:t>
            </a:r>
            <a:r>
              <a:rPr lang="uk-UA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бібліографії  </a:t>
            </a:r>
            <a:r>
              <a:rPr lang="uk-UA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  складання   списку основної літератури за темою або проблемою дослідження. Для цього необхідно звернутися перш за все до Тематичного каталогу у бібліотеці. Джерела виписати на окремі картки.</a:t>
            </a:r>
            <a:r>
              <a:rPr lang="uk-UA" sz="24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Анотація  </a:t>
            </a:r>
            <a:r>
              <a:rPr lang="uk-UA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  надто   короткий,   стислий   виклад загального змісту даної праці (на окремих картках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еферування   </a:t>
            </a:r>
            <a:r>
              <a:rPr lang="uk-UA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і   конспектування      </a:t>
            </a:r>
            <a:r>
              <a:rPr lang="uk-UA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  більш розгорнута, а іноді детальна форма викладу основних думок і положень з досліджуваної теми, що є в цьому джерелі.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4. Виписування </a:t>
            </a:r>
            <a:r>
              <a:rPr lang="uk-UA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цифрового і фактичного </a:t>
            </a:r>
            <a:r>
              <a:rPr lang="uk-UA" sz="2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матеріалу - </a:t>
            </a:r>
            <a:r>
              <a:rPr lang="uk-UA" sz="24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дослівний виклад фактів, ілюстрацій, прикладів у вигляді цитування, тобто виписування цитат, а також  виписування діаграм, схем, таблиць, 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графіків,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 тощо.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uk-UA" sz="4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Методи   вивчення   педагогічного   практичного досвіду </a:t>
            </a:r>
            <a:endParaRPr lang="ru-RU" sz="4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98304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5400" b="0" dirty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uk-UA" sz="5400" b="0" dirty="0" smtClean="0"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sz="5400" b="0" dirty="0">
                <a:latin typeface="Times New Roman" pitchFamily="18" charset="0"/>
                <a:cs typeface="Times New Roman" pitchFamily="18" charset="0"/>
              </a:rPr>
              <a:t>другий  напрямок  наукового  педагогічного пошуку, який включає в себе такі конкретні </a:t>
            </a:r>
            <a:r>
              <a:rPr lang="uk-UA" sz="5400" b="0" dirty="0" smtClean="0">
                <a:latin typeface="Times New Roman" pitchFamily="18" charset="0"/>
                <a:cs typeface="Times New Roman" pitchFamily="18" charset="0"/>
              </a:rPr>
              <a:t>методи.</a:t>
            </a:r>
            <a:endParaRPr lang="ru-RU" sz="5400" b="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686800" cy="6643710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buAutoNum type="arabicPeriod"/>
            </a:pPr>
            <a:r>
              <a:rPr lang="uk-UA" sz="35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Спостереження </a:t>
            </a:r>
            <a:r>
              <a:rPr lang="uk-UA" sz="35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(пасивне) </a:t>
            </a:r>
            <a:r>
              <a:rPr lang="uk-UA" sz="35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514350" indent="-514350" algn="ctr">
              <a:buNone/>
            </a:pPr>
            <a:r>
              <a:rPr lang="uk-UA" sz="35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тривале сприйняття об'єктів вивчення, що дає можливість прослідкувати на практиці за протіканням певного педагогічного явища та змінами, що відбуваються в ньому.</a:t>
            </a:r>
            <a:r>
              <a:rPr lang="uk-UA" sz="3500" b="0" strike="sngStrike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5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застосовується перш за все з метою збору </a:t>
            </a:r>
            <a:r>
              <a:rPr lang="uk-UA" sz="3500" b="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фактичного (емпіричного) матеріалу.</a:t>
            </a:r>
            <a:endParaRPr lang="ru-RU" sz="3500" b="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Спостереження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формі співучасті - це коли дослідник не є стороннім спостерігачем, а виступає активним учасником спостережуваного педагогічного явища чи процесу.</a:t>
            </a:r>
            <a:endParaRPr lang="ru-RU" sz="35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472518" cy="59293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Бесіда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доповнює спостереження. Метою бесіди є також збір фактичного (емпіричного) матеріалу з досліджуваної проблеми.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Бесіда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завжди проводиться за раніше заготовленими питаннями, тобто </a:t>
            </a:r>
            <a:r>
              <a:rPr lang="uk-UA" sz="2400" b="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планом.</a:t>
            </a:r>
            <a:r>
              <a:rPr lang="uk-UA" sz="24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Хід, зміст і відповіді  на них під час бесіди </a:t>
            </a:r>
            <a:r>
              <a:rPr lang="uk-UA" sz="2400" b="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фіксуються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(записуються,   протоколюються  -  бажано   за  допомогою ТЗН).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Інтерв'ювання  - 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різновидність бесіди.</a:t>
            </a:r>
            <a:r>
              <a:rPr lang="uk-UA" sz="2400" b="0" baseline="-25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Прийшло в педагогіку із соціології. На відміну від бесіди (яка протікає в звичних для людей умовах) </a:t>
            </a:r>
            <a:r>
              <a:rPr lang="uk-UA" sz="2400" b="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інтерв'ювання</a:t>
            </a:r>
            <a:r>
              <a:rPr lang="uk-UA" sz="24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відбувається в незвичних для людей умовах (на вулиці, в громадських місцях,  під  час  уроку,  виховного  заходу  тощо) та за системою спеціально продуманих запитань.</a:t>
            </a:r>
            <a:endParaRPr lang="ru-RU" sz="24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929718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Вивчення робіт учнів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 дає досліднику цінний матеріал   по   вивченню   індивідуальних   відмінностей   </a:t>
            </a:r>
            <a:r>
              <a:rPr lang="uk-UA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вікових</a:t>
            </a:r>
            <a:r>
              <a:rPr lang="ru-RU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особливостей досліджуваних.</a:t>
            </a:r>
            <a:endParaRPr lang="ru-RU" sz="2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Вивчати   можливо  такі   види  результатів   навчально-пізнавальної діяльності учнів:</a:t>
            </a:r>
            <a:endParaRPr lang="ru-RU" sz="2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письмові (</a:t>
            </a:r>
            <a:r>
              <a:rPr lang="uk-UA" sz="2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к.р</a:t>
            </a: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uk-UA" sz="2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с.р</a:t>
            </a: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uk-UA" sz="2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п.р</a:t>
            </a: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.) роботи;</a:t>
            </a:r>
            <a:endParaRPr lang="ru-RU" sz="2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графічні роботи (креслення);</a:t>
            </a:r>
            <a:endParaRPr lang="ru-RU" sz="2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творчі роботи (твори, малюнки, </a:t>
            </a:r>
            <a:r>
              <a:rPr lang="uk-UA" sz="2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поробки</a:t>
            </a: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тощо)</a:t>
            </a:r>
            <a:endParaRPr lang="ru-RU" sz="2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2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зошити;</a:t>
            </a:r>
            <a:endParaRPr lang="ru-RU" sz="2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686800" cy="635798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sz="33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6. Вивчення </a:t>
            </a:r>
            <a:r>
              <a:rPr lang="uk-UA" sz="33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шкільної документації </a:t>
            </a:r>
            <a:r>
              <a:rPr lang="uk-UA" sz="33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>
              <a:buNone/>
            </a:pPr>
            <a:r>
              <a:rPr lang="uk-UA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3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uk-UA" sz="3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дослідження важливий для збору теоретичного матеріалу, а також для виявлення </a:t>
            </a:r>
            <a:r>
              <a:rPr lang="uk-UA" sz="3300" b="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певних тенденцій та </a:t>
            </a:r>
            <a:r>
              <a:rPr lang="uk-UA" sz="3300" b="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33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протікання </a:t>
            </a:r>
            <a:r>
              <a:rPr lang="uk-UA" sz="3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навчально-виховного процесу.</a:t>
            </a:r>
            <a:endParaRPr lang="ru-RU" sz="33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 такої документації може бути:</a:t>
            </a:r>
            <a:endParaRPr lang="ru-RU" sz="33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особові </a:t>
            </a: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 учнів;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медичні картки;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класні журнали;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протоколи педрад, зборів;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навчальні плани;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навчальні програми;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 держави про освіту;	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підручники;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3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накази Міносвіти тощо.</a:t>
            </a:r>
            <a:endParaRPr lang="ru-RU" sz="33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7. Метод </a:t>
            </a:r>
            <a:r>
              <a:rPr lang="uk-UA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анкетного опитування </a:t>
            </a:r>
            <a:r>
              <a:rPr lang="uk-UA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учнів, </a:t>
            </a: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учителів, шкільних працівників, батьків допомагає зібрати дані масового опитування з метою виявлення </a:t>
            </a:r>
            <a:r>
              <a:rPr lang="uk-UA" sz="3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загальної тенденції ставлення </a:t>
            </a: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досліджуваних </a:t>
            </a: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того чи іншого педагогічного явища, яке досліджується</a:t>
            </a:r>
            <a:r>
              <a:rPr lang="uk-UA" sz="3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Дослідницько-експериментальна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робота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09675"/>
            <a:ext cx="8159780" cy="4953000"/>
          </a:xfrm>
        </p:spPr>
        <p:txBody>
          <a:bodyPr/>
          <a:lstStyle/>
          <a:p>
            <a:pPr algn="ctr">
              <a:buNone/>
            </a:pPr>
            <a:r>
              <a:rPr lang="uk-UA" sz="4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такої роботи обирають два класи </a:t>
            </a:r>
            <a:r>
              <a:rPr lang="uk-UA" sz="4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(групи) з </a:t>
            </a:r>
            <a:r>
              <a:rPr lang="uk-UA" sz="4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відносно однаковим рівнем успішності та рівнем загального розвитку </a:t>
            </a:r>
            <a:r>
              <a:rPr lang="uk-UA" sz="4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учнів:</a:t>
            </a:r>
            <a:r>
              <a:rPr lang="uk-UA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експериментальний </a:t>
            </a:r>
            <a:r>
              <a:rPr lang="uk-UA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(Е) і  контрольний (К).</a:t>
            </a:r>
            <a:endParaRPr lang="ru-RU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85828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Такі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 обираються за допомогою спеціально розроблених діагностуючих робіт, тобто виконуються кількісні та якісні зрізи, що носять констатуючий характер.</a:t>
            </a:r>
            <a:endParaRPr lang="ru-RU" sz="2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Далі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 </a:t>
            </a:r>
            <a:r>
              <a:rPr lang="uk-UA" sz="2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навчаючий (формуючий)</a:t>
            </a:r>
            <a:br>
              <a:rPr lang="uk-UA" sz="2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експеримент,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 якого є впровадити в </a:t>
            </a:r>
            <a:r>
              <a:rPr lang="uk-UA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педагогічну практику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новітні ідеї навчання або виховання, які </a:t>
            </a:r>
            <a:r>
              <a:rPr lang="uk-UA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сприяли б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підвищенню їх ефективності. </a:t>
            </a:r>
            <a:endParaRPr lang="ru-RU" sz="2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Після </a:t>
            </a:r>
            <a:r>
              <a:rPr lang="uk-UA" sz="2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такої роботи здійснюється контрольний зріз для виявлення результатів впливу нових ідей на навчання чи виховання.</a:t>
            </a:r>
            <a:endParaRPr lang="ru-RU" sz="2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 l="17286" t="43559" r="11465" b="17640"/>
          <a:stretch>
            <a:fillRect/>
          </a:stretch>
        </p:blipFill>
        <p:spPr bwMode="auto">
          <a:xfrm>
            <a:off x="285720" y="1142984"/>
            <a:ext cx="857256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Схематично етапи дослідження можна показати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таким чином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429264"/>
            <a:ext cx="8929718" cy="1428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результати в експериментальній групі </a:t>
            </a:r>
            <a:r>
              <a:rPr lang="uk-UA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вищі, якісніші, </a:t>
            </a:r>
            <a:r>
              <a:rPr lang="uk-U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кращі, то новітню ідею рекомендують для широкого масового використання на практиці.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>
            <a:stCxn id="4" idx="0"/>
          </p:cNvCxnSpPr>
          <p:nvPr/>
        </p:nvCxnSpPr>
        <p:spPr>
          <a:xfrm rot="16200000" flipH="1">
            <a:off x="3929058" y="1785926"/>
            <a:ext cx="12858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4179091" y="3321843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429124" y="4714884"/>
            <a:ext cx="4286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/>
              <a:t>«Немає ні однієї педагогічної закономірності, немає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ні </a:t>
            </a:r>
            <a:r>
              <a:rPr lang="uk-UA" dirty="0"/>
              <a:t>однієї істини, яка була б абсолютно однаково застосована до всіх дітей».</a:t>
            </a:r>
            <a:r>
              <a:rPr lang="ru-RU" dirty="0"/>
              <a:t/>
            </a:r>
            <a:br>
              <a:rPr lang="ru-RU" dirty="0"/>
            </a:br>
            <a:r>
              <a:rPr lang="uk-UA" i="1" dirty="0"/>
              <a:t>В. Сухомлинський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67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000" b="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4000" b="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відомо, </a:t>
            </a:r>
            <a:r>
              <a:rPr lang="uk-UA" sz="4000" b="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педагог за родом своєї </a:t>
            </a:r>
            <a:r>
              <a:rPr lang="uk-UA" sz="4000" b="0" dirty="0">
                <a:latin typeface="Times New Roman" pitchFamily="18" charset="0"/>
                <a:cs typeface="Times New Roman" pitchFamily="18" charset="0"/>
              </a:rPr>
              <a:t>діяльності завжди повинен </a:t>
            </a:r>
            <a:r>
              <a:rPr lang="uk-UA" sz="4000" b="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опосередковано</a:t>
            </a:r>
            <a:r>
              <a:rPr lang="uk-UA" sz="40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0" dirty="0">
                <a:latin typeface="Times New Roman" pitchFamily="18" charset="0"/>
                <a:cs typeface="Times New Roman" pitchFamily="18" charset="0"/>
              </a:rPr>
              <a:t>або   </a:t>
            </a:r>
            <a:r>
              <a:rPr lang="uk-UA" sz="4000" b="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безпосередньо </a:t>
            </a:r>
            <a:r>
              <a:rPr lang="uk-UA" sz="4000" b="0" dirty="0">
                <a:latin typeface="Times New Roman" pitchFamily="18" charset="0"/>
                <a:cs typeface="Times New Roman" pitchFamily="18" charset="0"/>
              </a:rPr>
              <a:t>займатись дослідництвом,   дослідницькою   роботою,   дослідженнями різних   проблем,   що   стосуються   навчання,   виховання, життєдіяльності </a:t>
            </a:r>
            <a:r>
              <a:rPr lang="uk-UA" sz="4000" b="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4000" b="0" dirty="0">
                <a:latin typeface="Times New Roman" pitchFamily="18" charset="0"/>
                <a:cs typeface="Times New Roman" pitchFamily="18" charset="0"/>
              </a:rPr>
              <a:t>поведінки школярів.</a:t>
            </a:r>
            <a:endParaRPr lang="ru-RU" sz="40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686800" cy="5911873"/>
          </a:xfrm>
        </p:spPr>
        <p:txBody>
          <a:bodyPr/>
          <a:lstStyle/>
          <a:p>
            <a:pPr algn="ctr">
              <a:buNone/>
            </a:pPr>
            <a:r>
              <a:rPr lang="uk-UA" sz="3600" b="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Перш за все слід пам'ятати, що загальним </a:t>
            </a:r>
            <a:r>
              <a:rPr lang="uk-UA" sz="3600" b="0" dirty="0">
                <a:latin typeface="Times New Roman" pitchFamily="18" charset="0"/>
                <a:cs typeface="Times New Roman" pitchFamily="18" charset="0"/>
              </a:rPr>
              <a:t>для всіх наук є </a:t>
            </a:r>
            <a:r>
              <a:rPr lang="uk-UA" sz="3600" b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діалектичний </a:t>
            </a:r>
            <a:r>
              <a:rPr lang="uk-UA" sz="3600" b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 (ДМ)!</a:t>
            </a:r>
            <a:endParaRPr lang="ru-RU" sz="3600" b="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600" b="0" dirty="0">
                <a:latin typeface="Times New Roman" pitchFamily="18" charset="0"/>
                <a:cs typeface="Times New Roman" pitchFamily="18" charset="0"/>
              </a:rPr>
              <a:t>Яке призначення цього методу? </a:t>
            </a:r>
            <a:r>
              <a:rPr lang="uk-UA" sz="3600" b="0" dirty="0" smtClean="0">
                <a:latin typeface="Times New Roman" pitchFamily="18" charset="0"/>
                <a:cs typeface="Times New Roman" pitchFamily="18" charset="0"/>
              </a:rPr>
              <a:t>Чого </a:t>
            </a:r>
            <a:r>
              <a:rPr lang="uk-UA" sz="3600" b="0" dirty="0">
                <a:latin typeface="Times New Roman" pitchFamily="18" charset="0"/>
                <a:cs typeface="Times New Roman" pitchFamily="18" charset="0"/>
              </a:rPr>
              <a:t>він навчає? На що він </a:t>
            </a:r>
            <a:r>
              <a:rPr lang="uk-UA" sz="3600" b="0" dirty="0" smtClean="0">
                <a:latin typeface="Times New Roman" pitchFamily="18" charset="0"/>
                <a:cs typeface="Times New Roman" pitchFamily="18" charset="0"/>
              </a:rPr>
              <a:t>спрямований?</a:t>
            </a:r>
          </a:p>
          <a:p>
            <a:pPr algn="ctr">
              <a:buNone/>
            </a:pPr>
            <a:r>
              <a:rPr lang="uk-UA" sz="3600" b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3600" b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взагалі означає термін "діалектика"? </a:t>
            </a:r>
            <a:endParaRPr lang="uk-UA" sz="3600" b="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600" b="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Діалектика </a:t>
            </a: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(з філософії) - це вчення про найбільш загальні   закономірності   </a:t>
            </a:r>
            <a:r>
              <a:rPr lang="uk-UA" sz="3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становлення  </a:t>
            </a: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  розвитку   явищ, процесів, діяльності.</a:t>
            </a:r>
            <a:endParaRPr lang="ru-RU" sz="3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929718" cy="5840435"/>
          </a:xfrm>
        </p:spPr>
        <p:txBody>
          <a:bodyPr/>
          <a:lstStyle/>
          <a:p>
            <a:pPr algn="ctr">
              <a:buNone/>
            </a:pPr>
            <a:r>
              <a:rPr lang="uk-UA" sz="4000" b="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Якщо діалектика </a:t>
            </a:r>
            <a:r>
              <a:rPr lang="uk-UA" sz="4000" b="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- це вчення про </a:t>
            </a:r>
            <a:r>
              <a:rPr lang="uk-UA" sz="40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uk-UA" sz="40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40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явища, то</a:t>
            </a:r>
          </a:p>
          <a:p>
            <a:pPr algn="ctr">
              <a:buNone/>
            </a:pPr>
            <a:r>
              <a:rPr lang="uk-UA" sz="40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цю   позицію    треба покласти    </a:t>
            </a:r>
            <a:r>
              <a:rPr lang="uk-UA" sz="40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  основу тлумачення      діалектичного   методу   (підходу</a:t>
            </a:r>
            <a:r>
              <a:rPr lang="uk-UA" sz="40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),   </a:t>
            </a:r>
            <a:r>
              <a:rPr lang="uk-UA" sz="40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   якого розпочинає </a:t>
            </a:r>
            <a:r>
              <a:rPr lang="uk-UA" sz="4000" b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своє подальше  дослідження певного об'єкту.</a:t>
            </a:r>
            <a:endParaRPr lang="ru-RU" sz="4000" b="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чому ж його сутність?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розуміння його сутності розкриємо 5 його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характеристик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857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5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	ДМ -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 розгляд і вивчення всіх педагогічних явищ у відповідності з </a:t>
            </a:r>
            <a:r>
              <a:rPr lang="uk-UA" sz="3500" b="0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uk-UA" sz="35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3500" b="0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характером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суспільного життя, та </a:t>
            </a:r>
            <a:r>
              <a:rPr lang="uk-UA" sz="35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виходячи з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конкретних </a:t>
            </a:r>
            <a:r>
              <a:rPr lang="uk-UA" sz="35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умов, місця і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b="0" i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часу.</a:t>
            </a:r>
            <a:endParaRPr lang="ru-RU" sz="35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500" b="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uk-UA" sz="35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ДМ </a:t>
            </a:r>
            <a:r>
              <a:rPr lang="uk-UA" sz="3500" b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вчить, що всі педагогічні явища необхідно розглядати не ізольовано, а в тісному зв'язку з іншими педагогічними явищами, фактами, процесами, які мають безпосереднє або опосередковане відношення до </a:t>
            </a:r>
            <a:r>
              <a:rPr lang="uk-UA" sz="3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даного.</a:t>
            </a:r>
            <a:endParaRPr lang="ru-RU" sz="35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686800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ДМ </a:t>
            </a:r>
            <a:r>
              <a:rPr lang="uk-UA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передбачає, що кожне педагогічне явище треба вивчати в його розвитку, тобто педагог-дослідник завжди повинен передбачати </a:t>
            </a:r>
            <a:r>
              <a:rPr lang="uk-UA" sz="26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 нове</a:t>
            </a:r>
            <a:r>
              <a:rPr lang="uk-UA" sz="2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що буде внесено ним в розвиток даного педагогічного </a:t>
            </a:r>
            <a:r>
              <a:rPr lang="uk-UA" sz="2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uk-UA" sz="26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ДМ</a:t>
            </a:r>
            <a:r>
              <a:rPr lang="uk-UA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b="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вчить бачити </a:t>
            </a:r>
            <a:r>
              <a:rPr lang="uk-UA" sz="2600" b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uk-UA" sz="2600" b="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зміни в педагогічних явищах, визначати, передбачати умови </a:t>
            </a:r>
            <a:r>
              <a:rPr lang="uk-UA" sz="26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переходу кількості в нову якість.</a:t>
            </a:r>
            <a:endParaRPr lang="ru-RU" sz="2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5. ДМ</a:t>
            </a:r>
            <a:r>
              <a:rPr lang="uk-UA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вчить, що всі педагогічні явища необхідно вивчати і досліджувати, зосереджуючись на </a:t>
            </a:r>
            <a:r>
              <a:rPr lang="uk-UA" sz="26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внутрішніх протиріччях як рушійних силах </a:t>
            </a:r>
            <a:r>
              <a:rPr lang="uk-UA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його розвитку.</a:t>
            </a:r>
            <a:endParaRPr lang="ru-RU" sz="2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ДМ </a:t>
            </a:r>
            <a:r>
              <a:rPr lang="uk-UA" sz="2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є загальним для дослідження явищ в усіх галузях, в усіх науках</a:t>
            </a:r>
            <a:r>
              <a:rPr lang="uk-UA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Всі методи педагогічних досліджень можливо розвести в 3 напрямки (етапи) дослідження:</a:t>
            </a:r>
            <a:r>
              <a:rPr lang="ru-RU" dirty="0">
                <a:solidFill>
                  <a:srgbClr val="FFC000"/>
                </a:solidFill>
              </a:rPr>
              <a:t/>
            </a:r>
            <a:br>
              <a:rPr lang="ru-RU" dirty="0">
                <a:solidFill>
                  <a:srgbClr val="FFC0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686800" cy="4268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І.</a:t>
            </a:r>
            <a:r>
              <a:rPr lang="uk-UA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 вивчення і аналізу наукової літератури</a:t>
            </a:r>
            <a:r>
              <a:rPr lang="uk-UA" sz="4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ІІ. </a:t>
            </a:r>
            <a:r>
              <a:rPr lang="uk-UA" sz="4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   </a:t>
            </a:r>
            <a:r>
              <a:rPr lang="uk-UA" sz="4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  педагогічного   практичного </a:t>
            </a:r>
            <a:r>
              <a:rPr lang="uk-UA" sz="4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досвіду.</a:t>
            </a:r>
            <a:endParaRPr lang="ru-RU" sz="4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4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Дослідницько-експериментальна робота.</a:t>
            </a:r>
            <a:endParaRPr lang="ru-RU" sz="4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І.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Методи вивчення і аналізу наукової літератури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Вони спрямовані на глибокий теоретичний аналіз наукових джерел в області педагогіки та суміжних наук, а також на описаний практичний педагогічний досвід (</a:t>
            </a:r>
            <a:r>
              <a:rPr lang="uk-UA" sz="3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історичний</a:t>
            </a:r>
            <a:r>
              <a:rPr lang="uk-UA" sz="3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сучасний зарубіжний, сучасний вітчизняний). При цьому використовуються такі конкретні методи та прийоми роботи з науковою </a:t>
            </a:r>
            <a:r>
              <a:rPr lang="uk-UA" sz="3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літературою.</a:t>
            </a:r>
            <a:endParaRPr lang="ru-RU" sz="3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ference_5">
  <a:themeElements>
    <a:clrScheme name="Conference_5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Conference_5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굴림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굴림" pitchFamily="34" charset="-127"/>
          </a:defRPr>
        </a:defPPr>
      </a:lstStyle>
    </a:lnDef>
  </a:objectDefaults>
  <a:extraClrSchemeLst>
    <a:extraClrScheme>
      <a:clrScheme name="Conference_5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5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ference_5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Conference_5</Template>
  <TotalTime>72</TotalTime>
  <Words>896</Words>
  <Application>Microsoft Office PowerPoint</Application>
  <PresentationFormat>Экран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Conference_5</vt:lpstr>
      <vt:lpstr>Методи науково-педагогічного дослідження </vt:lpstr>
      <vt:lpstr>«Немає ні однієї педагогічної закономірності, немає  ні однієї істини, яка була б абсолютно однаково застосована до всіх дітей». В. Сухомлинський </vt:lpstr>
      <vt:lpstr>Презентация PowerPoint</vt:lpstr>
      <vt:lpstr>Презентация PowerPoint</vt:lpstr>
      <vt:lpstr>Презентация PowerPoint</vt:lpstr>
      <vt:lpstr>Для розуміння його сутності розкриємо 5 його характеристик </vt:lpstr>
      <vt:lpstr>Презентация PowerPoint</vt:lpstr>
      <vt:lpstr>Всі методи педагогічних досліджень можливо розвести в 3 напрямки (етапи) дослідження: </vt:lpstr>
      <vt:lpstr>І. Методи вивчення і аналізу наукової літератури</vt:lpstr>
      <vt:lpstr>Презентация PowerPoint</vt:lpstr>
      <vt:lpstr>II.   Методи   вивчення   педагогічного   практичного досвіду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III. Дослідницько-експериментальна робота </vt:lpstr>
      <vt:lpstr>Презентация PowerPoint</vt:lpstr>
      <vt:lpstr>Схематично етапи дослідження можна показати таким чином </vt:lpstr>
    </vt:vector>
  </TitlesOfParts>
  <Company>KMPU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НАУКОВО-ПЕДАГОГІЧНИХ ДОСЛІДЖЕНЬ </dc:title>
  <dc:creator>adm</dc:creator>
  <cp:lastModifiedBy>userznu</cp:lastModifiedBy>
  <cp:revision>11</cp:revision>
  <dcterms:created xsi:type="dcterms:W3CDTF">2013-08-14T14:28:38Z</dcterms:created>
  <dcterms:modified xsi:type="dcterms:W3CDTF">2018-09-27T11:52:05Z</dcterms:modified>
</cp:coreProperties>
</file>