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1" r:id="rId6"/>
    <p:sldId id="260" r:id="rId7"/>
    <p:sldId id="262" r:id="rId8"/>
    <p:sldId id="263" r:id="rId9"/>
    <p:sldId id="264" r:id="rId10"/>
    <p:sldId id="265" r:id="rId11"/>
    <p:sldId id="266" r:id="rId12"/>
    <p:sldId id="275" r:id="rId13"/>
    <p:sldId id="276" r:id="rId14"/>
    <p:sldId id="277" r:id="rId15"/>
    <p:sldId id="267" r:id="rId16"/>
    <p:sldId id="268" r:id="rId17"/>
    <p:sldId id="269" r:id="rId18"/>
    <p:sldId id="271" r:id="rId19"/>
    <p:sldId id="272" r:id="rId20"/>
    <p:sldId id="270" r:id="rId21"/>
    <p:sldId id="273" r:id="rId22"/>
    <p:sldId id="27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9" autoAdjust="0"/>
    <p:restoredTop sz="94682" autoAdjust="0"/>
  </p:normalViewPr>
  <p:slideViewPr>
    <p:cSldViewPr>
      <p:cViewPr varScale="1">
        <p:scale>
          <a:sx n="74" d="100"/>
          <a:sy n="74" d="100"/>
        </p:scale>
        <p:origin x="-978" y="-102"/>
      </p:cViewPr>
      <p:guideLst>
        <p:guide orient="horz" pos="2160"/>
        <p:guide pos="2880"/>
      </p:guideLst>
    </p:cSldViewPr>
  </p:slideViewPr>
  <p:outlineViewPr>
    <p:cViewPr>
      <p:scale>
        <a:sx n="33" d="100"/>
        <a:sy n="33" d="100"/>
      </p:scale>
      <p:origin x="66" y="77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1972D1-DA0F-4E42-806A-FC49B9A4251D}" type="datetimeFigureOut">
              <a:rPr lang="ru-RU" smtClean="0"/>
              <a:pPr/>
              <a:t>13.02.2014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1AE7F-923D-4716-B165-71EFB862DF6E}" type="slidenum">
              <a:rPr lang="ru-RU" smtClean="0"/>
              <a:pPr/>
              <a:t>‹#›</a:t>
            </a:fld>
            <a:endParaRPr lang="ru-RU" dirty="0"/>
          </a:p>
        </p:txBody>
      </p:sp>
    </p:spTree>
    <p:extLst>
      <p:ext uri="{BB962C8B-B14F-4D97-AF65-F5344CB8AC3E}">
        <p14:creationId xmlns:p14="http://schemas.microsoft.com/office/powerpoint/2010/main" xmlns="" val="494829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solidFill>
                <a:srgbClr val="002060"/>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D2B1AE7F-923D-4716-B165-71EFB862DF6E}" type="slidenum">
              <a:rPr lang="ru-RU" smtClean="0"/>
              <a:pPr/>
              <a:t>1</a:t>
            </a:fld>
            <a:endParaRPr lang="ru-RU" dirty="0"/>
          </a:p>
        </p:txBody>
      </p:sp>
    </p:spTree>
    <p:extLst>
      <p:ext uri="{BB962C8B-B14F-4D97-AF65-F5344CB8AC3E}">
        <p14:creationId xmlns:p14="http://schemas.microsoft.com/office/powerpoint/2010/main" xmlns="" val="1422986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D884144A-CEE2-4B1D-BA7C-AB7C2FA89354}"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D884144A-CEE2-4B1D-BA7C-AB7C2FA89354}"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512DD9D-853F-4B30-A35D-2D73E548BB99}" type="datetimeFigureOut">
              <a:rPr lang="ru-RU" smtClean="0"/>
              <a:pPr/>
              <a:t>13.02.2014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884144A-CEE2-4B1D-BA7C-AB7C2FA89354}" type="slidenum">
              <a:rPr lang="ru-RU" smtClean="0"/>
              <a:pPr/>
              <a:t>‹#›</a:t>
            </a:fld>
            <a:endParaRPr lang="ru-RU" dirty="0"/>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512DD9D-853F-4B30-A35D-2D73E548BB99}" type="datetimeFigureOut">
              <a:rPr lang="ru-RU" smtClean="0"/>
              <a:pPr/>
              <a:t>13.02.2014</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884144A-CEE2-4B1D-BA7C-AB7C2FA89354}"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0"/>
            <a:ext cx="7560840" cy="1512168"/>
          </a:xfrm>
        </p:spPr>
        <p:txBody>
          <a:bodyPr>
            <a:normAutofit/>
          </a:bodyPr>
          <a:lstStyle/>
          <a:p>
            <a:endParaRPr lang="ru-RU" sz="4000" i="1" dirty="0">
              <a:solidFill>
                <a:schemeClr val="accent1">
                  <a:lumMod val="60000"/>
                  <a:lumOff val="40000"/>
                </a:schemeClr>
              </a:solidFill>
            </a:endParaRPr>
          </a:p>
        </p:txBody>
      </p:sp>
      <p:sp>
        <p:nvSpPr>
          <p:cNvPr id="3" name="Подзаголовок 2"/>
          <p:cNvSpPr>
            <a:spLocks noGrp="1"/>
          </p:cNvSpPr>
          <p:nvPr>
            <p:ph type="subTitle" idx="1"/>
          </p:nvPr>
        </p:nvSpPr>
        <p:spPr>
          <a:xfrm>
            <a:off x="251520" y="1412776"/>
            <a:ext cx="8712968" cy="5400600"/>
          </a:xfrm>
          <a:ln>
            <a:noFill/>
          </a:ln>
        </p:spPr>
        <p:txBody>
          <a:bodyPr>
            <a:normAutofit fontScale="77500" lnSpcReduction="20000"/>
          </a:bodyPr>
          <a:lstStyle/>
          <a:p>
            <a:r>
              <a:rPr lang="en-US" sz="7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endParaRPr lang="uk-UA" sz="7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a:p>
            <a:r>
              <a:rPr lang="ru-RU" sz="6700" i="1" smtClean="0">
                <a:solidFill>
                  <a:schemeClr val="tx1">
                    <a:lumMod val="95000"/>
                  </a:schemeClr>
                </a:solidFill>
              </a:rPr>
              <a:t>Тема: «Характер і виді екстремальних, стресових й надзвичайних ситуацій та психологічне забезпечення діяльності у них» </a:t>
            </a:r>
            <a:r>
              <a:rPr lang="ru-RU" sz="6700" i="1" dirty="0" smtClean="0">
                <a:solidFill>
                  <a:schemeClr val="tx1">
                    <a:lumMod val="95000"/>
                  </a:schemeClr>
                </a:solidFill>
              </a:rPr>
              <a:t/>
            </a:r>
            <a:br>
              <a:rPr lang="ru-RU" sz="6700" i="1" dirty="0" smtClean="0">
                <a:solidFill>
                  <a:schemeClr val="tx1">
                    <a:lumMod val="95000"/>
                  </a:schemeClr>
                </a:solidFill>
              </a:rPr>
            </a:br>
            <a:endParaRPr lang="uk-UA" sz="6700" b="1" i="1" dirty="0"/>
          </a:p>
          <a:p>
            <a:endParaRPr lang="uk-UA" dirty="0"/>
          </a:p>
          <a:p>
            <a:endParaRPr lang="uk-UA" dirty="0"/>
          </a:p>
          <a:p>
            <a:endParaRPr lang="uk-UA"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endParaRPr lang="uk-UA"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endParaRPr lang="uk-UA"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pPr algn="r"/>
            <a:endPar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pPr algn="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pPr algn="r"/>
            <a:endPar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pPr algn="r"/>
            <a:endParaRPr lang="uk-UA" sz="3400" dirty="0" smtClean="0">
              <a:ln w="17780" cmpd="sng">
                <a:solidFill>
                  <a:schemeClr val="accent1">
                    <a:tint val="3000"/>
                  </a:schemeClr>
                </a:solidFill>
                <a:prstDash val="solid"/>
                <a:miter lim="800000"/>
              </a:ln>
              <a:solidFill>
                <a:schemeClr val="bg2">
                  <a:lumMod val="60000"/>
                  <a:lumOff val="40000"/>
                </a:schemeClr>
              </a:soli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a:p>
            <a:pPr algn="r"/>
            <a:endParaRPr lang="uk-UA" sz="3400" dirty="0" smtClean="0">
              <a:ln w="17780" cmpd="sng">
                <a:solidFill>
                  <a:schemeClr val="accent1">
                    <a:tint val="3000"/>
                  </a:schemeClr>
                </a:solidFill>
                <a:prstDash val="solid"/>
                <a:miter lim="800000"/>
              </a:ln>
              <a:solidFill>
                <a:schemeClr val="bg2">
                  <a:lumMod val="60000"/>
                  <a:lumOff val="40000"/>
                </a:schemeClr>
              </a:solidFill>
              <a:effectLst>
                <a:outerShdw blurRad="55000" dist="50800" dir="5400000" algn="tl">
                  <a:srgbClr val="000000">
                    <a:alpha val="3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35186153"/>
      </p:ext>
    </p:extLst>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568952" cy="5386090"/>
          </a:xfrm>
          <a:prstGeom prst="rect">
            <a:avLst/>
          </a:prstGeom>
        </p:spPr>
        <p:txBody>
          <a:bodyPr wrap="square">
            <a:spAutoFit/>
          </a:bodyPr>
          <a:lstStyle/>
          <a:p>
            <a:r>
              <a:rPr lang="ru-RU" sz="2800" i="1" dirty="0" smtClean="0"/>
              <a:t>      </a:t>
            </a:r>
            <a:r>
              <a:rPr lang="ru-RU" sz="2800" b="1" i="1" dirty="0" smtClean="0"/>
              <a:t>Серед стратегій, спрямованих на адаптацію особистості, розрізняють такі:</a:t>
            </a:r>
          </a:p>
          <a:p>
            <a:endParaRPr lang="ru-RU" sz="2800" i="1" dirty="0" smtClean="0"/>
          </a:p>
          <a:p>
            <a:r>
              <a:rPr lang="ru-RU" sz="2000" i="1" dirty="0" smtClean="0"/>
              <a:t>- адаптація особистості шляхом перетворення або повного подолання проблемної ситуації (активна незахисна адаптивна стратегія);</a:t>
            </a:r>
          </a:p>
          <a:p>
            <a:pPr>
              <a:buFontTx/>
              <a:buChar char="-"/>
            </a:pPr>
            <a:endParaRPr lang="ru-RU" sz="2000" i="1" dirty="0" smtClean="0"/>
          </a:p>
          <a:p>
            <a:pPr>
              <a:buFontTx/>
              <a:buChar char="-"/>
            </a:pPr>
            <a:endParaRPr lang="ru-RU" sz="2000" i="1" dirty="0" smtClean="0"/>
          </a:p>
          <a:p>
            <a:pPr>
              <a:buFontTx/>
              <a:buChar char="-"/>
            </a:pPr>
            <a:r>
              <a:rPr lang="ru-RU" sz="2000" i="1" dirty="0" smtClean="0"/>
              <a:t> адаптація шляхом уникнення проблемної ситуації (пасивна адаптивна стратегія);</a:t>
            </a:r>
          </a:p>
          <a:p>
            <a:pPr>
              <a:buFontTx/>
              <a:buChar char="-"/>
            </a:pPr>
            <a:endParaRPr lang="ru-RU" sz="2000" i="1" dirty="0" smtClean="0"/>
          </a:p>
          <a:p>
            <a:pPr>
              <a:buFontTx/>
              <a:buChar char="-"/>
            </a:pPr>
            <a:endParaRPr lang="ru-RU" sz="2000" i="1" dirty="0" smtClean="0"/>
          </a:p>
          <a:p>
            <a:pPr>
              <a:buFontTx/>
              <a:buChar char="-"/>
            </a:pPr>
            <a:r>
              <a:rPr lang="ru-RU" sz="2000" i="1" dirty="0" smtClean="0"/>
              <a:t> адаптація зі збереженням проблемної ситуації та пристосуванням до неї. Вона може здійснюватися, по-перше, шляхом перетворення сприйняття й тлумачення ситуації, тобто створення її непроблемного суб</a:t>
            </a:r>
            <a:r>
              <a:rPr lang="en-US" sz="2000" i="1" dirty="0" smtClean="0"/>
              <a:t>’</a:t>
            </a:r>
            <a:r>
              <a:rPr lang="ru-RU" sz="2000" i="1" dirty="0" smtClean="0"/>
              <a:t>єктивного образу; по</a:t>
            </a:r>
            <a:r>
              <a:rPr lang="en-US" sz="2000" i="1" dirty="0" smtClean="0"/>
              <a:t>-</a:t>
            </a:r>
            <a:r>
              <a:rPr lang="ru-RU" sz="2000" i="1" dirty="0" smtClean="0"/>
              <a:t>друге, шляхом глибинної зміни самої особистості, тобто її «Я –</a:t>
            </a:r>
            <a:r>
              <a:rPr lang="uk-UA" sz="2000" i="1" dirty="0" smtClean="0"/>
              <a:t> образу».</a:t>
            </a:r>
          </a:p>
        </p:txBody>
      </p:sp>
    </p:spTree>
  </p:cSld>
  <p:clrMapOvr>
    <a:masterClrMapping/>
  </p:clrMapOvr>
  <p:transition spd="med">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2"/>
            <a:ext cx="8280920" cy="6370975"/>
          </a:xfrm>
          <a:prstGeom prst="rect">
            <a:avLst/>
          </a:prstGeom>
        </p:spPr>
        <p:txBody>
          <a:bodyPr wrap="square">
            <a:spAutoFit/>
          </a:bodyPr>
          <a:lstStyle/>
          <a:p>
            <a:endParaRPr lang="en-US" sz="2400" dirty="0" smtClean="0"/>
          </a:p>
          <a:p>
            <a:endParaRPr lang="en-US" sz="2400" dirty="0" smtClean="0"/>
          </a:p>
          <a:p>
            <a:r>
              <a:rPr lang="en-US" sz="2400" dirty="0" smtClean="0"/>
              <a:t>	</a:t>
            </a:r>
            <a:r>
              <a:rPr lang="uk-UA" sz="2400" i="1" dirty="0" smtClean="0"/>
              <a:t>Адаптація </a:t>
            </a:r>
            <a:r>
              <a:rPr lang="ru-RU" sz="2400" i="1" dirty="0" smtClean="0"/>
              <a:t>– це не тільки процес, а й властивість будь –</a:t>
            </a:r>
            <a:r>
              <a:rPr lang="uk-UA" sz="2400" i="1" dirty="0" smtClean="0"/>
              <a:t> якої живої системи (стан гомеостазу визначає як успішність процесу адаптації, так і динаміку та діапазон параметрів функціонального стану організму), що полягає в здатності пристосуватися до змінних умов зовнішнього середовища. Рівень розвитку цієї властивості визначає інтервал зміни умов і характеру діяльності, у межах якого можлива адаптація для конкретного індивида.</a:t>
            </a:r>
          </a:p>
          <a:p>
            <a:r>
              <a:rPr lang="uk-UA" sz="2400" i="1" dirty="0" smtClean="0"/>
              <a:t>   </a:t>
            </a:r>
            <a:endParaRPr lang="en-US" sz="2400" i="1" dirty="0" smtClean="0"/>
          </a:p>
          <a:p>
            <a:endParaRPr lang="en-US" sz="2400" i="1" dirty="0" smtClean="0"/>
          </a:p>
          <a:p>
            <a:r>
              <a:rPr lang="en-US" sz="2400" i="1" dirty="0" smtClean="0"/>
              <a:t>	</a:t>
            </a:r>
            <a:r>
              <a:rPr lang="uk-UA" sz="2400" i="1" dirty="0" smtClean="0"/>
              <a:t>Адаптаційні здібності особистості багато в чому залежать від її психологічних особливостей, що визначають як успішність процесу  адаптації, так і динаміку й діапазон параметрів функціонального стану організму в різноманітних умовах життя та діяльності.</a:t>
            </a:r>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784976" cy="6480720"/>
          </a:xfrm>
        </p:spPr>
        <p:txBody>
          <a:bodyPr>
            <a:normAutofit fontScale="90000"/>
          </a:bodyPr>
          <a:lstStyle/>
          <a:p>
            <a:pPr algn="l"/>
            <a:r>
              <a:rPr lang="uk-UA" sz="1800" dirty="0" smtClean="0">
                <a:solidFill>
                  <a:schemeClr val="tx1"/>
                </a:solidFill>
                <a:latin typeface="Times New Roman" pitchFamily="18" charset="0"/>
                <a:cs typeface="Times New Roman" pitchFamily="18" charset="0"/>
              </a:rPr>
              <a:t>	</a:t>
            </a:r>
            <a:r>
              <a:rPr lang="uk-UA" sz="1800" i="1" dirty="0" smtClean="0">
                <a:solidFill>
                  <a:schemeClr val="tx1"/>
                </a:solidFill>
                <a:latin typeface="Times New Roman" pitchFamily="18" charset="0"/>
                <a:cs typeface="Times New Roman" pitchFamily="18" charset="0"/>
              </a:rPr>
              <a:t> 		</a:t>
            </a:r>
            <a:r>
              <a:rPr lang="uk-UA" sz="2700" i="1" u="sng" dirty="0" smtClean="0">
                <a:solidFill>
                  <a:schemeClr val="tx1"/>
                </a:solidFill>
                <a:effectLst/>
                <a:latin typeface="Times New Roman" pitchFamily="18" charset="0"/>
                <a:cs typeface="Times New Roman" pitchFamily="18" charset="0"/>
              </a:rPr>
              <a:t>Психологічний супровід </a:t>
            </a:r>
            <a:r>
              <a:rPr lang="uk-UA" sz="2700" i="1" dirty="0" smtClean="0">
                <a:solidFill>
                  <a:schemeClr val="tx1"/>
                </a:solidFill>
                <a:effectLst/>
                <a:latin typeface="Times New Roman" pitchFamily="18" charset="0"/>
                <a:cs typeface="Times New Roman" pitchFamily="18" charset="0"/>
              </a:rPr>
              <a:t/>
            </a:r>
            <a:br>
              <a:rPr lang="uk-UA" sz="2700" i="1" dirty="0" smtClean="0">
                <a:solidFill>
                  <a:schemeClr val="tx1"/>
                </a:solidFill>
                <a:effectLst/>
                <a:latin typeface="Times New Roman" pitchFamily="18" charset="0"/>
                <a:cs typeface="Times New Roman" pitchFamily="18" charset="0"/>
              </a:rPr>
            </a:br>
            <a:r>
              <a:rPr lang="uk-UA" sz="1800" i="1" dirty="0" smtClean="0">
                <a:solidFill>
                  <a:schemeClr val="tx1"/>
                </a:solidFill>
                <a:effectLst/>
                <a:latin typeface="Times New Roman" pitchFamily="18" charset="0"/>
                <a:cs typeface="Times New Roman" pitchFamily="18" charset="0"/>
              </a:rPr>
              <a:t/>
            </a:r>
            <a:br>
              <a:rPr lang="uk-UA" sz="1800" i="1" dirty="0" smtClean="0">
                <a:solidFill>
                  <a:schemeClr val="tx1"/>
                </a:solidFill>
                <a:effectLst/>
                <a:latin typeface="Times New Roman" pitchFamily="18" charset="0"/>
                <a:cs typeface="Times New Roman" pitchFamily="18" charset="0"/>
              </a:rPr>
            </a:br>
            <a:r>
              <a:rPr lang="uk-UA" sz="1800" i="1" dirty="0" smtClean="0">
                <a:solidFill>
                  <a:schemeClr val="tx1"/>
                </a:solidFill>
                <a:effectLst/>
                <a:latin typeface="Times New Roman" pitchFamily="18" charset="0"/>
                <a:cs typeface="Times New Roman" pitchFamily="18" charset="0"/>
              </a:rPr>
              <a:t>	</a:t>
            </a:r>
            <a:r>
              <a:rPr lang="uk-UA" sz="2400" i="1" dirty="0" smtClean="0">
                <a:solidFill>
                  <a:schemeClr val="tx1"/>
                </a:solidFill>
                <a:effectLst/>
                <a:latin typeface="Times New Roman" pitchFamily="18" charset="0"/>
                <a:cs typeface="Times New Roman" pitchFamily="18" charset="0"/>
              </a:rPr>
              <a:t>Психологічний супровід в екстремальних і надзвичайних ситуаціях – один з видів цілісної і комплексної системи соціальної, інструментальної і емоційної підтримки,здійснюваної у рамках системи психологічного забезпечення діяльності в екстремальних ситуаціях.</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Ключовим елементом психологічного супроводу є соціальна підтримка, яка може бути інструментальною і емоційною.</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Емоційна – дозволяє висловити важкі емоції і почуття.</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Інструментальна – забезпечити інформаційну підказку про способи подолання стресової ситуації.</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a:t>
            </a:r>
            <a:br>
              <a:rPr lang="uk-UA" sz="2400" i="1" dirty="0" smtClean="0">
                <a:solidFill>
                  <a:schemeClr val="tx1"/>
                </a:solidFill>
                <a:effectLst/>
                <a:latin typeface="Times New Roman" pitchFamily="18" charset="0"/>
                <a:cs typeface="Times New Roman" pitchFamily="18" charset="0"/>
              </a:rPr>
            </a:br>
            <a:r>
              <a:rPr lang="uk-UA" sz="2400" i="1" dirty="0" smtClean="0">
                <a:solidFill>
                  <a:schemeClr val="tx1"/>
                </a:solidFill>
                <a:effectLst/>
                <a:latin typeface="Times New Roman" pitchFamily="18" charset="0"/>
                <a:cs typeface="Times New Roman" pitchFamily="18" charset="0"/>
              </a:rPr>
              <a:t>	Соціальна – є важливим чинником розвитку адаптивних здібностей до стресу,а здатність встановлювати  підтримувальні стосунки – структурним компонентом адаптивності до стресу.</a:t>
            </a:r>
            <a:br>
              <a:rPr lang="uk-UA" sz="2400" i="1" dirty="0" smtClean="0">
                <a:solidFill>
                  <a:schemeClr val="tx1"/>
                </a:solidFill>
                <a:effectLst/>
                <a:latin typeface="Times New Roman" pitchFamily="18" charset="0"/>
                <a:cs typeface="Times New Roman" pitchFamily="18" charset="0"/>
              </a:rPr>
            </a:br>
            <a:endParaRPr lang="ru-RU" sz="2400" i="1" dirty="0">
              <a:solidFill>
                <a:schemeClr val="tx1"/>
              </a:solidFill>
              <a:effectLst/>
              <a:latin typeface="Times New Roman" pitchFamily="18" charset="0"/>
              <a:cs typeface="Times New Roman" pitchFamily="18" charset="0"/>
            </a:endParaRPr>
          </a:p>
        </p:txBody>
      </p:sp>
    </p:spTree>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txBody>
          <a:bodyPr>
            <a:noAutofit/>
          </a:bodyPr>
          <a:lstStyle/>
          <a:p>
            <a:pPr algn="l"/>
            <a:r>
              <a:rPr lang="uk-UA" sz="2000" i="1" dirty="0" smtClean="0">
                <a:solidFill>
                  <a:schemeClr val="tx1"/>
                </a:solidFill>
                <a:effectLst/>
                <a:latin typeface="Times New Roman" pitchFamily="18" charset="0"/>
                <a:cs typeface="Times New Roman" pitchFamily="18" charset="0"/>
              </a:rPr>
              <a:t>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t>
            </a:r>
            <a:r>
              <a:rPr lang="uk-UA" sz="2400" i="1" u="sng" dirty="0" smtClean="0">
                <a:solidFill>
                  <a:schemeClr val="tx1"/>
                </a:solidFill>
                <a:effectLst/>
                <a:latin typeface="Times New Roman" pitchFamily="18" charset="0"/>
                <a:cs typeface="Times New Roman" pitchFamily="18" charset="0"/>
              </a:rPr>
              <a:t>Відповідно до концепції адаптивності,супровід має бути спрямований на:</a:t>
            </a:r>
            <a:br>
              <a:rPr lang="uk-UA" sz="2400" i="1" u="sng"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 мобілізацію адаптивних здібностей,а саме мобілізацію здібностей управління психофізіологічними станами;</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управління сном і сновидіннями;</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конструктивного і адаптивного мислення;</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самоорганізації часу життя;</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встановлення підтримувальних стосунків;</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упевненої самостверджуючої поведінки;</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a:r>
            <a:br>
              <a:rPr lang="uk-UA" sz="2000" i="1" dirty="0" smtClean="0">
                <a:solidFill>
                  <a:schemeClr val="tx1"/>
                </a:solidFill>
                <a:effectLst/>
                <a:latin typeface="Times New Roman" pitchFamily="18" charset="0"/>
                <a:cs typeface="Times New Roman" pitchFamily="18" charset="0"/>
              </a:rPr>
            </a:br>
            <a:r>
              <a:rPr lang="uk-UA" sz="2000" i="1" dirty="0" smtClean="0">
                <a:solidFill>
                  <a:schemeClr val="tx1"/>
                </a:solidFill>
                <a:effectLst/>
                <a:latin typeface="Times New Roman" pitchFamily="18" charset="0"/>
                <a:cs typeface="Times New Roman" pitchFamily="18" charset="0"/>
              </a:rPr>
              <a:t>- управління фізіологічними функціями і підтримки оптимального фізичного стану.</a:t>
            </a:r>
            <a:br>
              <a:rPr lang="uk-UA" sz="2000" i="1" dirty="0" smtClean="0">
                <a:solidFill>
                  <a:schemeClr val="tx1"/>
                </a:solidFill>
                <a:effectLst/>
                <a:latin typeface="Times New Roman" pitchFamily="18" charset="0"/>
                <a:cs typeface="Times New Roman" pitchFamily="18" charset="0"/>
              </a:rPr>
            </a:br>
            <a:endParaRPr lang="ru-RU" sz="2000" i="1" dirty="0">
              <a:solidFill>
                <a:schemeClr val="tx1"/>
              </a:solidFill>
              <a:effectLst/>
              <a:latin typeface="Times New Roman" pitchFamily="18" charset="0"/>
              <a:cs typeface="Times New Roman" pitchFamily="18" charset="0"/>
            </a:endParaRPr>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78298"/>
          </a:xfrm>
        </p:spPr>
        <p:txBody>
          <a:bodyPr>
            <a:normAutofit fontScale="90000"/>
          </a:bodyPr>
          <a:lstStyle/>
          <a:p>
            <a:pPr algn="l"/>
            <a:r>
              <a:rPr lang="uk-UA" sz="2400" i="1" dirty="0" smtClean="0">
                <a:solidFill>
                  <a:schemeClr val="tx1"/>
                </a:solidFill>
                <a:latin typeface="Times New Roman" pitchFamily="18" charset="0"/>
                <a:cs typeface="Times New Roman" pitchFamily="18" charset="0"/>
              </a:rPr>
              <a:t>	</a:t>
            </a: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uk-UA" sz="3100" i="1" u="sng" dirty="0" smtClean="0">
                <a:solidFill>
                  <a:schemeClr val="tx1"/>
                </a:solidFill>
                <a:latin typeface="Times New Roman" pitchFamily="18" charset="0"/>
                <a:cs typeface="Times New Roman" pitchFamily="18" charset="0"/>
              </a:rPr>
              <a:t>Етапи (елементи) психологічного супроводу:</a:t>
            </a:r>
            <a:br>
              <a:rPr lang="uk-UA" sz="3100" i="1" u="sng" dirty="0" smtClean="0">
                <a:solidFill>
                  <a:schemeClr val="tx1"/>
                </a:solidFill>
                <a:latin typeface="Times New Roman" pitchFamily="18" charset="0"/>
                <a:cs typeface="Times New Roman" pitchFamily="18" charset="0"/>
              </a:rPr>
            </a:br>
            <a:r>
              <a:rPr lang="uk-UA" sz="2400" i="1" dirty="0" smtClean="0">
                <a:solidFill>
                  <a:schemeClr val="tx1"/>
                </a:solidFill>
                <a:latin typeface="Times New Roman" pitchFamily="18" charset="0"/>
                <a:cs typeface="Times New Roman" pitchFamily="18" charset="0"/>
              </a:rPr>
              <a:t/>
            </a:r>
            <a:br>
              <a:rPr lang="uk-UA"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	</a:t>
            </a:r>
            <a:r>
              <a:rPr lang="uk-UA" sz="2700" i="1" dirty="0" smtClean="0">
                <a:solidFill>
                  <a:schemeClr val="tx1"/>
                </a:solidFill>
                <a:latin typeface="Times New Roman" pitchFamily="18" charset="0"/>
                <a:cs typeface="Times New Roman" pitchFamily="18" charset="0"/>
              </a:rPr>
              <a:t>- діагностичний моніторинг (відстежування), за допомогою якого виявляється проблема або стан, що потребує психологічного супроводу, а також </a:t>
            </a:r>
            <a:r>
              <a:rPr lang="en-US" sz="2700" i="1" dirty="0" smtClean="0">
                <a:solidFill>
                  <a:schemeClr val="tx1"/>
                </a:solidFill>
                <a:latin typeface="Times New Roman" pitchFamily="18" charset="0"/>
                <a:cs typeface="Times New Roman" pitchFamily="18" charset="0"/>
              </a:rPr>
              <a:t>,,</a:t>
            </a:r>
            <a:r>
              <a:rPr lang="uk-UA" sz="2700" i="1" dirty="0" smtClean="0">
                <a:solidFill>
                  <a:schemeClr val="tx1"/>
                </a:solidFill>
                <a:latin typeface="Times New Roman" pitchFamily="18" charset="0"/>
                <a:cs typeface="Times New Roman" pitchFamily="18" charset="0"/>
              </a:rPr>
              <a:t>пункт призначення</a:t>
            </a:r>
            <a:r>
              <a:rPr lang="en-US" sz="2700" i="1" dirty="0" smtClean="0">
                <a:solidFill>
                  <a:schemeClr val="tx1"/>
                </a:solidFill>
                <a:latin typeface="Times New Roman" pitchFamily="18" charset="0"/>
                <a:cs typeface="Times New Roman" pitchFamily="18" charset="0"/>
              </a:rPr>
              <a:t>’’</a:t>
            </a:r>
            <a:r>
              <a:rPr lang="uk-UA" sz="2700" i="1" dirty="0" smtClean="0">
                <a:solidFill>
                  <a:schemeClr val="tx1"/>
                </a:solidFill>
                <a:latin typeface="Times New Roman" pitchFamily="18" charset="0"/>
                <a:cs typeface="Times New Roman" pitchFamily="18" charset="0"/>
              </a:rPr>
              <a:t>,</a:t>
            </a:r>
            <a:r>
              <a:rPr lang="en-US" sz="2700" i="1" dirty="0" smtClean="0">
                <a:solidFill>
                  <a:schemeClr val="tx1"/>
                </a:solidFill>
                <a:latin typeface="Times New Roman" pitchFamily="18" charset="0"/>
                <a:cs typeface="Times New Roman" pitchFamily="18" charset="0"/>
              </a:rPr>
              <a:t> </a:t>
            </a:r>
            <a:r>
              <a:rPr lang="uk-UA" sz="2700" i="1" dirty="0" smtClean="0">
                <a:solidFill>
                  <a:schemeClr val="tx1"/>
                </a:solidFill>
                <a:latin typeface="Times New Roman" pitchFamily="18" charset="0"/>
                <a:cs typeface="Times New Roman" pitchFamily="18" charset="0"/>
              </a:rPr>
              <a:t>в який хоче потрапити супроводжуваний;</a:t>
            </a:r>
            <a:r>
              <a:rPr lang="en-US" sz="2700" i="1" dirty="0" smtClean="0">
                <a:solidFill>
                  <a:schemeClr val="tx1"/>
                </a:solidFill>
                <a:latin typeface="Times New Roman" pitchFamily="18" charset="0"/>
                <a:cs typeface="Times New Roman" pitchFamily="18" charset="0"/>
              </a:rPr>
              <a:t/>
            </a:r>
            <a:br>
              <a:rPr lang="en-US"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a:r>
            <a:br>
              <a:rPr lang="en-US"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 </a:t>
            </a:r>
            <a:r>
              <a:rPr lang="uk-UA" sz="2700" i="1" dirty="0" smtClean="0">
                <a:solidFill>
                  <a:schemeClr val="tx1"/>
                </a:solidFill>
                <a:latin typeface="Times New Roman" pitchFamily="18" charset="0"/>
                <a:cs typeface="Times New Roman" pitchFamily="18" charset="0"/>
              </a:rPr>
              <a:t>вибір методичного інструментарію для надання підтримки;</a:t>
            </a:r>
            <a:br>
              <a:rPr lang="uk-UA"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a:r>
            <a:br>
              <a:rPr lang="en-US"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a:t>
            </a:r>
            <a:r>
              <a:rPr lang="uk-UA" sz="2700" i="1" dirty="0" smtClean="0">
                <a:solidFill>
                  <a:schemeClr val="tx1"/>
                </a:solidFill>
                <a:latin typeface="Times New Roman" pitchFamily="18" charset="0"/>
                <a:cs typeface="Times New Roman" pitchFamily="18" charset="0"/>
              </a:rPr>
              <a:t>- надання підтримки, допомоги </a:t>
            </a:r>
            <a:r>
              <a:rPr lang="en-US" sz="2700" i="1" dirty="0" smtClean="0">
                <a:solidFill>
                  <a:schemeClr val="tx1"/>
                </a:solidFill>
                <a:latin typeface="Times New Roman" pitchFamily="18" charset="0"/>
                <a:cs typeface="Times New Roman" pitchFamily="18" charset="0"/>
              </a:rPr>
              <a:t>,,</a:t>
            </a:r>
            <a:r>
              <a:rPr lang="uk-UA" sz="2700" i="1" dirty="0" smtClean="0">
                <a:solidFill>
                  <a:schemeClr val="tx1"/>
                </a:solidFill>
                <a:latin typeface="Times New Roman" pitchFamily="18" charset="0"/>
                <a:cs typeface="Times New Roman" pitchFamily="18" charset="0"/>
              </a:rPr>
              <a:t>дістатися до своєї мети</a:t>
            </a:r>
            <a:r>
              <a:rPr lang="en-US" sz="2700" i="1" dirty="0" smtClean="0">
                <a:solidFill>
                  <a:schemeClr val="tx1"/>
                </a:solidFill>
                <a:latin typeface="Times New Roman" pitchFamily="18" charset="0"/>
                <a:cs typeface="Times New Roman" pitchFamily="18" charset="0"/>
              </a:rPr>
              <a:t>’’</a:t>
            </a:r>
            <a:r>
              <a:rPr lang="uk-UA" sz="2700" i="1" dirty="0" smtClean="0">
                <a:solidFill>
                  <a:schemeClr val="tx1"/>
                </a:solidFill>
                <a:latin typeface="Times New Roman" pitchFamily="18" charset="0"/>
                <a:cs typeface="Times New Roman" pitchFamily="18" charset="0"/>
              </a:rPr>
              <a:t>;</a:t>
            </a:r>
            <a:br>
              <a:rPr lang="uk-UA"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a:r>
            <a:br>
              <a:rPr lang="en-US" sz="2700" i="1" dirty="0" smtClean="0">
                <a:solidFill>
                  <a:schemeClr val="tx1"/>
                </a:solidFill>
                <a:latin typeface="Times New Roman" pitchFamily="18" charset="0"/>
                <a:cs typeface="Times New Roman" pitchFamily="18" charset="0"/>
              </a:rPr>
            </a:br>
            <a:r>
              <a:rPr lang="en-US" sz="2700" i="1" dirty="0" smtClean="0">
                <a:solidFill>
                  <a:schemeClr val="tx1"/>
                </a:solidFill>
                <a:latin typeface="Times New Roman" pitchFamily="18" charset="0"/>
                <a:cs typeface="Times New Roman" pitchFamily="18" charset="0"/>
              </a:rPr>
              <a:t>	</a:t>
            </a:r>
            <a:r>
              <a:rPr lang="uk-UA" sz="2700" i="1" dirty="0" smtClean="0">
                <a:solidFill>
                  <a:schemeClr val="tx1"/>
                </a:solidFill>
                <a:latin typeface="Times New Roman" pitchFamily="18" charset="0"/>
                <a:cs typeface="Times New Roman" pitchFamily="18" charset="0"/>
              </a:rPr>
              <a:t>- оцінка результатів,корекція методичних прийомів.</a:t>
            </a:r>
            <a:r>
              <a:rPr lang="en-US" sz="2400" i="1" dirty="0" smtClean="0">
                <a:solidFill>
                  <a:schemeClr val="tx1"/>
                </a:solidFill>
                <a:latin typeface="Times New Roman" pitchFamily="18" charset="0"/>
                <a:cs typeface="Times New Roman" pitchFamily="18" charset="0"/>
              </a:rPr>
              <a:t/>
            </a:r>
            <a:br>
              <a:rPr lang="en-US" sz="2400" i="1" dirty="0" smtClean="0">
                <a:solidFill>
                  <a:schemeClr val="tx1"/>
                </a:solidFill>
                <a:latin typeface="Times New Roman" pitchFamily="18" charset="0"/>
                <a:cs typeface="Times New Roman" pitchFamily="18" charset="0"/>
              </a:rPr>
            </a:br>
            <a:r>
              <a:rPr lang="uk-UA" sz="2400" i="1" dirty="0" smtClean="0">
                <a:solidFill>
                  <a:schemeClr val="tx1"/>
                </a:solidFill>
                <a:latin typeface="Times New Roman" pitchFamily="18" charset="0"/>
                <a:cs typeface="Times New Roman" pitchFamily="18" charset="0"/>
              </a:rPr>
              <a:t/>
            </a:r>
            <a:br>
              <a:rPr lang="uk-UA" sz="2400" i="1" dirty="0" smtClean="0">
                <a:solidFill>
                  <a:schemeClr val="tx1"/>
                </a:solidFill>
                <a:latin typeface="Times New Roman" pitchFamily="18" charset="0"/>
                <a:cs typeface="Times New Roman" pitchFamily="18" charset="0"/>
              </a:rPr>
            </a:br>
            <a:r>
              <a:rPr lang="uk-UA" sz="2400" i="1" dirty="0" smtClean="0">
                <a:solidFill>
                  <a:schemeClr val="tx1"/>
                </a:solidFill>
                <a:latin typeface="Times New Roman" pitchFamily="18" charset="0"/>
                <a:cs typeface="Times New Roman" pitchFamily="18" charset="0"/>
              </a:rPr>
              <a:t/>
            </a:r>
            <a:br>
              <a:rPr lang="uk-UA" sz="2400" i="1" dirty="0" smtClean="0">
                <a:solidFill>
                  <a:schemeClr val="tx1"/>
                </a:solidFill>
                <a:latin typeface="Times New Roman" pitchFamily="18" charset="0"/>
                <a:cs typeface="Times New Roman" pitchFamily="18" charset="0"/>
              </a:rPr>
            </a:br>
            <a:r>
              <a:rPr lang="uk-UA" sz="2400" i="1" dirty="0" smtClean="0">
                <a:solidFill>
                  <a:schemeClr val="tx1"/>
                </a:solidFill>
                <a:latin typeface="Times New Roman" pitchFamily="18" charset="0"/>
                <a:cs typeface="Times New Roman" pitchFamily="18" charset="0"/>
              </a:rPr>
              <a:t/>
            </a:r>
            <a:br>
              <a:rPr lang="uk-UA" sz="2400" i="1" dirty="0" smtClean="0">
                <a:solidFill>
                  <a:schemeClr val="tx1"/>
                </a:solidFill>
                <a:latin typeface="Times New Roman" pitchFamily="18" charset="0"/>
                <a:cs typeface="Times New Roman" pitchFamily="18" charset="0"/>
              </a:rPr>
            </a:br>
            <a:r>
              <a:rPr lang="uk-UA" sz="2400" i="1" dirty="0" smtClean="0">
                <a:solidFill>
                  <a:schemeClr val="tx1"/>
                </a:solidFill>
                <a:latin typeface="Times New Roman" pitchFamily="18" charset="0"/>
                <a:cs typeface="Times New Roman" pitchFamily="18" charset="0"/>
              </a:rPr>
              <a:t/>
            </a:r>
            <a:br>
              <a:rPr lang="uk-UA" sz="2400" i="1" dirty="0" smtClean="0">
                <a:solidFill>
                  <a:schemeClr val="tx1"/>
                </a:solidFill>
                <a:latin typeface="Times New Roman" pitchFamily="18" charset="0"/>
                <a:cs typeface="Times New Roman" pitchFamily="18" charset="0"/>
              </a:rPr>
            </a:br>
            <a:endParaRPr lang="ru-RU" sz="2400" i="1" dirty="0">
              <a:solidFill>
                <a:schemeClr val="tx1"/>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568952" cy="6555641"/>
          </a:xfrm>
          <a:prstGeom prst="rect">
            <a:avLst/>
          </a:prstGeom>
        </p:spPr>
        <p:txBody>
          <a:bodyPr wrap="square">
            <a:spAutoFit/>
          </a:bodyPr>
          <a:lstStyle/>
          <a:p>
            <a:endParaRPr lang="en-US" sz="1600" b="1" i="1" dirty="0" smtClean="0"/>
          </a:p>
          <a:p>
            <a:r>
              <a:rPr lang="en-US" sz="1600" b="1" i="1" dirty="0" smtClean="0"/>
              <a:t>  </a:t>
            </a:r>
            <a:r>
              <a:rPr lang="uk-UA" sz="1600" b="1" i="1" dirty="0" smtClean="0"/>
              <a:t>	</a:t>
            </a:r>
            <a:r>
              <a:rPr lang="ru-RU" b="1" i="1" u="sng" dirty="0" smtClean="0"/>
              <a:t>Принципи та специфіка діяльності психолога в екстремальних і надзвичайних </a:t>
            </a:r>
            <a:r>
              <a:rPr lang="en-US" b="1" i="1" u="sng" dirty="0" smtClean="0"/>
              <a:t>  </a:t>
            </a:r>
            <a:r>
              <a:rPr lang="ru-RU" b="1" i="1" u="sng" dirty="0" smtClean="0"/>
              <a:t>ситуаціях.</a:t>
            </a:r>
          </a:p>
          <a:p>
            <a:r>
              <a:rPr lang="uk-UA" sz="1600" dirty="0" smtClean="0"/>
              <a:t>  </a:t>
            </a:r>
          </a:p>
          <a:p>
            <a:r>
              <a:rPr lang="ru-RU" sz="1600" dirty="0" smtClean="0"/>
              <a:t>   До основних напрямів психологічної допомоги</a:t>
            </a:r>
            <a:r>
              <a:rPr lang="en-US" sz="1600" dirty="0" smtClean="0"/>
              <a:t> </a:t>
            </a:r>
            <a:r>
              <a:rPr lang="ru-RU" sz="1600" dirty="0" smtClean="0"/>
              <a:t>в екстремальних ситуаціях можно віднести такі:</a:t>
            </a:r>
          </a:p>
          <a:p>
            <a:r>
              <a:rPr lang="uk-UA" sz="1600" dirty="0" smtClean="0"/>
              <a:t>-	Психологічна допомога особам, які пережили травматичний стрес і мають посттравматичну симптоматику. Найчастіше в цих ситуаціях використовуються методи: десенсибілізації і переробки рухами очей (ДПДГ); послаблення травматичного інциденту; символдрами; когнітівно </a:t>
            </a:r>
            <a:r>
              <a:rPr lang="ru-RU" sz="1600" dirty="0" smtClean="0"/>
              <a:t>–</a:t>
            </a:r>
            <a:r>
              <a:rPr lang="uk-UA" sz="1600" dirty="0" smtClean="0"/>
              <a:t> емотивної інтервенції; гештальт </a:t>
            </a:r>
            <a:r>
              <a:rPr lang="ru-RU" sz="1600" dirty="0" smtClean="0"/>
              <a:t>–</a:t>
            </a:r>
            <a:r>
              <a:rPr lang="uk-UA" sz="1600" dirty="0" smtClean="0"/>
              <a:t> техніки; візуально </a:t>
            </a:r>
            <a:r>
              <a:rPr lang="ru-RU" sz="1600" dirty="0" smtClean="0"/>
              <a:t>– кінестетична дисоціація; робота із страхітливими сновидіннями; психологічний дебрифінг.</a:t>
            </a:r>
          </a:p>
          <a:p>
            <a:r>
              <a:rPr lang="ru-RU" sz="1600" dirty="0" smtClean="0"/>
              <a:t>-	Психологічна допомога в стані горя – втрати припускає, як правило, інформування близьких, родичів, колег, про те, як поводитися з тим, що горює, яких помилок не здійснювати, про що говорити, про що не говорити. Якщо ж тому, хто  горює ні з ким розділити свій стан, потрібна допомога добровольця або групи осіб з оточення людини, які знали загиблого (померлого). Роль «слухача» може виконувати і психолог.</a:t>
            </a:r>
          </a:p>
          <a:p>
            <a:r>
              <a:rPr lang="uk-UA" sz="1600" dirty="0" smtClean="0"/>
              <a:t>-	Для надання психологічної допомоги при суїциїдальному ризику необхідно оцінити міру суїциїдального ризику, наявність ситуаційних, поведінкових, комунікативних, когнітивних і емоційних індикаторів потенційної суїцидальної поведінки і індикаторів, що знижують ризик суїциду; ресурси рішення проблем( адаптивні ресурси, копінг): внутрішні і зовнішні.</a:t>
            </a:r>
          </a:p>
          <a:p>
            <a:r>
              <a:rPr lang="uk-UA" sz="1600" dirty="0" smtClean="0"/>
              <a:t>-	Психологічна допомога при адаптаційних розладах із депресивною симптоматикою. Для надання допомоги використовуються психотехніки когнітивного і поведінкового підходів: виявляються ситуації, що викликають неадаптивні депресивні стани, аналізуються неадаптивні думки, переконання, почуття, поведінкові і соматичні реакції на них. Опрацьовуються альтернативні адаптивні реакції на ці ситуації.</a:t>
            </a:r>
          </a:p>
          <a:p>
            <a:endParaRPr lang="ru-RU" sz="1600" dirty="0" smtClean="0"/>
          </a:p>
        </p:txBody>
      </p:sp>
    </p:spTree>
  </p:cSld>
  <p:clrMapOvr>
    <a:masterClrMapping/>
  </p:clrMapOvr>
  <p:transition spd="med">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9"/>
            <a:ext cx="8424936" cy="6370975"/>
          </a:xfrm>
          <a:prstGeom prst="rect">
            <a:avLst/>
          </a:prstGeom>
        </p:spPr>
        <p:txBody>
          <a:bodyPr wrap="square">
            <a:spAutoFit/>
          </a:bodyPr>
          <a:lstStyle/>
          <a:p>
            <a:r>
              <a:rPr lang="ru-RU" sz="2400" dirty="0" smtClean="0"/>
              <a:t>      </a:t>
            </a:r>
            <a:r>
              <a:rPr lang="ru-RU" sz="2400" u="sng" dirty="0" smtClean="0"/>
              <a:t>Для надання екстреної психологічної допомоги психолог повинен:</a:t>
            </a:r>
          </a:p>
          <a:p>
            <a:endParaRPr lang="ru-RU" sz="2400" dirty="0" smtClean="0"/>
          </a:p>
          <a:p>
            <a:r>
              <a:rPr lang="ru-RU" sz="2400" dirty="0" smtClean="0"/>
              <a:t>-	проаналізувати ситуацію (особливості травмуючих впливів, кількість людей, які потребують допомоги);</a:t>
            </a:r>
          </a:p>
          <a:p>
            <a:endParaRPr lang="ru-RU" sz="2400" dirty="0" smtClean="0"/>
          </a:p>
          <a:p>
            <a:endParaRPr lang="ru-RU" sz="2400" dirty="0" smtClean="0"/>
          </a:p>
          <a:p>
            <a:r>
              <a:rPr lang="ru-RU" sz="2400" dirty="0" smtClean="0"/>
              <a:t>-	ознайомитися з інформацією щодо передбачува</a:t>
            </a:r>
            <a:r>
              <a:rPr lang="uk-UA" sz="2400" dirty="0" smtClean="0"/>
              <a:t>ної роботи ( місцеперебування потерпілих та їх родичів, місце, де можна працювати з постраждалими, інформація про порядок таких організаційних дій, як розміщення потерпілих, порядок компенсацій, розташування пунктів харчування, зосередження інформації про потерпілих тощо);</a:t>
            </a:r>
            <a:endParaRPr lang="ru-RU" sz="2400" dirty="0" smtClean="0"/>
          </a:p>
          <a:p>
            <a:endParaRPr lang="ru-RU" sz="2400" dirty="0" smtClean="0"/>
          </a:p>
          <a:p>
            <a:endParaRPr lang="ru-RU" sz="2400" dirty="0" smtClean="0"/>
          </a:p>
          <a:p>
            <a:r>
              <a:rPr lang="ru-RU" sz="2400" dirty="0" smtClean="0"/>
              <a:t>-	визначити різні групи людей, які потребують екстреної психологічної допомоги.</a:t>
            </a:r>
            <a:endParaRPr lang="ru-RU" sz="2400" dirty="0"/>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1"/>
            <a:ext cx="8640960" cy="6124754"/>
          </a:xfrm>
          <a:prstGeom prst="rect">
            <a:avLst/>
          </a:prstGeom>
        </p:spPr>
        <p:txBody>
          <a:bodyPr wrap="square">
            <a:spAutoFit/>
          </a:bodyPr>
          <a:lstStyle/>
          <a:p>
            <a:r>
              <a:rPr lang="ru-RU" sz="2800" dirty="0" smtClean="0"/>
              <a:t>	</a:t>
            </a:r>
            <a:r>
              <a:rPr lang="ru-RU" sz="2800" b="1" i="1" dirty="0" smtClean="0"/>
              <a:t>До напрямів екстреної психологічної допомоги відносяться:</a:t>
            </a:r>
          </a:p>
          <a:p>
            <a:endParaRPr lang="ru-RU" sz="2800" dirty="0" smtClean="0"/>
          </a:p>
          <a:p>
            <a:r>
              <a:rPr lang="ru-RU" sz="2800" dirty="0" smtClean="0"/>
              <a:t>- екстрена допомога в стані шоку;</a:t>
            </a:r>
          </a:p>
          <a:p>
            <a:endParaRPr lang="ru-RU" sz="2800" dirty="0" smtClean="0"/>
          </a:p>
          <a:p>
            <a:endParaRPr lang="ru-RU" sz="2800" dirty="0" smtClean="0"/>
          </a:p>
          <a:p>
            <a:r>
              <a:rPr lang="ru-RU" sz="2800" dirty="0" smtClean="0"/>
              <a:t>    - екстрена допомога при істеричній реакції;</a:t>
            </a:r>
          </a:p>
          <a:p>
            <a:endParaRPr lang="ru-RU" sz="2800" dirty="0" smtClean="0"/>
          </a:p>
          <a:p>
            <a:endParaRPr lang="ru-RU" sz="2800" dirty="0" smtClean="0"/>
          </a:p>
          <a:p>
            <a:r>
              <a:rPr lang="ru-RU" sz="2800" dirty="0" smtClean="0"/>
              <a:t>           - екстрена допомога при агресивній реакції;</a:t>
            </a:r>
          </a:p>
          <a:p>
            <a:endParaRPr lang="ru-RU" sz="2800" dirty="0" smtClean="0"/>
          </a:p>
          <a:p>
            <a:endParaRPr lang="ru-RU" sz="2800" dirty="0" smtClean="0"/>
          </a:p>
          <a:p>
            <a:r>
              <a:rPr lang="ru-RU" sz="2800" dirty="0" smtClean="0"/>
              <a:t>                   - екстрена допомога при неконтрольованому нервовому тремтінні.</a:t>
            </a:r>
          </a:p>
        </p:txBody>
      </p:sp>
    </p:spTree>
  </p:cSld>
  <p:clrMapOvr>
    <a:masterClrMapping/>
  </p:clrMapOvr>
  <p:transition spd="med">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5846"/>
            <a:ext cx="8496944" cy="6370975"/>
          </a:xfrm>
          <a:prstGeom prst="rect">
            <a:avLst/>
          </a:prstGeom>
        </p:spPr>
        <p:txBody>
          <a:bodyPr wrap="square">
            <a:spAutoFit/>
          </a:bodyPr>
          <a:lstStyle/>
          <a:p>
            <a:r>
              <a:rPr lang="ru-RU" sz="2400" dirty="0" smtClean="0"/>
              <a:t>		</a:t>
            </a:r>
            <a:r>
              <a:rPr lang="ru-RU" sz="2400" b="1" i="1" u="sng" dirty="0" smtClean="0"/>
              <a:t>Основними принципами роботи фахівців є:</a:t>
            </a:r>
          </a:p>
          <a:p>
            <a:r>
              <a:rPr lang="uk-UA" sz="2400" i="1" dirty="0" smtClean="0"/>
              <a:t>	</a:t>
            </a:r>
          </a:p>
          <a:p>
            <a:r>
              <a:rPr lang="uk-UA" sz="2400" i="1" dirty="0" smtClean="0"/>
              <a:t> - дотримання етичних норм і правил професійної діяльності з урахуванням специфіки екстреної психологічної допомоги (несподіваність і сила несприятливої дії, короткотерміновість надання допомоги);</a:t>
            </a:r>
          </a:p>
          <a:p>
            <a:r>
              <a:rPr lang="uk-UA" sz="2400" i="1" dirty="0" smtClean="0"/>
              <a:t> - екстрена психологічна допомога надається людині, якщо її реакції є нормальною відповіддю на обставини навколишньої реальності; якщо реакції виходять за межі норми, то необхідною є допомога лікаря </a:t>
            </a:r>
            <a:r>
              <a:rPr lang="ru-RU" sz="2400" i="1" dirty="0" smtClean="0"/>
              <a:t>–</a:t>
            </a:r>
            <a:r>
              <a:rPr lang="uk-UA" sz="2400" i="1" dirty="0" smtClean="0"/>
              <a:t> психіатра;</a:t>
            </a:r>
          </a:p>
          <a:p>
            <a:r>
              <a:rPr lang="ru-RU" sz="2400" i="1" dirty="0" smtClean="0"/>
              <a:t> - використовувані прийоми й техніки мають бути короткотерміновими, оскільки робота ведеться за принципом «тут і тепер»;</a:t>
            </a:r>
          </a:p>
          <a:p>
            <a:r>
              <a:rPr lang="ru-RU" sz="2400" i="1" dirty="0" smtClean="0"/>
              <a:t> - допомога спрямована на корекцію актуального стану, викликаного конкретною ситуацією, отже, діє заборона на роботу з давніми проблемами людини, що вимагає пролонгованої сесії.</a:t>
            </a: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39"/>
            <a:ext cx="8640960" cy="6432530"/>
          </a:xfrm>
          <a:prstGeom prst="rect">
            <a:avLst/>
          </a:prstGeom>
        </p:spPr>
        <p:txBody>
          <a:bodyPr wrap="square">
            <a:spAutoFit/>
          </a:bodyPr>
          <a:lstStyle/>
          <a:p>
            <a:r>
              <a:rPr lang="ru-RU" sz="2000" b="1" i="1" dirty="0" smtClean="0"/>
              <a:t>           </a:t>
            </a:r>
            <a:r>
              <a:rPr lang="ru-RU" sz="2400" b="1" i="1" u="sng" dirty="0" smtClean="0"/>
              <a:t>Психологічні рекомендації щодо поведінки співробітників екстремального профілю діяльності з постраждалим населенням.</a:t>
            </a:r>
          </a:p>
          <a:p>
            <a:endParaRPr lang="ru-RU" sz="2000" i="1" dirty="0" smtClean="0"/>
          </a:p>
          <a:p>
            <a:r>
              <a:rPr lang="ru-RU" sz="2000" i="1" dirty="0" smtClean="0"/>
              <a:t>1. Якщо Ви перебуваєте поруч із людиною, яка одержала психічну травму в результаті впливу екстремальних факторів (при терористичному акті, аварії, втраті близьких, трагічній звістці) не втрачайте самовладання!</a:t>
            </a:r>
          </a:p>
          <a:p>
            <a:endParaRPr lang="ru-RU" sz="2000" i="1" dirty="0" smtClean="0"/>
          </a:p>
          <a:p>
            <a:r>
              <a:rPr lang="ru-RU" sz="2000" i="1" dirty="0" smtClean="0"/>
              <a:t>2. Поведінка постраждалого не повинна Вас лякати, дратувати або дивувати. Його стан, вчинки, емоції – це нормальна реакція на ненормальні обставини. Подбайте про свою психологічну безпеку.</a:t>
            </a:r>
          </a:p>
          <a:p>
            <a:endParaRPr lang="ru-RU" sz="2000" i="1" dirty="0" smtClean="0"/>
          </a:p>
          <a:p>
            <a:r>
              <a:rPr lang="ru-RU" sz="2000" i="1" dirty="0" smtClean="0"/>
              <a:t>3. Не надавайте психологічну допомогу в тому випадку, якщо Ви цього не хочете (неприємно або інші причини). Знайдіть того, хто може це зробити. Дотримуйтеся принципу «Не нашкодь»!</a:t>
            </a:r>
          </a:p>
          <a:p>
            <a:endParaRPr lang="ru-RU" sz="2000" i="1" dirty="0" smtClean="0"/>
          </a:p>
          <a:p>
            <a:r>
              <a:rPr lang="ru-RU" sz="2000" i="1" dirty="0" smtClean="0"/>
              <a:t>4. Не робіть того, у користі чого Ви не впевнені.У таких випадках обмежтеся співчуттям і якнайшвидше зверніться по допомогу до фахівця (психотерапевта, психіатра, психолога).</a:t>
            </a:r>
          </a:p>
          <a:p>
            <a:endParaRPr lang="uk-UA" sz="2000" i="1" dirty="0" smtClean="0"/>
          </a:p>
        </p:txBody>
      </p:sp>
    </p:spTree>
  </p:cSld>
  <p:clrMapOvr>
    <a:masterClrMapping/>
  </p:clrMapOvr>
  <p:transition spd="med">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2132856"/>
          </a:xfrm>
        </p:spPr>
        <p:txBody>
          <a:bodyPr>
            <a:normAutofit/>
          </a:bodyPr>
          <a:lstStyle/>
          <a:p>
            <a:r>
              <a:rPr lang="uk-UA" sz="3200" i="1" dirty="0">
                <a:solidFill>
                  <a:schemeClr val="tx1">
                    <a:lumMod val="95000"/>
                  </a:schemeClr>
                </a:solidFill>
                <a:latin typeface="+mn-lt"/>
              </a:rPr>
              <a:t/>
            </a:r>
            <a:br>
              <a:rPr lang="uk-UA" sz="3200" i="1" dirty="0">
                <a:solidFill>
                  <a:schemeClr val="tx1">
                    <a:lumMod val="95000"/>
                  </a:schemeClr>
                </a:solidFill>
                <a:latin typeface="+mn-lt"/>
              </a:rPr>
            </a:br>
            <a:endParaRPr lang="ru-RU" sz="3200" i="1" dirty="0">
              <a:solidFill>
                <a:schemeClr val="tx1">
                  <a:lumMod val="95000"/>
                </a:schemeClr>
              </a:solidFill>
              <a:latin typeface="+mn-lt"/>
            </a:endParaRPr>
          </a:p>
        </p:txBody>
      </p:sp>
      <p:sp>
        <p:nvSpPr>
          <p:cNvPr id="3" name="Прямоугольник 2"/>
          <p:cNvSpPr/>
          <p:nvPr/>
        </p:nvSpPr>
        <p:spPr>
          <a:xfrm>
            <a:off x="179512" y="188640"/>
            <a:ext cx="8784976" cy="5386090"/>
          </a:xfrm>
          <a:prstGeom prst="rect">
            <a:avLst/>
          </a:prstGeom>
        </p:spPr>
        <p:txBody>
          <a:bodyPr wrap="square">
            <a:spAutoFit/>
          </a:bodyPr>
          <a:lstStyle/>
          <a:p>
            <a:pPr algn="ctr"/>
            <a:r>
              <a:rPr lang="uk-UA" sz="2800" b="1" i="1" dirty="0" smtClean="0"/>
              <a:t>План</a:t>
            </a:r>
            <a:endParaRPr lang="uk-UA" sz="2800" b="1" i="1" dirty="0"/>
          </a:p>
          <a:p>
            <a:endParaRPr lang="uk-UA" sz="2800" dirty="0"/>
          </a:p>
          <a:p>
            <a:endParaRPr lang="ru-RU" sz="2400" i="1" dirty="0" smtClean="0"/>
          </a:p>
          <a:p>
            <a:r>
              <a:rPr lang="ru-RU" sz="2400" i="1" dirty="0" smtClean="0"/>
              <a:t>1</a:t>
            </a:r>
            <a:r>
              <a:rPr lang="uk-UA" sz="2400" i="1" dirty="0" smtClean="0"/>
              <a:t>. </a:t>
            </a:r>
            <a:r>
              <a:rPr lang="ru-RU" sz="2400" i="1" dirty="0" smtClean="0"/>
              <a:t>Визначення </a:t>
            </a:r>
            <a:r>
              <a:rPr lang="ru-RU" sz="2400" i="1" dirty="0"/>
              <a:t>та характеристики екстремальної ситуації.</a:t>
            </a:r>
          </a:p>
          <a:p>
            <a:endParaRPr lang="uk-UA" sz="2400" i="1" dirty="0" smtClean="0"/>
          </a:p>
          <a:p>
            <a:r>
              <a:rPr lang="uk-UA" sz="2400" i="1" dirty="0" smtClean="0"/>
              <a:t>2. Екстремальність </a:t>
            </a:r>
            <a:r>
              <a:rPr lang="uk-UA" sz="2400" i="1" dirty="0"/>
              <a:t>і стрес.</a:t>
            </a:r>
          </a:p>
          <a:p>
            <a:endParaRPr lang="ru-RU" sz="2400" i="1" dirty="0" smtClean="0"/>
          </a:p>
          <a:p>
            <a:r>
              <a:rPr lang="ru-RU" sz="2400" i="1" dirty="0" smtClean="0"/>
              <a:t>3. Визначення </a:t>
            </a:r>
            <a:r>
              <a:rPr lang="ru-RU" sz="2400" i="1" dirty="0"/>
              <a:t>та класифікація надзвичайних ситуацій.</a:t>
            </a:r>
          </a:p>
          <a:p>
            <a:endParaRPr lang="ru-RU" sz="2400" i="1" dirty="0" smtClean="0"/>
          </a:p>
          <a:p>
            <a:r>
              <a:rPr lang="ru-RU" sz="2400" i="1" dirty="0" smtClean="0"/>
              <a:t>4. Адаптивність </a:t>
            </a:r>
            <a:r>
              <a:rPr lang="ru-RU" sz="2400" i="1" dirty="0"/>
              <a:t>як умова збереження </a:t>
            </a:r>
            <a:r>
              <a:rPr lang="ru-RU" sz="2400" i="1" dirty="0" smtClean="0"/>
              <a:t>цілісності </a:t>
            </a:r>
            <a:r>
              <a:rPr lang="ru-RU" sz="2400" i="1" dirty="0"/>
              <a:t>особистості в екстремальних і кризових ситуаціях.</a:t>
            </a:r>
          </a:p>
          <a:p>
            <a:endParaRPr lang="ru-RU" sz="2400" i="1" dirty="0" smtClean="0"/>
          </a:p>
          <a:p>
            <a:r>
              <a:rPr lang="ru-RU" sz="2400" i="1" dirty="0" smtClean="0"/>
              <a:t>5. Принципи </a:t>
            </a:r>
            <a:r>
              <a:rPr lang="ru-RU" sz="2400" i="1" dirty="0"/>
              <a:t>та специфіка діяльності психолога в екстремальних і надзвичайних ситуаціях.</a:t>
            </a:r>
          </a:p>
        </p:txBody>
      </p:sp>
    </p:spTree>
    <p:extLst>
      <p:ext uri="{BB962C8B-B14F-4D97-AF65-F5344CB8AC3E}">
        <p14:creationId xmlns:p14="http://schemas.microsoft.com/office/powerpoint/2010/main" xmlns="" val="1095709282"/>
      </p:ext>
    </p:extLst>
  </p:cSld>
  <p:clrMapOvr>
    <a:masterClrMapping/>
  </p:clrMapOvr>
  <p:transition spd="med">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617196"/>
          </a:xfrm>
          <a:prstGeom prst="rect">
            <a:avLst/>
          </a:prstGeom>
        </p:spPr>
        <p:txBody>
          <a:bodyPr wrap="square">
            <a:spAutoFit/>
          </a:bodyPr>
          <a:lstStyle/>
          <a:p>
            <a:r>
              <a:rPr lang="uk-UA" sz="2400" b="1" i="1" dirty="0" smtClean="0"/>
              <a:t>			Алгоритм перших дій</a:t>
            </a:r>
            <a:r>
              <a:rPr lang="uk-UA" sz="1600" b="1" i="1" dirty="0" smtClean="0"/>
              <a:t>:</a:t>
            </a:r>
          </a:p>
          <a:p>
            <a:r>
              <a:rPr lang="ru-RU" sz="1600" b="1" i="1" u="sng" dirty="0" smtClean="0"/>
              <a:t>  </a:t>
            </a:r>
          </a:p>
          <a:p>
            <a:endParaRPr lang="ru-RU" sz="1600" dirty="0" smtClean="0"/>
          </a:p>
          <a:p>
            <a:r>
              <a:rPr lang="ru-RU" sz="1600" dirty="0" smtClean="0"/>
              <a:t> 	Оглянути місце події та з</a:t>
            </a:r>
            <a:r>
              <a:rPr lang="en-US" sz="1600" dirty="0" smtClean="0"/>
              <a:t>’</a:t>
            </a:r>
            <a:r>
              <a:rPr lang="ru-RU" sz="1600" dirty="0" smtClean="0"/>
              <a:t>ясувати, що може загрожувати </a:t>
            </a:r>
            <a:r>
              <a:rPr lang="en-US" sz="1600" dirty="0" smtClean="0"/>
              <a:t> </a:t>
            </a:r>
            <a:r>
              <a:rPr lang="ru-RU" sz="1600" dirty="0" smtClean="0"/>
              <a:t>Вам, а потім –</a:t>
            </a:r>
            <a:r>
              <a:rPr lang="uk-UA" sz="1600" dirty="0" smtClean="0"/>
              <a:t> що може загрожувати потерпілим.</a:t>
            </a:r>
          </a:p>
          <a:p>
            <a:r>
              <a:rPr lang="ru-RU" sz="1600" dirty="0" smtClean="0"/>
              <a:t>	Оглянути потерпілих і спробувати зрозуміти, чи є загроза життю постраж</a:t>
            </a:r>
            <a:r>
              <a:rPr lang="uk-UA" sz="1600" dirty="0" smtClean="0"/>
              <a:t>д</a:t>
            </a:r>
            <a:r>
              <a:rPr lang="ru-RU" sz="1600" dirty="0" smtClean="0"/>
              <a:t>алих, і якщо так, то від чого людина може загинути прямо зараз.</a:t>
            </a:r>
          </a:p>
          <a:p>
            <a:r>
              <a:rPr lang="ru-RU" sz="1600" dirty="0" smtClean="0"/>
              <a:t>	Викликати фахівців (медиків, співробітників МНС тощо)</a:t>
            </a:r>
            <a:r>
              <a:rPr lang="uk-UA" sz="1600" dirty="0" smtClean="0"/>
              <a:t>.</a:t>
            </a:r>
            <a:endParaRPr lang="ru-RU" sz="1600" dirty="0" smtClean="0"/>
          </a:p>
          <a:p>
            <a:r>
              <a:rPr lang="ru-RU" sz="1600" dirty="0" smtClean="0"/>
              <a:t>	Залишатися з потерпілим до приїзду фахівців, намагаючись зберегти або поліпшити його стан доступними методами.</a:t>
            </a:r>
          </a:p>
          <a:p>
            <a:r>
              <a:rPr lang="ru-RU" sz="1600" dirty="0" smtClean="0"/>
              <a:t>	При катастрофах, стихійних лихах, вибухах, аваріях людина не має опинитися в ізоляції.</a:t>
            </a:r>
          </a:p>
          <a:p>
            <a:r>
              <a:rPr lang="ru-RU" sz="1600" dirty="0" smtClean="0"/>
              <a:t>	Для людини, яка опинилася під уламками, будь -який зв</a:t>
            </a:r>
            <a:r>
              <a:rPr lang="en-US" sz="1600" dirty="0" smtClean="0"/>
              <a:t>’</a:t>
            </a:r>
            <a:r>
              <a:rPr lang="ru-RU" sz="1600" dirty="0" smtClean="0"/>
              <a:t>язок із зовнішнім світом є необхідним. Тому дуже важливо розмовляти з потерпілим.</a:t>
            </a:r>
          </a:p>
          <a:p>
            <a:r>
              <a:rPr lang="ru-RU" sz="1600" dirty="0" smtClean="0"/>
              <a:t>	Говорити слід голосно, повільно й чітко.</a:t>
            </a:r>
          </a:p>
          <a:p>
            <a:r>
              <a:rPr lang="ru-RU" sz="1600" b="1" i="1" dirty="0" smtClean="0"/>
              <a:t>   </a:t>
            </a:r>
            <a:endParaRPr lang="en-US" sz="1600" b="1" i="1" dirty="0" smtClean="0"/>
          </a:p>
          <a:p>
            <a:r>
              <a:rPr lang="ru-RU" sz="1600" b="1" i="1" dirty="0" smtClean="0"/>
              <a:t>Пам</a:t>
            </a:r>
            <a:r>
              <a:rPr lang="en-US" sz="1600" b="1" i="1" dirty="0" smtClean="0"/>
              <a:t>’</a:t>
            </a:r>
            <a:r>
              <a:rPr lang="ru-RU" sz="1600" b="1" i="1" dirty="0" smtClean="0"/>
              <a:t>ятайте, до надання медичної допомоги пс</a:t>
            </a:r>
            <a:r>
              <a:rPr lang="uk-UA" sz="1600" b="1" i="1" dirty="0" smtClean="0"/>
              <a:t>и</a:t>
            </a:r>
            <a:r>
              <a:rPr lang="ru-RU" sz="1600" b="1" i="1" dirty="0" smtClean="0"/>
              <a:t>хологічна підтримка необхідна, коли людина ізольована. Повідомте потерпілого про те , що допомога вже близько. Підскажіть потерпілому, як необхідно поводитися:</a:t>
            </a:r>
          </a:p>
          <a:p>
            <a:endParaRPr lang="en-US" sz="1600" dirty="0" smtClean="0"/>
          </a:p>
          <a:p>
            <a:r>
              <a:rPr lang="uk-UA" sz="1600" dirty="0" smtClean="0"/>
              <a:t>- максимальна економія сил;</a:t>
            </a:r>
          </a:p>
          <a:p>
            <a:r>
              <a:rPr lang="ru-RU" sz="1600" dirty="0" smtClean="0"/>
              <a:t>- подих повільний, неглибокий, через ніс – це дозволить заощаджувати кисень в організмі й навколишньому просторі;</a:t>
            </a:r>
          </a:p>
          <a:p>
            <a:r>
              <a:rPr lang="ru-RU" sz="1600" dirty="0" smtClean="0"/>
              <a:t>- забороніть потерпілому робити щось для самоевакуації, самозвільнення;</a:t>
            </a:r>
          </a:p>
          <a:p>
            <a:r>
              <a:rPr lang="ru-RU" sz="1600" dirty="0" smtClean="0"/>
              <a:t>- пам</a:t>
            </a:r>
            <a:r>
              <a:rPr lang="en-US" sz="1600" dirty="0" smtClean="0"/>
              <a:t>’</a:t>
            </a:r>
            <a:r>
              <a:rPr lang="ru-RU" sz="1600" dirty="0" smtClean="0"/>
              <a:t>ятайте, якщо потерпілий звільнений з небезпечного місця, у першу чергу необхідно надати медичну допомогу.</a:t>
            </a:r>
          </a:p>
        </p:txBody>
      </p:sp>
    </p:spTree>
  </p:cSld>
  <p:clrMapOvr>
    <a:masterClrMapping/>
  </p:clrMapOvr>
  <p:transition spd="med">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208912" cy="6001643"/>
          </a:xfrm>
          <a:prstGeom prst="rect">
            <a:avLst/>
          </a:prstGeom>
        </p:spPr>
        <p:txBody>
          <a:bodyPr wrap="square">
            <a:spAutoFit/>
          </a:bodyPr>
          <a:lstStyle/>
          <a:p>
            <a:r>
              <a:rPr lang="ru-RU" sz="2400" b="1" i="1" dirty="0" smtClean="0"/>
              <a:t>            </a:t>
            </a:r>
            <a:r>
              <a:rPr lang="ru-RU" sz="2400" b="1" i="1" u="sng" dirty="0" smtClean="0"/>
              <a:t>Якщо постраждала Ваша близька людина.</a:t>
            </a:r>
            <a:endParaRPr lang="uk-UA" sz="2400" b="1" i="1" u="sng" dirty="0" smtClean="0"/>
          </a:p>
          <a:p>
            <a:endParaRPr lang="ru-RU" sz="2400" i="1" dirty="0" smtClean="0"/>
          </a:p>
          <a:p>
            <a:r>
              <a:rPr lang="ru-RU" sz="2400" i="1" dirty="0" smtClean="0"/>
              <a:t>	</a:t>
            </a:r>
          </a:p>
          <a:p>
            <a:r>
              <a:rPr lang="ru-RU" sz="2400" i="1" dirty="0" smtClean="0"/>
              <a:t>	Намагайтеся створити умови для «задушевної» розмови. Це необхідно для того, щоб дати негативним почуттям, переживанням вийти назовні. Але ні в якому випадку не тисніть на людину, якщо вона проти. </a:t>
            </a:r>
          </a:p>
          <a:p>
            <a:r>
              <a:rPr lang="ru-RU" sz="2400" i="1" dirty="0" smtClean="0"/>
              <a:t>	Не відштовхуйте потерпілого, навіть, якщо він відштовхує Вас. Продовжуйте надавати  йому підтримку й виражати свою любов. </a:t>
            </a:r>
          </a:p>
          <a:p>
            <a:r>
              <a:rPr lang="ru-RU" sz="2400" i="1" dirty="0" smtClean="0"/>
              <a:t>	</a:t>
            </a:r>
            <a:r>
              <a:rPr lang="uk-UA" sz="2400" i="1" dirty="0" smtClean="0"/>
              <a:t>Прояв негативних реакцій у перший місяць після трагічної події є нормою. Якщо психологічна допомога була надана вчасно, негативні реакції слабшають. </a:t>
            </a:r>
            <a:endParaRPr lang="ru-RU" sz="2400" i="1" dirty="0" smtClean="0"/>
          </a:p>
          <a:p>
            <a:r>
              <a:rPr lang="ru-RU" sz="2400" i="1" dirty="0" smtClean="0"/>
              <a:t>	Якщо негативні реакції зберігаються далі або вперше з</a:t>
            </a:r>
            <a:r>
              <a:rPr lang="en-US" sz="2400" i="1" dirty="0" smtClean="0"/>
              <a:t>’</a:t>
            </a:r>
            <a:r>
              <a:rPr lang="ru-RU" sz="2400" i="1" dirty="0" smtClean="0"/>
              <a:t>являються тільки через півроку, можна конст</a:t>
            </a:r>
            <a:r>
              <a:rPr lang="uk-UA" sz="2400" i="1" dirty="0" smtClean="0"/>
              <a:t>а</a:t>
            </a:r>
            <a:r>
              <a:rPr lang="ru-RU" sz="2400" i="1" dirty="0" smtClean="0"/>
              <a:t>тувати наявність посттравматичного стресового розладу.</a:t>
            </a:r>
          </a:p>
        </p:txBody>
      </p:sp>
    </p:spTree>
  </p:cSld>
  <p:clrMapOvr>
    <a:masterClrMapping/>
  </p:clrMapOvr>
  <p:transition spd="med">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712968" cy="6740307"/>
          </a:xfrm>
          <a:prstGeom prst="rect">
            <a:avLst/>
          </a:prstGeom>
        </p:spPr>
        <p:txBody>
          <a:bodyPr wrap="square">
            <a:spAutoFit/>
          </a:bodyPr>
          <a:lstStyle/>
          <a:p>
            <a:r>
              <a:rPr lang="ru-RU" sz="2800" dirty="0" smtClean="0"/>
              <a:t>             </a:t>
            </a:r>
            <a:r>
              <a:rPr lang="ru-RU" sz="2800" i="1" dirty="0" smtClean="0"/>
              <a:t>Випадки, коли звернення до психологів та    психотерапевтів необхідне:</a:t>
            </a:r>
          </a:p>
          <a:p>
            <a:endParaRPr lang="ru-RU" sz="2000" dirty="0" smtClean="0"/>
          </a:p>
          <a:p>
            <a:endParaRPr lang="ru-RU" sz="2000" dirty="0" smtClean="0"/>
          </a:p>
          <a:p>
            <a:r>
              <a:rPr lang="ru-RU" sz="2000" dirty="0" smtClean="0"/>
              <a:t>-	симптоми посттравматичного синдрому продовжують проявлятися через тривалий час після психотравмуючої події та при цьому не слабшають;</a:t>
            </a:r>
          </a:p>
          <a:p>
            <a:r>
              <a:rPr lang="uk-UA" sz="2000" dirty="0" smtClean="0"/>
              <a:t>-	змінилося ставлення до роботи;</a:t>
            </a:r>
          </a:p>
          <a:p>
            <a:r>
              <a:rPr lang="ru-RU" sz="2000" dirty="0" smtClean="0"/>
              <a:t>-	тривають нічні кошмари або безсоння;</a:t>
            </a:r>
          </a:p>
          <a:p>
            <a:r>
              <a:rPr lang="uk-UA" sz="2000" dirty="0" smtClean="0"/>
              <a:t>-	важко контролювати свої почуття;</a:t>
            </a:r>
          </a:p>
          <a:p>
            <a:r>
              <a:rPr lang="uk-UA" sz="2000" dirty="0" smtClean="0"/>
              <a:t>-	бувають раптові вибухи гніву, багато що злить, дратує, немає людини, з якою можна було поділитися своїми переживаннями;</a:t>
            </a:r>
          </a:p>
          <a:p>
            <a:r>
              <a:rPr lang="ru-RU" sz="2000" dirty="0" smtClean="0"/>
              <a:t>-	стосунки в родині сильно погіршилися;</a:t>
            </a:r>
          </a:p>
          <a:p>
            <a:r>
              <a:rPr lang="ru-RU" sz="2000" dirty="0" smtClean="0"/>
              <a:t>-	стосунки з товаришами по роботі сусідами, знайомими сильно погіршилися;</a:t>
            </a:r>
          </a:p>
          <a:p>
            <a:r>
              <a:rPr lang="ru-RU" sz="2000" dirty="0" smtClean="0"/>
              <a:t>-	оточуючі говорять «Він сильно змінився»;</a:t>
            </a:r>
          </a:p>
          <a:p>
            <a:r>
              <a:rPr lang="ru-RU" sz="2000" dirty="0" smtClean="0"/>
              <a:t>-	стали частіше відбуватися нещасні випадки;</a:t>
            </a:r>
          </a:p>
          <a:p>
            <a:r>
              <a:rPr lang="uk-UA" sz="2000" dirty="0" smtClean="0"/>
              <a:t>-	з</a:t>
            </a:r>
            <a:r>
              <a:rPr lang="en-US" sz="2000" dirty="0" smtClean="0"/>
              <a:t>’</a:t>
            </a:r>
            <a:r>
              <a:rPr lang="uk-UA" sz="2000" dirty="0" smtClean="0"/>
              <a:t>явилися шкідливі звички;</a:t>
            </a:r>
          </a:p>
          <a:p>
            <a:r>
              <a:rPr lang="ru-RU" sz="2000" dirty="0" smtClean="0"/>
              <a:t>-	хочеться більше випивати, палити, приймати «заспокійливі» засоби;</a:t>
            </a:r>
          </a:p>
          <a:p>
            <a:r>
              <a:rPr lang="ru-RU" sz="2000" dirty="0" smtClean="0"/>
              <a:t>-	з</a:t>
            </a:r>
            <a:r>
              <a:rPr lang="en-US" sz="2000" dirty="0" smtClean="0"/>
              <a:t>’</a:t>
            </a:r>
            <a:r>
              <a:rPr lang="ru-RU" sz="2000" dirty="0" smtClean="0"/>
              <a:t>явилися проблеми зі здоров</a:t>
            </a:r>
            <a:r>
              <a:rPr lang="en-US" sz="2000" dirty="0" smtClean="0"/>
              <a:t>’</a:t>
            </a:r>
            <a:r>
              <a:rPr lang="ru-RU" sz="2000" dirty="0" smtClean="0"/>
              <a:t>ям, яких раніше не було.</a:t>
            </a:r>
          </a:p>
          <a:p>
            <a:endParaRPr lang="uk-UA" dirty="0" smtClean="0"/>
          </a:p>
          <a:p>
            <a:endParaRPr lang="ru-RU" dirty="0" smtClean="0"/>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466730"/>
          </a:xfrm>
        </p:spPr>
        <p:txBody>
          <a:bodyPr>
            <a:noAutofit/>
          </a:bodyPr>
          <a:lstStyle/>
          <a:p>
            <a:pPr algn="l"/>
            <a:r>
              <a:rPr lang="uk-UA" sz="2000" dirty="0" smtClean="0">
                <a:latin typeface="Times New Roman" panose="02020603050405020304" pitchFamily="18" charset="0"/>
                <a:cs typeface="Times New Roman" panose="02020603050405020304" pitchFamily="18" charset="0"/>
              </a:rPr>
              <a:t/>
            </a:r>
            <a:br>
              <a:rPr lang="uk-UA" sz="2000" dirty="0" smtClean="0">
                <a:latin typeface="Times New Roman" panose="02020603050405020304" pitchFamily="18" charset="0"/>
                <a:cs typeface="Times New Roman" panose="02020603050405020304" pitchFamily="18" charset="0"/>
              </a:rPr>
            </a:br>
            <a:r>
              <a:rPr lang="uk-UA" sz="2000" dirty="0" smtClean="0">
                <a:latin typeface="Times New Roman" panose="02020603050405020304" pitchFamily="18" charset="0"/>
                <a:cs typeface="Times New Roman" panose="02020603050405020304" pitchFamily="18" charset="0"/>
              </a:rPr>
              <a:t>	</a:t>
            </a:r>
            <a:r>
              <a:rPr lang="uk-UA" sz="2400" i="1" dirty="0" smtClean="0">
                <a:solidFill>
                  <a:schemeClr val="tx1"/>
                </a:solidFill>
                <a:effectLst/>
                <a:latin typeface="Times New Roman" panose="02020603050405020304" pitchFamily="18" charset="0"/>
                <a:cs typeface="Times New Roman" panose="02020603050405020304" pitchFamily="18" charset="0"/>
              </a:rPr>
              <a:t>Екстримальна </a:t>
            </a:r>
            <a:r>
              <a:rPr lang="uk-UA" sz="2400" i="1" dirty="0">
                <a:solidFill>
                  <a:schemeClr val="tx1"/>
                </a:solidFill>
                <a:effectLst/>
                <a:latin typeface="Times New Roman" panose="02020603050405020304" pitchFamily="18" charset="0"/>
                <a:cs typeface="Times New Roman" panose="02020603050405020304" pitchFamily="18" charset="0"/>
              </a:rPr>
              <a:t>ситуація </a:t>
            </a:r>
            <a:r>
              <a:rPr lang="ru-RU" sz="2400" i="1" dirty="0">
                <a:solidFill>
                  <a:schemeClr val="tx1"/>
                </a:solidFill>
                <a:effectLst/>
                <a:latin typeface="Times New Roman" panose="02020603050405020304" pitchFamily="18" charset="0"/>
                <a:cs typeface="Times New Roman" panose="02020603050405020304" pitchFamily="18" charset="0"/>
              </a:rPr>
              <a:t>–</a:t>
            </a:r>
            <a:r>
              <a:rPr lang="uk-UA" sz="2400" i="1" dirty="0">
                <a:solidFill>
                  <a:schemeClr val="tx1"/>
                </a:solidFill>
                <a:effectLst/>
                <a:latin typeface="Times New Roman" panose="02020603050405020304" pitchFamily="18" charset="0"/>
                <a:cs typeface="Times New Roman" panose="02020603050405020304" pitchFamily="18" charset="0"/>
              </a:rPr>
              <a:t> поняття, за допомогою якого дається інтеграційна характеристика обстановки, що радикально або </a:t>
            </a:r>
            <a:r>
              <a:rPr lang="uk-UA" sz="2400" i="1" dirty="0" smtClean="0">
                <a:solidFill>
                  <a:schemeClr val="tx1"/>
                </a:solidFill>
                <a:effectLst/>
                <a:latin typeface="Times New Roman" panose="02020603050405020304" pitchFamily="18" charset="0"/>
                <a:cs typeface="Times New Roman" panose="02020603050405020304" pitchFamily="18" charset="0"/>
              </a:rPr>
              <a:t>несподівано змінилася,пов</a:t>
            </a:r>
            <a:r>
              <a:rPr lang="en-US" sz="2400" i="1" dirty="0" smtClean="0">
                <a:solidFill>
                  <a:schemeClr val="tx1"/>
                </a:solidFill>
                <a:effectLst/>
                <a:latin typeface="Times New Roman" panose="02020603050405020304" pitchFamily="18" charset="0"/>
                <a:cs typeface="Times New Roman" panose="02020603050405020304" pitchFamily="18" charset="0"/>
              </a:rPr>
              <a:t>’</a:t>
            </a:r>
            <a:r>
              <a:rPr lang="uk-UA" sz="2400" i="1" dirty="0" smtClean="0">
                <a:solidFill>
                  <a:schemeClr val="tx1"/>
                </a:solidFill>
                <a:effectLst/>
                <a:latin typeface="Times New Roman" panose="02020603050405020304" pitchFamily="18" charset="0"/>
                <a:cs typeface="Times New Roman" panose="02020603050405020304" pitchFamily="18" charset="0"/>
              </a:rPr>
              <a:t>язаних із цим особливо несприятливих або загрозливих </a:t>
            </a:r>
            <a:r>
              <a:rPr lang="uk-UA" sz="2400" i="1" dirty="0">
                <a:solidFill>
                  <a:schemeClr val="tx1"/>
                </a:solidFill>
                <a:effectLst/>
                <a:latin typeface="Times New Roman" panose="02020603050405020304" pitchFamily="18" charset="0"/>
                <a:cs typeface="Times New Roman" panose="02020603050405020304" pitchFamily="18" charset="0"/>
              </a:rPr>
              <a:t>чинників для  життєдіяльності, а також високою проблемністю, напруженістю і ризиком в реалізації доцільної діятьності. </a:t>
            </a:r>
            <a:r>
              <a:rPr lang="uk-UA" sz="2400" i="1" dirty="0" smtClean="0">
                <a:solidFill>
                  <a:schemeClr val="tx1"/>
                </a:solidFill>
                <a:effectLst/>
                <a:latin typeface="Times New Roman" panose="02020603050405020304" pitchFamily="18" charset="0"/>
                <a:cs typeface="Times New Roman" panose="02020603050405020304" pitchFamily="18" charset="0"/>
              </a:rPr>
              <a:t/>
            </a:r>
            <a:br>
              <a:rPr lang="uk-UA" sz="2400" i="1" dirty="0" smtClean="0">
                <a:solidFill>
                  <a:schemeClr val="tx1"/>
                </a:solidFill>
                <a:effectLst/>
                <a:latin typeface="Times New Roman" panose="02020603050405020304" pitchFamily="18" charset="0"/>
                <a:cs typeface="Times New Roman" panose="02020603050405020304" pitchFamily="18" charset="0"/>
              </a:rPr>
            </a:br>
            <a:r>
              <a:rPr lang="uk-UA" sz="2400" i="1" dirty="0">
                <a:solidFill>
                  <a:schemeClr val="tx1"/>
                </a:solidFill>
                <a:effectLst/>
                <a:latin typeface="Times New Roman" panose="02020603050405020304" pitchFamily="18" charset="0"/>
                <a:cs typeface="Times New Roman" panose="02020603050405020304" pitchFamily="18" charset="0"/>
              </a:rPr>
              <a:t/>
            </a:r>
            <a:br>
              <a:rPr lang="uk-UA" sz="2400" i="1" dirty="0">
                <a:solidFill>
                  <a:schemeClr val="tx1"/>
                </a:solidFill>
                <a:effectLst/>
                <a:latin typeface="Times New Roman" panose="02020603050405020304" pitchFamily="18" charset="0"/>
                <a:cs typeface="Times New Roman" panose="02020603050405020304" pitchFamily="18" charset="0"/>
              </a:rPr>
            </a:br>
            <a:r>
              <a:rPr lang="uk-UA" sz="2400" i="1" dirty="0" smtClean="0">
                <a:solidFill>
                  <a:schemeClr val="tx1"/>
                </a:solidFill>
                <a:effectLst/>
                <a:latin typeface="Times New Roman" panose="02020603050405020304" pitchFamily="18" charset="0"/>
                <a:cs typeface="Times New Roman" panose="02020603050405020304" pitchFamily="18" charset="0"/>
              </a:rPr>
              <a:t>	Екстремальна </a:t>
            </a:r>
            <a:r>
              <a:rPr lang="uk-UA" sz="2400" i="1" dirty="0">
                <a:solidFill>
                  <a:schemeClr val="tx1"/>
                </a:solidFill>
                <a:effectLst/>
                <a:latin typeface="Times New Roman" panose="02020603050405020304" pitchFamily="18" charset="0"/>
                <a:cs typeface="Times New Roman" panose="02020603050405020304" pitchFamily="18" charset="0"/>
              </a:rPr>
              <a:t>ситуація </a:t>
            </a:r>
            <a:r>
              <a:rPr lang="ru-RU" sz="2400" i="1" dirty="0">
                <a:solidFill>
                  <a:schemeClr val="tx1"/>
                </a:solidFill>
                <a:effectLst/>
                <a:latin typeface="Times New Roman" panose="02020603050405020304" pitchFamily="18" charset="0"/>
                <a:cs typeface="Times New Roman" panose="02020603050405020304" pitchFamily="18" charset="0"/>
              </a:rPr>
              <a:t>–</a:t>
            </a:r>
            <a:r>
              <a:rPr lang="uk-UA" sz="2400" i="1" dirty="0">
                <a:solidFill>
                  <a:schemeClr val="tx1"/>
                </a:solidFill>
                <a:effectLst/>
                <a:latin typeface="Times New Roman" panose="02020603050405020304" pitchFamily="18" charset="0"/>
                <a:cs typeface="Times New Roman" panose="02020603050405020304" pitchFamily="18" charset="0"/>
              </a:rPr>
              <a:t> це стан життєдіяльності </a:t>
            </a:r>
            <a:r>
              <a:rPr lang="uk-UA" sz="2400" i="1" dirty="0" smtClean="0">
                <a:solidFill>
                  <a:schemeClr val="tx1"/>
                </a:solidFill>
                <a:effectLst/>
                <a:latin typeface="Times New Roman" panose="02020603050405020304" pitchFamily="18" charset="0"/>
                <a:cs typeface="Times New Roman" panose="02020603050405020304" pitchFamily="18" charset="0"/>
              </a:rPr>
              <a:t>людини,суб</a:t>
            </a:r>
            <a:r>
              <a:rPr lang="en-US" sz="2400" i="1" dirty="0" smtClean="0">
                <a:solidFill>
                  <a:schemeClr val="tx1"/>
                </a:solidFill>
                <a:effectLst/>
                <a:latin typeface="Times New Roman" panose="02020603050405020304" pitchFamily="18" charset="0"/>
                <a:cs typeface="Times New Roman" panose="02020603050405020304" pitchFamily="18" charset="0"/>
              </a:rPr>
              <a:t>’</a:t>
            </a:r>
            <a:r>
              <a:rPr lang="uk-UA" sz="2400" i="1" dirty="0" smtClean="0">
                <a:solidFill>
                  <a:schemeClr val="tx1"/>
                </a:solidFill>
                <a:effectLst/>
                <a:latin typeface="Times New Roman" panose="02020603050405020304" pitchFamily="18" charset="0"/>
                <a:cs typeface="Times New Roman" panose="02020603050405020304" pitchFamily="18" charset="0"/>
              </a:rPr>
              <a:t>єктивно </a:t>
            </a:r>
            <a:r>
              <a:rPr lang="uk-UA" sz="2400" i="1" dirty="0">
                <a:solidFill>
                  <a:schemeClr val="tx1"/>
                </a:solidFill>
                <a:effectLst/>
                <a:latin typeface="Times New Roman" panose="02020603050405020304" pitchFamily="18" charset="0"/>
                <a:cs typeface="Times New Roman" panose="02020603050405020304" pitchFamily="18" charset="0"/>
              </a:rPr>
              <a:t>усвідомлюваний нею як такий, що загрожує її фізичному та психічному, </a:t>
            </a:r>
            <a:r>
              <a:rPr lang="uk-UA" sz="2400" i="1" dirty="0" smtClean="0">
                <a:solidFill>
                  <a:schemeClr val="tx1"/>
                </a:solidFill>
                <a:effectLst/>
                <a:latin typeface="Times New Roman" panose="02020603050405020304" pitchFamily="18" charset="0"/>
                <a:cs typeface="Times New Roman" panose="02020603050405020304" pitchFamily="18" charset="0"/>
              </a:rPr>
              <a:t>здоров</a:t>
            </a:r>
            <a:r>
              <a:rPr lang="en-US" sz="2400" i="1" dirty="0" smtClean="0">
                <a:solidFill>
                  <a:schemeClr val="tx1"/>
                </a:solidFill>
                <a:effectLst/>
                <a:latin typeface="Times New Roman" panose="02020603050405020304" pitchFamily="18" charset="0"/>
                <a:cs typeface="Times New Roman" panose="02020603050405020304" pitchFamily="18" charset="0"/>
              </a:rPr>
              <a:t>’</a:t>
            </a:r>
            <a:r>
              <a:rPr lang="uk-UA" sz="2400" i="1" dirty="0" smtClean="0">
                <a:solidFill>
                  <a:schemeClr val="tx1"/>
                </a:solidFill>
                <a:effectLst/>
                <a:latin typeface="Times New Roman" panose="02020603050405020304" pitchFamily="18" charset="0"/>
                <a:cs typeface="Times New Roman" panose="02020603050405020304" pitchFamily="18" charset="0"/>
              </a:rPr>
              <a:t>ю </a:t>
            </a:r>
            <a:r>
              <a:rPr lang="uk-UA" sz="2400" i="1" dirty="0">
                <a:solidFill>
                  <a:schemeClr val="tx1"/>
                </a:solidFill>
                <a:effectLst/>
                <a:latin typeface="Times New Roman" panose="02020603050405020304" pitchFamily="18" charset="0"/>
                <a:cs typeface="Times New Roman" panose="02020603050405020304" pitchFamily="18" charset="0"/>
              </a:rPr>
              <a:t>, викликає психічне напруження.  </a:t>
            </a:r>
            <a:br>
              <a:rPr lang="uk-UA" sz="2400" i="1" dirty="0">
                <a:solidFill>
                  <a:schemeClr val="tx1"/>
                </a:solidFill>
                <a:effectLst/>
                <a:latin typeface="Times New Roman" panose="02020603050405020304" pitchFamily="18" charset="0"/>
                <a:cs typeface="Times New Roman" panose="02020603050405020304" pitchFamily="18" charset="0"/>
              </a:rPr>
            </a:br>
            <a:r>
              <a:rPr lang="uk-UA" sz="2400" i="1" dirty="0">
                <a:solidFill>
                  <a:schemeClr val="tx1"/>
                </a:solidFill>
                <a:effectLst/>
                <a:latin typeface="Times New Roman" panose="02020603050405020304" pitchFamily="18" charset="0"/>
                <a:cs typeface="Times New Roman" panose="02020603050405020304" pitchFamily="18" charset="0"/>
              </a:rPr>
              <a:t/>
            </a:r>
            <a:br>
              <a:rPr lang="uk-UA" sz="2400" i="1" dirty="0">
                <a:solidFill>
                  <a:schemeClr val="tx1"/>
                </a:solidFill>
                <a:effectLst/>
                <a:latin typeface="Times New Roman" panose="02020603050405020304" pitchFamily="18" charset="0"/>
                <a:cs typeface="Times New Roman" panose="02020603050405020304" pitchFamily="18" charset="0"/>
              </a:rPr>
            </a:br>
            <a:r>
              <a:rPr lang="uk-UA" sz="2400" i="1" dirty="0">
                <a:solidFill>
                  <a:schemeClr val="tx1"/>
                </a:solidFill>
                <a:effectLst/>
                <a:latin typeface="Times New Roman" panose="02020603050405020304" pitchFamily="18" charset="0"/>
                <a:cs typeface="Times New Roman" panose="02020603050405020304" pitchFamily="18" charset="0"/>
              </a:rPr>
              <a:t>	</a:t>
            </a:r>
            <a:r>
              <a:rPr lang="uk-UA" sz="2400" i="1" dirty="0" smtClean="0">
                <a:solidFill>
                  <a:schemeClr val="tx1"/>
                </a:solidFill>
                <a:effectLst/>
                <a:latin typeface="Times New Roman" panose="02020603050405020304" pitchFamily="18" charset="0"/>
                <a:cs typeface="Times New Roman" panose="02020603050405020304" pitchFamily="18" charset="0"/>
              </a:rPr>
              <a:t>Термін </a:t>
            </a:r>
            <a:r>
              <a:rPr lang="uk-UA" sz="2400" i="1" dirty="0">
                <a:solidFill>
                  <a:schemeClr val="tx1"/>
                </a:solidFill>
                <a:effectLst/>
                <a:latin typeface="Times New Roman" panose="02020603050405020304" pitchFamily="18" charset="0"/>
                <a:cs typeface="Times New Roman" panose="02020603050405020304" pitchFamily="18" charset="0"/>
              </a:rPr>
              <a:t>«екстрімальність» вказує на граничні стани в існуванні речей. «Екстремальні умови» визначаються як граничні, крайні значення </a:t>
            </a:r>
            <a:r>
              <a:rPr lang="uk-UA" sz="2400" i="1" dirty="0" smtClean="0">
                <a:solidFill>
                  <a:schemeClr val="tx1"/>
                </a:solidFill>
                <a:effectLst/>
                <a:latin typeface="Times New Roman" panose="02020603050405020304" pitchFamily="18" charset="0"/>
                <a:cs typeface="Times New Roman" panose="02020603050405020304" pitchFamily="18" charset="0"/>
              </a:rPr>
              <a:t>тих </a:t>
            </a:r>
            <a:r>
              <a:rPr lang="uk-UA" sz="2400" i="1" dirty="0">
                <a:solidFill>
                  <a:schemeClr val="tx1"/>
                </a:solidFill>
                <a:effectLst/>
                <a:latin typeface="Times New Roman" panose="02020603050405020304" pitchFamily="18" charset="0"/>
                <a:cs typeface="Times New Roman" panose="02020603050405020304" pitchFamily="18" charset="0"/>
              </a:rPr>
              <a:t>елементів ситуації, які в середніх своїх значеннях служать оптимальним робочим фоном або, принаймні, не відчуваються як джерело дискомфорту.</a:t>
            </a:r>
            <a:br>
              <a:rPr lang="uk-UA" sz="2400" i="1" dirty="0">
                <a:solidFill>
                  <a:schemeClr val="tx1"/>
                </a:solidFill>
                <a:effectLst/>
                <a:latin typeface="Times New Roman" panose="02020603050405020304" pitchFamily="18" charset="0"/>
                <a:cs typeface="Times New Roman" panose="02020603050405020304" pitchFamily="18" charset="0"/>
              </a:rPr>
            </a:br>
            <a:endParaRPr lang="ru-RU" sz="2400" i="1"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120974"/>
      </p:ext>
    </p:extLst>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669360"/>
          </a:xfrm>
        </p:spPr>
        <p:txBody>
          <a:bodyPr>
            <a:normAutofit/>
          </a:bodyPr>
          <a:lstStyle/>
          <a:p>
            <a:pPr algn="l"/>
            <a:r>
              <a:rPr lang="en-US" sz="2400" i="1" dirty="0" smtClean="0">
                <a:solidFill>
                  <a:schemeClr val="tx1"/>
                </a:solidFill>
                <a:effectLst/>
                <a:latin typeface="+mn-lt"/>
              </a:rPr>
              <a:t>            </a:t>
            </a:r>
            <a:r>
              <a:rPr lang="ru-RU" sz="2400" i="1" dirty="0" smtClean="0">
                <a:solidFill>
                  <a:schemeClr val="tx1"/>
                </a:solidFill>
                <a:effectLst/>
                <a:latin typeface="+mn-lt"/>
              </a:rPr>
              <a:t>За </a:t>
            </a:r>
            <a:r>
              <a:rPr lang="ru-RU" sz="2400" i="1" dirty="0">
                <a:solidFill>
                  <a:schemeClr val="tx1"/>
                </a:solidFill>
                <a:effectLst/>
                <a:latin typeface="+mn-lt"/>
              </a:rPr>
              <a:t>ступенем </a:t>
            </a:r>
            <a:r>
              <a:rPr lang="ru-RU" sz="2400" i="1" dirty="0" smtClean="0">
                <a:solidFill>
                  <a:schemeClr val="tx1"/>
                </a:solidFill>
                <a:effectLst/>
                <a:latin typeface="+mn-lt"/>
              </a:rPr>
              <a:t>екстремальності </a:t>
            </a:r>
            <a:r>
              <a:rPr lang="en-US" sz="2400" i="1" dirty="0" smtClean="0">
                <a:solidFill>
                  <a:schemeClr val="tx1"/>
                </a:solidFill>
                <a:effectLst/>
                <a:latin typeface="+mn-lt"/>
              </a:rPr>
              <a:t> </a:t>
            </a:r>
            <a:r>
              <a:rPr lang="uk-UA" sz="2400" i="1" dirty="0" smtClean="0">
                <a:solidFill>
                  <a:schemeClr val="tx1"/>
                </a:solidFill>
                <a:effectLst/>
                <a:latin typeface="+mn-lt"/>
              </a:rPr>
              <a:t>О.М. Столяренко                                                       </a:t>
            </a:r>
            <a:r>
              <a:rPr lang="ru-RU" sz="2400" i="1" dirty="0" smtClean="0">
                <a:solidFill>
                  <a:schemeClr val="tx1"/>
                </a:solidFill>
                <a:effectLst/>
                <a:latin typeface="+mn-lt"/>
              </a:rPr>
              <a:t>розрізняє </a:t>
            </a:r>
            <a:r>
              <a:rPr lang="ru-RU" sz="2400" i="1" dirty="0">
                <a:solidFill>
                  <a:schemeClr val="tx1"/>
                </a:solidFill>
                <a:effectLst/>
                <a:latin typeface="+mn-lt"/>
              </a:rPr>
              <a:t>такі </a:t>
            </a:r>
            <a:r>
              <a:rPr lang="ru-RU" sz="2400" i="1" dirty="0" smtClean="0">
                <a:solidFill>
                  <a:schemeClr val="tx1"/>
                </a:solidFill>
                <a:effectLst/>
                <a:latin typeface="+mn-lt"/>
              </a:rPr>
              <a:t>ситуації</a:t>
            </a:r>
            <a:r>
              <a:rPr lang="ru-RU" sz="2400" i="1" dirty="0">
                <a:solidFill>
                  <a:schemeClr val="tx1"/>
                </a:solidFill>
                <a:effectLst/>
                <a:latin typeface="+mn-lt"/>
              </a:rPr>
              <a:t>:</a:t>
            </a:r>
            <a:br>
              <a:rPr lang="ru-RU" sz="2400" i="1" dirty="0">
                <a:solidFill>
                  <a:schemeClr val="tx1"/>
                </a:solidFill>
                <a:effectLst/>
                <a:latin typeface="+mn-lt"/>
              </a:rPr>
            </a:br>
            <a:r>
              <a:rPr lang="uk-UA" sz="2400" i="1" dirty="0">
                <a:solidFill>
                  <a:schemeClr val="tx1"/>
                </a:solidFill>
                <a:effectLst/>
                <a:latin typeface="+mn-lt"/>
              </a:rPr>
              <a:t/>
            </a:r>
            <a:br>
              <a:rPr lang="uk-UA" sz="2400" i="1" dirty="0">
                <a:solidFill>
                  <a:schemeClr val="tx1"/>
                </a:solidFill>
                <a:effectLst/>
                <a:latin typeface="+mn-lt"/>
              </a:rPr>
            </a:br>
            <a:r>
              <a:rPr lang="uk-UA" sz="2400" i="1" dirty="0" smtClean="0">
                <a:solidFill>
                  <a:schemeClr val="tx1"/>
                </a:solidFill>
                <a:effectLst/>
                <a:latin typeface="+mn-lt"/>
              </a:rPr>
              <a:t>- </a:t>
            </a:r>
            <a:r>
              <a:rPr lang="uk-UA" sz="2000" i="1" dirty="0" smtClean="0">
                <a:solidFill>
                  <a:schemeClr val="tx1"/>
                </a:solidFill>
                <a:effectLst/>
                <a:latin typeface="+mn-lt"/>
              </a:rPr>
              <a:t>нормальні </a:t>
            </a:r>
            <a:r>
              <a:rPr lang="ru-RU" sz="2000" i="1" dirty="0">
                <a:solidFill>
                  <a:schemeClr val="tx1"/>
                </a:solidFill>
                <a:effectLst/>
                <a:latin typeface="+mn-lt"/>
              </a:rPr>
              <a:t>– буденні, такі, що не представляють особливих труднощів для людини, не містять незвичайних небезпек, потребують звичайної активності й звершуються, як правило, благополучним результатом. По суті, у таких ситуацій немає ознак екстремальності й вони не відносяться до екстремальних;</a:t>
            </a:r>
            <a:br>
              <a:rPr lang="ru-RU" sz="2000" i="1" dirty="0">
                <a:solidFill>
                  <a:schemeClr val="tx1"/>
                </a:solidFill>
                <a:effectLst/>
                <a:latin typeface="+mn-lt"/>
              </a:rPr>
            </a:br>
            <a:r>
              <a:rPr lang="ru-RU" sz="2000" i="1" dirty="0" smtClean="0">
                <a:solidFill>
                  <a:schemeClr val="tx1"/>
                </a:solidFill>
                <a:effectLst/>
                <a:latin typeface="+mn-lt"/>
              </a:rPr>
              <a:t/>
            </a:r>
            <a:br>
              <a:rPr lang="ru-RU" sz="2000" i="1" dirty="0" smtClean="0">
                <a:solidFill>
                  <a:schemeClr val="tx1"/>
                </a:solidFill>
                <a:effectLst/>
                <a:latin typeface="+mn-lt"/>
              </a:rPr>
            </a:br>
            <a:r>
              <a:rPr lang="uk-UA" sz="2000" i="1" dirty="0" smtClean="0">
                <a:solidFill>
                  <a:schemeClr val="tx1"/>
                </a:solidFill>
                <a:effectLst/>
                <a:latin typeface="+mn-lt"/>
              </a:rPr>
              <a:t>- параекстремальні </a:t>
            </a:r>
            <a:r>
              <a:rPr lang="ru-RU" sz="2000" i="1" dirty="0">
                <a:solidFill>
                  <a:schemeClr val="tx1"/>
                </a:solidFill>
                <a:effectLst/>
                <a:latin typeface="+mn-lt"/>
              </a:rPr>
              <a:t>– близькі до екстремальних ситуацій, здатні привести до невдач, викликати в людини сильну внутрішню напругу;</a:t>
            </a:r>
            <a:br>
              <a:rPr lang="ru-RU" sz="2000" i="1" dirty="0">
                <a:solidFill>
                  <a:schemeClr val="tx1"/>
                </a:solidFill>
                <a:effectLst/>
                <a:latin typeface="+mn-lt"/>
              </a:rPr>
            </a:br>
            <a:r>
              <a:rPr lang="ru-RU" sz="2000" i="1" dirty="0" smtClean="0">
                <a:solidFill>
                  <a:schemeClr val="tx1"/>
                </a:solidFill>
                <a:effectLst/>
                <a:latin typeface="+mn-lt"/>
              </a:rPr>
              <a:t/>
            </a:r>
            <a:br>
              <a:rPr lang="ru-RU" sz="2000" i="1" dirty="0" smtClean="0">
                <a:solidFill>
                  <a:schemeClr val="tx1"/>
                </a:solidFill>
                <a:effectLst/>
                <a:latin typeface="+mn-lt"/>
              </a:rPr>
            </a:br>
            <a:r>
              <a:rPr lang="uk-UA" sz="2000" i="1" dirty="0" smtClean="0">
                <a:solidFill>
                  <a:schemeClr val="tx1"/>
                </a:solidFill>
                <a:effectLst/>
                <a:latin typeface="+mn-lt"/>
              </a:rPr>
              <a:t>- екстремальні </a:t>
            </a:r>
            <a:r>
              <a:rPr lang="ru-RU" sz="2000" i="1" dirty="0">
                <a:solidFill>
                  <a:schemeClr val="tx1"/>
                </a:solidFill>
                <a:effectLst/>
                <a:latin typeface="+mn-lt"/>
              </a:rPr>
              <a:t>–</a:t>
            </a:r>
            <a:r>
              <a:rPr lang="uk-UA" sz="2000" i="1" dirty="0">
                <a:solidFill>
                  <a:schemeClr val="tx1"/>
                </a:solidFill>
                <a:effectLst/>
                <a:latin typeface="+mn-lt"/>
              </a:rPr>
              <a:t> </a:t>
            </a:r>
            <a:r>
              <a:rPr lang="uk-UA" sz="2000" i="1" dirty="0" smtClean="0">
                <a:solidFill>
                  <a:schemeClr val="tx1"/>
                </a:solidFill>
                <a:effectLst/>
                <a:latin typeface="+mn-lt"/>
              </a:rPr>
              <a:t>ситуації</a:t>
            </a:r>
            <a:r>
              <a:rPr lang="uk-UA" sz="2000" i="1" dirty="0">
                <a:solidFill>
                  <a:schemeClr val="tx1"/>
                </a:solidFill>
                <a:effectLst/>
                <a:latin typeface="+mn-lt"/>
              </a:rPr>
              <a:t>, що характеризуються граничною або близькою до </a:t>
            </a:r>
            <a:r>
              <a:rPr lang="uk-UA" sz="2000" i="1" dirty="0" smtClean="0">
                <a:solidFill>
                  <a:schemeClr val="tx1"/>
                </a:solidFill>
                <a:effectLst/>
                <a:latin typeface="+mn-lt"/>
              </a:rPr>
              <a:t>граничної </a:t>
            </a:r>
            <a:r>
              <a:rPr lang="uk-UA" sz="2000" i="1" dirty="0">
                <a:solidFill>
                  <a:schemeClr val="tx1"/>
                </a:solidFill>
                <a:effectLst/>
                <a:latin typeface="+mn-lt"/>
              </a:rPr>
              <a:t>внутрішньою напругою та перенапруженням, які переживає людина. Вірогідність зниження успіху, зриву дій, поява небажаних наслідків тут дуже велика;</a:t>
            </a:r>
            <a:br>
              <a:rPr lang="uk-UA" sz="2000" i="1" dirty="0">
                <a:solidFill>
                  <a:schemeClr val="tx1"/>
                </a:solidFill>
                <a:effectLst/>
                <a:latin typeface="+mn-lt"/>
              </a:rPr>
            </a:br>
            <a:r>
              <a:rPr lang="uk-UA" sz="2000" i="1" dirty="0" smtClean="0">
                <a:solidFill>
                  <a:schemeClr val="tx1"/>
                </a:solidFill>
                <a:effectLst/>
                <a:latin typeface="+mn-lt"/>
              </a:rPr>
              <a:t/>
            </a:r>
            <a:br>
              <a:rPr lang="uk-UA" sz="2000" i="1" dirty="0" smtClean="0">
                <a:solidFill>
                  <a:schemeClr val="tx1"/>
                </a:solidFill>
                <a:effectLst/>
                <a:latin typeface="+mn-lt"/>
              </a:rPr>
            </a:br>
            <a:r>
              <a:rPr lang="uk-UA" sz="2000" i="1" dirty="0" smtClean="0">
                <a:solidFill>
                  <a:schemeClr val="tx1"/>
                </a:solidFill>
                <a:effectLst/>
                <a:latin typeface="+mn-lt"/>
              </a:rPr>
              <a:t>- гіперекстремальні </a:t>
            </a:r>
            <a:r>
              <a:rPr lang="ru-RU" sz="2000" i="1" dirty="0">
                <a:solidFill>
                  <a:schemeClr val="tx1"/>
                </a:solidFill>
                <a:effectLst/>
                <a:latin typeface="+mn-lt"/>
              </a:rPr>
              <a:t>–</a:t>
            </a:r>
            <a:r>
              <a:rPr lang="uk-UA" sz="2000" i="1" dirty="0">
                <a:solidFill>
                  <a:schemeClr val="tx1"/>
                </a:solidFill>
                <a:effectLst/>
                <a:latin typeface="+mn-lt"/>
              </a:rPr>
              <a:t> такі, що викликають </a:t>
            </a:r>
            <a:r>
              <a:rPr lang="uk-UA" sz="2000" i="1" dirty="0" smtClean="0">
                <a:solidFill>
                  <a:schemeClr val="tx1"/>
                </a:solidFill>
                <a:effectLst/>
                <a:latin typeface="+mn-lt"/>
              </a:rPr>
              <a:t>внутрішні </a:t>
            </a:r>
            <a:r>
              <a:rPr lang="uk-UA" sz="2000" i="1" dirty="0">
                <a:solidFill>
                  <a:schemeClr val="tx1"/>
                </a:solidFill>
                <a:effectLst/>
                <a:latin typeface="+mn-lt"/>
              </a:rPr>
              <a:t>навантаження, які перевищують можливості людини, руйнують ії </a:t>
            </a:r>
            <a:r>
              <a:rPr lang="uk-UA" sz="2000" i="1" dirty="0" smtClean="0">
                <a:solidFill>
                  <a:schemeClr val="tx1"/>
                </a:solidFill>
                <a:effectLst/>
                <a:latin typeface="+mn-lt"/>
              </a:rPr>
              <a:t>звичайну поведінку </a:t>
            </a:r>
            <a:r>
              <a:rPr lang="uk-UA" sz="2000" i="1" dirty="0">
                <a:solidFill>
                  <a:schemeClr val="tx1"/>
                </a:solidFill>
                <a:effectLst/>
                <a:latin typeface="+mn-lt"/>
              </a:rPr>
              <a:t>та дії, приводять до небезпечних наслідків.</a:t>
            </a:r>
          </a:p>
        </p:txBody>
      </p:sp>
    </p:spTree>
    <p:extLst>
      <p:ext uri="{BB962C8B-B14F-4D97-AF65-F5344CB8AC3E}">
        <p14:creationId xmlns:p14="http://schemas.microsoft.com/office/powerpoint/2010/main" xmlns="" val="4195543301"/>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0"/>
            <a:ext cx="8568952" cy="6863417"/>
          </a:xfrm>
          <a:prstGeom prst="rect">
            <a:avLst/>
          </a:prstGeom>
        </p:spPr>
        <p:txBody>
          <a:bodyPr wrap="square">
            <a:spAutoFit/>
          </a:bodyPr>
          <a:lstStyle/>
          <a:p>
            <a:r>
              <a:rPr lang="ru-RU" sz="2000" b="1" i="1" dirty="0" smtClean="0"/>
              <a:t>	Екстремальна </a:t>
            </a:r>
            <a:r>
              <a:rPr lang="ru-RU" sz="2000" b="1" i="1" dirty="0"/>
              <a:t>ситуація психологічно небезпечна  </a:t>
            </a:r>
            <a:r>
              <a:rPr lang="ru-RU" sz="2000" b="1" i="1" dirty="0" smtClean="0"/>
              <a:t>для                                                       суб</a:t>
            </a:r>
            <a:r>
              <a:rPr lang="en-US" sz="2000" b="1" i="1" dirty="0" smtClean="0"/>
              <a:t>’</a:t>
            </a:r>
            <a:r>
              <a:rPr lang="ru-RU" sz="2000" b="1" i="1" dirty="0" smtClean="0"/>
              <a:t>єкта</a:t>
            </a:r>
            <a:r>
              <a:rPr lang="ru-RU" sz="2000" b="1" i="1" dirty="0"/>
              <a:t>, оскільки в </a:t>
            </a:r>
            <a:r>
              <a:rPr lang="ru-RU" sz="2000" b="1" i="1" dirty="0" smtClean="0"/>
              <a:t>ній:</a:t>
            </a:r>
          </a:p>
          <a:p>
            <a:endParaRPr lang="ru-RU" sz="2000" b="1" i="1" dirty="0"/>
          </a:p>
          <a:p>
            <a:r>
              <a:rPr lang="ru-RU" sz="2000" b="1" i="1" dirty="0" smtClean="0"/>
              <a:t> - </a:t>
            </a:r>
            <a:r>
              <a:rPr lang="ru-RU" sz="2000" b="1" i="1" dirty="0"/>
              <a:t>відбувається перевантаження психофізіологічних механізмів відображення;</a:t>
            </a:r>
          </a:p>
          <a:p>
            <a:endParaRPr lang="ru-RU" sz="2000" b="1" i="1" dirty="0" smtClean="0"/>
          </a:p>
          <a:p>
            <a:r>
              <a:rPr lang="ru-RU" sz="2000" b="1" i="1" dirty="0" smtClean="0"/>
              <a:t>- виникають </a:t>
            </a:r>
            <a:r>
              <a:rPr lang="ru-RU" sz="2000" b="1" i="1" dirty="0"/>
              <a:t>прояви психічної діяльності, що не рефлексуються;</a:t>
            </a:r>
          </a:p>
          <a:p>
            <a:endParaRPr lang="uk-UA" sz="2000" b="1" i="1" dirty="0" smtClean="0"/>
          </a:p>
          <a:p>
            <a:r>
              <a:rPr lang="uk-UA" sz="2000" b="1" i="1" dirty="0" smtClean="0"/>
              <a:t>- актуалізуються </a:t>
            </a:r>
            <a:r>
              <a:rPr lang="uk-UA" sz="2000" b="1" i="1" dirty="0"/>
              <a:t>глибинні рівні психічної організації (вітальні потреби) при їх фрустрації;</a:t>
            </a:r>
          </a:p>
          <a:p>
            <a:endParaRPr lang="uk-UA" sz="2000" b="1" i="1" dirty="0" smtClean="0"/>
          </a:p>
          <a:p>
            <a:r>
              <a:rPr lang="uk-UA" sz="2000" b="1" i="1" dirty="0" smtClean="0"/>
              <a:t>- знижується </a:t>
            </a:r>
            <a:r>
              <a:rPr lang="uk-UA" sz="2000" b="1" i="1" dirty="0"/>
              <a:t>рівень автономності особистості та її вольової регуляції;</a:t>
            </a:r>
          </a:p>
          <a:p>
            <a:endParaRPr lang="ru-RU" sz="2000" b="1" i="1" dirty="0" smtClean="0"/>
          </a:p>
          <a:p>
            <a:r>
              <a:rPr lang="ru-RU" sz="2000" b="1" i="1" dirty="0" smtClean="0"/>
              <a:t>- відбувається </a:t>
            </a:r>
            <a:r>
              <a:rPr lang="ru-RU" sz="2000" b="1" i="1" dirty="0"/>
              <a:t>дезорганізація процесів смислотворення та цілепокладання;</a:t>
            </a:r>
          </a:p>
          <a:p>
            <a:endParaRPr lang="ru-RU" sz="2000" b="1" i="1" dirty="0" smtClean="0"/>
          </a:p>
          <a:p>
            <a:r>
              <a:rPr lang="ru-RU" sz="2000" b="1" i="1" dirty="0" smtClean="0"/>
              <a:t>- формуються </a:t>
            </a:r>
            <a:r>
              <a:rPr lang="ru-RU" sz="2000" b="1" i="1" dirty="0"/>
              <a:t>«ризиковані» способи задоволення потреб (передусім потреби в безпеці);</a:t>
            </a:r>
          </a:p>
          <a:p>
            <a:endParaRPr lang="uk-UA" sz="2000" b="1" i="1" dirty="0" smtClean="0"/>
          </a:p>
          <a:p>
            <a:r>
              <a:rPr lang="uk-UA" sz="2000" b="1" i="1" dirty="0" smtClean="0"/>
              <a:t>- відбувається </a:t>
            </a:r>
            <a:r>
              <a:rPr lang="uk-UA" sz="2000" b="1" i="1" dirty="0"/>
              <a:t>дезорганізація процесів відображення;</a:t>
            </a:r>
          </a:p>
          <a:p>
            <a:endParaRPr lang="uk-UA" sz="2000" b="1" i="1" dirty="0" smtClean="0"/>
          </a:p>
          <a:p>
            <a:r>
              <a:rPr lang="uk-UA" sz="2000" b="1" i="1" dirty="0" smtClean="0"/>
              <a:t>- пригнічується </a:t>
            </a:r>
            <a:r>
              <a:rPr lang="uk-UA" sz="2000" b="1" i="1" dirty="0"/>
              <a:t>ймовірнісне прогнозування.</a:t>
            </a:r>
          </a:p>
        </p:txBody>
      </p:sp>
    </p:spTree>
    <p:extLst>
      <p:ext uri="{BB962C8B-B14F-4D97-AF65-F5344CB8AC3E}">
        <p14:creationId xmlns:p14="http://schemas.microsoft.com/office/powerpoint/2010/main" xmlns="" val="2207249869"/>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2400" i="1" dirty="0" smtClean="0">
                <a:solidFill>
                  <a:schemeClr val="tx1">
                    <a:lumMod val="95000"/>
                  </a:schemeClr>
                </a:solidFill>
                <a:effectLst/>
                <a:latin typeface="Times New Roman" panose="02020603050405020304" pitchFamily="18" charset="0"/>
                <a:cs typeface="Times New Roman" panose="02020603050405020304" pitchFamily="18" charset="0"/>
              </a:rPr>
              <a:t>	</a:t>
            </a:r>
            <a:r>
              <a:rPr lang="ru-RU" sz="2400" i="1" u="sng" dirty="0" smtClean="0">
                <a:solidFill>
                  <a:schemeClr val="tx1"/>
                </a:solidFill>
                <a:effectLst/>
                <a:latin typeface="Times New Roman" panose="02020603050405020304" pitchFamily="18" charset="0"/>
                <a:cs typeface="Times New Roman" panose="02020603050405020304" pitchFamily="18" charset="0"/>
              </a:rPr>
              <a:t>Синонімами </a:t>
            </a:r>
            <a:r>
              <a:rPr lang="ru-RU" sz="2400" i="1" u="sng" dirty="0">
                <a:solidFill>
                  <a:schemeClr val="tx1"/>
                </a:solidFill>
                <a:effectLst/>
                <a:latin typeface="Times New Roman" panose="02020603050405020304" pitchFamily="18" charset="0"/>
                <a:cs typeface="Times New Roman" panose="02020603050405020304" pitchFamily="18" charset="0"/>
              </a:rPr>
              <a:t>поняття «екстремальна ситуація» є </a:t>
            </a:r>
            <a:r>
              <a:rPr lang="ru-RU" sz="2400" i="1" u="sng" dirty="0" smtClean="0">
                <a:solidFill>
                  <a:schemeClr val="tx1"/>
                </a:solidFill>
                <a:effectLst/>
                <a:latin typeface="Times New Roman" panose="02020603050405020304" pitchFamily="18" charset="0"/>
                <a:cs typeface="Times New Roman" panose="02020603050405020304" pitchFamily="18" charset="0"/>
              </a:rPr>
              <a:t>терміни:</a:t>
            </a:r>
            <a:br>
              <a:rPr lang="ru-RU" sz="2400" i="1" u="sng" dirty="0" smtClean="0">
                <a:solidFill>
                  <a:schemeClr val="tx1"/>
                </a:solidFill>
                <a:effectLst/>
                <a:latin typeface="Times New Roman" panose="02020603050405020304" pitchFamily="18" charset="0"/>
                <a:cs typeface="Times New Roman" panose="02020603050405020304" pitchFamily="18" charset="0"/>
              </a:rPr>
            </a:br>
            <a:r>
              <a:rPr lang="ru-RU" sz="2400" i="1" dirty="0" smtClean="0">
                <a:solidFill>
                  <a:schemeClr val="tx1"/>
                </a:solidFill>
                <a:effectLst/>
                <a:latin typeface="Times New Roman" panose="02020603050405020304" pitchFamily="18" charset="0"/>
                <a:cs typeface="Times New Roman" panose="02020603050405020304" pitchFamily="18" charset="0"/>
              </a:rPr>
              <a:t/>
            </a:r>
            <a:br>
              <a:rPr lang="ru-RU" sz="2400" i="1" dirty="0" smtClean="0">
                <a:solidFill>
                  <a:schemeClr val="tx1"/>
                </a:solidFill>
                <a:effectLst/>
                <a:latin typeface="Times New Roman" panose="02020603050405020304" pitchFamily="18" charset="0"/>
                <a:cs typeface="Times New Roman" panose="02020603050405020304" pitchFamily="18" charset="0"/>
              </a:rPr>
            </a:br>
            <a:r>
              <a:rPr lang="ru-RU" sz="2000" i="1" dirty="0" smtClean="0">
                <a:solidFill>
                  <a:schemeClr val="tx1"/>
                </a:solidFill>
                <a:effectLst/>
                <a:latin typeface="Times New Roman" panose="02020603050405020304" pitchFamily="18" charset="0"/>
                <a:cs typeface="Times New Roman" panose="02020603050405020304" pitchFamily="18" charset="0"/>
              </a:rPr>
              <a:t>- </a:t>
            </a:r>
            <a:r>
              <a:rPr lang="ru-RU" sz="2000" i="1" dirty="0">
                <a:solidFill>
                  <a:schemeClr val="tx1"/>
                </a:solidFill>
                <a:effectLst/>
                <a:latin typeface="Times New Roman" panose="02020603050405020304" pitchFamily="18" charset="0"/>
                <a:cs typeface="Times New Roman" panose="02020603050405020304" pitchFamily="18" charset="0"/>
              </a:rPr>
              <a:t>травматична </a:t>
            </a:r>
            <a:r>
              <a:rPr lang="ru-RU" sz="2000" i="1" dirty="0" smtClean="0">
                <a:solidFill>
                  <a:schemeClr val="tx1"/>
                </a:solidFill>
                <a:effectLst/>
                <a:latin typeface="Times New Roman" panose="02020603050405020304" pitchFamily="18" charset="0"/>
                <a:cs typeface="Times New Roman" panose="02020603050405020304" pitchFamily="18" charset="0"/>
              </a:rPr>
              <a:t>ситуація;</a:t>
            </a:r>
            <a:r>
              <a:rPr lang="ru-RU" sz="2000" i="1" dirty="0">
                <a:solidFill>
                  <a:schemeClr val="tx1"/>
                </a:solidFill>
                <a:effectLst/>
                <a:latin typeface="Times New Roman" panose="02020603050405020304" pitchFamily="18" charset="0"/>
                <a:cs typeface="Times New Roman" panose="02020603050405020304" pitchFamily="18" charset="0"/>
              </a:rPr>
              <a:t/>
            </a:r>
            <a:br>
              <a:rPr lang="ru-RU" sz="2000" i="1" dirty="0">
                <a:solidFill>
                  <a:schemeClr val="tx1"/>
                </a:solidFill>
                <a:effectLst/>
                <a:latin typeface="Times New Roman" panose="02020603050405020304" pitchFamily="18" charset="0"/>
                <a:cs typeface="Times New Roman" panose="02020603050405020304" pitchFamily="18" charset="0"/>
              </a:rPr>
            </a:br>
            <a:r>
              <a:rPr lang="ru-RU" sz="2000" i="1" dirty="0" smtClean="0">
                <a:solidFill>
                  <a:schemeClr val="tx1"/>
                </a:solidFill>
                <a:effectLst/>
                <a:latin typeface="Times New Roman" panose="02020603050405020304" pitchFamily="18" charset="0"/>
                <a:cs typeface="Times New Roman" panose="02020603050405020304" pitchFamily="18" charset="0"/>
              </a:rPr>
              <a:t/>
            </a:r>
            <a:br>
              <a:rPr lang="ru-RU" sz="2000" i="1" dirty="0" smtClean="0">
                <a:solidFill>
                  <a:schemeClr val="tx1"/>
                </a:solidFill>
                <a:effectLst/>
                <a:latin typeface="Times New Roman" panose="02020603050405020304" pitchFamily="18" charset="0"/>
                <a:cs typeface="Times New Roman" panose="02020603050405020304" pitchFamily="18" charset="0"/>
              </a:rPr>
            </a:br>
            <a:r>
              <a:rPr lang="ru-RU" sz="2000" i="1" dirty="0" smtClean="0">
                <a:solidFill>
                  <a:schemeClr val="tx1"/>
                </a:solidFill>
                <a:effectLst/>
                <a:latin typeface="Times New Roman" panose="02020603050405020304" pitchFamily="18" charset="0"/>
                <a:cs typeface="Times New Roman" panose="02020603050405020304" pitchFamily="18" charset="0"/>
              </a:rPr>
              <a:t>						- надзвичайна ситуація</a:t>
            </a:r>
            <a:r>
              <a:rPr lang="ru-RU" sz="2000" i="1" dirty="0">
                <a:solidFill>
                  <a:schemeClr val="tx1"/>
                </a:solidFill>
                <a:effectLst/>
                <a:latin typeface="Times New Roman" panose="02020603050405020304" pitchFamily="18" charset="0"/>
                <a:cs typeface="Times New Roman" panose="02020603050405020304" pitchFamily="18" charset="0"/>
              </a:rPr>
              <a:t/>
            </a:r>
            <a:br>
              <a:rPr lang="ru-RU" sz="2000" i="1" dirty="0">
                <a:solidFill>
                  <a:schemeClr val="tx1"/>
                </a:solidFill>
                <a:effectLst/>
                <a:latin typeface="Times New Roman" panose="02020603050405020304" pitchFamily="18" charset="0"/>
                <a:cs typeface="Times New Roman" panose="02020603050405020304" pitchFamily="18" charset="0"/>
              </a:rPr>
            </a:br>
            <a:r>
              <a:rPr lang="ru-RU" sz="2000" i="1" dirty="0" smtClean="0">
                <a:solidFill>
                  <a:schemeClr val="tx1"/>
                </a:solidFill>
                <a:effectLst/>
                <a:latin typeface="Times New Roman" panose="02020603050405020304" pitchFamily="18" charset="0"/>
                <a:cs typeface="Times New Roman" panose="02020603050405020304" pitchFamily="18" charset="0"/>
              </a:rPr>
              <a:t/>
            </a:r>
            <a:br>
              <a:rPr lang="ru-RU" sz="2000" i="1" dirty="0" smtClean="0">
                <a:solidFill>
                  <a:schemeClr val="tx1"/>
                </a:solidFill>
                <a:effectLst/>
                <a:latin typeface="Times New Roman" panose="02020603050405020304" pitchFamily="18" charset="0"/>
                <a:cs typeface="Times New Roman" panose="02020603050405020304" pitchFamily="18" charset="0"/>
              </a:rPr>
            </a:br>
            <a:r>
              <a:rPr lang="ru-RU" sz="2000" i="1" dirty="0">
                <a:solidFill>
                  <a:schemeClr val="tx1"/>
                </a:solidFill>
                <a:effectLst/>
                <a:latin typeface="Times New Roman" panose="02020603050405020304" pitchFamily="18" charset="0"/>
                <a:cs typeface="Times New Roman" panose="02020603050405020304" pitchFamily="18" charset="0"/>
              </a:rPr>
              <a:t>	</a:t>
            </a:r>
            <a:r>
              <a:rPr lang="uk-UA" sz="2000" i="1" dirty="0" smtClean="0">
                <a:solidFill>
                  <a:schemeClr val="tx1"/>
                </a:solidFill>
                <a:effectLst/>
                <a:latin typeface="Times New Roman" panose="02020603050405020304" pitchFamily="18" charset="0"/>
                <a:cs typeface="Times New Roman" panose="02020603050405020304" pitchFamily="18" charset="0"/>
              </a:rPr>
              <a:t>Травматична </a:t>
            </a:r>
            <a:r>
              <a:rPr lang="uk-UA" sz="2000" i="1" dirty="0">
                <a:solidFill>
                  <a:schemeClr val="tx1"/>
                </a:solidFill>
                <a:effectLst/>
                <a:latin typeface="Times New Roman" panose="02020603050405020304" pitchFamily="18" charset="0"/>
                <a:cs typeface="Times New Roman" panose="02020603050405020304" pitchFamily="18" charset="0"/>
              </a:rPr>
              <a:t>ситуація. При використанні цього поняття акцентується тема негативних психологічних наслідків, викликаних </a:t>
            </a:r>
            <a:r>
              <a:rPr lang="uk-UA" sz="2000" i="1" dirty="0" smtClean="0">
                <a:solidFill>
                  <a:schemeClr val="tx1"/>
                </a:solidFill>
                <a:effectLst/>
                <a:latin typeface="Times New Roman" panose="02020603050405020304" pitchFamily="18" charset="0"/>
                <a:cs typeface="Times New Roman" panose="02020603050405020304" pitchFamily="18" charset="0"/>
              </a:rPr>
              <a:t>екстремальною </a:t>
            </a:r>
            <a:r>
              <a:rPr lang="uk-UA" sz="2000" i="1" dirty="0">
                <a:solidFill>
                  <a:schemeClr val="tx1"/>
                </a:solidFill>
                <a:effectLst/>
                <a:latin typeface="Times New Roman" panose="02020603050405020304" pitchFamily="18" charset="0"/>
                <a:cs typeface="Times New Roman" panose="02020603050405020304" pitchFamily="18" charset="0"/>
              </a:rPr>
              <a:t>ситуацією. Сьогодні до травматичних відносять усю сукупність ситуацій, </a:t>
            </a:r>
            <a:r>
              <a:rPr lang="uk-UA" sz="2000" i="1" dirty="0" smtClean="0">
                <a:solidFill>
                  <a:schemeClr val="tx1"/>
                </a:solidFill>
                <a:effectLst/>
                <a:latin typeface="Times New Roman" panose="02020603050405020304" pitchFamily="18" charset="0"/>
                <a:cs typeface="Times New Roman" panose="02020603050405020304" pitchFamily="18" charset="0"/>
              </a:rPr>
              <a:t>пов</a:t>
            </a:r>
            <a:r>
              <a:rPr lang="en-US" sz="2000" i="1" dirty="0" smtClean="0">
                <a:solidFill>
                  <a:schemeClr val="tx1"/>
                </a:solidFill>
                <a:effectLst/>
                <a:latin typeface="Times New Roman" panose="02020603050405020304" pitchFamily="18" charset="0"/>
                <a:cs typeface="Times New Roman" panose="02020603050405020304" pitchFamily="18" charset="0"/>
              </a:rPr>
              <a:t>’</a:t>
            </a:r>
            <a:r>
              <a:rPr lang="uk-UA" sz="2000" i="1" dirty="0" smtClean="0">
                <a:solidFill>
                  <a:schemeClr val="tx1"/>
                </a:solidFill>
                <a:effectLst/>
                <a:latin typeface="Times New Roman" panose="02020603050405020304" pitchFamily="18" charset="0"/>
                <a:cs typeface="Times New Roman" panose="02020603050405020304" pitchFamily="18" charset="0"/>
              </a:rPr>
              <a:t>язаних </a:t>
            </a:r>
            <a:r>
              <a:rPr lang="uk-UA" sz="2000" i="1" dirty="0">
                <a:solidFill>
                  <a:schemeClr val="tx1"/>
                </a:solidFill>
                <a:effectLst/>
                <a:latin typeface="Times New Roman" panose="02020603050405020304" pitchFamily="18" charset="0"/>
                <a:cs typeface="Times New Roman" panose="02020603050405020304" pitchFamily="18" charset="0"/>
              </a:rPr>
              <a:t>із переживанням загрози, трагічної загибелі або непоправної шкоди для </a:t>
            </a:r>
            <a:br>
              <a:rPr lang="uk-UA" sz="2000" i="1" dirty="0">
                <a:solidFill>
                  <a:schemeClr val="tx1"/>
                </a:solidFill>
                <a:effectLst/>
                <a:latin typeface="Times New Roman" panose="02020603050405020304" pitchFamily="18" charset="0"/>
                <a:cs typeface="Times New Roman" panose="02020603050405020304" pitchFamily="18" charset="0"/>
              </a:rPr>
            </a:br>
            <a:r>
              <a:rPr lang="uk-UA" sz="2000" i="1" dirty="0" smtClean="0">
                <a:solidFill>
                  <a:schemeClr val="tx1"/>
                </a:solidFill>
                <a:effectLst/>
                <a:latin typeface="Times New Roman" panose="02020603050405020304" pitchFamily="18" charset="0"/>
                <a:cs typeface="Times New Roman" panose="02020603050405020304" pitchFamily="18" charset="0"/>
              </a:rPr>
              <a:t>здоров</a:t>
            </a:r>
            <a:r>
              <a:rPr lang="en-US" sz="2000" i="1" dirty="0" smtClean="0">
                <a:solidFill>
                  <a:schemeClr val="tx1"/>
                </a:solidFill>
                <a:effectLst/>
                <a:latin typeface="Times New Roman" panose="02020603050405020304" pitchFamily="18" charset="0"/>
                <a:cs typeface="Times New Roman" panose="02020603050405020304" pitchFamily="18" charset="0"/>
              </a:rPr>
              <a:t>’</a:t>
            </a:r>
            <a:r>
              <a:rPr lang="uk-UA" sz="2000" i="1" dirty="0" smtClean="0">
                <a:solidFill>
                  <a:schemeClr val="tx1"/>
                </a:solidFill>
                <a:effectLst/>
                <a:latin typeface="Times New Roman" panose="02020603050405020304" pitchFamily="18" charset="0"/>
                <a:cs typeface="Times New Roman" panose="02020603050405020304" pitchFamily="18" charset="0"/>
              </a:rPr>
              <a:t>я</a:t>
            </a:r>
            <a:r>
              <a:rPr lang="uk-UA" sz="2000" i="1" dirty="0">
                <a:solidFill>
                  <a:schemeClr val="tx1"/>
                </a:solidFill>
                <a:effectLst/>
                <a:latin typeface="Times New Roman" panose="02020603050405020304" pitchFamily="18" charset="0"/>
                <a:cs typeface="Times New Roman" panose="02020603050405020304" pitchFamily="18" charset="0"/>
              </a:rPr>
              <a:t>,  будь </a:t>
            </a:r>
            <a:r>
              <a:rPr lang="ru-RU" sz="2000" i="1" dirty="0">
                <a:solidFill>
                  <a:schemeClr val="tx1"/>
                </a:solidFill>
                <a:effectLst/>
                <a:latin typeface="Times New Roman" panose="02020603050405020304" pitchFamily="18" charset="0"/>
                <a:cs typeface="Times New Roman" panose="02020603050405020304" pitchFamily="18" charset="0"/>
              </a:rPr>
              <a:t>-</a:t>
            </a:r>
            <a:r>
              <a:rPr lang="uk-UA" sz="2000" i="1" dirty="0" smtClean="0">
                <a:solidFill>
                  <a:schemeClr val="tx1"/>
                </a:solidFill>
                <a:effectLst/>
                <a:latin typeface="Times New Roman" panose="02020603050405020304" pitchFamily="18" charset="0"/>
                <a:cs typeface="Times New Roman" panose="02020603050405020304" pitchFamily="18" charset="0"/>
              </a:rPr>
              <a:t>які </a:t>
            </a:r>
            <a:r>
              <a:rPr lang="uk-UA" sz="2000" i="1" dirty="0">
                <a:solidFill>
                  <a:schemeClr val="tx1"/>
                </a:solidFill>
                <a:effectLst/>
                <a:latin typeface="Times New Roman" panose="02020603050405020304" pitchFamily="18" charset="0"/>
                <a:cs typeface="Times New Roman" panose="02020603050405020304" pitchFamily="18" charset="0"/>
              </a:rPr>
              <a:t>ситуації насильства над особистістю, раптові важкі хвороби, трагічна втрата близьких, перебування в зоні бойових дій. Травматичні ситуації супроводжуються переживанням екстремального за інтенсивністю дистресу </a:t>
            </a:r>
            <a:r>
              <a:rPr lang="ru-RU" sz="2000" i="1" dirty="0">
                <a:solidFill>
                  <a:schemeClr val="tx1"/>
                </a:solidFill>
                <a:effectLst/>
                <a:latin typeface="Times New Roman" panose="02020603050405020304" pitchFamily="18" charset="0"/>
                <a:cs typeface="Times New Roman" panose="02020603050405020304" pitchFamily="18" charset="0"/>
              </a:rPr>
              <a:t>– емоціями страху, жаху та почуттям безпорадності.</a:t>
            </a:r>
            <a:br>
              <a:rPr lang="ru-RU" sz="2000" i="1" dirty="0">
                <a:solidFill>
                  <a:schemeClr val="tx1"/>
                </a:solidFill>
                <a:effectLst/>
                <a:latin typeface="Times New Roman" panose="02020603050405020304" pitchFamily="18" charset="0"/>
                <a:cs typeface="Times New Roman" panose="02020603050405020304" pitchFamily="18" charset="0"/>
              </a:rPr>
            </a:br>
            <a:r>
              <a:rPr lang="ru-RU" sz="2000" i="1" dirty="0" smtClean="0">
                <a:solidFill>
                  <a:schemeClr val="tx1"/>
                </a:solidFill>
                <a:effectLst/>
                <a:latin typeface="Times New Roman" panose="02020603050405020304" pitchFamily="18" charset="0"/>
                <a:cs typeface="Times New Roman" panose="02020603050405020304" pitchFamily="18" charset="0"/>
              </a:rPr>
              <a:t/>
            </a:r>
            <a:br>
              <a:rPr lang="ru-RU" sz="2000" i="1" dirty="0" smtClean="0">
                <a:solidFill>
                  <a:schemeClr val="tx1"/>
                </a:solidFill>
                <a:effectLst/>
                <a:latin typeface="Times New Roman" panose="02020603050405020304" pitchFamily="18" charset="0"/>
                <a:cs typeface="Times New Roman" panose="02020603050405020304" pitchFamily="18" charset="0"/>
              </a:rPr>
            </a:br>
            <a:r>
              <a:rPr lang="ru-RU" sz="2000" i="1" dirty="0">
                <a:solidFill>
                  <a:schemeClr val="tx1"/>
                </a:solidFill>
                <a:effectLst/>
                <a:latin typeface="Times New Roman" panose="02020603050405020304" pitchFamily="18" charset="0"/>
                <a:cs typeface="Times New Roman" panose="02020603050405020304" pitchFamily="18" charset="0"/>
              </a:rPr>
              <a:t>	</a:t>
            </a:r>
            <a:r>
              <a:rPr lang="uk-UA" sz="2000" i="1" dirty="0" smtClean="0">
                <a:solidFill>
                  <a:schemeClr val="tx1"/>
                </a:solidFill>
                <a:effectLst/>
                <a:latin typeface="Times New Roman" panose="02020603050405020304" pitchFamily="18" charset="0"/>
                <a:cs typeface="Times New Roman" panose="02020603050405020304" pitchFamily="18" charset="0"/>
              </a:rPr>
              <a:t>Надзвичайна </a:t>
            </a:r>
            <a:r>
              <a:rPr lang="uk-UA" sz="2000" i="1" dirty="0">
                <a:solidFill>
                  <a:schemeClr val="tx1"/>
                </a:solidFill>
                <a:effectLst/>
                <a:latin typeface="Times New Roman" panose="02020603050405020304" pitchFamily="18" charset="0"/>
                <a:cs typeface="Times New Roman" panose="02020603050405020304" pitchFamily="18" charset="0"/>
              </a:rPr>
              <a:t>ситуація передбачає виникненення обставин, які є наслідком природних лих, аварій і катастроф техногенного, екологічного походження, </a:t>
            </a:r>
            <a:r>
              <a:rPr lang="uk-UA" sz="2000" i="1" dirty="0" smtClean="0">
                <a:solidFill>
                  <a:schemeClr val="tx1"/>
                </a:solidFill>
                <a:effectLst/>
                <a:latin typeface="Times New Roman" panose="02020603050405020304" pitchFamily="18" charset="0"/>
                <a:cs typeface="Times New Roman" panose="02020603050405020304" pitchFamily="18" charset="0"/>
              </a:rPr>
              <a:t>військового</a:t>
            </a:r>
            <a:r>
              <a:rPr lang="uk-UA" sz="2000" i="1" dirty="0">
                <a:solidFill>
                  <a:schemeClr val="tx1"/>
                </a:solidFill>
                <a:effectLst/>
                <a:latin typeface="Times New Roman" panose="02020603050405020304" pitchFamily="18" charset="0"/>
                <a:cs typeface="Times New Roman" panose="02020603050405020304" pitchFamily="18" charset="0"/>
              </a:rPr>
              <a:t>, соціального й політичного характеру, і викликають різке відхилення від норм життєдіяльності людей, економіки, соціальної сфери чи природного середовища.</a:t>
            </a:r>
            <a:br>
              <a:rPr lang="uk-UA" sz="2000" i="1" dirty="0">
                <a:solidFill>
                  <a:schemeClr val="tx1"/>
                </a:solidFill>
                <a:effectLst/>
                <a:latin typeface="Times New Roman" panose="02020603050405020304" pitchFamily="18" charset="0"/>
                <a:cs typeface="Times New Roman" panose="02020603050405020304" pitchFamily="18" charset="0"/>
              </a:rPr>
            </a:br>
            <a:endParaRPr lang="ru-RU" sz="2000" i="1"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78849268"/>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12968" cy="10618291"/>
          </a:xfrm>
          <a:prstGeom prst="rect">
            <a:avLst/>
          </a:prstGeom>
        </p:spPr>
        <p:txBody>
          <a:bodyPr wrap="square">
            <a:spAutoFit/>
          </a:bodyPr>
          <a:lstStyle/>
          <a:p>
            <a:r>
              <a:rPr lang="uk-UA" sz="2400" b="1" i="1" dirty="0" smtClean="0"/>
              <a:t>	</a:t>
            </a:r>
          </a:p>
          <a:p>
            <a:endParaRPr lang="uk-UA" sz="2400" b="1" i="1" dirty="0"/>
          </a:p>
          <a:p>
            <a:r>
              <a:rPr lang="uk-UA" sz="2400" b="1" i="1" dirty="0" smtClean="0"/>
              <a:t>	</a:t>
            </a:r>
            <a:r>
              <a:rPr lang="uk-UA" sz="2400" b="1" i="1" u="sng" dirty="0" smtClean="0"/>
              <a:t>Стрес </a:t>
            </a:r>
            <a:r>
              <a:rPr lang="ru-RU" sz="2400" b="1" i="1" dirty="0"/>
              <a:t>–</a:t>
            </a:r>
            <a:r>
              <a:rPr lang="uk-UA" sz="2400" b="1" i="1" dirty="0"/>
              <a:t> </a:t>
            </a:r>
            <a:r>
              <a:rPr lang="uk-UA" sz="2400" b="1" i="1" dirty="0" smtClean="0"/>
              <a:t>загальна, універсальна </a:t>
            </a:r>
            <a:r>
              <a:rPr lang="uk-UA" sz="2400" b="1" i="1" dirty="0"/>
              <a:t>реакція організму (специфічна і не специфічна) на подразнюючі фактори зовнішнього середовища. Це стан, який виникає під впливом сильних, надзвичайних або патологічних дій на організм</a:t>
            </a:r>
            <a:r>
              <a:rPr lang="uk-UA" b="1" i="1" dirty="0" smtClean="0"/>
              <a:t>.</a:t>
            </a:r>
          </a:p>
          <a:p>
            <a:endParaRPr lang="uk-UA" b="1" i="1" dirty="0" smtClean="0"/>
          </a:p>
          <a:p>
            <a:endParaRPr lang="uk-UA" sz="2400" b="1" i="1" dirty="0" smtClean="0"/>
          </a:p>
          <a:p>
            <a:endParaRPr lang="uk-UA" sz="2400" b="1" i="1" dirty="0"/>
          </a:p>
          <a:p>
            <a:r>
              <a:rPr lang="uk-UA" sz="2400" b="1" i="1" dirty="0" smtClean="0"/>
              <a:t>    </a:t>
            </a:r>
            <a:r>
              <a:rPr lang="uk-UA" sz="2400" b="1" i="1" u="sng" dirty="0" smtClean="0"/>
              <a:t>Екстремальні дії (стресори) </a:t>
            </a:r>
            <a:r>
              <a:rPr lang="uk-UA" sz="2400" b="1" i="1" u="sng" dirty="0"/>
              <a:t> </a:t>
            </a:r>
            <a:r>
              <a:rPr lang="uk-UA" sz="2400" b="1" i="1" u="sng" dirty="0" smtClean="0"/>
              <a:t>поділяють на дві групи:</a:t>
            </a:r>
          </a:p>
          <a:p>
            <a:endParaRPr lang="uk-UA" sz="2400" b="1" i="1" dirty="0" smtClean="0"/>
          </a:p>
          <a:p>
            <a:r>
              <a:rPr lang="uk-UA" sz="2400" b="1" i="1" dirty="0" smtClean="0"/>
              <a:t>	- фізіологічні ( біль, голод, спрага, надмірне фізичне навантаження, висока або низька температура, тиск і тому подібне);</a:t>
            </a:r>
          </a:p>
          <a:p>
            <a:endParaRPr lang="uk-UA" sz="2400" b="1" i="1" dirty="0" smtClean="0"/>
          </a:p>
          <a:p>
            <a:r>
              <a:rPr lang="uk-UA" sz="2400" b="1" i="1" dirty="0"/>
              <a:t>	</a:t>
            </a:r>
            <a:r>
              <a:rPr lang="uk-UA" sz="2400" b="1" i="1" dirty="0" smtClean="0"/>
              <a:t>- психологічні (інформаційні й емоційні).</a:t>
            </a:r>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a:p>
        </p:txBody>
      </p:sp>
    </p:spTree>
    <p:extLst>
      <p:ext uri="{BB962C8B-B14F-4D97-AF65-F5344CB8AC3E}">
        <p14:creationId xmlns:p14="http://schemas.microsoft.com/office/powerpoint/2010/main" xmlns="" val="3296463288"/>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352928" cy="5262979"/>
          </a:xfrm>
          <a:prstGeom prst="rect">
            <a:avLst/>
          </a:prstGeom>
        </p:spPr>
        <p:txBody>
          <a:bodyPr wrap="square">
            <a:spAutoFit/>
          </a:bodyPr>
          <a:lstStyle/>
          <a:p>
            <a:r>
              <a:rPr lang="en-US" sz="2800" b="1" i="1" dirty="0" smtClean="0"/>
              <a:t>       </a:t>
            </a:r>
            <a:r>
              <a:rPr lang="ru-RU" sz="2800" b="1" i="1" dirty="0" smtClean="0"/>
              <a:t>Визначення та класифікація надзвичайних </a:t>
            </a:r>
            <a:r>
              <a:rPr lang="en-US" sz="2800" b="1" i="1" dirty="0" smtClean="0"/>
              <a:t>          </a:t>
            </a:r>
            <a:r>
              <a:rPr lang="ru-RU" sz="2800" b="1" i="1" dirty="0" smtClean="0"/>
              <a:t>ситуацій.</a:t>
            </a:r>
          </a:p>
          <a:p>
            <a:endParaRPr lang="en-US" sz="2800" b="1" i="1" dirty="0" smtClean="0"/>
          </a:p>
          <a:p>
            <a:endParaRPr lang="en-US" sz="2800" b="1" i="1" dirty="0" smtClean="0"/>
          </a:p>
          <a:p>
            <a:r>
              <a:rPr lang="en-US" sz="2800" b="1" i="1" dirty="0" smtClean="0"/>
              <a:t>	</a:t>
            </a:r>
            <a:r>
              <a:rPr lang="uk-UA" sz="2800" b="1" i="1" dirty="0" smtClean="0"/>
              <a:t>Надзвичайна ситуація </a:t>
            </a:r>
            <a:r>
              <a:rPr lang="ru-RU" sz="2800" b="1" i="1" dirty="0" smtClean="0"/>
              <a:t>–</a:t>
            </a:r>
            <a:r>
              <a:rPr lang="uk-UA" sz="2800" b="1" i="1" dirty="0" smtClean="0"/>
              <a:t> це обстановка на певній території, що склалася в результаті аварії, небезпечного природного явища, катастроф</a:t>
            </a:r>
            <a:r>
              <a:rPr lang="ru-RU" sz="2800" b="1" i="1" dirty="0" smtClean="0"/>
              <a:t>и</a:t>
            </a:r>
            <a:r>
              <a:rPr lang="uk-UA" sz="2800" b="1" i="1" dirty="0" smtClean="0"/>
              <a:t>, стихійного або іншого лиха, які можуть спричинити або спричинили людські жертви, збиток здоров</a:t>
            </a:r>
            <a:r>
              <a:rPr lang="en-US" sz="2800" b="1" i="1" dirty="0" smtClean="0"/>
              <a:t>’</a:t>
            </a:r>
            <a:r>
              <a:rPr lang="uk-UA" sz="2800" b="1" i="1" dirty="0" smtClean="0"/>
              <a:t>ю людей або природному довкіллю, значні матеріальні втрати й порушення умов життєдіяльності людей</a:t>
            </a:r>
            <a:r>
              <a:rPr lang="uk-UA" sz="2800" b="1" dirty="0" smtClean="0"/>
              <a:t>. </a:t>
            </a:r>
            <a:endParaRPr lang="ru-RU" sz="2800" i="1" dirty="0"/>
          </a:p>
        </p:txBody>
      </p:sp>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4524315"/>
          </a:xfrm>
          <a:prstGeom prst="rect">
            <a:avLst/>
          </a:prstGeom>
        </p:spPr>
        <p:txBody>
          <a:bodyPr wrap="square">
            <a:spAutoFit/>
          </a:bodyPr>
          <a:lstStyle/>
          <a:p>
            <a:r>
              <a:rPr lang="ru-RU" sz="3200" b="1" dirty="0" smtClean="0"/>
              <a:t>	</a:t>
            </a:r>
          </a:p>
          <a:p>
            <a:r>
              <a:rPr lang="ru-RU" sz="3200" b="1" dirty="0" smtClean="0"/>
              <a:t>	Надзвичайн</a:t>
            </a:r>
            <a:r>
              <a:rPr lang="uk-UA" sz="3200" b="1" dirty="0" smtClean="0"/>
              <a:t>і</a:t>
            </a:r>
            <a:r>
              <a:rPr lang="ru-RU" sz="3200" b="1" dirty="0" smtClean="0"/>
              <a:t> ситуації класифікуються:</a:t>
            </a:r>
          </a:p>
          <a:p>
            <a:pPr>
              <a:buFontTx/>
              <a:buChar char="-"/>
            </a:pPr>
            <a:endParaRPr lang="ru-RU" sz="3200" b="1" i="1" dirty="0" smtClean="0"/>
          </a:p>
          <a:p>
            <a:pPr>
              <a:buFontTx/>
              <a:buChar char="-"/>
            </a:pPr>
            <a:endParaRPr lang="ru-RU" sz="3200" b="1" i="1" dirty="0" smtClean="0"/>
          </a:p>
          <a:p>
            <a:r>
              <a:rPr lang="ru-RU" sz="3200" b="1" i="1" dirty="0" smtClean="0"/>
              <a:t>- за причинами виникнення</a:t>
            </a:r>
          </a:p>
          <a:p>
            <a:pPr>
              <a:buFontTx/>
              <a:buChar char="-"/>
            </a:pPr>
            <a:endParaRPr lang="ru-RU" sz="3200" b="1" i="1" dirty="0" smtClean="0"/>
          </a:p>
          <a:p>
            <a:r>
              <a:rPr lang="ru-RU" sz="3200" b="1" i="1" dirty="0" smtClean="0"/>
              <a:t>                  -</a:t>
            </a:r>
            <a:r>
              <a:rPr lang="uk-UA" sz="3200" b="1" i="1" dirty="0" smtClean="0"/>
              <a:t>за швидкістю поширення</a:t>
            </a:r>
          </a:p>
          <a:p>
            <a:endParaRPr lang="uk-UA" sz="3200" b="1" i="1" dirty="0" smtClean="0"/>
          </a:p>
          <a:p>
            <a:r>
              <a:rPr lang="ru-RU" sz="3200" b="1" i="1" dirty="0" smtClean="0"/>
              <a:t>                                               – за масштабом</a:t>
            </a:r>
            <a:endParaRPr lang="ru-RU" sz="3200" i="1" dirty="0"/>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TotalTime>
  <Words>354</Words>
  <Application>Microsoft Office PowerPoint</Application>
  <PresentationFormat>Экран (4:3)</PresentationFormat>
  <Paragraphs>184</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Апекс</vt:lpstr>
      <vt:lpstr>Слайд 1</vt:lpstr>
      <vt:lpstr> </vt:lpstr>
      <vt:lpstr>  Екстримальна ситуація – поняття, за допомогою якого дається інтеграційна характеристика обстановки, що радикально або несподівано змінилася,пов’язаних із цим особливо несприятливих або загрозливих чинників для  життєдіяльності, а також високою проблемністю, напруженістю і ризиком в реалізації доцільної діятьності.    Екстремальна ситуація – це стан життєдіяльності людини,суб’єктивно усвідомлюваний нею як такий, що загрожує її фізичному та психічному, здоров’ю , викликає психічне напруження.     Термін «екстрімальність» вказує на граничні стани в існуванні речей. «Екстремальні умови» визначаються як граничні, крайні значення тих елементів ситуації, які в середніх своїх значеннях служать оптимальним робочим фоном або, принаймні, не відчуваються як джерело дискомфорту. </vt:lpstr>
      <vt:lpstr>            За ступенем екстремальності  О.М. Столяренко                                                       розрізняє такі ситуації:  - нормальні – буденні, такі, що не представляють особливих труднощів для людини, не містять незвичайних небезпек, потребують звичайної активності й звершуються, як правило, благополучним результатом. По суті, у таких ситуацій немає ознак екстремальності й вони не відносяться до екстремальних;  - параекстремальні – близькі до екстремальних ситуацій, здатні привести до невдач, викликати в людини сильну внутрішню напругу;  - екстремальні – ситуації, що характеризуються граничною або близькою до граничної внутрішньою напругою та перенапруженням, які переживає людина. Вірогідність зниження успіху, зриву дій, поява небажаних наслідків тут дуже велика;  - гіперекстремальні – такі, що викликають внутрішні навантаження, які перевищують можливості людини, руйнують ії звичайну поведінку та дії, приводять до небезпечних наслідків.</vt:lpstr>
      <vt:lpstr>Слайд 5</vt:lpstr>
      <vt:lpstr> Синонімами поняття «екстремальна ситуація» є терміни:  - травматична ситуація;        - надзвичайна ситуація   Травматична ситуація. При використанні цього поняття акцентується тема негативних психологічних наслідків, викликаних екстремальною ситуацією. Сьогодні до травматичних відносять усю сукупність ситуацій, пов’язаних із переживанням загрози, трагічної загибелі або непоправної шкоди для  здоров’я,  будь -які ситуації насильства над особистістю, раптові важкі хвороби, трагічна втрата близьких, перебування в зоні бойових дій. Травматичні ситуації супроводжуються переживанням екстремального за інтенсивністю дистресу – емоціями страху, жаху та почуттям безпорадності.   Надзвичайна ситуація передбачає виникненення обставин, які є наслідком природних лих, аварій і катастроф техногенного, екологічного походження, військового, соціального й політичного характеру, і викликають різке відхилення від норм життєдіяльності людей, економіки, соціальної сфери чи природного середовища. </vt:lpstr>
      <vt:lpstr>Слайд 7</vt:lpstr>
      <vt:lpstr>Слайд 8</vt:lpstr>
      <vt:lpstr>Слайд 9</vt:lpstr>
      <vt:lpstr>Слайд 10</vt:lpstr>
      <vt:lpstr>Слайд 11</vt:lpstr>
      <vt:lpstr>    Психологічний супровід    Психологічний супровід в екстремальних і надзвичайних ситуаціях – один з видів цілісної і комплексної системи соціальної, інструментальної і емоційної підтримки,здійснюваної у рамках системи психологічного забезпечення діяльності в екстремальних ситуаціях.  Ключовим елементом психологічного супроводу є соціальна підтримка, яка може бути інструментальною і емоційною.    Емоційна – дозволяє висловити важкі емоції і почуття.    Інструментальна – забезпечити інформаційну підказку про способи подолання стресової ситуації.    Соціальна – є важливим чинником розвитку адаптивних здібностей до стресу,а здатність встановлювати  підтримувальні стосунки – структурним компонентом адаптивності до стресу. </vt:lpstr>
      <vt:lpstr>                Відповідно до концепції адаптивності,супровід має бути спрямований на:    - мобілізацію адаптивних здібностей,а саме мобілізацію здібностей управління психофізіологічними станами;  - управління сном і сновидіннями;  - конструктивного і адаптивного мислення;  - самоорганізації часу життя;  - встановлення підтримувальних стосунків;  - упевненої самостверджуючої поведінки;  - управління фізіологічними функціями і підтримки оптимального фізичного стану. </vt:lpstr>
      <vt:lpstr>                Етапи (елементи) психологічного супроводу:    - діагностичний моніторинг (відстежування), за допомогою якого виявляється проблема або стан, що потребує психологічного супроводу, а також ,,пункт призначення’’, в який хоче потрапити супроводжуваний;   - вибір методичного інструментарію для надання підтримки;   - надання підтримки, допомоги ,,дістатися до своєї мети’’;   - оцінка результатів,корекція методичних прийомів.     </vt:lpstr>
      <vt:lpstr>Слайд 15</vt:lpstr>
      <vt:lpstr>Слайд 16</vt:lpstr>
      <vt:lpstr>Слайд 17</vt:lpstr>
      <vt:lpstr>Слайд 18</vt:lpstr>
      <vt:lpstr>Слайд 19</vt:lpstr>
      <vt:lpstr>Слайд 20</vt:lpstr>
      <vt:lpstr>Слайд 21</vt:lpstr>
      <vt:lpstr>Слайд 22</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Індивідуальна робота</dc:title>
  <dc:creator>кв</dc:creator>
  <cp:lastModifiedBy>Admin</cp:lastModifiedBy>
  <cp:revision>62</cp:revision>
  <dcterms:created xsi:type="dcterms:W3CDTF">2014-02-12T08:30:50Z</dcterms:created>
  <dcterms:modified xsi:type="dcterms:W3CDTF">2014-02-13T19:41:08Z</dcterms:modified>
</cp:coreProperties>
</file>