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7" r:id="rId2"/>
    <p:sldId id="278" r:id="rId3"/>
    <p:sldId id="258" r:id="rId4"/>
    <p:sldId id="272" r:id="rId5"/>
    <p:sldId id="273" r:id="rId6"/>
    <p:sldId id="274" r:id="rId7"/>
    <p:sldId id="275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7" r:id="rId16"/>
    <p:sldId id="266" r:id="rId17"/>
    <p:sldId id="268" r:id="rId18"/>
    <p:sldId id="270" r:id="rId19"/>
    <p:sldId id="271" r:id="rId20"/>
    <p:sldId id="26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0033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01" autoAdjust="0"/>
    <p:restoredTop sz="86384" autoAdjust="0"/>
  </p:normalViewPr>
  <p:slideViewPr>
    <p:cSldViewPr>
      <p:cViewPr varScale="1">
        <p:scale>
          <a:sx n="74" d="100"/>
          <a:sy n="74" d="100"/>
        </p:scale>
        <p:origin x="-14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DB76DC0-ACDB-43A6-82AF-843272CF255E}" type="datetimeFigureOut">
              <a:rPr lang="ru-RU" smtClean="0"/>
              <a:pPr/>
              <a:t>13.02.2014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EAEB77C-D820-4CDF-BB88-58D72CE5CA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6DC0-ACDB-43A6-82AF-843272CF255E}" type="datetimeFigureOut">
              <a:rPr lang="ru-RU" smtClean="0"/>
              <a:pPr/>
              <a:t>13.02.2014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B77C-D820-4CDF-BB88-58D72CE5CA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6DC0-ACDB-43A6-82AF-843272CF255E}" type="datetimeFigureOut">
              <a:rPr lang="ru-RU" smtClean="0"/>
              <a:pPr/>
              <a:t>13.02.2014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B77C-D820-4CDF-BB88-58D72CE5CA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DB76DC0-ACDB-43A6-82AF-843272CF255E}" type="datetimeFigureOut">
              <a:rPr lang="ru-RU" smtClean="0"/>
              <a:pPr/>
              <a:t>13.02.2014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B77C-D820-4CDF-BB88-58D72CE5CA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DB76DC0-ACDB-43A6-82AF-843272CF255E}" type="datetimeFigureOut">
              <a:rPr lang="ru-RU" smtClean="0"/>
              <a:pPr/>
              <a:t>13.02.2014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EAEB77C-D820-4CDF-BB88-58D72CE5CA65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DB76DC0-ACDB-43A6-82AF-843272CF255E}" type="datetimeFigureOut">
              <a:rPr lang="ru-RU" smtClean="0"/>
              <a:pPr/>
              <a:t>13.02.2014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EAEB77C-D820-4CDF-BB88-58D72CE5CA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DB76DC0-ACDB-43A6-82AF-843272CF255E}" type="datetimeFigureOut">
              <a:rPr lang="ru-RU" smtClean="0"/>
              <a:pPr/>
              <a:t>13.02.2014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EAEB77C-D820-4CDF-BB88-58D72CE5CA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6DC0-ACDB-43A6-82AF-843272CF255E}" type="datetimeFigureOut">
              <a:rPr lang="ru-RU" smtClean="0"/>
              <a:pPr/>
              <a:t>13.02.2014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B77C-D820-4CDF-BB88-58D72CE5CA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DB76DC0-ACDB-43A6-82AF-843272CF255E}" type="datetimeFigureOut">
              <a:rPr lang="ru-RU" smtClean="0"/>
              <a:pPr/>
              <a:t>13.02.2014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EAEB77C-D820-4CDF-BB88-58D72CE5CA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DB76DC0-ACDB-43A6-82AF-843272CF255E}" type="datetimeFigureOut">
              <a:rPr lang="ru-RU" smtClean="0"/>
              <a:pPr/>
              <a:t>13.02.2014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EAEB77C-D820-4CDF-BB88-58D72CE5CA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DB76DC0-ACDB-43A6-82AF-843272CF255E}" type="datetimeFigureOut">
              <a:rPr lang="ru-RU" smtClean="0"/>
              <a:pPr/>
              <a:t>13.02.2014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EAEB77C-D820-4CDF-BB88-58D72CE5CA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DB76DC0-ACDB-43A6-82AF-843272CF255E}" type="datetimeFigureOut">
              <a:rPr lang="ru-RU" smtClean="0"/>
              <a:pPr/>
              <a:t>13.02.2014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EAEB77C-D820-4CDF-BB88-58D72CE5CA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96944" cy="3096344"/>
          </a:xfrm>
          <a:ln>
            <a:noFill/>
          </a:ln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Тема: «Кризи,кризові ситуації,можливості виходу з кризи»</a:t>
            </a:r>
            <a:endParaRPr lang="ru-RU" sz="4000" b="1" i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072" y="5157192"/>
            <a:ext cx="3816424" cy="1512168"/>
          </a:xfr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i="1" dirty="0"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9199619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507288" cy="659050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Т.М. Титаренко (2010) виділяє чотири типи         ситуацій: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ритична ситуація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рівень неможливості обставин (вимагає перегляду певних планів, відмови від звичних життєих стратегій);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- кризова ситуація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рівень неможливості колишнього життєвого сценарію, реалізації «Я»;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- екзистенціальна ситуація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рівень неможливості виправдання сенсу існування («екзистенціальний вакуум»);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- термінальна ситуація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рівень неможливості життя (знання про власну приреченість).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507288" cy="6329858"/>
          </a:xfrm>
        </p:spPr>
        <p:txBody>
          <a:bodyPr>
            <a:noAutofit/>
          </a:bodyPr>
          <a:lstStyle/>
          <a:p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Р. М. Загайнов (2001) визначає такі типи криз: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кризові ситуації основної діяльності (зокрема, спортивної: «поразка», «значуща перемога», «передстартова»;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кризові ситуації сімейно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побутової сфери (розлучення батьків, житлові проблеми);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кризові ситуації неосновної діяльності (навчальна діяльність, спілкування);</a:t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кризові ситуації здоров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 (травми, важкі захворювання);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кризові ситуації внутрішнього світу особистості (переоцінка цінностей, пов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язана з переживанням розчарування, зради).</a:t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91264" cy="4968552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Класифікація кризи</a:t>
            </a:r>
            <a:b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Криза у великих групах (соціумі, громадських системах). Це –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політичні, ідеологічні, економічні, національні (расові, етнічні) кризи, які досліджують у рамках політології, конфліктології великих груп, соціології.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Криза в малих соціальних групах/системах (сімейні кризи, кризи в колективах).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3. Криза особистості.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6858000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Найпоширеніша з класифікацій: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вік особистості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перехід із однієї вікової категорії в іншу  супроводжується кризою.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 зв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язку з цим виділяють кризи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виходу з дитячого, підліткового та юнацького віку, кризу середини життя та старіння.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динаміка міжособисних стосунків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(любовних, дружніх, подружніх, дитячо –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батьківських).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ретя класифікація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грунтується на варіантах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екстрімальних ситуацій і ли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у процесі яких особистість втрачає близьких їй людей, майно, місце проживання.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основі четвертої класифікації лежить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духовна криза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У термінології К.Гроф і С.Гроф вона може бути наповнена різними переживаннями, які розділяють на три основних категорії: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- біографічна категорія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переживання травматичних подій, тісно по вязаних з історією життя індивіда;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- перенатальна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переживання, звернені до теми вмирання та вторинного народження;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- трансперсональна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переживання, що виходять за межі життевого дасвіду звичайної людини, оскільки в них беруть участь образи й мотиви, джерела яких знаходяться поза особистою історією індивіда.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7494"/>
            <a:ext cx="7571184" cy="6041826"/>
          </a:xfrm>
        </p:spPr>
        <p:txBody>
          <a:bodyPr>
            <a:no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br>
              <a:rPr lang="uk-UA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uk-UA" sz="2000" b="1" i="1" u="sng" dirty="0" smtClean="0">
                <a:latin typeface="Times New Roman" pitchFamily="18" charset="0"/>
                <a:cs typeface="Times New Roman" pitchFamily="18" charset="0"/>
              </a:rPr>
              <a:t>Стадії криз: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а) розвиток кризової проблематики;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                             б) пік проблеми;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в) криза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Розвиток кризової проблематики. Два варіанти такого                                                                              розвитку.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накопичення невирішених, другорядних проблем досягає кризової точки, а незначна остання проблема зазвичай є тією краплею, яка переповнює чашу терпіння;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2. людина чекає важливої, центральної події, якої неможливо уникнути (важка хвороба з передбачуваннім смертельним результатом, період, коли діти залишають рідну домівку, вихід на пенсію).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Пік проблеми. Страх перед важкістю проблеми може бути настільки сильнім, що, коли вона досягає свого піку, у людини не залишанться психологічних ресурсів.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Криза (після події)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характерне відчуття нестерпності того, щол відбуваеться, людина напружує всі свої сили, щоб якимсь чином змінити ситуацію, вирішити проблему всіма можливими способами.</a:t>
            </a:r>
            <a:br>
              <a:rPr lang="uk-UA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329858"/>
          </a:xfrm>
        </p:spPr>
        <p:txBody>
          <a:bodyPr>
            <a:normAutofit fontScale="90000"/>
          </a:bodyPr>
          <a:lstStyle/>
          <a:p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b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                               Почуття людини під час кризи: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200" b="1" i="1" dirty="0" smtClean="0">
                <a:latin typeface="Times New Roman" pitchFamily="18" charset="0"/>
                <a:cs typeface="Times New Roman" pitchFamily="18" charset="0"/>
              </a:rPr>
              <a:t>Тривога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головна складова й універсальний супровод кризи, почуття, найбільш поширене й загальне для всіх людей. Тривога допомогає в мобілізації проти загрози. Проти сильна тривога викликає розгубленість, спотворені негативні судження, сумнівні рішення й пргнічення, дезорганізує діяльність, призводить до неправильного сприйняття подій, оборонної поведінки.</a:t>
            </a:r>
            <a:br>
              <a:rPr lang="uk-UA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200" b="1" i="1" dirty="0" smtClean="0">
                <a:latin typeface="Times New Roman" pitchFamily="18" charset="0"/>
                <a:cs typeface="Times New Roman" pitchFamily="18" charset="0"/>
              </a:rPr>
              <a:t>Безпорадність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важко формулювати думку й обговорювати ділові проблеми. Імпульсивні дії під час кризи нерідко створюють проблеми, з якими особистість зіткнеться в майбутньому.</a:t>
            </a:r>
            <a:br>
              <a:rPr lang="uk-UA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200" b="1" i="1" dirty="0" smtClean="0">
                <a:latin typeface="Times New Roman" pitchFamily="18" charset="0"/>
                <a:cs typeface="Times New Roman" pitchFamily="18" charset="0"/>
              </a:rPr>
              <a:t>Сором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– людина в цьому стані почувае себе некомпетентною, нездатною впоратися з ситуацією, залежною від інших.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200" b="1" i="1" dirty="0" smtClean="0">
                <a:latin typeface="Times New Roman" pitchFamily="18" charset="0"/>
                <a:cs typeface="Times New Roman" pitchFamily="18" charset="0"/>
              </a:rPr>
              <a:t>Смуток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– почуття, яке переживаеться як результат утрати. Це частина загальної реакції горя.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Гнів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-  часто зумовлює розвиток подій від поганого до гіршого, людина переживає протиріччя. Гнів спрямовується на себе, на іншу людину, або на ситуацію.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401866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Адаптац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йні можливост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особистост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й       саморегуляц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я в пер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од кризи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	Адаптивність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це здатність людини здійснювати адаптаційні перебудови й пристосуватися до змінних умов і характеру діяльності. Ц витривалість, висока працездатність, стійкість до хвороб та інших чинників зовнішнього середовища.</a:t>
            </a:r>
            <a:br>
              <a:rPr lang="uk-UA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Адаптивність особистості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може розглядатися як уміння пристосуватися до мінливих умов життя, корегувати себе як особистість, якщо в цьому є необхідність.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Успіх адаптації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залежить від об єктивних і суб єктивних умов – функціонального стану, соціального досвіду, життєвої установки.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329858"/>
          </a:xfrm>
        </p:spPr>
        <p:txBody>
          <a:bodyPr>
            <a:normAutofit/>
          </a:bodyPr>
          <a:lstStyle/>
          <a:p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	Саморегуляція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– це системний процес,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адекватну умовам мінливість пластичність життєдіяльності людини.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Психічна саморегуляція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– це управління своїм псіхоемоційним станом, яке досягаеться шляхом впливу людини на саму себе за допомогою слів, мисленнєвих образів, управління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язовим тонусом і диханням.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uk-UA" sz="2000" b="1" dirty="0" smtClean="0"/>
              <a:t>     </a:t>
            </a:r>
            <a:br>
              <a:rPr lang="uk-UA" sz="2000" b="1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7494"/>
            <a:ext cx="8147248" cy="5681786"/>
          </a:xfrm>
        </p:spPr>
        <p:txBody>
          <a:bodyPr>
            <a:normAutofit fontScale="90000"/>
          </a:bodyPr>
          <a:lstStyle/>
          <a:p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uk-UA" sz="3600" i="1" u="sng" dirty="0" smtClean="0">
                <a:latin typeface="Times New Roman" pitchFamily="18" charset="0"/>
                <a:cs typeface="Times New Roman" pitchFamily="18" charset="0"/>
              </a:rPr>
              <a:t>Основні способи саморегуляції: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1. способи , пов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язані з управлінням диханням;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2. способи, пов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язані з управлінням тонусом м язів, рухом.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3. способи, пов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язані з управлінням зоровими або мисленнєвими образами; 4. способи, пов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язані із словесною дією.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321746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 У результаті саморегуляції можуть виник</a:t>
            </a:r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ти три основних ефекти: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ефект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заспокоєння (усунення емоційної напруженості);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- ефект відновлення (послаблення проявів утоми);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- ефект активізації (підвищення психофізіологічної реактивності).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813690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Зм</a:t>
            </a:r>
            <a:r>
              <a:rPr lang="uk-UA" sz="2800" i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іст</a:t>
            </a:r>
          </a:p>
          <a:p>
            <a:pPr algn="ctr"/>
            <a:endParaRPr lang="uk-UA" sz="2800" i="1" dirty="0" smtClean="0"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2064" indent="-457200">
              <a:buAutoNum type="arabicPeriod"/>
            </a:pPr>
            <a:r>
              <a:rPr lang="uk-UA" sz="2800" i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понять «криза», «кризова ситуація»</a:t>
            </a:r>
            <a:endParaRPr lang="en-US" sz="2800" i="1" dirty="0" smtClean="0"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2064" indent="-457200">
              <a:buAutoNum type="arabicPeriod"/>
            </a:pPr>
            <a:endParaRPr lang="uk-UA" sz="2800" i="1" dirty="0" smtClean="0"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2064" indent="-457200">
              <a:buAutoNum type="arabicPeriod"/>
            </a:pPr>
            <a:r>
              <a:rPr lang="uk-UA" sz="2800" i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кризових ситуацій</a:t>
            </a:r>
            <a:endParaRPr lang="en-US" sz="2800" i="1" dirty="0" smtClean="0"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2064" indent="-457200">
              <a:buAutoNum type="arabicPeriod"/>
            </a:pPr>
            <a:endParaRPr lang="uk-UA" sz="2800" i="1" dirty="0" smtClean="0"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2064" indent="-457200">
              <a:buAutoNum type="arabicPeriod"/>
            </a:pPr>
            <a:r>
              <a:rPr lang="uk-UA" sz="2800" i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 криз</a:t>
            </a:r>
            <a:endParaRPr lang="en-US" sz="2800" i="1" dirty="0" smtClean="0"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2064" indent="-457200">
              <a:buAutoNum type="arabicPeriod"/>
            </a:pPr>
            <a:endParaRPr lang="uk-UA" sz="2800" i="1" dirty="0" smtClean="0"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2064" indent="-457200">
              <a:buAutoNum type="arabicPeriod"/>
            </a:pPr>
            <a:r>
              <a:rPr lang="uk-UA" sz="2800" i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Специфіка психологічної кризи</a:t>
            </a:r>
            <a:endParaRPr lang="en-US" sz="2800" i="1" dirty="0" smtClean="0"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2064" indent="-457200">
              <a:buAutoNum type="arabicPeriod"/>
            </a:pPr>
            <a:endParaRPr lang="uk-UA" sz="2800" i="1" dirty="0" smtClean="0"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2064" indent="-457200">
              <a:buAutoNum type="arabicPeriod"/>
            </a:pPr>
            <a:r>
              <a:rPr lang="uk-UA" sz="2800" i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 виходу з кризи. Психологічна допомога в кризових ситуаціях</a:t>
            </a:r>
            <a:endParaRPr lang="en-US" sz="2800" i="1" dirty="0" smtClean="0"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2064" indent="-457200">
              <a:buAutoNum type="arabicPeriod"/>
            </a:pPr>
            <a:endParaRPr lang="uk-UA" sz="2800" i="1" dirty="0" smtClean="0"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2064" indent="-457200">
              <a:buAutoNum type="arabicPeriod"/>
            </a:pPr>
            <a:r>
              <a:rPr lang="uk-UA" sz="2800" i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Адаптаційні можливості особистості й саморегуляція в період кризи</a:t>
            </a:r>
            <a:endParaRPr lang="ru-RU" sz="2800" i="1" dirty="0"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401866"/>
          </a:xfrm>
        </p:spPr>
        <p:txBody>
          <a:bodyPr>
            <a:norm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Три основні напрями виходу з кризи, які людина використовує: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1.Особистість не має наміру миритися з ситуацію, що склалося: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Руйнування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незадоволення, яке підштовхує людину уникати кризової ситуації через руйнування умов, що склалися. Людина покладеється на те, що, помінявши життєві обставини, вона тим самим вийде з кризи і перед нею відкриються нові можливості, які надалі дадуть їй бажане задоволення.</a:t>
            </a:r>
            <a:br>
              <a:rPr lang="uk-UA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	Завершення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розуміння кризової ситуації як вказівки на те, що звична й стала життєва обстановка вичерпала себе, відбувається закінчення одного з життєвих етапів, і не слід заціклюватися на досягнутому, а необхідно підвести підсумки, щось довести або доробити до кінця, перш ніж перейти на початок нового етапу.</a:t>
            </a:r>
            <a:br>
              <a:rPr lang="uk-UA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2. Особистість розглядає кризову ситуацію та має бажання зберегти наявні життєві обставини:</a:t>
            </a:r>
            <a:br>
              <a:rPr lang="uk-UA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	Збереження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людина робить для себе певні висновки, які допомагають їй прийняти цю життєву ситуацію та знайти прийнятні варіанти виходу з кризи для підтримки й подальшого розвитку.</a:t>
            </a:r>
            <a:br>
              <a:rPr lang="uk-UA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	Утримання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– страх втрати та змін примушує людину за всяку ціну зберегти ті життєві умови, до яких вона звикла.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3. Особистість підлаштовується під обставини, що склалися: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Зміна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людина, приймає обставини, щоб оцінити кризову ситуацію та знайти оптимальне рішення для иходу з неї. Вона діє як стратег, який вичікує та планує, щоб використати обставини.</a:t>
            </a:r>
            <a:br>
              <a:rPr lang="uk-UA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	Пристосування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– людина пливе за течією, покладаючисьна прийняті рішення приймати відповідальність за наслідки.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113834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Криза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є одним із неминучих і необхідних моментів життя, однією з рушійних сил розвитку, у тому числі й розвитку особистості, групи, суспільства.</a:t>
            </a:r>
            <a:b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Криза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різкий перелом, тяжкий перехідний стан, крайня точка падіння, гостра нестача, невідповідність,занепад, загострення, переломний момент (політичних, економічних, соціальних, особистісних) протиріч.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Криза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це своєрідна реакція особистості на ситуації, що вимагають від неї зміни способу буття – життєвого стилю, образу мислення, ставлення до себе, навколишнього світу й основних екзистенціальних проблем.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329858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У кризові моменти життя змінюється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	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за чотирма основними вимірами: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внутрішнє відчуття себе у світі;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- почуття безпеки;</a:t>
            </a:r>
            <a:br>
              <a:rPr lang="uk-UA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плин часу, його суб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єктивна характеристика ( у кризовій ситуації час або «зупиняється», або виникає гостра нестача часу);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фізичний стан (спад усіх функцій і зростання тривоги).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329858"/>
          </a:xfrm>
        </p:spPr>
        <p:txBody>
          <a:bodyPr>
            <a:normAutofit/>
          </a:bodyPr>
          <a:lstStyle/>
          <a:p>
            <a:r>
              <a:rPr lang="uk-UA" sz="2400" dirty="0" smtClean="0"/>
              <a:t>	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С. І. Ожегов визначає сітуацію як «положення, обстановку, сукупність обставин». У суспільних науках сітуація трактується як обстановка, сукупність умов і обставин, що детермінують той або інший характер протікання діяльності.</a:t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	Поняття ситуації може розглядатися як результат активної взаємодії особистості й середовища. У цьому випадку з являеться можливість виділяти об єктивні та суб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єктивні характеристики ситуації, і тоді вона визначається як система суб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єктивних і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єктивних елементів, що об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єднуються в діяльності суб єкта.</a:t>
            </a: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329858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Слово «ситуація» означає: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1). положення, розташування;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2). поставлений, покладений, такий, що лежить, знаходиться.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 Ці значення іманентно передбачають наявність суб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єкта, який займає певну позицію. Тим самим поняття «ситуація» істотно відрізняється від ототожнюваного з ним у деяких роботах поняття «середовище».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57850"/>
          </a:xfrm>
        </p:spPr>
        <p:txBody>
          <a:bodyPr>
            <a:normAutofit/>
          </a:bodyPr>
          <a:lstStyle/>
          <a:p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4400" b="1" i="1" dirty="0" smtClean="0">
                <a:latin typeface="Times New Roman" pitchFamily="18" charset="0"/>
                <a:cs typeface="Times New Roman" pitchFamily="18" charset="0"/>
              </a:rPr>
              <a:t>Середовище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 складне фізичне, соціальне, екологічне тощо утворення, яке в широкому сенсі знаходиться поза суб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єктом.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uk-UA" sz="2800" dirty="0" smtClean="0"/>
              <a:t>  </a:t>
            </a:r>
            <a:br>
              <a:rPr lang="uk-UA" sz="2800" dirty="0" smtClean="0"/>
            </a:br>
            <a:endParaRPr lang="ru-RU" sz="2800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268760"/>
            <a:ext cx="7704856" cy="648072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uk-UA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6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Кризова ситуація </a:t>
            </a:r>
            <a:r>
              <a:rPr lang="uk-UA" sz="3600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характеризує стан, породжений проблемою, що встала перед індивідом, від якої він не може піти і яку не може вирішити в короткий час і звичним способом (смерть близької людини,важке захворювання,зміна зовнішності, інше).</a:t>
            </a:r>
            <a:endParaRPr lang="ru-RU" sz="3600" i="1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507288" cy="6257850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uk-UA" sz="2000" b="1" i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Характеристики кризових ситуацій:</a:t>
            </a:r>
            <a:r>
              <a:rPr lang="uk-UA" sz="2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Кризові ситуації розрізняються за:</a:t>
            </a:r>
            <a:b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масштабом змін життя людини;</a:t>
            </a:r>
            <a:b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 швидкістю виникнення;</a:t>
            </a:r>
            <a:b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тривалістю існування;</a:t>
            </a:r>
            <a:b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гостротою емоційного переживання суб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єктом та за обсягом наслідків.</a:t>
            </a:r>
            <a:b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Ситуації, що призводять до певного кризового стану, традиційно поділяються на такі: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стресові події: травми, катастрофи, усі види насильства, втрати близьких, участь у локальних війнах;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специфічні види професійної діяльності, наприклад, рятувальники, військові хірурги;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суїцидальна поведінка незалежно від мотивації;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термінальний стан;</a:t>
            </a:r>
            <a:b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перехід на наступний віковий етап (вікові кризи);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перехід на новий етап індивідуації (екзистенціальні, трансформаційні кризи);</a:t>
            </a:r>
            <a:b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втрата близьких, розлучення, розтавання.</a:t>
            </a:r>
            <a:r>
              <a:rPr lang="uk-UA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1997</TotalTime>
  <Words>121</Words>
  <Application>Microsoft Office PowerPoint</Application>
  <PresentationFormat>Экран (4:3)</PresentationFormat>
  <Paragraphs>33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Яркая</vt:lpstr>
      <vt:lpstr>   Тема: «Кризи,кризові ситуації,можливості виходу з кризи»</vt:lpstr>
      <vt:lpstr>Слайд 2</vt:lpstr>
      <vt:lpstr> Криза – є одним із неминучих і необхідних моментів життя, однією з рушійних сил розвитку, у тому числі й розвитку особистості, групи, суспільства.   Криза – різкий перелом, тяжкий перехідний стан, крайня точка падіння, гостра нестача, невідповідність,занепад, загострення, переломний момент (політичних, економічних, соціальних, особистісних) протиріч.   Криза – це своєрідна реакція особистості на ситуації, що вимагають від неї зміни способу буття – життєвого стилю, образу мислення, ставлення до себе, навколишнього світу й основних екзистенціальних проблем. </vt:lpstr>
      <vt:lpstr>У кризові моменти життя змінюється                                      за чотирма основними вимірами:  - внутрішнє відчуття себе у світі; - почуття безпеки; - плин часу, його суб’єктивна характеристика ( у кризовій ситуації час або «зупиняється», або виникає гостра нестача часу); - фізичний стан (спад усіх функцій і зростання тривоги). </vt:lpstr>
      <vt:lpstr> С. І. Ожегов визначає сітуацію як «положення, обстановку, сукупність обставин». У суспільних науках сітуація трактується як обстановка, сукупність умов і обставин, що детермінують той або інший характер протікання діяльності.  Поняття ситуації може розглядатися як результат активної взаємодії особистості й середовища. У цьому випадку з являеться можливість виділяти об єктивні та суб’єктивні характеристики ситуації, і тоді вона визначається як система суб’єктивних і  об’єктивних елементів, що об’єднуються в діяльності суб єкта.</vt:lpstr>
      <vt:lpstr>            Слово «ситуація» означає:   1). положення, розташування; 2). поставлений, покладений, такий, що лежить, знаходиться.   Ці значення іманентно передбачають наявність суб’єкта, який займає певну позицію. Тим самим поняття «ситуація» істотно відрізняється від ототожнюваного з ним у деяких роботах поняття «середовище». </vt:lpstr>
      <vt:lpstr> Середовище – складне фізичне, соціальне, екологічне тощо утворення, яке в широкому сенсі знаходиться поза суб’єктом.    </vt:lpstr>
      <vt:lpstr>          Кризова ситуація – характеризує стан, породжений проблемою, що встала перед індивідом, від якої він не може піти і яку не може вирішити в короткий час і звичним способом (смерть близької людини,важке захворювання,зміна зовнішності, інше).</vt:lpstr>
      <vt:lpstr>                          Характеристики кризових ситуацій: 1. Кризові ситуації розрізняються за:  - масштабом змін життя людини;  -  швидкістю виникнення;  - тривалістю існування;  - гостротою емоційного переживання суб’єктом та за обсягом наслідків.  2. Ситуації, що призводять до певного кризового стану, традиційно поділяються на такі:  - стресові події: травми, катастрофи, усі види насильства, втрати близьких, участь у локальних війнах;  - специфічні види професійної діяльності, наприклад, рятувальники, військові хірурги;  - суїцидальна поведінка незалежно від мотивації;  - термінальний стан;  - перехід на наступний віковий етап (вікові кризи);  - перехід на новий етап індивідуації (екзистенціальні, трансформаційні кризи);  - втрата близьких, розлучення, розтавання. </vt:lpstr>
      <vt:lpstr>Т.М. Титаренко (2010) виділяє чотири типи         ситуацій:     - критична ситуація – рівень неможливості обставин (вимагає перегляду певних планів, відмови від звичних життєих стратегій);   - кризова ситуація – рівень неможливості колишнього життєвого сценарію, реалізації «Я»;   - екзистенціальна ситуація – рівень неможливості виправдання сенсу існування («екзистенціальний вакуум»);   - термінальна ситуація – рівень неможливості життя (знання про власну приреченість).  </vt:lpstr>
      <vt:lpstr>Р. М. Загайнов (2001) визначає такі типи криз:    - кризові ситуації основної діяльності (зокрема, спортивної: «поразка», «значуща перемога», «передстартова»;  - кризові ситуації сімейно - побутової сфери (розлучення батьків, житлові проблеми);  - кризові ситуації неосновної діяльності (навчальна діяльність, спілкування);  - кризові ситуації здоров’я (травми, важкі захворювання);  - кризові ситуації внутрішнього світу особистості (переоцінка цінностей, пов’язана з переживанням розчарування, зради). </vt:lpstr>
      <vt:lpstr>                                 Класифікація кризи  1. Криза у великих групах (соціумі, громадських системах). Це – політичні, ідеологічні, економічні, національні (расові, етнічні) кризи, які досліджують у рамках політології, конфліктології великих груп, соціології.   2. Криза в малих соціальних групах/системах (сімейні кризи, кризи в колективах).   3. Криза особистості.  </vt:lpstr>
      <vt:lpstr>                              Найпоширеніша з класифікацій:   1. вік особистості – перехід із однієї вікової категорії в іншу  супроводжується кризою.      У зв’язку з цим виділяють кризи: виходу з дитячого, підліткового та юнацького віку, кризу середини життя та старіння.  2. динаміка міжособисних стосунків (любовних, дружніх, подружніх, дитячо – батьківських).  3. третя класифікація грунтується на варіантах екстрімальних ситуацій і лих, у процесі яких особистість втрачає близьких їй людей, майно, місце проживання.  4. в основі четвертої класифікації лежить духовна криза. У термінології К.Гроф і С.Гроф вона може бути наповнена різними переживаннями, які розділяють на три основних категорії:  - біографічна категорія – переживання травматичних подій, тісно по вязаних з історією життя індивіда;  - перенатальна – переживання, звернені до теми вмирання та вторинного народження;  - трансперсональна – переживання, що виходять за межі життевого дасвіду звичайної людини, оскільки в них беруть участь образи й мотиви, джерела яких знаходяться поза особистою історією індивіда.</vt:lpstr>
      <vt:lpstr>                                                                                       Стадії криз:                 а) розвиток кризової проблематики;                                    б) пік проблеми;                                                         в) криза         Розвиток кризової проблематики. Два варіанти такого                                                                              розвитку. 1. накопичення невирішених, другорядних проблем досягає кризової точки, а незначна остання проблема зазвичай є тією краплею, яка переповнює чашу терпіння; 2. людина чекає важливої, центральної події, якої неможливо уникнути (важка хвороба з передбачуваннім смертельним результатом, період, коли діти залишають рідну домівку, вихід на пенсію).  Пік проблеми. Страх перед важкістю проблеми може бути настільки сильнім, що, коли вона досягає свого піку, у людини не залишанться психологічних ресурсів.  Криза (після події) – характерне відчуття нестерпності того, щол відбуваеться, людина напружує всі свої сили, щоб якимсь чином змінити ситуацію, вирішити проблему всіма можливими способами.  </vt:lpstr>
      <vt:lpstr>                                                                Почуття людини під час кризи:     Тривога – головна складова й універсальний супровод кризи, почуття, найбільш поширене й загальне для всіх людей. Тривога допомогає в мобілізації проти загрози. Проти сильна тривога викликає розгубленість, спотворені негативні судження, сумнівні рішення й пргнічення, дезорганізує діяльність, призводить до неправильного сприйняття подій, оборонної поведінки.  Безпорадність – важко формулювати думку й обговорювати ділові проблеми. Імпульсивні дії під час кризи нерідко створюють проблеми, з якими особистість зіткнеться в майбутньому.  Сором – людина в цьому стані почувае себе некомпетентною, нездатною впоратися з ситуацією, залежною від інших.  Смуток – почуття, яке переживаеться як результат утрати. Це частина загальної реакції горя.  Гнів -  часто зумовлює розвиток подій від поганого до гіршого, людина переживає протиріччя. Гнів спрямовується на себе, на іншу людину, або на ситуацію.  </vt:lpstr>
      <vt:lpstr>            Адаптаційні можливості особистості й       саморегуляція в період кризи.     Адаптивність – це здатність людини здійснювати адаптаційні перебудови й пристосуватися до змінних умов і характеру діяльності. Ц витривалість, висока працездатність, стійкість до хвороб та інших чинників зовнішнього середовища.  Адаптивність особистості – може розглядатися як уміння пристосуватися до мінливих умов життя, корегувати себе як особистість, якщо в цьому є необхідність.  Успіх адаптації залежить від об єктивних і суб єктивних умов – функціонального стану, соціального досвіду, життєвої установки. </vt:lpstr>
      <vt:lpstr> Саморегуляція – це системний процес, що забезпечує адекватну умовам мінливість пластичність життєдіяльності людини.   Психічна саморегуляція – це управління своїм псіхоемоційним станом, яке досягаеться шляхом впливу людини на саму себе за допомогою слів, мисленнєвих образів, управління  м’язовим тонусом і диханням.       </vt:lpstr>
      <vt:lpstr>           Основні способи саморегуляції:   1. способи , пов’язані з управлінням диханням;  2. способи, пов’язані з управлінням тонусом м язів, рухом.  3. способи, пов’язані з управлінням зоровими або мисленнєвими образами; 4. способи, пов’язані із словесною дією.</vt:lpstr>
      <vt:lpstr>    У результаті саморегуляції можуть виникати три основних ефекти:    - ефект заспокоєння (усунення емоційної напруженості);   - ефект відновлення (послаблення проявів утоми);   - ефект активізації (підвищення психофізіологічної реактивності).</vt:lpstr>
      <vt:lpstr>             Три основні напрями виходу з кризи, які людина використовує:  1.Особистість не має наміру миритися з ситуацію, що склалося:  Руйнування – незадоволення, яке підштовхує людину уникати кризової ситуації через руйнування умов, що склалися. Людина покладеється на те, що, помінявши життєві обставини, вона тим самим вийде з кризи і перед нею відкриються нові можливості, які надалі дадуть їй бажане задоволення.  Завершення – розуміння кризової ситуації як вказівки на те, що звична й стала життєва обстановка вичерпала себе, відбувається закінчення одного з життєвих етапів, і не слід заціклюватися на досягнутому, а необхідно підвести підсумки, щось довести або доробити до кінця, перш ніж перейти на початок нового етапу. 2. Особистість розглядає кризову ситуацію та має бажання зберегти наявні життєві обставини:  Збереження – людина робить для себе певні висновки, які допомагають їй прийняти цю життєву ситуацію та знайти прийнятні варіанти виходу з кризи для підтримки й подальшого розвитку.  Утримання – страх втрати та змін примушує людину за всяку ціну зберегти ті життєві умови, до яких вона звикла. 3. Особистість підлаштовується під обставини, що склалися:  Зміна – людина, приймає обставини, щоб оцінити кризову ситуацію та знайти оптимальне рішення для иходу з неї. Вона діє як стратег, який вичікує та планує, щоб використати обставини.  Пристосування – людина пливе за течією, покладаючисьна прийняті рішення приймати відповідальність за наслідки.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Індивідуальна робота на тему</dc:title>
  <dc:creator>кв</dc:creator>
  <cp:lastModifiedBy>Admin</cp:lastModifiedBy>
  <cp:revision>66</cp:revision>
  <dcterms:created xsi:type="dcterms:W3CDTF">2014-02-02T14:38:55Z</dcterms:created>
  <dcterms:modified xsi:type="dcterms:W3CDTF">2014-02-13T19:38:43Z</dcterms:modified>
</cp:coreProperties>
</file>