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20"/>
  </p:notesMasterIdLst>
  <p:sldIdLst>
    <p:sldId id="256" r:id="rId2"/>
    <p:sldId id="277" r:id="rId3"/>
    <p:sldId id="257" r:id="rId4"/>
    <p:sldId id="258" r:id="rId5"/>
    <p:sldId id="259" r:id="rId6"/>
    <p:sldId id="260" r:id="rId7"/>
    <p:sldId id="262" r:id="rId8"/>
    <p:sldId id="263" r:id="rId9"/>
    <p:sldId id="264" r:id="rId10"/>
    <p:sldId id="266" r:id="rId11"/>
    <p:sldId id="278" r:id="rId12"/>
    <p:sldId id="269" r:id="rId13"/>
    <p:sldId id="270" r:id="rId14"/>
    <p:sldId id="272" r:id="rId15"/>
    <p:sldId id="273" r:id="rId16"/>
    <p:sldId id="274" r:id="rId17"/>
    <p:sldId id="275"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00" autoAdjust="0"/>
  </p:normalViewPr>
  <p:slideViewPr>
    <p:cSldViewPr>
      <p:cViewPr varScale="1">
        <p:scale>
          <a:sx n="53" d="100"/>
          <a:sy n="53"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9651F-DCAE-4217-A9B3-3171CBEFA1A3}" type="datetimeFigureOut">
              <a:rPr lang="ru-RU" smtClean="0"/>
              <a:t>02.02.2014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941F90-6B8F-4D8C-B177-2352B7E5D885}" type="slidenum">
              <a:rPr lang="ru-RU" smtClean="0"/>
              <a:t>‹#›</a:t>
            </a:fld>
            <a:endParaRPr lang="ru-RU" dirty="0"/>
          </a:p>
        </p:txBody>
      </p:sp>
    </p:spTree>
    <p:extLst>
      <p:ext uri="{BB962C8B-B14F-4D97-AF65-F5344CB8AC3E}">
        <p14:creationId xmlns:p14="http://schemas.microsoft.com/office/powerpoint/2010/main" val="2385560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на</a:t>
            </a:r>
            <a:endParaRPr lang="ru-RU" dirty="0"/>
          </a:p>
        </p:txBody>
      </p:sp>
      <p:sp>
        <p:nvSpPr>
          <p:cNvPr id="4" name="Номер слайда 3"/>
          <p:cNvSpPr>
            <a:spLocks noGrp="1"/>
          </p:cNvSpPr>
          <p:nvPr>
            <p:ph type="sldNum" sz="quarter" idx="10"/>
          </p:nvPr>
        </p:nvSpPr>
        <p:spPr/>
        <p:txBody>
          <a:bodyPr/>
          <a:lstStyle/>
          <a:p>
            <a:fld id="{D7941F90-6B8F-4D8C-B177-2352B7E5D885}" type="slidenum">
              <a:rPr lang="ru-RU" smtClean="0"/>
              <a:t>10</a:t>
            </a:fld>
            <a:endParaRPr lang="ru-RU" dirty="0"/>
          </a:p>
        </p:txBody>
      </p:sp>
    </p:spTree>
    <p:extLst>
      <p:ext uri="{BB962C8B-B14F-4D97-AF65-F5344CB8AC3E}">
        <p14:creationId xmlns:p14="http://schemas.microsoft.com/office/powerpoint/2010/main" val="374495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02.02.2014</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0"/>
            <a:ext cx="6912768" cy="3168352"/>
          </a:xfrm>
        </p:spPr>
        <p:txBody>
          <a:bodyPr>
            <a:normAutofit/>
          </a:bodyPr>
          <a:lstStyle/>
          <a:p>
            <a:pPr algn="ctr"/>
            <a:r>
              <a:rPr lang="ru-RU" sz="4800" dirty="0" smtClean="0">
                <a:solidFill>
                  <a:srgbClr val="FFFF00"/>
                </a:solidFill>
                <a:latin typeface="Times New Roman" panose="02020603050405020304" pitchFamily="18" charset="0"/>
                <a:cs typeface="Times New Roman" panose="02020603050405020304" pitchFamily="18" charset="0"/>
              </a:rPr>
              <a:t>Психолог</a:t>
            </a:r>
            <a:r>
              <a:rPr lang="uk-UA" sz="4800" dirty="0" smtClean="0">
                <a:solidFill>
                  <a:srgbClr val="FFFF00"/>
                </a:solidFill>
                <a:latin typeface="Times New Roman" panose="02020603050405020304" pitchFamily="18" charset="0"/>
                <a:cs typeface="Times New Roman" panose="02020603050405020304" pitchFamily="18" charset="0"/>
              </a:rPr>
              <a:t>ічна допомога при зміні життєвих умов і обставин</a:t>
            </a:r>
            <a:endParaRPr lang="ru-RU" sz="4800" dirty="0">
              <a:solidFill>
                <a:srgbClr val="FFFF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47664" y="5253671"/>
            <a:ext cx="7234966" cy="1603948"/>
          </a:xfrm>
        </p:spPr>
        <p:txBody>
          <a:bodyPr>
            <a:normAutofit fontScale="92500" lnSpcReduction="20000"/>
          </a:bodyPr>
          <a:lstStyle/>
          <a:p>
            <a:pPr algn="r"/>
            <a:r>
              <a:rPr lang="uk-UA" dirty="0" smtClean="0">
                <a:solidFill>
                  <a:schemeClr val="bg1"/>
                </a:solidFill>
              </a:rPr>
              <a:t>Підгот</a:t>
            </a:r>
            <a:r>
              <a:rPr lang="uk-UA" dirty="0">
                <a:solidFill>
                  <a:schemeClr val="bg1"/>
                </a:solidFill>
              </a:rPr>
              <a:t>у</a:t>
            </a:r>
            <a:r>
              <a:rPr lang="uk-UA" dirty="0" smtClean="0">
                <a:solidFill>
                  <a:schemeClr val="bg1"/>
                </a:solidFill>
              </a:rPr>
              <a:t>вала: студентка 6курсу </a:t>
            </a:r>
          </a:p>
          <a:p>
            <a:pPr algn="r"/>
            <a:r>
              <a:rPr lang="uk-UA" dirty="0" smtClean="0">
                <a:solidFill>
                  <a:schemeClr val="bg1"/>
                </a:solidFill>
              </a:rPr>
              <a:t>  заочного відділення</a:t>
            </a:r>
          </a:p>
          <a:p>
            <a:pPr algn="r"/>
            <a:r>
              <a:rPr lang="uk-UA" dirty="0" smtClean="0">
                <a:solidFill>
                  <a:schemeClr val="bg1"/>
                </a:solidFill>
              </a:rPr>
              <a:t> групи</a:t>
            </a:r>
            <a:r>
              <a:rPr lang="ru-RU" dirty="0" smtClean="0">
                <a:solidFill>
                  <a:schemeClr val="bg1"/>
                </a:solidFill>
              </a:rPr>
              <a:t>7.31213-1-з</a:t>
            </a:r>
          </a:p>
          <a:p>
            <a:pPr algn="r"/>
            <a:r>
              <a:rPr lang="uk-UA" dirty="0" smtClean="0">
                <a:solidFill>
                  <a:schemeClr val="bg1"/>
                </a:solidFill>
              </a:rPr>
              <a:t>Ганічева Євгенія</a:t>
            </a:r>
            <a:endParaRPr lang="ru-RU" dirty="0">
              <a:solidFill>
                <a:schemeClr val="bg1"/>
              </a:solidFill>
            </a:endParaRPr>
          </a:p>
        </p:txBody>
      </p:sp>
    </p:spTree>
    <p:extLst>
      <p:ext uri="{BB962C8B-B14F-4D97-AF65-F5344CB8AC3E}">
        <p14:creationId xmlns:p14="http://schemas.microsoft.com/office/powerpoint/2010/main" val="958795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7883035" cy="6597352"/>
          </a:xfrm>
        </p:spPr>
        <p:txBody>
          <a:bodyPr>
            <a:normAutofit fontScale="90000"/>
          </a:bodyPr>
          <a:lstStyle/>
          <a:p>
            <a:r>
              <a:rPr lang="uk-UA" sz="2000" i="1" dirty="0" smtClean="0">
                <a:solidFill>
                  <a:srgbClr val="FFFF00"/>
                </a:solidFill>
                <a:latin typeface="Times New Roman" panose="02020603050405020304" pitchFamily="18" charset="0"/>
                <a:cs typeface="Times New Roman" panose="02020603050405020304" pitchFamily="18" charset="0"/>
              </a:rPr>
              <a:t>Психічно хворий у сім</a:t>
            </a:r>
            <a:r>
              <a:rPr lang="en-US" sz="2000" i="1" dirty="0" smtClean="0">
                <a:solidFill>
                  <a:srgbClr val="FFFF00"/>
                </a:solidFill>
                <a:latin typeface="Times New Roman" panose="02020603050405020304" pitchFamily="18" charset="0"/>
                <a:cs typeface="Times New Roman" panose="02020603050405020304" pitchFamily="18" charset="0"/>
              </a:rPr>
              <a:t>’</a:t>
            </a:r>
            <a:r>
              <a:rPr lang="uk-UA" sz="2000" i="1" dirty="0" smtClean="0">
                <a:solidFill>
                  <a:srgbClr val="FFFF00"/>
                </a:solidFill>
                <a:latin typeface="Times New Roman" panose="02020603050405020304" pitchFamily="18" charset="0"/>
                <a:cs typeface="Times New Roman" panose="02020603050405020304" pitchFamily="18" charset="0"/>
              </a:rPr>
              <a:t>ї</a:t>
            </a:r>
            <a:r>
              <a:rPr lang="uk-UA" sz="2000" dirty="0" smtClean="0">
                <a:solidFill>
                  <a:srgbClr val="FFFF00"/>
                </a:solidFill>
                <a:latin typeface="Times New Roman" panose="02020603050405020304" pitchFamily="18" charset="0"/>
                <a:cs typeface="Times New Roman" panose="02020603050405020304" pitchFamily="18" charset="0"/>
              </a:rPr>
              <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a:r>
            <a:br>
              <a:rPr lang="uk-UA" sz="2000" dirty="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Поява у сім</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ї психічно хворого призводить до значної зміни її структури та взаємин між її членами. Як правило, спостерігається «розшарування» сім</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ї на три підгрупи, члени яких різною мірою залучені у взаємодію з хворим і турботу про нього (</a:t>
            </a:r>
            <a:r>
              <a:rPr lang="en-US" sz="2000" dirty="0" smtClean="0">
                <a:solidFill>
                  <a:srgbClr val="FFFF00"/>
                </a:solidFill>
                <a:latin typeface="Times New Roman" panose="02020603050405020304" pitchFamily="18" charset="0"/>
                <a:cs typeface="Times New Roman" panose="02020603050405020304" pitchFamily="18" charset="0"/>
              </a:rPr>
              <a:t>Terkelsen, 1987</a:t>
            </a:r>
            <a:r>
              <a:rPr lang="uk-UA" sz="2000" dirty="0" smtClean="0">
                <a:solidFill>
                  <a:srgbClr val="FFFF00"/>
                </a:solidFill>
                <a:latin typeface="Times New Roman" panose="02020603050405020304" pitchFamily="18" charset="0"/>
                <a:cs typeface="Times New Roman" panose="02020603050405020304" pitchFamily="18" charset="0"/>
              </a:rPr>
              <a:t>). </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1. Перша група, або внутрішній шар. Представлена членом сім</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ї, який бере на себе роль головного опікуна та відчуває основне навантаження повсякденного догляду й обслуговування хворого. Як правило це мати, сестра або дружина.</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2.Друга група – це члени сім</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ї, які меншою мірою беруть </a:t>
            </a:r>
            <a:r>
              <a:rPr lang="uk-UA" sz="2000" dirty="0" smtClean="0">
                <a:solidFill>
                  <a:srgbClr val="FFFF00"/>
                </a:solidFill>
                <a:latin typeface="Times New Roman" panose="02020603050405020304" pitchFamily="18" charset="0"/>
                <a:cs typeface="Times New Roman" panose="02020603050405020304" pitchFamily="18" charset="0"/>
              </a:rPr>
              <a:t>участь</a:t>
            </a:r>
            <a:r>
              <a:rPr lang="en-US" sz="2000" dirty="0" smtClean="0">
                <a:solidFill>
                  <a:srgbClr val="FFFF00"/>
                </a:solidFill>
                <a:latin typeface="Times New Roman" panose="02020603050405020304" pitchFamily="18" charset="0"/>
                <a:cs typeface="Times New Roman" panose="02020603050405020304" pitchFamily="18" charset="0"/>
              </a:rPr>
              <a:t> </a:t>
            </a:r>
            <a:r>
              <a:rPr lang="uk-UA" sz="2000" dirty="0" smtClean="0">
                <a:solidFill>
                  <a:srgbClr val="FFFF00"/>
                </a:solidFill>
                <a:latin typeface="Times New Roman" panose="02020603050405020304" pitchFamily="18" charset="0"/>
                <a:cs typeface="Times New Roman" panose="02020603050405020304" pitchFamily="18" charset="0"/>
              </a:rPr>
              <a:t>у </a:t>
            </a:r>
            <a:r>
              <a:rPr lang="uk-UA" sz="2000" dirty="0">
                <a:solidFill>
                  <a:srgbClr val="FFFF00"/>
                </a:solidFill>
                <a:latin typeface="Times New Roman" panose="02020603050405020304" pitchFamily="18" charset="0"/>
                <a:cs typeface="Times New Roman" panose="02020603050405020304" pitchFamily="18" charset="0"/>
              </a:rPr>
              <a:t>повсякденній опіці, зберігаючи можливість реалізації особистих планів та інтересів. Вони продовжують вести активне соціальне життя(працюють, вчаться, зустрічаються з друзями та ін.), але при цьому їх ємоційний </a:t>
            </a:r>
            <a:r>
              <a:rPr lang="uk-UA" sz="2000" dirty="0">
                <a:solidFill>
                  <a:srgbClr val="FFFF00"/>
                </a:solidFill>
                <a:latin typeface="Times New Roman" panose="02020603050405020304" pitchFamily="18" charset="0"/>
                <a:cs typeface="Times New Roman" panose="02020603050405020304" pitchFamily="18" charset="0"/>
              </a:rPr>
              <a:t>зв</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язок із хворим членом родини є досить сильним.</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3. Третю групу складають близькі та далекі родичі, які знають про проблеми, пов</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язані з хворим, цікавляться його здоров</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ям, проте практично не мають з ним повсякденного контакту. Як правило,вони мають власний погляд на те, що відбувається, найчастіше пов</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язаний з обвинуваченням на адресу головного опікуна та членів сім</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ї, що може посилювати відчуття провини й безпорадності останніх.</a:t>
            </a:r>
            <a:br>
              <a:rPr lang="uk-UA" sz="2000" dirty="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	</a:t>
            </a:r>
            <a:endParaRPr lang="ru-RU" sz="20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9893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6466730"/>
          </a:xfrm>
        </p:spPr>
        <p:txBody>
          <a:bodyPr>
            <a:normAutofit/>
          </a:bodyPr>
          <a:lstStyle/>
          <a:p>
            <a:pPr algn="l"/>
            <a:r>
              <a:rPr lang="uk-UA" sz="2400" b="0" i="1" u="sng" dirty="0" smtClean="0">
                <a:solidFill>
                  <a:srgbClr val="FFFF00"/>
                </a:solidFill>
                <a:latin typeface="Times New Roman" panose="02020603050405020304" pitchFamily="18" charset="0"/>
                <a:cs typeface="Times New Roman" panose="02020603050405020304" pitchFamily="18" charset="0"/>
              </a:rPr>
              <a:t>Зміст психологічної допомоги сім</a:t>
            </a:r>
            <a:r>
              <a:rPr lang="en-US" sz="2400" b="0" i="1" u="sng" dirty="0" smtClean="0">
                <a:solidFill>
                  <a:srgbClr val="FFFF00"/>
                </a:solidFill>
                <a:latin typeface="Times New Roman" panose="02020603050405020304" pitchFamily="18" charset="0"/>
                <a:cs typeface="Times New Roman" panose="02020603050405020304" pitchFamily="18" charset="0"/>
              </a:rPr>
              <a:t>’</a:t>
            </a:r>
            <a:r>
              <a:rPr lang="uk-UA" sz="2400" b="0" i="1" u="sng" dirty="0" smtClean="0">
                <a:solidFill>
                  <a:srgbClr val="FFFF00"/>
                </a:solidFill>
                <a:latin typeface="Times New Roman" panose="02020603050405020304" pitchFamily="18" charset="0"/>
                <a:cs typeface="Times New Roman" panose="02020603050405020304" pitchFamily="18" charset="0"/>
              </a:rPr>
              <a:t>ї з «проблемною» дитиною включає такі складові</a:t>
            </a:r>
            <a:r>
              <a:rPr lang="uk-UA" sz="2400" b="0" i="1" dirty="0" smtClean="0">
                <a:solidFill>
                  <a:srgbClr val="FFFF00"/>
                </a:solidFill>
                <a:latin typeface="Times New Roman" panose="02020603050405020304" pitchFamily="18" charset="0"/>
                <a:cs typeface="Times New Roman" panose="02020603050405020304" pitchFamily="18" charset="0"/>
              </a:rPr>
              <a:t>:</a:t>
            </a:r>
            <a:br>
              <a:rPr lang="uk-UA" sz="2400" b="0" i="1" dirty="0" smtClean="0">
                <a:solidFill>
                  <a:srgbClr val="FFFF00"/>
                </a:solidFill>
                <a:latin typeface="Times New Roman" panose="02020603050405020304" pitchFamily="18" charset="0"/>
                <a:cs typeface="Times New Roman" panose="02020603050405020304" pitchFamily="18" charset="0"/>
              </a:rPr>
            </a:br>
            <a:r>
              <a:rPr lang="uk-UA" sz="2400" b="0" i="1" dirty="0" smtClean="0">
                <a:solidFill>
                  <a:srgbClr val="FFFF00"/>
                </a:solidFill>
                <a:latin typeface="Times New Roman" panose="02020603050405020304" pitchFamily="18" charset="0"/>
                <a:cs typeface="Times New Roman" panose="02020603050405020304" pitchFamily="18" charset="0"/>
              </a:rPr>
              <a:t>1. </a:t>
            </a:r>
            <a:r>
              <a:rPr lang="uk-UA" sz="2400" b="0" dirty="0" smtClean="0">
                <a:solidFill>
                  <a:srgbClr val="FFFF00"/>
                </a:solidFill>
                <a:latin typeface="Times New Roman" panose="02020603050405020304" pitchFamily="18" charset="0"/>
                <a:cs typeface="Times New Roman" panose="02020603050405020304" pitchFamily="18" charset="0"/>
              </a:rPr>
              <a:t>Виявлення факту порушення.</a:t>
            </a:r>
            <a:br>
              <a:rPr lang="uk-UA" sz="2400" b="0" dirty="0" smtClean="0">
                <a:solidFill>
                  <a:srgbClr val="FFFF00"/>
                </a:solidFill>
                <a:latin typeface="Times New Roman" panose="02020603050405020304" pitchFamily="18" charset="0"/>
                <a:cs typeface="Times New Roman" panose="02020603050405020304" pitchFamily="18" charset="0"/>
              </a:rPr>
            </a:br>
            <a:r>
              <a:rPr lang="uk-UA" sz="2400" b="0" dirty="0" smtClean="0">
                <a:solidFill>
                  <a:srgbClr val="FFFF00"/>
                </a:solidFill>
                <a:latin typeface="Times New Roman" panose="02020603050405020304" pitchFamily="18" charset="0"/>
                <a:cs typeface="Times New Roman" panose="02020603050405020304" pitchFamily="18" charset="0"/>
              </a:rPr>
              <a:t>2. Інформування батьків і направлення дитини до фахівців потрібного профілю ( психіатрів, педіатрів, неврологів, дефектологів, логопедів та ін.).</a:t>
            </a:r>
            <a:br>
              <a:rPr lang="uk-UA" sz="2400" b="0" dirty="0" smtClean="0">
                <a:solidFill>
                  <a:srgbClr val="FFFF00"/>
                </a:solidFill>
                <a:latin typeface="Times New Roman" panose="02020603050405020304" pitchFamily="18" charset="0"/>
                <a:cs typeface="Times New Roman" panose="02020603050405020304" pitchFamily="18" charset="0"/>
              </a:rPr>
            </a:br>
            <a:r>
              <a:rPr lang="uk-UA" sz="2400" b="0" dirty="0" smtClean="0">
                <a:solidFill>
                  <a:srgbClr val="FFFF00"/>
                </a:solidFill>
                <a:latin typeface="Times New Roman" panose="02020603050405020304" pitchFamily="18" charset="0"/>
                <a:cs typeface="Times New Roman" panose="02020603050405020304" pitchFamily="18" charset="0"/>
              </a:rPr>
              <a:t>3. Психотерапевтична робота з родичами дитини.</a:t>
            </a:r>
            <a:br>
              <a:rPr lang="uk-UA" sz="2400" b="0" dirty="0" smtClean="0">
                <a:solidFill>
                  <a:srgbClr val="FFFF00"/>
                </a:solidFill>
                <a:latin typeface="Times New Roman" panose="02020603050405020304" pitchFamily="18" charset="0"/>
                <a:cs typeface="Times New Roman" panose="02020603050405020304" pitchFamily="18" charset="0"/>
              </a:rPr>
            </a:br>
            <a:r>
              <a:rPr lang="uk-UA" sz="2400" b="0" dirty="0">
                <a:solidFill>
                  <a:srgbClr val="FFFF00"/>
                </a:solidFill>
                <a:latin typeface="Times New Roman" panose="02020603050405020304" pitchFamily="18" charset="0"/>
                <a:cs typeface="Times New Roman" panose="02020603050405020304" pitchFamily="18" charset="0"/>
              </a:rPr>
              <a:t>	</a:t>
            </a:r>
            <a:r>
              <a:rPr lang="uk-UA" sz="2400" b="0" dirty="0" smtClean="0">
                <a:solidFill>
                  <a:srgbClr val="FFFF00"/>
                </a:solidFill>
                <a:latin typeface="Times New Roman" panose="02020603050405020304" pitchFamily="18" charset="0"/>
                <a:cs typeface="Times New Roman" panose="02020603050405020304" pitchFamily="18" charset="0"/>
              </a:rPr>
              <a:t>Ефективність психологічної допомоги сім</a:t>
            </a:r>
            <a:r>
              <a:rPr lang="en-US" sz="2400" b="0" dirty="0" smtClean="0">
                <a:solidFill>
                  <a:srgbClr val="FFFF00"/>
                </a:solidFill>
                <a:latin typeface="Times New Roman" panose="02020603050405020304" pitchFamily="18" charset="0"/>
                <a:cs typeface="Times New Roman" panose="02020603050405020304" pitchFamily="18" charset="0"/>
              </a:rPr>
              <a:t>’</a:t>
            </a:r>
            <a:r>
              <a:rPr lang="uk-UA" sz="2400" b="0" dirty="0" smtClean="0">
                <a:solidFill>
                  <a:srgbClr val="FFFF00"/>
                </a:solidFill>
                <a:latin typeface="Times New Roman" panose="02020603050405020304" pitchFamily="18" charset="0"/>
                <a:cs typeface="Times New Roman" panose="02020603050405020304" pitchFamily="18" charset="0"/>
              </a:rPr>
              <a:t>ї залежить від готовності батьків сприймати та засвоювати інформацію, яка повідомляється фахівцем. Якщо родина продовжує заперечувати факт наявності проблеми, або її члени перебувають під впливом сильних афектів, то всі способи проінформувати батьків про необхідність тих або інших кроків у розвитку й вихованні дитини можуть виявитися передчасними.</a:t>
            </a:r>
            <a:endParaRPr lang="ru-RU" sz="2400" b="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3956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7955043" cy="6669360"/>
          </a:xfrm>
        </p:spPr>
        <p:txBody>
          <a:bodyPr/>
          <a:lstStyle/>
          <a:p>
            <a:r>
              <a:rPr lang="uk-UA" sz="4000" i="1" dirty="0" smtClean="0">
                <a:solidFill>
                  <a:srgbClr val="FFFF00"/>
                </a:solidFill>
                <a:latin typeface="Times New Roman" panose="02020603050405020304" pitchFamily="18" charset="0"/>
                <a:cs typeface="Times New Roman" panose="02020603050405020304" pitchFamily="18" charset="0"/>
              </a:rPr>
              <a:t>3. </a:t>
            </a:r>
            <a:r>
              <a:rPr lang="ru-RU" sz="4000" i="1" u="sng" dirty="0">
                <a:solidFill>
                  <a:srgbClr val="FFFF00"/>
                </a:solidFill>
                <a:latin typeface="Times New Roman" panose="02020603050405020304" pitchFamily="18" charset="0"/>
                <a:cs typeface="Times New Roman" panose="02020603050405020304" pitchFamily="18" charset="0"/>
              </a:rPr>
              <a:t>Психологічна  підтримка у кризі, яка  викликана звільненням з роботи </a:t>
            </a:r>
            <a:r>
              <a:rPr lang="ru-RU" sz="4000" i="1" u="sng" dirty="0" smtClean="0">
                <a:solidFill>
                  <a:srgbClr val="FFFF00"/>
                </a:solidFill>
                <a:latin typeface="Times New Roman" panose="02020603050405020304" pitchFamily="18" charset="0"/>
                <a:cs typeface="Times New Roman" panose="02020603050405020304" pitchFamily="18" charset="0"/>
              </a:rPr>
              <a:t/>
            </a:r>
            <a:br>
              <a:rPr lang="ru-RU" sz="4000" i="1" u="sng" dirty="0" smtClean="0">
                <a:solidFill>
                  <a:srgbClr val="FFFF00"/>
                </a:solidFill>
                <a:latin typeface="Times New Roman" panose="02020603050405020304" pitchFamily="18" charset="0"/>
                <a:cs typeface="Times New Roman" panose="02020603050405020304" pitchFamily="18" charset="0"/>
              </a:rPr>
            </a:br>
            <a:r>
              <a:rPr lang="uk-UA" u="sng" dirty="0" smtClean="0">
                <a:solidFill>
                  <a:srgbClr val="FFFF00"/>
                </a:solidFill>
                <a:latin typeface="Times New Roman" panose="02020603050405020304" pitchFamily="18" charset="0"/>
                <a:cs typeface="Times New Roman" panose="02020603050405020304" pitchFamily="18" charset="0"/>
              </a:rPr>
              <a:t>Звільнення з роботи </a:t>
            </a:r>
            <a:r>
              <a:rPr lang="uk-UA" sz="4000" i="1" dirty="0" smtClean="0">
                <a:solidFill>
                  <a:srgbClr val="FFFF00"/>
                </a:solidFill>
                <a:latin typeface="Times New Roman" panose="02020603050405020304" pitchFamily="18" charset="0"/>
                <a:cs typeface="Times New Roman" panose="02020603050405020304" pitchFamily="18" charset="0"/>
              </a:rPr>
              <a:t>– </a:t>
            </a:r>
            <a:r>
              <a:rPr lang="uk-UA" dirty="0" smtClean="0">
                <a:solidFill>
                  <a:srgbClr val="FFFF00"/>
                </a:solidFill>
                <a:latin typeface="Times New Roman" panose="02020603050405020304" pitchFamily="18" charset="0"/>
                <a:cs typeface="Times New Roman" panose="02020603050405020304" pitchFamily="18" charset="0"/>
              </a:rPr>
              <a:t>це один із найсильніших стресів для людини. За інтенсивністю переживань звільнення поступається тільки розлученню та смерті близької людини.</a:t>
            </a:r>
            <a:endParaRPr lang="ru-RU" sz="40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4688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134555" cy="6552728"/>
          </a:xfrm>
        </p:spPr>
        <p:txBody>
          <a:bodyPr>
            <a:noAutofit/>
          </a:bodyPr>
          <a:lstStyle/>
          <a:p>
            <a:pPr algn="l"/>
            <a:r>
              <a:rPr lang="uk-UA" sz="2400" dirty="0" smtClean="0">
                <a:solidFill>
                  <a:srgbClr val="FFFF00"/>
                </a:solidFill>
                <a:latin typeface="Times New Roman" panose="02020603050405020304" pitchFamily="18" charset="0"/>
                <a:cs typeface="Times New Roman" panose="02020603050405020304" pitchFamily="18" charset="0"/>
              </a:rPr>
              <a:t>Психологи стверджують, що кожна звільнена з роботи людина проходить </a:t>
            </a:r>
            <a:r>
              <a:rPr lang="uk-UA" sz="2400" u="sng" dirty="0" smtClean="0">
                <a:solidFill>
                  <a:srgbClr val="FFFF00"/>
                </a:solidFill>
                <a:latin typeface="Times New Roman" panose="02020603050405020304" pitchFamily="18" charset="0"/>
                <a:cs typeface="Times New Roman" panose="02020603050405020304" pitchFamily="18" charset="0"/>
              </a:rPr>
              <a:t>три стадії:</a:t>
            </a:r>
            <a:br>
              <a:rPr lang="uk-UA" sz="2400" u="sng" dirty="0" smtClean="0">
                <a:solidFill>
                  <a:srgbClr val="FFFF00"/>
                </a:solidFill>
                <a:latin typeface="Times New Roman" panose="02020603050405020304" pitchFamily="18" charset="0"/>
                <a:cs typeface="Times New Roman" panose="02020603050405020304" pitchFamily="18" charset="0"/>
              </a:rPr>
            </a:br>
            <a:r>
              <a:rPr lang="uk-UA" sz="2400" dirty="0" smtClean="0">
                <a:solidFill>
                  <a:srgbClr val="FFFF00"/>
                </a:solidFill>
                <a:latin typeface="Times New Roman" panose="02020603050405020304" pitchFamily="18" charset="0"/>
                <a:cs typeface="Times New Roman" panose="02020603050405020304" pitchFamily="18" charset="0"/>
              </a:rPr>
              <a:t>- </a:t>
            </a:r>
            <a:r>
              <a:rPr lang="uk-UA" sz="2400" i="1" dirty="0" smtClean="0">
                <a:solidFill>
                  <a:srgbClr val="FFFF00"/>
                </a:solidFill>
                <a:latin typeface="Times New Roman" panose="02020603050405020304" pitchFamily="18" charset="0"/>
                <a:cs typeface="Times New Roman" panose="02020603050405020304" pitchFamily="18" charset="0"/>
              </a:rPr>
              <a:t>стадія образи </a:t>
            </a:r>
            <a:r>
              <a:rPr lang="uk-UA" sz="2400" dirty="0" smtClean="0">
                <a:solidFill>
                  <a:srgbClr val="FFFF00"/>
                </a:solidFill>
                <a:latin typeface="Times New Roman" panose="02020603050405020304" pitchFamily="18" charset="0"/>
                <a:cs typeface="Times New Roman" panose="02020603050405020304" pitchFamily="18" charset="0"/>
              </a:rPr>
              <a:t>( настає з моменту звільнення; Ви відчуваєте шок, нерозуміння почутого; Ви не можете в це повірити, здається, що звичне життя зруйноване) ;</a:t>
            </a:r>
            <a:br>
              <a:rPr lang="uk-UA" sz="2400" dirty="0" smtClean="0">
                <a:solidFill>
                  <a:srgbClr val="FFFF00"/>
                </a:solidFill>
                <a:latin typeface="Times New Roman" panose="02020603050405020304" pitchFamily="18" charset="0"/>
                <a:cs typeface="Times New Roman" panose="02020603050405020304" pitchFamily="18" charset="0"/>
              </a:rPr>
            </a:br>
            <a:r>
              <a:rPr lang="uk-UA" sz="2400" dirty="0" smtClean="0">
                <a:solidFill>
                  <a:srgbClr val="FFFF00"/>
                </a:solidFill>
                <a:latin typeface="Times New Roman" panose="02020603050405020304" pitchFamily="18" charset="0"/>
                <a:cs typeface="Times New Roman" panose="02020603050405020304" pitchFamily="18" charset="0"/>
              </a:rPr>
              <a:t>- </a:t>
            </a:r>
            <a:r>
              <a:rPr lang="uk-UA" sz="2400" i="1" dirty="0" smtClean="0">
                <a:solidFill>
                  <a:srgbClr val="FFFF00"/>
                </a:solidFill>
                <a:latin typeface="Times New Roman" panose="02020603050405020304" pitchFamily="18" charset="0"/>
                <a:cs typeface="Times New Roman" panose="02020603050405020304" pitchFamily="18" charset="0"/>
              </a:rPr>
              <a:t>стадія оптимізму </a:t>
            </a:r>
            <a:r>
              <a:rPr lang="uk-UA" sz="2400" dirty="0" smtClean="0">
                <a:solidFill>
                  <a:srgbClr val="FFFF00"/>
                </a:solidFill>
                <a:latin typeface="Times New Roman" panose="02020603050405020304" pitchFamily="18" charset="0"/>
                <a:cs typeface="Times New Roman" panose="02020603050405020304" pitchFamily="18" charset="0"/>
              </a:rPr>
              <a:t>(настає тоді, коли Ви вже заспокоїлись й готові почати пошуки нової роботи; у цей період, що триває близько трьох місяців, людина ходить на спавбесіди, розсилає своє резюме, читає газети й журнали з оголошенням на роботу</a:t>
            </a:r>
            <a:r>
              <a:rPr lang="uk-UA" sz="2400" dirty="0">
                <a:solidFill>
                  <a:srgbClr val="FFFF00"/>
                </a:solidFill>
                <a:latin typeface="Times New Roman" panose="02020603050405020304" pitchFamily="18" charset="0"/>
                <a:cs typeface="Times New Roman" panose="02020603050405020304" pitchFamily="18" charset="0"/>
              </a:rPr>
              <a:t>);</a:t>
            </a:r>
            <a:br>
              <a:rPr lang="uk-UA" sz="2400" dirty="0">
                <a:solidFill>
                  <a:srgbClr val="FFFF00"/>
                </a:solidFill>
                <a:latin typeface="Times New Roman" panose="02020603050405020304" pitchFamily="18" charset="0"/>
                <a:cs typeface="Times New Roman" panose="02020603050405020304" pitchFamily="18" charset="0"/>
              </a:rPr>
            </a:br>
            <a:r>
              <a:rPr lang="uk-UA" sz="2400" dirty="0">
                <a:solidFill>
                  <a:srgbClr val="FFFF00"/>
                </a:solidFill>
                <a:latin typeface="Times New Roman" panose="02020603050405020304" pitchFamily="18" charset="0"/>
                <a:cs typeface="Times New Roman" panose="02020603050405020304" pitchFamily="18" charset="0"/>
              </a:rPr>
              <a:t>- </a:t>
            </a:r>
            <a:r>
              <a:rPr lang="en-US" sz="2400" i="1" dirty="0" smtClean="0">
                <a:solidFill>
                  <a:srgbClr val="FFFF00"/>
                </a:solidFill>
                <a:latin typeface="Times New Roman" panose="02020603050405020304" pitchFamily="18" charset="0"/>
                <a:cs typeface="Times New Roman" panose="02020603050405020304" pitchFamily="18" charset="0"/>
              </a:rPr>
              <a:t>c</a:t>
            </a:r>
            <a:r>
              <a:rPr lang="uk-UA" sz="2400" i="1" dirty="0" smtClean="0">
                <a:solidFill>
                  <a:srgbClr val="FFFF00"/>
                </a:solidFill>
                <a:latin typeface="Times New Roman" panose="02020603050405020304" pitchFamily="18" charset="0"/>
                <a:cs typeface="Times New Roman" panose="02020603050405020304" pitchFamily="18" charset="0"/>
              </a:rPr>
              <a:t>тадія </a:t>
            </a:r>
            <a:r>
              <a:rPr lang="uk-UA" sz="2400" i="1" dirty="0">
                <a:solidFill>
                  <a:srgbClr val="FFFF00"/>
                </a:solidFill>
                <a:latin typeface="Times New Roman" panose="02020603050405020304" pitchFamily="18" charset="0"/>
                <a:cs typeface="Times New Roman" panose="02020603050405020304" pitchFamily="18" charset="0"/>
              </a:rPr>
              <a:t>апатії</a:t>
            </a:r>
            <a:r>
              <a:rPr lang="uk-UA" sz="2400" dirty="0">
                <a:solidFill>
                  <a:srgbClr val="FFFF00"/>
                </a:solidFill>
                <a:latin typeface="Times New Roman" panose="02020603050405020304" pitchFamily="18" charset="0"/>
                <a:cs typeface="Times New Roman" panose="02020603050405020304" pitchFamily="18" charset="0"/>
              </a:rPr>
              <a:t> ( людина починає втрачати надію, більше не цікавиться вакансіями й опускає руки; деякі люди впадають у сильну депресію, вважають, що нікому не потрібні й перестають виходити з дому).</a:t>
            </a:r>
            <a:endParaRPr lang="ru-RU" sz="2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9700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7883035" cy="6480720"/>
          </a:xfrm>
        </p:spPr>
        <p:txBody>
          <a:bodyPr/>
          <a:lstStyle/>
          <a:p>
            <a:r>
              <a:rPr lang="uk-UA" i="1" dirty="0" smtClean="0">
                <a:solidFill>
                  <a:srgbClr val="FFFF00"/>
                </a:solidFill>
                <a:latin typeface="Times New Roman" panose="02020603050405020304" pitchFamily="18" charset="0"/>
                <a:cs typeface="Times New Roman" panose="02020603050405020304" pitchFamily="18" charset="0"/>
              </a:rPr>
              <a:t>Як допомогти близькій людині пережити важку ситуацію?</a:t>
            </a:r>
            <a:br>
              <a:rPr lang="uk-UA" i="1" dirty="0" smtClean="0">
                <a:solidFill>
                  <a:srgbClr val="FFFF00"/>
                </a:solidFill>
                <a:latin typeface="Times New Roman" panose="02020603050405020304" pitchFamily="18" charset="0"/>
                <a:cs typeface="Times New Roman" panose="02020603050405020304" pitchFamily="18" charset="0"/>
              </a:rPr>
            </a:br>
            <a:r>
              <a:rPr lang="uk-UA" sz="2800" i="1" dirty="0" smtClean="0">
                <a:solidFill>
                  <a:srgbClr val="FFFF00"/>
                </a:solidFill>
                <a:latin typeface="Times New Roman" panose="02020603050405020304" pitchFamily="18" charset="0"/>
                <a:cs typeface="Times New Roman" panose="02020603050405020304" pitchFamily="18" charset="0"/>
              </a:rPr>
              <a:t> -</a:t>
            </a:r>
            <a:r>
              <a:rPr lang="uk-UA" sz="2800" dirty="0" smtClean="0">
                <a:solidFill>
                  <a:srgbClr val="FFFF00"/>
                </a:solidFill>
                <a:latin typeface="Times New Roman" panose="02020603050405020304" pitchFamily="18" charset="0"/>
                <a:cs typeface="Times New Roman" panose="02020603050405020304" pitchFamily="18" charset="0"/>
              </a:rPr>
              <a:t>Не панікуйте. Людина, звільнена з роботи, може відчувати провину. Наші нарікання й переживання  про подальше життя тільки піділлють масла у вогонь.</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Будьте готові вислухати близьку людину й допомогти їй визначитись із планом дій.</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наберіться терпіння, адже пошуки роботи – не швидкий процес. На це може піти певний час.</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Поцікавтесь, чим ви можете допомогти.</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І головне. Вселяйте впевненість і зберігайте віру в близьку людину. Вона цього потребує.</a:t>
            </a:r>
            <a:endParaRPr lang="ru-RU" sz="28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9913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73427"/>
            <a:ext cx="8064896" cy="6453336"/>
          </a:xfrm>
        </p:spPr>
        <p:txBody>
          <a:bodyPr>
            <a:normAutofit fontScale="90000"/>
          </a:bodyPr>
          <a:lstStyle/>
          <a:p>
            <a:r>
              <a:rPr lang="ru-RU" sz="4400" i="1" dirty="0" smtClean="0">
                <a:solidFill>
                  <a:srgbClr val="FFFF00"/>
                </a:solidFill>
                <a:latin typeface="Times New Roman" panose="02020603050405020304" pitchFamily="18" charset="0"/>
                <a:cs typeface="Times New Roman" panose="02020603050405020304" pitchFamily="18" charset="0"/>
              </a:rPr>
              <a:t>4.Психологічна  </a:t>
            </a:r>
            <a:r>
              <a:rPr lang="ru-RU" sz="4400" i="1" dirty="0">
                <a:solidFill>
                  <a:srgbClr val="FFFF00"/>
                </a:solidFill>
                <a:latin typeface="Times New Roman" panose="02020603050405020304" pitchFamily="18" charset="0"/>
                <a:cs typeface="Times New Roman" panose="02020603050405020304" pitchFamily="18" charset="0"/>
              </a:rPr>
              <a:t>підтримка у кризі, яка  викликана виходом на </a:t>
            </a:r>
            <a:r>
              <a:rPr lang="uk-UA" sz="4400" i="1" dirty="0">
                <a:solidFill>
                  <a:srgbClr val="FFFF00"/>
                </a:solidFill>
                <a:latin typeface="Times New Roman" panose="02020603050405020304" pitchFamily="18" charset="0"/>
                <a:cs typeface="Times New Roman" panose="02020603050405020304" pitchFamily="18" charset="0"/>
              </a:rPr>
              <a:t>пенсію</a:t>
            </a:r>
            <a:r>
              <a:rPr lang="ru-RU" sz="4400" i="1" dirty="0">
                <a:solidFill>
                  <a:srgbClr val="FFFF00"/>
                </a:solidFill>
                <a:latin typeface="Times New Roman" panose="02020603050405020304" pitchFamily="18" charset="0"/>
                <a:cs typeface="Times New Roman" panose="02020603050405020304" pitchFamily="18" charset="0"/>
              </a:rPr>
              <a:t>.</a:t>
            </a:r>
            <a:r>
              <a:rPr lang="uk-UA" sz="4400" i="1" dirty="0">
                <a:solidFill>
                  <a:srgbClr val="FFFF00"/>
                </a:solidFill>
                <a:latin typeface="Times New Roman" panose="02020603050405020304" pitchFamily="18" charset="0"/>
                <a:cs typeface="Times New Roman" panose="02020603050405020304" pitchFamily="18" charset="0"/>
              </a:rPr>
              <a:t/>
            </a:r>
            <a:br>
              <a:rPr lang="uk-UA" sz="4400" i="1" dirty="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Негативний вплив на особистість, яка вийшла на пенсію, справляє передусім, порушення звичного режиму й устрою життя, що нерідко поєднується з гострим відчуттям протиріччя між працездатністю, можливістю приносити користь і їх незатребуваністю. Людина виявляється ніби «викинутою на узбіччя» життя. Зниження свого соціального статусу, втрата життєвого ритму, що зберігався десятиліттями, іноді призводять до різкого погіршення загального фізичного та психічного стану, а в окремих випадках навіть до порівняно швидкої смерті.</a:t>
            </a:r>
            <a:endParaRPr lang="ru-RU"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9987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280920" cy="6453336"/>
          </a:xfrm>
        </p:spPr>
        <p:txBody>
          <a:bodyPr>
            <a:normAutofit/>
          </a:bodyPr>
          <a:lstStyle/>
          <a:p>
            <a:pPr algn="l"/>
            <a:r>
              <a:rPr lang="uk-UA" sz="2800" dirty="0" smtClean="0">
                <a:solidFill>
                  <a:srgbClr val="FFFF00"/>
                </a:solidFill>
                <a:latin typeface="Times New Roman" panose="02020603050405020304" pitchFamily="18" charset="0"/>
                <a:cs typeface="Times New Roman" panose="02020603050405020304" pitchFamily="18" charset="0"/>
              </a:rPr>
              <a:t>Отже, проблеми, які переживає осбистість у зв</a:t>
            </a:r>
            <a:r>
              <a:rPr lang="en-US" sz="2800" dirty="0" smtClean="0">
                <a:solidFill>
                  <a:srgbClr val="FFFF00"/>
                </a:solidFill>
                <a:latin typeface="Times New Roman" panose="02020603050405020304" pitchFamily="18" charset="0"/>
                <a:cs typeface="Times New Roman" panose="02020603050405020304" pitchFamily="18" charset="0"/>
              </a:rPr>
              <a:t>’</a:t>
            </a:r>
            <a:r>
              <a:rPr lang="uk-UA" sz="2800" dirty="0" smtClean="0">
                <a:solidFill>
                  <a:srgbClr val="FFFF00"/>
                </a:solidFill>
                <a:latin typeface="Times New Roman" panose="02020603050405020304" pitchFamily="18" charset="0"/>
                <a:cs typeface="Times New Roman" panose="02020603050405020304" pitchFamily="18" charset="0"/>
              </a:rPr>
              <a:t>язку з виходом на пенсію, стосуються декількох контекстів:</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Широкого соціального(втрата соціальних крнтактів, втрата значущої роботи, значне зниження прибутків та ін.);</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Внутрішньосімейного (проблеми, пов</a:t>
            </a:r>
            <a:r>
              <a:rPr lang="en-US" sz="2800" dirty="0" smtClean="0">
                <a:solidFill>
                  <a:srgbClr val="FFFF00"/>
                </a:solidFill>
                <a:latin typeface="Times New Roman" panose="02020603050405020304" pitchFamily="18" charset="0"/>
                <a:cs typeface="Times New Roman" panose="02020603050405020304" pitchFamily="18" charset="0"/>
              </a:rPr>
              <a:t>’</a:t>
            </a:r>
            <a:r>
              <a:rPr lang="uk-UA" sz="2800" dirty="0" smtClean="0">
                <a:solidFill>
                  <a:srgbClr val="FFFF00"/>
                </a:solidFill>
                <a:latin typeface="Times New Roman" panose="02020603050405020304" pitchFamily="18" charset="0"/>
                <a:cs typeface="Times New Roman" panose="02020603050405020304" pitchFamily="18" charset="0"/>
              </a:rPr>
              <a:t>язані з вивільненням часу для внутрішньосімейних контактів);</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Внутрішньоособистісного (зниження самооцінки,криза самоідентичності, поява емоційних та когнітивних розладів ).</a:t>
            </a:r>
            <a:endParaRPr lang="ru-RU" sz="28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409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136904" cy="6597352"/>
          </a:xfrm>
        </p:spPr>
        <p:txBody>
          <a:bodyPr>
            <a:normAutofit/>
          </a:bodyPr>
          <a:lstStyle/>
          <a:p>
            <a:pPr algn="l"/>
            <a:r>
              <a:rPr lang="uk-UA" sz="2800" i="1" dirty="0" smtClean="0">
                <a:solidFill>
                  <a:srgbClr val="FFFF00"/>
                </a:solidFill>
                <a:latin typeface="Times New Roman" panose="02020603050405020304" pitchFamily="18" charset="0"/>
                <a:cs typeface="Times New Roman" panose="02020603050405020304" pitchFamily="18" charset="0"/>
              </a:rPr>
              <a:t>Варіанти виходу з цієї кризи:</a:t>
            </a:r>
            <a:br>
              <a:rPr lang="uk-UA" sz="2800" i="1"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a:t>
            </a:r>
            <a:r>
              <a:rPr lang="uk-UA" sz="2800" dirty="0">
                <a:solidFill>
                  <a:srgbClr val="FFFF00"/>
                </a:solidFill>
                <a:latin typeface="Times New Roman" panose="02020603050405020304" pitchFamily="18" charset="0"/>
                <a:cs typeface="Times New Roman" panose="02020603050405020304" pitchFamily="18" charset="0"/>
              </a:rPr>
              <a:t>к</a:t>
            </a:r>
            <a:r>
              <a:rPr lang="uk-UA" sz="2800" dirty="0" smtClean="0">
                <a:solidFill>
                  <a:srgbClr val="FFFF00"/>
                </a:solidFill>
                <a:latin typeface="Times New Roman" panose="02020603050405020304" pitchFamily="18" charset="0"/>
                <a:cs typeface="Times New Roman" panose="02020603050405020304" pitchFamily="18" charset="0"/>
              </a:rPr>
              <a:t>онструктивний</a:t>
            </a:r>
            <a:r>
              <a:rPr lang="uk-UA" sz="2800" dirty="0" smtClean="0">
                <a:solidFill>
                  <a:srgbClr val="FFFF00"/>
                </a:solidFill>
                <a:latin typeface="Times New Roman" panose="02020603050405020304" pitchFamily="18" charset="0"/>
                <a:cs typeface="Times New Roman" panose="02020603050405020304" pitchFamily="18" charset="0"/>
              </a:rPr>
              <a:t>, пов</a:t>
            </a:r>
            <a:r>
              <a:rPr lang="en-US" sz="2800" dirty="0" smtClean="0">
                <a:solidFill>
                  <a:srgbClr val="FFFF00"/>
                </a:solidFill>
                <a:latin typeface="Times New Roman" panose="02020603050405020304" pitchFamily="18" charset="0"/>
                <a:cs typeface="Times New Roman" panose="02020603050405020304" pitchFamily="18" charset="0"/>
              </a:rPr>
              <a:t>’</a:t>
            </a:r>
            <a:r>
              <a:rPr lang="uk-UA" sz="2800" dirty="0" smtClean="0">
                <a:solidFill>
                  <a:srgbClr val="FFFF00"/>
                </a:solidFill>
                <a:latin typeface="Times New Roman" panose="02020603050405020304" pitchFamily="18" charset="0"/>
                <a:cs typeface="Times New Roman" panose="02020603050405020304" pitchFamily="18" charset="0"/>
              </a:rPr>
              <a:t>язаний з особистісним зростанням, появою нових сфер для самореалізації, можливо отримувати задоволення від зрілих подружніх стосунків і здійснювати плани, виконання яких було ускладнене або відкладене у зв</a:t>
            </a:r>
            <a:r>
              <a:rPr lang="en-US" sz="2800" dirty="0" smtClean="0">
                <a:solidFill>
                  <a:srgbClr val="FFFF00"/>
                </a:solidFill>
                <a:latin typeface="Times New Roman" panose="02020603050405020304" pitchFamily="18" charset="0"/>
                <a:cs typeface="Times New Roman" panose="02020603050405020304" pitchFamily="18" charset="0"/>
              </a:rPr>
              <a:t>’</a:t>
            </a:r>
            <a:r>
              <a:rPr lang="uk-UA" sz="2800" dirty="0" smtClean="0">
                <a:solidFill>
                  <a:srgbClr val="FFFF00"/>
                </a:solidFill>
                <a:latin typeface="Times New Roman" panose="02020603050405020304" pitchFamily="18" charset="0"/>
                <a:cs typeface="Times New Roman" panose="02020603050405020304" pitchFamily="18" charset="0"/>
              </a:rPr>
              <a:t>язку з вихованням дітей;</a:t>
            </a:r>
            <a:br>
              <a:rPr lang="uk-UA" sz="2800" dirty="0" smtClean="0">
                <a:solidFill>
                  <a:srgbClr val="FFFF00"/>
                </a:solidFill>
                <a:latin typeface="Times New Roman" panose="02020603050405020304" pitchFamily="18" charset="0"/>
                <a:cs typeface="Times New Roman" panose="02020603050405020304" pitchFamily="18" charset="0"/>
              </a:rPr>
            </a:br>
            <a:r>
              <a:rPr lang="uk-UA" sz="2800" dirty="0" smtClean="0">
                <a:solidFill>
                  <a:srgbClr val="FFFF00"/>
                </a:solidFill>
                <a:latin typeface="Times New Roman" panose="02020603050405020304" pitchFamily="18" charset="0"/>
                <a:cs typeface="Times New Roman" panose="02020603050405020304" pitchFamily="18" charset="0"/>
              </a:rPr>
              <a:t>- неконструктивний, такий, що виражається у втраті сенсу життя,виникненні відчуття непотрібності, самотності, зниженні творчого потенціалу</a:t>
            </a:r>
            <a:r>
              <a:rPr lang="uk-UA" sz="2800" dirty="0" smtClean="0">
                <a:solidFill>
                  <a:srgbClr val="FFFF00"/>
                </a:solidFill>
                <a:latin typeface="Times New Roman" panose="02020603050405020304" pitchFamily="18" charset="0"/>
                <a:cs typeface="Times New Roman" panose="02020603050405020304" pitchFamily="18" charset="0"/>
              </a:rPr>
              <a:t>, неможливості </a:t>
            </a:r>
            <a:r>
              <a:rPr lang="uk-UA" sz="2800" dirty="0" smtClean="0">
                <a:solidFill>
                  <a:srgbClr val="FFFF00"/>
                </a:solidFill>
                <a:latin typeface="Times New Roman" panose="02020603050405020304" pitchFamily="18" charset="0"/>
                <a:cs typeface="Times New Roman" panose="02020603050405020304" pitchFamily="18" charset="0"/>
              </a:rPr>
              <a:t>знайти бажаної сфери активності.</a:t>
            </a:r>
            <a:endParaRPr lang="ru-RU" sz="28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25266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208912" cy="6597352"/>
          </a:xfrm>
        </p:spPr>
        <p:txBody>
          <a:bodyPr>
            <a:normAutofit fontScale="90000"/>
          </a:bodyPr>
          <a:lstStyle/>
          <a:p>
            <a:pPr algn="l"/>
            <a:r>
              <a:rPr lang="uk-UA" sz="3600" i="1" dirty="0" smtClean="0">
                <a:solidFill>
                  <a:srgbClr val="FFFF00"/>
                </a:solidFill>
                <a:latin typeface="Times New Roman" panose="02020603050405020304" pitchFamily="18" charset="0"/>
                <a:cs typeface="Times New Roman" panose="02020603050405020304" pitchFamily="18" charset="0"/>
              </a:rPr>
              <a:t>Психологічна допомога в подоланні кризи виходу на пенсію спрямована на адаптацію особистості</a:t>
            </a:r>
            <a:r>
              <a:rPr lang="uk-UA" sz="3600" dirty="0" smtClean="0">
                <a:solidFill>
                  <a:srgbClr val="FFFF00"/>
                </a:solidFill>
                <a:latin typeface="Times New Roman" panose="02020603050405020304" pitchFamily="18" charset="0"/>
                <a:cs typeface="Times New Roman" panose="02020603050405020304" pitchFamily="18" charset="0"/>
              </a:rPr>
              <a:t> </a:t>
            </a:r>
            <a:r>
              <a:rPr lang="uk-UA" sz="3600" i="1" dirty="0" smtClean="0">
                <a:solidFill>
                  <a:srgbClr val="FFFF00"/>
                </a:solidFill>
                <a:latin typeface="Times New Roman" panose="02020603050405020304" pitchFamily="18" charset="0"/>
                <a:cs typeface="Times New Roman" panose="02020603050405020304" pitchFamily="18" charset="0"/>
              </a:rPr>
              <a:t>та виключає декілька етапів:</a:t>
            </a:r>
            <a:br>
              <a:rPr lang="uk-UA" sz="3600" i="1" dirty="0" smtClean="0">
                <a:solidFill>
                  <a:srgbClr val="FFFF00"/>
                </a:solidFill>
                <a:latin typeface="Times New Roman" panose="02020603050405020304" pitchFamily="18" charset="0"/>
                <a:cs typeface="Times New Roman" panose="02020603050405020304" pitchFamily="18" charset="0"/>
              </a:rPr>
            </a:br>
            <a:r>
              <a:rPr lang="uk-UA" dirty="0" smtClean="0">
                <a:solidFill>
                  <a:srgbClr val="FFFF00"/>
                </a:solidFill>
                <a:latin typeface="Times New Roman" panose="02020603050405020304" pitchFamily="18" charset="0"/>
                <a:cs typeface="Times New Roman" panose="02020603050405020304" pitchFamily="18" charset="0"/>
              </a:rPr>
              <a:t>- </a:t>
            </a:r>
            <a:r>
              <a:rPr lang="uk-UA" dirty="0" smtClean="0">
                <a:solidFill>
                  <a:srgbClr val="FFFF00"/>
                </a:solidFill>
                <a:latin typeface="Times New Roman" panose="02020603050405020304" pitchFamily="18" charset="0"/>
                <a:cs typeface="Times New Roman" panose="02020603050405020304" pitchFamily="18" charset="0"/>
              </a:rPr>
              <a:t>усвідомлення </a:t>
            </a:r>
            <a:r>
              <a:rPr lang="uk-UA" dirty="0" smtClean="0">
                <a:solidFill>
                  <a:srgbClr val="FFFF00"/>
                </a:solidFill>
                <a:latin typeface="Times New Roman" panose="02020603050405020304" pitchFamily="18" charset="0"/>
                <a:cs typeface="Times New Roman" panose="02020603050405020304" pitchFamily="18" charset="0"/>
              </a:rPr>
              <a:t>та прийняття факту виходу на пенсію;</a:t>
            </a:r>
            <a:br>
              <a:rPr lang="uk-UA" dirty="0" smtClean="0">
                <a:solidFill>
                  <a:srgbClr val="FFFF00"/>
                </a:solidFill>
                <a:latin typeface="Times New Roman" panose="02020603050405020304" pitchFamily="18" charset="0"/>
                <a:cs typeface="Times New Roman" panose="02020603050405020304" pitchFamily="18" charset="0"/>
              </a:rPr>
            </a:br>
            <a:r>
              <a:rPr lang="uk-UA" dirty="0" smtClean="0">
                <a:solidFill>
                  <a:srgbClr val="FFFF00"/>
                </a:solidFill>
                <a:latin typeface="Times New Roman" panose="02020603050405020304" pitchFamily="18" charset="0"/>
                <a:cs typeface="Times New Roman" panose="02020603050405020304" pitchFamily="18" charset="0"/>
              </a:rPr>
              <a:t>- </a:t>
            </a:r>
            <a:r>
              <a:rPr lang="uk-UA" dirty="0" smtClean="0">
                <a:solidFill>
                  <a:srgbClr val="FFFF00"/>
                </a:solidFill>
                <a:latin typeface="Times New Roman" panose="02020603050405020304" pitchFamily="18" charset="0"/>
                <a:cs typeface="Times New Roman" panose="02020603050405020304" pitchFamily="18" charset="0"/>
              </a:rPr>
              <a:t>корекція </a:t>
            </a:r>
            <a:r>
              <a:rPr lang="uk-UA" dirty="0" smtClean="0">
                <a:solidFill>
                  <a:srgbClr val="FFFF00"/>
                </a:solidFill>
                <a:latin typeface="Times New Roman" panose="02020603050405020304" pitchFamily="18" charset="0"/>
                <a:cs typeface="Times New Roman" panose="02020603050405020304" pitchFamily="18" charset="0"/>
              </a:rPr>
              <a:t>уявлень про цей період як закінчення активного життя;</a:t>
            </a:r>
            <a:br>
              <a:rPr lang="uk-UA" dirty="0" smtClean="0">
                <a:solidFill>
                  <a:srgbClr val="FFFF00"/>
                </a:solidFill>
                <a:latin typeface="Times New Roman" panose="02020603050405020304" pitchFamily="18" charset="0"/>
                <a:cs typeface="Times New Roman" panose="02020603050405020304" pitchFamily="18" charset="0"/>
              </a:rPr>
            </a:br>
            <a:r>
              <a:rPr lang="uk-UA" dirty="0" smtClean="0">
                <a:solidFill>
                  <a:srgbClr val="FFFF00"/>
                </a:solidFill>
                <a:latin typeface="Times New Roman" panose="02020603050405020304" pitchFamily="18" charset="0"/>
                <a:cs typeface="Times New Roman" panose="02020603050405020304" pitchFamily="18" charset="0"/>
              </a:rPr>
              <a:t>- пошук нових інтересів і планування життя на пенсії;</a:t>
            </a:r>
            <a:br>
              <a:rPr lang="uk-UA" dirty="0" smtClean="0">
                <a:solidFill>
                  <a:srgbClr val="FFFF00"/>
                </a:solidFill>
                <a:latin typeface="Times New Roman" panose="02020603050405020304" pitchFamily="18" charset="0"/>
                <a:cs typeface="Times New Roman" panose="02020603050405020304" pitchFamily="18" charset="0"/>
              </a:rPr>
            </a:br>
            <a:r>
              <a:rPr lang="uk-UA" dirty="0" smtClean="0">
                <a:solidFill>
                  <a:srgbClr val="FFFF00"/>
                </a:solidFill>
                <a:latin typeface="Times New Roman" panose="02020603050405020304" pitchFamily="18" charset="0"/>
                <a:cs typeface="Times New Roman" panose="02020603050405020304" pitchFamily="18" charset="0"/>
              </a:rPr>
              <a:t>- </a:t>
            </a:r>
            <a:r>
              <a:rPr lang="uk-UA" dirty="0" smtClean="0">
                <a:solidFill>
                  <a:srgbClr val="FFFF00"/>
                </a:solidFill>
                <a:latin typeface="Times New Roman" panose="02020603050405020304" pitchFamily="18" charset="0"/>
                <a:cs typeface="Times New Roman" panose="02020603050405020304" pitchFamily="18" charset="0"/>
              </a:rPr>
              <a:t>допомога </a:t>
            </a:r>
            <a:r>
              <a:rPr lang="uk-UA" dirty="0" smtClean="0">
                <a:solidFill>
                  <a:srgbClr val="FFFF00"/>
                </a:solidFill>
                <a:latin typeface="Times New Roman" panose="02020603050405020304" pitchFamily="18" charset="0"/>
                <a:cs typeface="Times New Roman" panose="02020603050405020304" pitchFamily="18" charset="0"/>
              </a:rPr>
              <a:t>в усвідомленні ресурсів сім</a:t>
            </a:r>
            <a:r>
              <a:rPr lang="en-US" dirty="0" smtClean="0">
                <a:solidFill>
                  <a:srgbClr val="FFFF00"/>
                </a:solidFill>
                <a:latin typeface="Times New Roman" panose="02020603050405020304" pitchFamily="18" charset="0"/>
                <a:cs typeface="Times New Roman" panose="02020603050405020304" pitchFamily="18" charset="0"/>
              </a:rPr>
              <a:t>’</a:t>
            </a:r>
            <a:r>
              <a:rPr lang="uk-UA" smtClean="0">
                <a:solidFill>
                  <a:srgbClr val="FFFF00"/>
                </a:solidFill>
                <a:latin typeface="Times New Roman" panose="02020603050405020304" pitchFamily="18" charset="0"/>
                <a:cs typeface="Times New Roman" panose="02020603050405020304" pitchFamily="18" charset="0"/>
              </a:rPr>
              <a:t>ї для </a:t>
            </a:r>
            <a:r>
              <a:rPr lang="uk-UA" dirty="0" smtClean="0">
                <a:solidFill>
                  <a:srgbClr val="FFFF00"/>
                </a:solidFill>
                <a:latin typeface="Times New Roman" panose="02020603050405020304" pitchFamily="18" charset="0"/>
                <a:cs typeface="Times New Roman" panose="02020603050405020304" pitchFamily="18" charset="0"/>
              </a:rPr>
              <a:t>підвищення якості функціонування в пенсійний період.</a:t>
            </a:r>
            <a:endParaRPr lang="ru-RU" sz="36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807247"/>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6394722"/>
          </a:xfrm>
        </p:spPr>
        <p:txBody>
          <a:bodyPr>
            <a:normAutofit/>
          </a:bodyPr>
          <a:lstStyle/>
          <a:p>
            <a:r>
              <a:rPr lang="ru-RU" sz="2800" i="1" u="sng" dirty="0" smtClean="0">
                <a:solidFill>
                  <a:srgbClr val="FFFF00"/>
                </a:solidFill>
                <a:latin typeface="Times New Roman" panose="02020603050405020304" pitchFamily="18" charset="0"/>
                <a:cs typeface="Times New Roman" panose="02020603050405020304" pitchFamily="18" charset="0"/>
              </a:rPr>
              <a:t>План</a:t>
            </a:r>
            <a:r>
              <a:rPr lang="ru-RU" sz="2800" u="sng" dirty="0" smtClean="0">
                <a:solidFill>
                  <a:srgbClr val="FFFF00"/>
                </a:solidFill>
                <a:latin typeface="Times New Roman" panose="02020603050405020304" pitchFamily="18" charset="0"/>
                <a:cs typeface="Times New Roman" panose="02020603050405020304" pitchFamily="18" charset="0"/>
              </a:rPr>
              <a:t>:</a:t>
            </a:r>
            <a:r>
              <a:rPr lang="ru-RU" sz="2800" dirty="0" smtClean="0">
                <a:solidFill>
                  <a:srgbClr val="FFFF00"/>
                </a:solidFill>
                <a:latin typeface="Times New Roman" panose="02020603050405020304" pitchFamily="18" charset="0"/>
                <a:cs typeface="Times New Roman" panose="02020603050405020304" pitchFamily="18" charset="0"/>
              </a:rPr>
              <a:t/>
            </a:r>
            <a:br>
              <a:rPr lang="ru-RU" sz="2800" dirty="0" smtClean="0">
                <a:solidFill>
                  <a:srgbClr val="FFFF00"/>
                </a:solidFill>
                <a:latin typeface="Times New Roman" panose="02020603050405020304" pitchFamily="18" charset="0"/>
                <a:cs typeface="Times New Roman" panose="02020603050405020304" pitchFamily="18" charset="0"/>
              </a:rPr>
            </a:br>
            <a:r>
              <a:rPr lang="ru-RU" sz="2800" i="1" dirty="0" smtClean="0">
                <a:solidFill>
                  <a:srgbClr val="FFFF00"/>
                </a:solidFill>
                <a:latin typeface="Times New Roman" panose="02020603050405020304" pitchFamily="18" charset="0"/>
                <a:cs typeface="Times New Roman" panose="02020603050405020304" pitchFamily="18" charset="0"/>
              </a:rPr>
              <a:t>1. Психологічна  підтримка у кризі, яка  викликана тяжкою й невиліковною хворобою;</a:t>
            </a:r>
            <a:br>
              <a:rPr lang="ru-RU" sz="2800" i="1" dirty="0" smtClean="0">
                <a:solidFill>
                  <a:srgbClr val="FFFF00"/>
                </a:solidFill>
                <a:latin typeface="Times New Roman" panose="02020603050405020304" pitchFamily="18" charset="0"/>
                <a:cs typeface="Times New Roman" panose="02020603050405020304" pitchFamily="18" charset="0"/>
              </a:rPr>
            </a:br>
            <a:r>
              <a:rPr lang="ru-RU" sz="2800" i="1" dirty="0" smtClean="0">
                <a:solidFill>
                  <a:srgbClr val="FFFF00"/>
                </a:solidFill>
                <a:latin typeface="Times New Roman" panose="02020603050405020304" pitchFamily="18" charset="0"/>
                <a:cs typeface="Times New Roman" panose="02020603050405020304" pitchFamily="18" charset="0"/>
              </a:rPr>
              <a:t>2.</a:t>
            </a:r>
            <a:r>
              <a:rPr lang="ru-RU" sz="2800" i="1" dirty="0">
                <a:solidFill>
                  <a:srgbClr val="FFFF00"/>
                </a:solidFill>
                <a:latin typeface="Times New Roman" panose="02020603050405020304" pitchFamily="18" charset="0"/>
                <a:cs typeface="Times New Roman" panose="02020603050405020304" pitchFamily="18" charset="0"/>
              </a:rPr>
              <a:t> Психологічна  підтримка у кризі, яка  </a:t>
            </a:r>
            <a:r>
              <a:rPr lang="ru-RU" sz="2800" i="1" dirty="0" smtClean="0">
                <a:solidFill>
                  <a:srgbClr val="FFFF00"/>
                </a:solidFill>
                <a:latin typeface="Times New Roman" panose="02020603050405020304" pitchFamily="18" charset="0"/>
                <a:cs typeface="Times New Roman" panose="02020603050405020304" pitchFamily="18" charset="0"/>
              </a:rPr>
              <a:t>викликана труднощами через опіку над тяжкохворим членом сім</a:t>
            </a:r>
            <a:r>
              <a:rPr lang="en-US" sz="2800" i="1" dirty="0" smtClean="0">
                <a:solidFill>
                  <a:srgbClr val="FFFF00"/>
                </a:solidFill>
                <a:latin typeface="Times New Roman" panose="02020603050405020304" pitchFamily="18" charset="0"/>
                <a:cs typeface="Times New Roman" panose="02020603050405020304" pitchFamily="18" charset="0"/>
              </a:rPr>
              <a:t>’</a:t>
            </a:r>
            <a:r>
              <a:rPr lang="uk-UA" sz="2800" i="1" dirty="0" smtClean="0">
                <a:solidFill>
                  <a:srgbClr val="FFFF00"/>
                </a:solidFill>
                <a:latin typeface="Times New Roman" panose="02020603050405020304" pitchFamily="18" charset="0"/>
                <a:cs typeface="Times New Roman" panose="02020603050405020304" pitchFamily="18" charset="0"/>
              </a:rPr>
              <a:t>ї;</a:t>
            </a:r>
            <a:br>
              <a:rPr lang="uk-UA" sz="2800" i="1" dirty="0" smtClean="0">
                <a:solidFill>
                  <a:srgbClr val="FFFF00"/>
                </a:solidFill>
                <a:latin typeface="Times New Roman" panose="02020603050405020304" pitchFamily="18" charset="0"/>
                <a:cs typeface="Times New Roman" panose="02020603050405020304" pitchFamily="18" charset="0"/>
              </a:rPr>
            </a:br>
            <a:r>
              <a:rPr lang="uk-UA" sz="2800" i="1" dirty="0" smtClean="0">
                <a:solidFill>
                  <a:srgbClr val="FFFF00"/>
                </a:solidFill>
                <a:latin typeface="Times New Roman" panose="02020603050405020304" pitchFamily="18" charset="0"/>
                <a:cs typeface="Times New Roman" panose="02020603050405020304" pitchFamily="18" charset="0"/>
              </a:rPr>
              <a:t>3.</a:t>
            </a:r>
            <a:r>
              <a:rPr lang="ru-RU" sz="2800" i="1" dirty="0">
                <a:solidFill>
                  <a:srgbClr val="FFFF00"/>
                </a:solidFill>
                <a:latin typeface="Times New Roman" panose="02020603050405020304" pitchFamily="18" charset="0"/>
                <a:cs typeface="Times New Roman" panose="02020603050405020304" pitchFamily="18" charset="0"/>
              </a:rPr>
              <a:t> Психологічна  підтримка у кризі, яка  </a:t>
            </a:r>
            <a:r>
              <a:rPr lang="ru-RU" sz="2800" i="1" dirty="0" smtClean="0">
                <a:solidFill>
                  <a:srgbClr val="FFFF00"/>
                </a:solidFill>
                <a:latin typeface="Times New Roman" panose="02020603050405020304" pitchFamily="18" charset="0"/>
                <a:cs typeface="Times New Roman" panose="02020603050405020304" pitchFamily="18" charset="0"/>
              </a:rPr>
              <a:t>викликана звільненням з роботи;</a:t>
            </a:r>
            <a:br>
              <a:rPr lang="ru-RU" sz="2800" i="1" dirty="0" smtClean="0">
                <a:solidFill>
                  <a:srgbClr val="FFFF00"/>
                </a:solidFill>
                <a:latin typeface="Times New Roman" panose="02020603050405020304" pitchFamily="18" charset="0"/>
                <a:cs typeface="Times New Roman" panose="02020603050405020304" pitchFamily="18" charset="0"/>
              </a:rPr>
            </a:br>
            <a:r>
              <a:rPr lang="ru-RU" sz="2800" i="1" dirty="0" smtClean="0">
                <a:solidFill>
                  <a:srgbClr val="FFFF00"/>
                </a:solidFill>
                <a:latin typeface="Times New Roman" panose="02020603050405020304" pitchFamily="18" charset="0"/>
                <a:cs typeface="Times New Roman" panose="02020603050405020304" pitchFamily="18" charset="0"/>
              </a:rPr>
              <a:t>4. </a:t>
            </a:r>
            <a:r>
              <a:rPr lang="ru-RU" sz="2800" i="1" dirty="0">
                <a:solidFill>
                  <a:srgbClr val="FFFF00"/>
                </a:solidFill>
                <a:latin typeface="Times New Roman" panose="02020603050405020304" pitchFamily="18" charset="0"/>
                <a:cs typeface="Times New Roman" panose="02020603050405020304" pitchFamily="18" charset="0"/>
              </a:rPr>
              <a:t>Психологічна  підтримка у кризі, яка  </a:t>
            </a:r>
            <a:r>
              <a:rPr lang="ru-RU" sz="2800" i="1" dirty="0" smtClean="0">
                <a:solidFill>
                  <a:srgbClr val="FFFF00"/>
                </a:solidFill>
                <a:latin typeface="Times New Roman" panose="02020603050405020304" pitchFamily="18" charset="0"/>
                <a:cs typeface="Times New Roman" panose="02020603050405020304" pitchFamily="18" charset="0"/>
              </a:rPr>
              <a:t>викликана виходом на </a:t>
            </a:r>
            <a:r>
              <a:rPr lang="uk-UA" sz="2800" i="1" dirty="0" smtClean="0">
                <a:solidFill>
                  <a:srgbClr val="FFFF00"/>
                </a:solidFill>
                <a:latin typeface="Times New Roman" panose="02020603050405020304" pitchFamily="18" charset="0"/>
                <a:cs typeface="Times New Roman" panose="02020603050405020304" pitchFamily="18" charset="0"/>
              </a:rPr>
              <a:t>пенсію</a:t>
            </a:r>
            <a:r>
              <a:rPr lang="ru-RU" sz="2800" i="1" dirty="0" smtClean="0">
                <a:solidFill>
                  <a:srgbClr val="FFFF00"/>
                </a:solidFill>
                <a:latin typeface="Times New Roman" panose="02020603050405020304" pitchFamily="18" charset="0"/>
                <a:cs typeface="Times New Roman" panose="02020603050405020304" pitchFamily="18" charset="0"/>
              </a:rPr>
              <a:t>.</a:t>
            </a:r>
            <a:r>
              <a:rPr lang="uk-UA" sz="2800" i="1" dirty="0" smtClean="0">
                <a:solidFill>
                  <a:srgbClr val="FFFF00"/>
                </a:solidFill>
                <a:latin typeface="Times New Roman" panose="02020603050405020304" pitchFamily="18" charset="0"/>
                <a:cs typeface="Times New Roman" panose="02020603050405020304" pitchFamily="18" charset="0"/>
              </a:rPr>
              <a:t/>
            </a:r>
            <a:br>
              <a:rPr lang="uk-UA" sz="2800" i="1" dirty="0" smtClean="0">
                <a:solidFill>
                  <a:srgbClr val="FFFF00"/>
                </a:solidFill>
                <a:latin typeface="Times New Roman" panose="02020603050405020304" pitchFamily="18" charset="0"/>
                <a:cs typeface="Times New Roman" panose="02020603050405020304" pitchFamily="18" charset="0"/>
              </a:rPr>
            </a:br>
            <a:r>
              <a:rPr lang="ru-RU" sz="2800" dirty="0" smtClean="0">
                <a:solidFill>
                  <a:srgbClr val="FFFF00"/>
                </a:solidFill>
                <a:latin typeface="Times New Roman" panose="02020603050405020304" pitchFamily="18" charset="0"/>
                <a:cs typeface="Times New Roman" panose="02020603050405020304" pitchFamily="18" charset="0"/>
              </a:rPr>
              <a:t/>
            </a:r>
            <a:br>
              <a:rPr lang="ru-RU" sz="2800" dirty="0" smtClean="0">
                <a:solidFill>
                  <a:srgbClr val="FFFF00"/>
                </a:solidFill>
                <a:latin typeface="Times New Roman" panose="02020603050405020304" pitchFamily="18" charset="0"/>
                <a:cs typeface="Times New Roman" panose="02020603050405020304" pitchFamily="18" charset="0"/>
              </a:rPr>
            </a:br>
            <a:endParaRPr lang="ru-RU" sz="28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2285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80920" cy="6858000"/>
          </a:xfrm>
        </p:spPr>
        <p:txBody>
          <a:bodyPr>
            <a:normAutofit/>
          </a:bodyPr>
          <a:lstStyle/>
          <a:p>
            <a:pPr algn="ctr"/>
            <a:r>
              <a:rPr lang="uk-UA" sz="3600" u="sng" dirty="0" smtClean="0">
                <a:solidFill>
                  <a:srgbClr val="FFFF00"/>
                </a:solidFill>
                <a:effectLst/>
                <a:latin typeface="Times New Roman" panose="02020603050405020304" pitchFamily="18" charset="0"/>
                <a:cs typeface="Times New Roman" panose="02020603050405020304" pitchFamily="18" charset="0"/>
              </a:rPr>
              <a:t>Хвороба</a:t>
            </a:r>
            <a:r>
              <a:rPr lang="uk-UA" sz="3600" dirty="0" smtClean="0">
                <a:solidFill>
                  <a:srgbClr val="FFFF00"/>
                </a:solidFill>
                <a:latin typeface="Times New Roman" panose="02020603050405020304" pitchFamily="18" charset="0"/>
                <a:cs typeface="Times New Roman" panose="02020603050405020304" pitchFamily="18" charset="0"/>
              </a:rPr>
              <a:t> – це нездатність адаптивних механізмів індивіда забезпечити фізичний та емоційний баланс, що призводить до змін у фізіологічному, психосоціальному й духовному станах, а внаслідок цього – до зниження можливостей і тривалості життя.</a:t>
            </a:r>
            <a:endParaRPr lang="ru-RU" sz="3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5955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435280" cy="6858000"/>
          </a:xfrm>
        </p:spPr>
        <p:txBody>
          <a:bodyPr>
            <a:normAutofit fontScale="90000"/>
          </a:bodyPr>
          <a:lstStyle/>
          <a:p>
            <a:pPr algn="l"/>
            <a:r>
              <a:rPr lang="uk-UA" sz="2800" dirty="0" smtClean="0">
                <a:solidFill>
                  <a:srgbClr val="FFFF00"/>
                </a:solidFill>
              </a:rPr>
              <a:t/>
            </a:r>
            <a:br>
              <a:rPr lang="uk-UA" sz="2800" dirty="0" smtClean="0">
                <a:solidFill>
                  <a:srgbClr val="FFFF00"/>
                </a:solidFill>
              </a:rPr>
            </a:br>
            <a:r>
              <a:rPr lang="uk-UA" sz="2800" dirty="0">
                <a:solidFill>
                  <a:srgbClr val="FFFF00"/>
                </a:solidFill>
              </a:rPr>
              <a:t/>
            </a:r>
            <a:br>
              <a:rPr lang="uk-UA" sz="2800" dirty="0">
                <a:solidFill>
                  <a:srgbClr val="FFFF00"/>
                </a:solidFill>
              </a:rPr>
            </a:br>
            <a:r>
              <a:rPr lang="uk-UA" sz="2700" dirty="0" smtClean="0">
                <a:solidFill>
                  <a:srgbClr val="FFFF00"/>
                </a:solidFill>
                <a:latin typeface="Times New Roman" panose="02020603050405020304" pitchFamily="18" charset="0"/>
                <a:cs typeface="Times New Roman" panose="02020603050405020304" pitchFamily="18" charset="0"/>
              </a:rPr>
              <a:t>Хвора , а особливо тяжко хвора, людина втрачає:</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стабільність;</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незалежність;</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фізичне й душевне благополуччя;</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впевненість у собі та завтрашньому дні;</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можливість функціонувати на попередньому рівні;</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право на прийняття всіх рішень щодо себе;</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контроль над ситуацією;</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можливість повного самообслуговування;</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можливість фінансового забезпечення;</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можливість догляду за дітьми;</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 можливість бути повноцінним господарем \ господинею дому.</a:t>
            </a:r>
            <a:br>
              <a:rPr lang="uk-UA" sz="2700" dirty="0" smtClean="0">
                <a:solidFill>
                  <a:srgbClr val="FFFF00"/>
                </a:solidFill>
                <a:latin typeface="Times New Roman" panose="02020603050405020304" pitchFamily="18" charset="0"/>
                <a:cs typeface="Times New Roman" panose="02020603050405020304" pitchFamily="18" charset="0"/>
              </a:rPr>
            </a:br>
            <a:r>
              <a:rPr lang="uk-UA" sz="2700" dirty="0" smtClean="0">
                <a:solidFill>
                  <a:srgbClr val="FFFF00"/>
                </a:solidFill>
                <a:latin typeface="Times New Roman" panose="02020603050405020304" pitchFamily="18" charset="0"/>
                <a:cs typeface="Times New Roman" panose="02020603050405020304" pitchFamily="18" charset="0"/>
              </a:rPr>
              <a:t>Це перелік може бути набагато довшим, якщо брати до уваги, що в кожної людини є особливі речі й ролі, які вона цінує понад усе в житті.</a:t>
            </a:r>
            <a:r>
              <a:rPr lang="uk-UA" sz="2800" dirty="0" smtClean="0">
                <a:solidFill>
                  <a:srgbClr val="FFFF00"/>
                </a:solidFill>
              </a:rPr>
              <a:t/>
            </a:r>
            <a:br>
              <a:rPr lang="uk-UA" sz="2800" dirty="0" smtClean="0">
                <a:solidFill>
                  <a:srgbClr val="FFFF00"/>
                </a:solidFill>
              </a:rPr>
            </a:br>
            <a:r>
              <a:rPr lang="uk-UA" dirty="0" smtClean="0">
                <a:solidFill>
                  <a:srgbClr val="FFFF00"/>
                </a:solidFill>
              </a:rPr>
              <a:t/>
            </a:r>
            <a:br>
              <a:rPr lang="uk-UA" dirty="0" smtClean="0">
                <a:solidFill>
                  <a:srgbClr val="FFFF00"/>
                </a:solidFill>
              </a:rPr>
            </a:br>
            <a:endParaRPr lang="ru-RU" dirty="0">
              <a:solidFill>
                <a:srgbClr val="FFFF00"/>
              </a:solidFill>
            </a:endParaRPr>
          </a:p>
        </p:txBody>
      </p:sp>
    </p:spTree>
    <p:extLst>
      <p:ext uri="{BB962C8B-B14F-4D97-AF65-F5344CB8AC3E}">
        <p14:creationId xmlns:p14="http://schemas.microsoft.com/office/powerpoint/2010/main" val="111771831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686800" cy="6583362"/>
          </a:xfrm>
        </p:spPr>
        <p:txBody>
          <a:bodyPr>
            <a:normAutofit/>
          </a:bodyPr>
          <a:lstStyle/>
          <a:p>
            <a:pPr algn="l"/>
            <a:r>
              <a:rPr lang="uk-UA" sz="3600" dirty="0" smtClean="0">
                <a:solidFill>
                  <a:srgbClr val="FFFF00"/>
                </a:solidFill>
                <a:latin typeface="Times New Roman" panose="02020603050405020304" pitchFamily="18" charset="0"/>
                <a:cs typeface="Times New Roman" panose="02020603050405020304" pitchFamily="18" charset="0"/>
              </a:rPr>
              <a:t>Горе, яке може посилити картину хвороби, стати нездоланним бар</a:t>
            </a:r>
            <a:r>
              <a:rPr lang="en-US" sz="3600" dirty="0">
                <a:solidFill>
                  <a:srgbClr val="FFFF00"/>
                </a:solidFill>
                <a:latin typeface="Times New Roman" panose="02020603050405020304" pitchFamily="18" charset="0"/>
                <a:cs typeface="Times New Roman" panose="02020603050405020304" pitchFamily="18" charset="0"/>
              </a:rPr>
              <a:t>`</a:t>
            </a:r>
            <a:r>
              <a:rPr lang="uk-UA" sz="3600" dirty="0" smtClean="0">
                <a:solidFill>
                  <a:srgbClr val="FFFF00"/>
                </a:solidFill>
                <a:latin typeface="Times New Roman" panose="02020603050405020304" pitchFamily="18" charset="0"/>
                <a:cs typeface="Times New Roman" panose="02020603050405020304" pitchFamily="18" charset="0"/>
              </a:rPr>
              <a:t>єром на шляху до нормалізації фізичного стану. І, як і будь-яке інше, горе власної хвороби проходить певні стадії. Найчастіше їх три:</a:t>
            </a:r>
            <a:br>
              <a:rPr lang="uk-UA" sz="3600" dirty="0" smtClean="0">
                <a:solidFill>
                  <a:srgbClr val="FFFF00"/>
                </a:solidFill>
                <a:latin typeface="Times New Roman" panose="02020603050405020304" pitchFamily="18" charset="0"/>
                <a:cs typeface="Times New Roman" panose="02020603050405020304" pitchFamily="18" charset="0"/>
              </a:rPr>
            </a:br>
            <a:r>
              <a:rPr lang="uk-UA" sz="3600" u="sng" dirty="0" smtClean="0">
                <a:solidFill>
                  <a:srgbClr val="FFFF00"/>
                </a:solidFill>
                <a:latin typeface="Times New Roman" panose="02020603050405020304" pitchFamily="18" charset="0"/>
                <a:cs typeface="Times New Roman" panose="02020603050405020304" pitchFamily="18" charset="0"/>
              </a:rPr>
              <a:t>1 стадія </a:t>
            </a:r>
            <a:r>
              <a:rPr lang="uk-UA" sz="3600" dirty="0" smtClean="0">
                <a:solidFill>
                  <a:srgbClr val="FFFF00"/>
                </a:solidFill>
                <a:latin typeface="Times New Roman" panose="02020603050405020304" pitchFamily="18" charset="0"/>
                <a:cs typeface="Times New Roman" panose="02020603050405020304" pitchFamily="18" charset="0"/>
              </a:rPr>
              <a:t>– шок, заперечення;</a:t>
            </a:r>
            <a:br>
              <a:rPr lang="uk-UA" sz="3600" dirty="0" smtClean="0">
                <a:solidFill>
                  <a:srgbClr val="FFFF00"/>
                </a:solidFill>
                <a:latin typeface="Times New Roman" panose="02020603050405020304" pitchFamily="18" charset="0"/>
                <a:cs typeface="Times New Roman" panose="02020603050405020304" pitchFamily="18" charset="0"/>
              </a:rPr>
            </a:br>
            <a:r>
              <a:rPr lang="uk-UA" sz="3600" u="sng" dirty="0" smtClean="0">
                <a:solidFill>
                  <a:srgbClr val="FFFF00"/>
                </a:solidFill>
                <a:latin typeface="Times New Roman" panose="02020603050405020304" pitchFamily="18" charset="0"/>
                <a:cs typeface="Times New Roman" panose="02020603050405020304" pitchFamily="18" charset="0"/>
              </a:rPr>
              <a:t>2 стадія </a:t>
            </a:r>
            <a:r>
              <a:rPr lang="uk-UA" sz="3600" dirty="0" smtClean="0">
                <a:solidFill>
                  <a:srgbClr val="FFFF00"/>
                </a:solidFill>
                <a:latin typeface="Times New Roman" panose="02020603050405020304" pitchFamily="18" charset="0"/>
                <a:cs typeface="Times New Roman" panose="02020603050405020304" pitchFamily="18" charset="0"/>
              </a:rPr>
              <a:t>– дезорієнтація;</a:t>
            </a:r>
            <a:br>
              <a:rPr lang="uk-UA" sz="3600" dirty="0" smtClean="0">
                <a:solidFill>
                  <a:srgbClr val="FFFF00"/>
                </a:solidFill>
                <a:latin typeface="Times New Roman" panose="02020603050405020304" pitchFamily="18" charset="0"/>
                <a:cs typeface="Times New Roman" panose="02020603050405020304" pitchFamily="18" charset="0"/>
              </a:rPr>
            </a:br>
            <a:r>
              <a:rPr lang="uk-UA" sz="3600" u="sng" dirty="0" smtClean="0">
                <a:solidFill>
                  <a:srgbClr val="FFFF00"/>
                </a:solidFill>
                <a:latin typeface="Times New Roman" panose="02020603050405020304" pitchFamily="18" charset="0"/>
                <a:cs typeface="Times New Roman" panose="02020603050405020304" pitchFamily="18" charset="0"/>
              </a:rPr>
              <a:t>3 стадія </a:t>
            </a:r>
            <a:r>
              <a:rPr lang="uk-UA" sz="3600" dirty="0" smtClean="0">
                <a:solidFill>
                  <a:srgbClr val="FFFF00"/>
                </a:solidFill>
                <a:latin typeface="Times New Roman" panose="02020603050405020304" pitchFamily="18" charset="0"/>
                <a:cs typeface="Times New Roman" panose="02020603050405020304" pitchFamily="18" charset="0"/>
              </a:rPr>
              <a:t>– реорганізація та прийняття хвороби.</a:t>
            </a:r>
            <a:r>
              <a:rPr lang="uk-UA" dirty="0" smtClean="0">
                <a:solidFill>
                  <a:srgbClr val="FFFF00"/>
                </a:solidFill>
              </a:rPr>
              <a:t/>
            </a:r>
            <a:br>
              <a:rPr lang="uk-UA" dirty="0" smtClean="0">
                <a:solidFill>
                  <a:srgbClr val="FFFF00"/>
                </a:solidFill>
              </a:rPr>
            </a:br>
            <a:endParaRPr lang="ru-RU" dirty="0">
              <a:solidFill>
                <a:srgbClr val="FFFF00"/>
              </a:solidFill>
            </a:endParaRPr>
          </a:p>
        </p:txBody>
      </p:sp>
    </p:spTree>
    <p:extLst>
      <p:ext uri="{BB962C8B-B14F-4D97-AF65-F5344CB8AC3E}">
        <p14:creationId xmlns:p14="http://schemas.microsoft.com/office/powerpoint/2010/main" val="112133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6583362"/>
          </a:xfrm>
        </p:spPr>
        <p:txBody>
          <a:bodyPr>
            <a:noAutofit/>
          </a:bodyPr>
          <a:lstStyle/>
          <a:p>
            <a:pPr algn="l"/>
            <a:r>
              <a:rPr lang="uk-UA" sz="2000" u="sng" dirty="0" smtClean="0">
                <a:solidFill>
                  <a:srgbClr val="FFFF00"/>
                </a:solidFill>
                <a:effectLst/>
                <a:latin typeface="Times New Roman" panose="02020603050405020304" pitchFamily="18" charset="0"/>
                <a:cs typeface="Times New Roman" panose="02020603050405020304" pitchFamily="18" charset="0"/>
              </a:rPr>
              <a:t>Існує декілька міфів про природу захворювань, якими оперують сучасні пацієнти</a:t>
            </a:r>
            <a:r>
              <a:rPr lang="uk-UA" sz="2000" dirty="0" smtClean="0">
                <a:solidFill>
                  <a:srgbClr val="FFFF00"/>
                </a:solidFill>
                <a:latin typeface="Times New Roman" panose="02020603050405020304" pitchFamily="18" charset="0"/>
                <a:cs typeface="Times New Roman" panose="02020603050405020304" pitchFamily="18" charset="0"/>
              </a:rPr>
              <a:t>:</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1)біоенергетичний: «усі мої хвороби від того, що хтось «вампіризує»,  «висмоктує» життєву енергію;</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2)магічний: «хвороби від того, що хтось мені «наврочив»;</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3)сакральний (частіше християнський): «усі мої хвороби є наслідком моїх гріхів»;</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4) кармічний: «усі мої хвороби є наслідком моїх гріхів у минулих життях»;</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5) астрологічний: « усі мої хвороби через те, що «так невдало розташувалися зірки наді мною</a:t>
            </a:r>
            <a:r>
              <a:rPr lang="uk-UA" sz="2000" dirty="0">
                <a:solidFill>
                  <a:srgbClr val="FFFF00"/>
                </a:solidFill>
                <a:latin typeface="Times New Roman" panose="02020603050405020304" pitchFamily="18" charset="0"/>
                <a:cs typeface="Times New Roman" panose="02020603050405020304" pitchFamily="18" charset="0"/>
              </a:rPr>
              <a:t>»</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6) психоаналітичний: а) «усі мої хвороби через невдалі стосунки між мною та моїми батьками в ранньому дитинстві» (З. Фрейд); б)усі мої хвороби через пологову травму» (В.  Ранк), через невдале проходження «пренатальних матриць» (С.Гроф) ;в) «усі мої хвороби через енграми (записані в несвідомій пам</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яті моменти болю та дійсної чи невдалої загрози виживанню)» (Р. Хаббард)</a:t>
            </a:r>
            <a:endParaRPr lang="ru-RU" sz="2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95460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35280" cy="6583362"/>
          </a:xfrm>
        </p:spPr>
        <p:txBody>
          <a:bodyPr>
            <a:normAutofit/>
          </a:bodyPr>
          <a:lstStyle/>
          <a:p>
            <a:pPr algn="l"/>
            <a:r>
              <a:rPr lang="uk-UA" sz="3600" u="sng"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t>Для хворої людини її захворювання має декілька значень</a:t>
            </a:r>
            <a: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t>:</a:t>
            </a:r>
            <a:b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br>
            <a: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t>- загроза та небезпека;</a:t>
            </a:r>
            <a:b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br>
            <a: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t>- переривання стосунків з іншими людьми;</a:t>
            </a:r>
            <a:b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br>
            <a: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t>- порушення психічної рівноваги;</a:t>
            </a:r>
            <a:b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br>
            <a:r>
              <a:rPr lang="uk-UA" sz="3600" dirty="0" smtClean="0">
                <a:solidFill>
                  <a:srgbClr val="FFFF00"/>
                </a:solidFill>
                <a:latin typeface="Times New Roman" panose="02020603050405020304" pitchFamily="18" charset="0"/>
                <a:ea typeface="Adobe Fangsong Std R" pitchFamily="18" charset="-128"/>
                <a:cs typeface="Times New Roman" panose="02020603050405020304" pitchFamily="18" charset="0"/>
              </a:rPr>
              <a:t>- переживання певної втрати. </a:t>
            </a:r>
            <a:endParaRPr lang="ru-RU" sz="3600" dirty="0">
              <a:solidFill>
                <a:srgbClr val="FFFF00"/>
              </a:solidFill>
              <a:latin typeface="Times New Roman" panose="02020603050405020304" pitchFamily="18" charset="0"/>
              <a:ea typeface="Adobe Fangsong Std R" pitchFamily="18" charset="-128"/>
              <a:cs typeface="Times New Roman" panose="02020603050405020304" pitchFamily="18" charset="0"/>
            </a:endParaRPr>
          </a:p>
        </p:txBody>
      </p:sp>
    </p:spTree>
    <p:extLst>
      <p:ext uri="{BB962C8B-B14F-4D97-AF65-F5344CB8AC3E}">
        <p14:creationId xmlns:p14="http://schemas.microsoft.com/office/powerpoint/2010/main" val="41527280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6583362"/>
          </a:xfrm>
        </p:spPr>
        <p:txBody>
          <a:bodyPr>
            <a:normAutofit/>
          </a:bodyPr>
          <a:lstStyle/>
          <a:p>
            <a:pPr algn="ctr"/>
            <a:r>
              <a:rPr lang="uk-UA" sz="2800" i="1" dirty="0" smtClean="0">
                <a:solidFill>
                  <a:srgbClr val="FFFF00"/>
                </a:solidFill>
                <a:latin typeface="Times New Roman" panose="02020603050405020304" pitchFamily="18" charset="0"/>
                <a:cs typeface="Times New Roman" panose="02020603050405020304" pitchFamily="18" charset="0"/>
              </a:rPr>
              <a:t>ТЯЖКА НЕВИЛІКОВНА ХВОРОБА</a:t>
            </a:r>
            <a:br>
              <a:rPr lang="uk-UA" sz="2800" i="1" dirty="0" smtClean="0">
                <a:solidFill>
                  <a:srgbClr val="FFFF00"/>
                </a:solidFill>
                <a:latin typeface="Times New Roman" panose="02020603050405020304" pitchFamily="18" charset="0"/>
                <a:cs typeface="Times New Roman" panose="02020603050405020304" pitchFamily="18" charset="0"/>
              </a:rPr>
            </a:br>
            <a:r>
              <a:rPr lang="uk-UA" sz="2800" i="1" dirty="0">
                <a:solidFill>
                  <a:srgbClr val="FFFF00"/>
                </a:solidFill>
                <a:latin typeface="Times New Roman" panose="02020603050405020304" pitchFamily="18" charset="0"/>
                <a:cs typeface="Times New Roman" panose="02020603050405020304" pitchFamily="18" charset="0"/>
              </a:rPr>
              <a:t/>
            </a:r>
            <a:br>
              <a:rPr lang="uk-UA" sz="2800" i="1" dirty="0">
                <a:solidFill>
                  <a:srgbClr val="FFFF00"/>
                </a:solidFill>
                <a:latin typeface="Times New Roman" panose="02020603050405020304" pitchFamily="18" charset="0"/>
                <a:cs typeface="Times New Roman" panose="02020603050405020304" pitchFamily="18" charset="0"/>
              </a:rPr>
            </a:br>
            <a:r>
              <a:rPr lang="uk-UA" sz="2800" u="sng" dirty="0" smtClean="0">
                <a:solidFill>
                  <a:srgbClr val="FFFF00"/>
                </a:solidFill>
                <a:latin typeface="Times New Roman" panose="02020603050405020304" pitchFamily="18" charset="0"/>
                <a:cs typeface="Times New Roman" panose="02020603050405020304" pitchFamily="18" charset="0"/>
              </a:rPr>
              <a:t>Тяжка хвороба </a:t>
            </a:r>
            <a:r>
              <a:rPr lang="uk-UA" sz="2800" dirty="0" smtClean="0">
                <a:solidFill>
                  <a:srgbClr val="FFFF00"/>
                </a:solidFill>
                <a:latin typeface="Times New Roman" panose="02020603050405020304" pitchFamily="18" charset="0"/>
                <a:cs typeface="Times New Roman" panose="02020603050405020304" pitchFamily="18" charset="0"/>
              </a:rPr>
              <a:t>– це життя, обмежене у своїй свободі, це переломний момент у житті людини. Хвороба капсулює, розриває багато наших зв</a:t>
            </a:r>
            <a:r>
              <a:rPr lang="en-US" sz="2800" dirty="0" smtClean="0">
                <a:solidFill>
                  <a:srgbClr val="FFFF00"/>
                </a:solidFill>
                <a:latin typeface="Times New Roman" panose="02020603050405020304" pitchFamily="18" charset="0"/>
                <a:cs typeface="Times New Roman" panose="02020603050405020304" pitchFamily="18" charset="0"/>
              </a:rPr>
              <a:t>’</a:t>
            </a:r>
            <a:r>
              <a:rPr lang="uk-UA" sz="2800" dirty="0" smtClean="0">
                <a:solidFill>
                  <a:srgbClr val="FFFF00"/>
                </a:solidFill>
                <a:latin typeface="Times New Roman" panose="02020603050405020304" pitchFamily="18" charset="0"/>
                <a:cs typeface="Times New Roman" panose="02020603050405020304" pitchFamily="18" charset="0"/>
              </a:rPr>
              <a:t>язків, звужує наш світ до мінімуму. Замість розширеного Я, його відвертості, розвитку творчої діяльності, хворих потрапляє в пастку. Лібідо здає свої позиції, що підсилює страждання та самоту. Замикання на собі буває важко винести. Нерідко воно супроводжується гострим переживанням смисловтрати, екзистенціального вакууму (у термінах В. Франкла 1996).</a:t>
            </a:r>
            <a:endParaRPr lang="ru-RU" sz="28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0640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7955043" cy="6552728"/>
          </a:xfrm>
        </p:spPr>
        <p:txBody>
          <a:bodyPr>
            <a:normAutofit/>
          </a:bodyPr>
          <a:lstStyle/>
          <a:p>
            <a:pPr algn="l"/>
            <a:r>
              <a:rPr lang="uk-UA" sz="2000" i="1" u="sng" dirty="0" smtClean="0">
                <a:solidFill>
                  <a:srgbClr val="FFFF00"/>
                </a:solidFill>
                <a:latin typeface="Times New Roman" panose="02020603050405020304" pitchFamily="18" charset="0"/>
                <a:cs typeface="Times New Roman" panose="02020603050405020304" pitchFamily="18" charset="0"/>
              </a:rPr>
              <a:t>2. Труднощі через опіку над тяжкохворим членом сім</a:t>
            </a:r>
            <a:r>
              <a:rPr lang="en-US" sz="2000" i="1" u="sng" dirty="0" smtClean="0">
                <a:solidFill>
                  <a:srgbClr val="FFFF00"/>
                </a:solidFill>
                <a:latin typeface="Times New Roman" panose="02020603050405020304" pitchFamily="18" charset="0"/>
                <a:cs typeface="Times New Roman" panose="02020603050405020304" pitchFamily="18" charset="0"/>
              </a:rPr>
              <a:t>’</a:t>
            </a:r>
            <a:r>
              <a:rPr lang="uk-UA" sz="2000" i="1" u="sng" dirty="0" smtClean="0">
                <a:solidFill>
                  <a:srgbClr val="FFFF00"/>
                </a:solidFill>
                <a:latin typeface="Times New Roman" panose="02020603050405020304" pitchFamily="18" charset="0"/>
                <a:cs typeface="Times New Roman" panose="02020603050405020304" pitchFamily="18" charset="0"/>
              </a:rPr>
              <a:t>ї</a:t>
            </a:r>
            <a:r>
              <a:rPr lang="uk-UA" sz="2000" u="sng" dirty="0" smtClean="0">
                <a:solidFill>
                  <a:srgbClr val="FFFF00"/>
                </a:solidFill>
                <a:latin typeface="Times New Roman" panose="02020603050405020304" pitchFamily="18" charset="0"/>
                <a:cs typeface="Times New Roman" panose="02020603050405020304" pitchFamily="18" charset="0"/>
              </a:rPr>
              <a:t/>
            </a:r>
            <a:br>
              <a:rPr lang="uk-UA" sz="2000" u="sng"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Усі труднощі, з якими стикається сім</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я хворого, можна розділити на об</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єктивні  та суб</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єктивні. До суб</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єктивних належать збільшені матеріальні витрати, несприятливий вплив ситуації, що склалася, на здоров</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я  членів сім</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ї, порушення ритму й розпорядку життя родини. Серед суб</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єктивних труднощів виділяють різноманітні переживання й емоційні реакції у зв</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язку з захворюванням одного з членів сім</a:t>
            </a:r>
            <a:r>
              <a:rPr lang="en-US" sz="2000" dirty="0" smtClean="0">
                <a:solidFill>
                  <a:srgbClr val="FFFF00"/>
                </a:solidFill>
                <a:latin typeface="Times New Roman" panose="02020603050405020304" pitchFamily="18" charset="0"/>
                <a:cs typeface="Times New Roman" panose="02020603050405020304" pitchFamily="18" charset="0"/>
              </a:rPr>
              <a:t>’</a:t>
            </a:r>
            <a:r>
              <a:rPr lang="uk-UA" sz="2000" dirty="0" smtClean="0">
                <a:solidFill>
                  <a:srgbClr val="FFFF00"/>
                </a:solidFill>
                <a:latin typeface="Times New Roman" panose="02020603050405020304" pitchFamily="18" charset="0"/>
                <a:cs typeface="Times New Roman" panose="02020603050405020304" pitchFamily="18" charset="0"/>
              </a:rPr>
              <a:t>ї:</a:t>
            </a:r>
            <a:br>
              <a:rPr lang="uk-UA" sz="2000" dirty="0" smtClean="0">
                <a:solidFill>
                  <a:srgbClr val="FFFF00"/>
                </a:solidFill>
                <a:latin typeface="Times New Roman" panose="02020603050405020304" pitchFamily="18" charset="0"/>
                <a:cs typeface="Times New Roman" panose="02020603050405020304" pitchFamily="18" charset="0"/>
              </a:rPr>
            </a:br>
            <a:r>
              <a:rPr lang="uk-UA" sz="2000" dirty="0" smtClean="0">
                <a:solidFill>
                  <a:srgbClr val="FFFF00"/>
                </a:solidFill>
                <a:latin typeface="Times New Roman" panose="02020603050405020304" pitchFamily="18" charset="0"/>
                <a:cs typeface="Times New Roman" panose="02020603050405020304" pitchFamily="18" charset="0"/>
              </a:rPr>
              <a:t>- розгубленість через повну безпорадність хворого</a:t>
            </a:r>
            <a:r>
              <a:rPr lang="uk-UA" sz="2000" dirty="0">
                <a:solidFill>
                  <a:srgbClr val="FFFF00"/>
                </a:solidFill>
                <a:latin typeface="Times New Roman" panose="02020603050405020304" pitchFamily="18" charset="0"/>
                <a:cs typeface="Times New Roman" panose="02020603050405020304" pitchFamily="18" charset="0"/>
              </a:rPr>
              <a:t>;</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збентеження, викликане непередбачуваністю його поведінки;</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постійне занепокоєння про майбутнє, пов</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язане з нездатністю хворого вирішувати свої життєві проблеми самостійно;</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почуття страху;</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відчуття провини;</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розчарування;</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фрустрація;</a:t>
            </a:r>
            <a:br>
              <a:rPr lang="uk-UA" sz="2000" dirty="0">
                <a:solidFill>
                  <a:srgbClr val="FFFF00"/>
                </a:solidFill>
                <a:latin typeface="Times New Roman" panose="02020603050405020304" pitchFamily="18" charset="0"/>
                <a:cs typeface="Times New Roman" panose="02020603050405020304" pitchFamily="18" charset="0"/>
              </a:rPr>
            </a:br>
            <a:r>
              <a:rPr lang="uk-UA" sz="2000" dirty="0">
                <a:solidFill>
                  <a:srgbClr val="FFFF00"/>
                </a:solidFill>
                <a:latin typeface="Times New Roman" panose="02020603050405020304" pitchFamily="18" charset="0"/>
                <a:cs typeface="Times New Roman" panose="02020603050405020304" pitchFamily="18" charset="0"/>
              </a:rPr>
              <a:t>- лють, викликана нерозв</a:t>
            </a:r>
            <a:r>
              <a:rPr lang="en-US" sz="2000" dirty="0">
                <a:solidFill>
                  <a:srgbClr val="FFFF00"/>
                </a:solidFill>
                <a:latin typeface="Times New Roman" panose="02020603050405020304" pitchFamily="18" charset="0"/>
                <a:cs typeface="Times New Roman" panose="02020603050405020304" pitchFamily="18" charset="0"/>
              </a:rPr>
              <a:t>’</a:t>
            </a:r>
            <a:r>
              <a:rPr lang="uk-UA" sz="2000" dirty="0">
                <a:solidFill>
                  <a:srgbClr val="FFFF00"/>
                </a:solidFill>
                <a:latin typeface="Times New Roman" panose="02020603050405020304" pitchFamily="18" charset="0"/>
                <a:cs typeface="Times New Roman" panose="02020603050405020304" pitchFamily="18" charset="0"/>
              </a:rPr>
              <a:t>язністю самої проблеми захворювання.</a:t>
            </a:r>
            <a:r>
              <a:rPr lang="uk-UA" sz="2000" dirty="0" smtClean="0">
                <a:solidFill>
                  <a:srgbClr val="FFFF00"/>
                </a:solidFill>
                <a:latin typeface="Times New Roman" panose="02020603050405020304" pitchFamily="18" charset="0"/>
                <a:cs typeface="Times New Roman" panose="02020603050405020304" pitchFamily="18" charset="0"/>
              </a:rPr>
              <a:t/>
            </a:r>
            <a:br>
              <a:rPr lang="uk-UA" sz="2000" dirty="0" smtClean="0">
                <a:solidFill>
                  <a:srgbClr val="FFFF00"/>
                </a:solidFill>
                <a:latin typeface="Times New Roman" panose="02020603050405020304" pitchFamily="18" charset="0"/>
                <a:cs typeface="Times New Roman" panose="02020603050405020304" pitchFamily="18" charset="0"/>
              </a:rPr>
            </a:br>
            <a:endParaRPr lang="ru-RU" sz="2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74606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1004</TotalTime>
  <Words>242</Words>
  <Application>Microsoft Office PowerPoint</Application>
  <PresentationFormat>Экран (4:3)</PresentationFormat>
  <Paragraphs>24</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Апекс</vt:lpstr>
      <vt:lpstr>Психологічна допомога при зміні життєвих умов і обставин</vt:lpstr>
      <vt:lpstr>План: 1. Психологічна  підтримка у кризі, яка  викликана тяжкою й невиліковною хворобою; 2. Психологічна  підтримка у кризі, яка  викликана труднощами через опіку над тяжкохворим членом сім’ї; 3. Психологічна  підтримка у кризі, яка  викликана звільненням з роботи; 4. Психологічна  підтримка у кризі, яка  викликана виходом на пенсію.  </vt:lpstr>
      <vt:lpstr>Хвороба – це нездатність адаптивних механізмів індивіда забезпечити фізичний та емоційний баланс, що призводить до змін у фізіологічному, психосоціальному й духовному станах, а внаслідок цього – до зниження можливостей і тривалості життя.</vt:lpstr>
      <vt:lpstr>  Хвора , а особливо тяжко хвора, людина втрачає: - стабільність; - незалежність; - фізичне й душевне благополуччя; - впевненість у собі та завтрашньому дні; - можливість функціонувати на попередньому рівні; - право на прийняття всіх рішень щодо себе; - контроль над ситуацією; - можливість повного самообслуговування; - можливість фінансового забезпечення; можливість догляду за дітьми; - можливість бути повноцінним господарем \ господинею дому. Це перелік може бути набагато довшим, якщо брати до уваги, що в кожної людини є особливі речі й ролі, які вона цінує понад усе в житті.  </vt:lpstr>
      <vt:lpstr>Горе, яке може посилити картину хвороби, стати нездоланним бар`єром на шляху до нормалізації фізичного стану. І, як і будь-яке інше, горе власної хвороби проходить певні стадії. Найчастіше їх три: 1 стадія – шок, заперечення; 2 стадія – дезорієнтація; 3 стадія – реорганізація та прийняття хвороби. </vt:lpstr>
      <vt:lpstr>Існує декілька міфів про природу захворювань, якими оперують сучасні пацієнти: 1)біоенергетичний: «усі мої хвороби від того, що хтось «вампіризує»,  «висмоктує» життєву енергію; 2)магічний: «хвороби від того, що хтось мені «наврочив»; 3)сакральний (частіше християнський): «усі мої хвороби є наслідком моїх гріхів»; 4) кармічний: «усі мої хвороби є наслідком моїх гріхів у минулих життях»; 5) астрологічний: « усі мої хвороби через те, що «так невдало розташувалися зірки наді мною» 6) психоаналітичний: а) «усі мої хвороби через невдалі стосунки між мною та моїми батьками в ранньому дитинстві» (З. Фрейд); б)усі мої хвороби через пологову травму» (В.  Ранк), через невдале проходження «пренатальних матриць» (С.Гроф) ;в) «усі мої хвороби через енграми (записані в несвідомій пам`яті моменти болю та дійсної чи невдалої загрози виживанню)» (Р. Хаббард)</vt:lpstr>
      <vt:lpstr>Для хворої людини її захворювання має декілька значень: - загроза та небезпека; - переривання стосунків з іншими людьми; - порушення психічної рівноваги; - переживання певної втрати. </vt:lpstr>
      <vt:lpstr>ТЯЖКА НЕВИЛІКОВНА ХВОРОБА  Тяжка хвороба – це життя, обмежене у своїй свободі, це переломний момент у житті людини. Хвороба капсулює, розриває багато наших зв’язків, звужує наш світ до мінімуму. Замість розширеного Я, його відвертості, розвитку творчої діяльності, хворих потрапляє в пастку. Лібідо здає свої позиції, що підсилює страждання та самоту. Замикання на собі буває важко винести. Нерідко воно супроводжується гострим переживанням смисловтрати, екзистенціального вакууму (у термінах В. Франкла 1996).</vt:lpstr>
      <vt:lpstr>2. Труднощі через опіку над тяжкохворим членом сім’ї Усі труднощі, з якими стикається сім’я хворого, можна розділити на об’єктивні  та суб’єктивні. До суб’єктивних належать збільшені матеріальні витрати, несприятливий вплив ситуації, що склалася, на здоров’я  членів сім’ї, порушення ритму й розпорядку життя родини. Серед суб’єктивних труднощів виділяють різноманітні переживання й емоційні реакції у зв’язку з захворюванням одного з членів сім’ї: - розгубленість через повну безпорадність хворого; - збентеження, викликане непередбачуваністю його поведінки; - постійне занепокоєння про майбутнє, пов’язане з нездатністю хворого вирішувати свої життєві проблеми самостійно; - почуття страху; - відчуття провини; - розчарування; - фрустрація; - лють, викликана нерозв’язністю самої проблеми захворювання. </vt:lpstr>
      <vt:lpstr>Психічно хворий у сім’ї  Поява у сім’ї психічно хворого призводить до значної зміни її структури та взаємин між її членами. Як правило, спостерігається «розшарування» сім’ї на три підгрупи, члени яких різною мірою залучені у взаємодію з хворим і турботу про нього (Terkelsen, 1987).  1. Перша група, або внутрішній шар. Представлена членом сім’ї, який бере на себе роль головного опікуна та відчуває основне навантаження повсякденного догляду й обслуговування хворого. Як правило це мати, сестра або дружина.  2.Друга група – це члени сім’ї, які меншою мірою беруть участь у повсякденній опіці, зберігаючи можливість реалізації особистих планів та інтересів. Вони продовжують вести активне соціальне життя(працюють, вчаться, зустрічаються з друзями та ін.), але при цьому їх ємоційний зв’язок із хворим членом родини є досить сильним.  3. Третю групу складають близькі та далекі родичі, які знають про проблеми, пов’язані з хворим, цікавляться його здоров’ям, проте практично не мають з ним повсякденного контакту. Як правило,вони мають власний погляд на те, що відбувається, найчастіше пов’язаний з обвинуваченням на адресу головного опікуна та членів сім’ї, що може посилювати відчуття провини й безпорадності останніх.  </vt:lpstr>
      <vt:lpstr>Зміст психологічної допомоги сім’ї з «проблемною» дитиною включає такі складові: 1. Виявлення факту порушення. 2. Інформування батьків і направлення дитини до фахівців потрібного профілю ( психіатрів, педіатрів, неврологів, дефектологів, логопедів та ін.). 3. Психотерапевтична робота з родичами дитини.  Ефективність психологічної допомоги сім’ї залежить від готовності батьків сприймати та засвоювати інформацію, яка повідомляється фахівцем. Якщо родина продовжує заперечувати факт наявності проблеми, або її члени перебувають під впливом сильних афектів, то всі способи проінформувати батьків про необхідність тих або інших кроків у розвитку й вихованні дитини можуть виявитися передчасними.</vt:lpstr>
      <vt:lpstr>3. Психологічна  підтримка у кризі, яка  викликана звільненням з роботи  Звільнення з роботи – це один із найсильніших стресів для людини. За інтенсивністю переживань звільнення поступається тільки розлученню та смерті близької людини.</vt:lpstr>
      <vt:lpstr>Психологи стверджують, що кожна звільнена з роботи людина проходить три стадії: - стадія образи ( настає з моменту звільнення; Ви відчуваєте шок, нерозуміння почутого; Ви не можете в це повірити, здається, що звичне життя зруйноване) ; - стадія оптимізму (настає тоді, коли Ви вже заспокоїлись й готові почати пошуки нової роботи; у цей період, що триває близько трьох місяців, людина ходить на спавбесіди, розсилає своє резюме, читає газети й журнали з оголошенням на роботу); - cтадія апатії ( людина починає втрачати надію, більше не цікавиться вакансіями й опускає руки; деякі люди впадають у сильну депресію, вважають, що нікому не потрібні й перестають виходити з дому).</vt:lpstr>
      <vt:lpstr>Як допомогти близькій людині пережити важку ситуацію?  -Не панікуйте. Людина, звільнена з роботи, може відчувати провину. Наші нарікання й переживання  про подальше життя тільки піділлють масла у вогонь. - Будьте готові вислухати близьку людину й допомогти їй визначитись із планом дій. - наберіться терпіння, адже пошуки роботи – не швидкий процес. На це може піти певний час. - Поцікавтесь, чим ви можете допомогти. - І головне. Вселяйте впевненість і зберігайте віру в близьку людину. Вона цього потребує.</vt:lpstr>
      <vt:lpstr>4.Психологічна  підтримка у кризі, яка  викликана виходом на пенсію. Негативний вплив на особистість, яка вийшла на пенсію, справляє передусім, порушення звичного режиму й устрою життя, що нерідко поєднується з гострим відчуттям протиріччя між працездатністю, можливістю приносити користь і їх незатребуваністю. Людина виявляється ніби «викинутою на узбіччя» життя. Зниження свого соціального статусу, втрата життєвого ритму, що зберігався десятиліттями, іноді призводять до різкого погіршення загального фізичного та психічного стану, а в окремих випадках навіть до порівняно швидкої смерті.</vt:lpstr>
      <vt:lpstr>Отже, проблеми, які переживає осбистість у зв’язку з виходом на пенсію, стосуються декількох контекстів: - Широкого соціального(втрата соціальних крнтактів, втрата значущої роботи, значне зниження прибутків та ін.); - Внутрішньосімейного (проблеми, пов’язані з вивільненням часу для внутрішньосімейних контактів); - Внутрішньоособистісного (зниження самооцінки,криза самоідентичності, поява емоційних та когнітивних розладів ).</vt:lpstr>
      <vt:lpstr>Варіанти виходу з цієї кризи: - конструктивний, пов’язаний з особистісним зростанням, появою нових сфер для самореалізації, можливо отримувати задоволення від зрілих подружніх стосунків і здійснювати плани, виконання яких було ускладнене або відкладене у зв’язку з вихованням дітей; - неконструктивний, такий, що виражається у втраті сенсу життя,виникненні відчуття непотрібності, самотності, зниженні творчого потенціалу, неможливості знайти бажаної сфери активності.</vt:lpstr>
      <vt:lpstr>Психологічна допомога в подоланні кризи виходу на пенсію спрямована на адаптацію особистості та виключає декілька етапів: - усвідомлення та прийняття факту виходу на пенсію; - корекція уявлень про цей період як закінчення активного життя; - пошук нових інтересів і планування життя на пенсії; - допомога в усвідомленні ресурсів сім’ї для підвищення якості функціонування в пенсійний період.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Психологічна допомога при зміні життєвих умов і обставин</dc:title>
  <dc:creator>Fox</dc:creator>
  <cp:lastModifiedBy>Fox</cp:lastModifiedBy>
  <cp:revision>41</cp:revision>
  <dcterms:created xsi:type="dcterms:W3CDTF">2014-01-31T18:09:36Z</dcterms:created>
  <dcterms:modified xsi:type="dcterms:W3CDTF">2014-02-02T16:27:16Z</dcterms:modified>
</cp:coreProperties>
</file>