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2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pPr/>
              <a:t>04.02.2014</a:t>
            </a:fld>
            <a:endParaRPr lang="ru-RU" dirty="0"/>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dirty="0"/>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04.02.2014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04.02.2014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04.02.2014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dirty="0"/>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pPr/>
              <a:t>04.02.2014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dirty="0"/>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04.02.2014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dirty="0"/>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04.02.2014</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pPr/>
              <a:t>04.02.2014</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dirty="0"/>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pPr/>
              <a:t>04.02.2014</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pPr/>
              <a:t>04.02.2014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dirty="0"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pPr/>
              <a:t>04.02.2014</a:t>
            </a:fld>
            <a:endParaRPr lang="ru-RU" dirty="0"/>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dirty="0"/>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pPr/>
              <a:t>‹#›</a:t>
            </a:fld>
            <a:endParaRPr lang="ru-RU"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pPr/>
              <a:t>04.02.2014</a:t>
            </a:fld>
            <a:endParaRPr lang="ru-RU" dirty="0"/>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dirty="0"/>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764703"/>
            <a:ext cx="7846640" cy="2817659"/>
          </a:xfrm>
        </p:spPr>
        <p:txBody>
          <a:bodyPr>
            <a:normAutofit fontScale="90000"/>
          </a:bodyPr>
          <a:lstStyle/>
          <a:p>
            <a:pPr algn="ctr"/>
            <a:r>
              <a:rPr lang="uk-UA" dirty="0" smtClean="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Психологічна допомога при психічній травматизації, пов</a:t>
            </a:r>
            <a:r>
              <a:rPr lang="en-US" dirty="0" smtClean="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uk-UA" dirty="0" smtClean="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язаній із насильством та суїцидальними намірами</a:t>
            </a:r>
            <a:endParaRPr lang="uk-UA"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685800" y="3611606"/>
            <a:ext cx="7990656" cy="2049641"/>
          </a:xfrm>
        </p:spPr>
        <p:txBody>
          <a:bodyPr/>
          <a:lstStyle/>
          <a:p>
            <a:endParaRPr lang="ru-RU" dirty="0"/>
          </a:p>
        </p:txBody>
      </p:sp>
    </p:spTree>
    <p:extLst>
      <p:ext uri="{BB962C8B-B14F-4D97-AF65-F5344CB8AC3E}">
        <p14:creationId xmlns="" xmlns:p14="http://schemas.microsoft.com/office/powerpoint/2010/main" val="2370183252"/>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12968" cy="6669360"/>
          </a:xfrm>
        </p:spPr>
        <p:txBody>
          <a:bodyPr>
            <a:normAutofit/>
          </a:bodyPr>
          <a:lstStyle/>
          <a:p>
            <a:r>
              <a:rPr lang="uk-UA" sz="3200" i="1" dirty="0" smtClean="0">
                <a:latin typeface="Times New Roman" panose="02020603050405020304" pitchFamily="18" charset="0"/>
                <a:cs typeface="Times New Roman" panose="02020603050405020304" pitchFamily="18" charset="0"/>
              </a:rPr>
              <a:t> </a:t>
            </a:r>
            <a:r>
              <a:rPr lang="uk-UA" sz="3200" i="1" dirty="0" smtClean="0">
                <a:solidFill>
                  <a:schemeClr val="accent6"/>
                </a:solidFill>
                <a:latin typeface="Times New Roman" panose="02020603050405020304" pitchFamily="18" charset="0"/>
                <a:cs typeface="Times New Roman" panose="02020603050405020304" pitchFamily="18" charset="0"/>
              </a:rPr>
              <a:t>3. Інцест</a:t>
            </a:r>
            <a:r>
              <a:rPr lang="uk-UA" sz="4000" dirty="0" smtClean="0">
                <a:latin typeface="Times New Roman" panose="02020603050405020304" pitchFamily="18" charset="0"/>
                <a:cs typeface="Times New Roman" panose="02020603050405020304" pitchFamily="18" charset="0"/>
              </a:rPr>
              <a:t/>
            </a:r>
            <a:br>
              <a:rPr lang="uk-UA" sz="4000" dirty="0" smtClean="0">
                <a:latin typeface="Times New Roman" panose="02020603050405020304" pitchFamily="18" charset="0"/>
                <a:cs typeface="Times New Roman" panose="02020603050405020304" pitchFamily="18" charset="0"/>
              </a:rPr>
            </a:br>
            <a:r>
              <a:rPr lang="uk-UA" sz="2400" b="0" i="1" dirty="0">
                <a:latin typeface="Times New Roman" panose="02020603050405020304" pitchFamily="18" charset="0"/>
                <a:cs typeface="Times New Roman" panose="02020603050405020304" pitchFamily="18" charset="0"/>
              </a:rPr>
              <a:t>	</a:t>
            </a:r>
            <a:r>
              <a:rPr lang="uk-UA" sz="2400" i="1" dirty="0" smtClean="0">
                <a:solidFill>
                  <a:srgbClr val="FFFF00"/>
                </a:solidFill>
                <a:latin typeface="Times New Roman" panose="02020603050405020304" pitchFamily="18" charset="0"/>
                <a:cs typeface="Times New Roman" panose="02020603050405020304" pitchFamily="18" charset="0"/>
              </a:rPr>
              <a:t>Інцестом</a:t>
            </a:r>
            <a:r>
              <a:rPr lang="uk-UA" sz="2400" b="0" i="1" dirty="0" smtClean="0">
                <a:latin typeface="Times New Roman" panose="02020603050405020304" pitchFamily="18" charset="0"/>
                <a:cs typeface="Times New Roman" panose="02020603050405020304" pitchFamily="18" charset="0"/>
              </a:rPr>
              <a:t> </a:t>
            </a:r>
            <a:r>
              <a:rPr lang="uk-UA" sz="2400" b="0" dirty="0" smtClean="0">
                <a:latin typeface="Times New Roman" panose="02020603050405020304" pitchFamily="18" charset="0"/>
                <a:cs typeface="Times New Roman" panose="02020603050405020304" pitchFamily="18" charset="0"/>
              </a:rPr>
              <a:t>називають інтимні стосунки між членами сім</a:t>
            </a:r>
            <a:r>
              <a:rPr lang="en-US" sz="2400" b="0" dirty="0" smtClean="0">
                <a:latin typeface="Times New Roman" panose="02020603050405020304" pitchFamily="18" charset="0"/>
                <a:cs typeface="Times New Roman" panose="02020603050405020304" pitchFamily="18" charset="0"/>
              </a:rPr>
              <a:t>’</a:t>
            </a:r>
            <a:r>
              <a:rPr lang="uk-UA" sz="2400" b="0" dirty="0" smtClean="0">
                <a:latin typeface="Times New Roman" panose="02020603050405020304" pitchFamily="18" charset="0"/>
                <a:cs typeface="Times New Roman" panose="02020603050405020304" pitchFamily="18" charset="0"/>
              </a:rPr>
              <a:t>ї , наприклад, між батьками й дітьми, між сіблінгами. Можна також зустріти визначення інцесту як кровноспорідненого кровозмішання (інцест першого роду). Цей термін походить від  латинського</a:t>
            </a:r>
            <a:r>
              <a:rPr lang="en-US" sz="2400" b="0" dirty="0" smtClean="0">
                <a:latin typeface="Times New Roman" panose="02020603050405020304" pitchFamily="18" charset="0"/>
                <a:cs typeface="Times New Roman" panose="02020603050405020304" pitchFamily="18" charset="0"/>
              </a:rPr>
              <a:t> incestum </a:t>
            </a:r>
            <a:r>
              <a:rPr lang="uk-UA" sz="2400" b="0" dirty="0" smtClean="0">
                <a:latin typeface="Times New Roman" panose="02020603050405020304" pitchFamily="18" charset="0"/>
                <a:cs typeface="Times New Roman" panose="02020603050405020304" pitchFamily="18" charset="0"/>
              </a:rPr>
              <a:t>, що означає «нечистий». Інцестом у його вузькому розумінні є сексуальний акт, в ширшому – грубі відхилення в сексуальній поведінці членів однієї сім</a:t>
            </a:r>
            <a:r>
              <a:rPr lang="en-US" sz="2400" b="0" dirty="0" smtClean="0">
                <a:latin typeface="Times New Roman" panose="02020603050405020304" pitchFamily="18" charset="0"/>
                <a:cs typeface="Times New Roman" panose="02020603050405020304" pitchFamily="18" charset="0"/>
              </a:rPr>
              <a:t>’</a:t>
            </a:r>
            <a:r>
              <a:rPr lang="uk-UA" sz="2400" b="0" dirty="0" smtClean="0">
                <a:latin typeface="Times New Roman" panose="02020603050405020304" pitchFamily="18" charset="0"/>
                <a:cs typeface="Times New Roman" panose="02020603050405020304" pitchFamily="18" charset="0"/>
              </a:rPr>
              <a:t>ї.</a:t>
            </a:r>
            <a:br>
              <a:rPr lang="uk-UA" sz="2400" b="0" dirty="0" smtClean="0">
                <a:latin typeface="Times New Roman" panose="02020603050405020304" pitchFamily="18" charset="0"/>
                <a:cs typeface="Times New Roman" panose="02020603050405020304" pitchFamily="18" charset="0"/>
              </a:rPr>
            </a:br>
            <a:r>
              <a:rPr lang="uk-UA" sz="2400" b="0" dirty="0" smtClean="0">
                <a:latin typeface="Times New Roman" panose="02020603050405020304" pitchFamily="18" charset="0"/>
                <a:cs typeface="Times New Roman" panose="02020603050405020304" pitchFamily="18" charset="0"/>
              </a:rPr>
              <a:t>	</a:t>
            </a:r>
            <a:r>
              <a:rPr lang="uk-UA" sz="2400" i="1" dirty="0" smtClean="0">
                <a:solidFill>
                  <a:srgbClr val="FFFF00"/>
                </a:solidFill>
                <a:latin typeface="Times New Roman" panose="02020603050405020304" pitchFamily="18" charset="0"/>
                <a:cs typeface="Times New Roman" panose="02020603050405020304" pitchFamily="18" charset="0"/>
              </a:rPr>
              <a:t>Юридично інцест</a:t>
            </a:r>
            <a:r>
              <a:rPr lang="uk-UA" sz="2400" dirty="0" smtClean="0">
                <a:solidFill>
                  <a:srgbClr val="FFFF00"/>
                </a:solidFill>
                <a:latin typeface="Times New Roman" panose="02020603050405020304" pitchFamily="18" charset="0"/>
                <a:cs typeface="Times New Roman" panose="02020603050405020304" pitchFamily="18" charset="0"/>
              </a:rPr>
              <a:t> </a:t>
            </a:r>
            <a:r>
              <a:rPr lang="uk-UA" sz="2400" b="0" dirty="0" smtClean="0">
                <a:latin typeface="Times New Roman" panose="02020603050405020304" pitchFamily="18" charset="0"/>
                <a:cs typeface="Times New Roman" panose="02020603050405020304" pitchFamily="18" charset="0"/>
              </a:rPr>
              <a:t>визначається як статевий акт між особами, які внаслідок кровної спорідненості, або внаслідок спорідненості, що виникає зі шлюбом, не можуть одружитись законним чином. Часто інцест супроводжується актом прямого сексуального насильства по відношенню до слабших людей (дітей), які не можуть чинити опору.</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74447658"/>
      </p:ext>
    </p:extLst>
  </p:cSld>
  <p:clrMapOvr>
    <a:masterClrMapping/>
  </p:clrMapOvr>
  <mc:AlternateContent xmlns:mc="http://schemas.openxmlformats.org/markup-compatibility/2006">
    <mc:Choice xmlns=""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9036496" cy="6858000"/>
          </a:xfrm>
        </p:spPr>
        <p:txBody>
          <a:bodyPr>
            <a:normAutofit/>
          </a:bodyPr>
          <a:lstStyle/>
          <a:p>
            <a:r>
              <a:rPr lang="uk-UA" sz="2400" u="sng" dirty="0" smtClean="0">
                <a:solidFill>
                  <a:srgbClr val="FFFF00"/>
                </a:solidFill>
                <a:latin typeface="Times New Roman" panose="02020603050405020304" pitchFamily="18" charset="0"/>
                <a:cs typeface="Times New Roman" panose="02020603050405020304" pitchFamily="18" charset="0"/>
              </a:rPr>
              <a:t>Жертвою інцесту вважається дитина або дорослий, по відношенню до якого здійснено:</a:t>
            </a:r>
            <a:br>
              <a:rPr lang="uk-UA" sz="2400" u="sng" dirty="0" smtClean="0">
                <a:solidFill>
                  <a:srgbClr val="FFFF00"/>
                </a:solidFill>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фізичне насильство з сексуальним підтекстом або безпосередньо статевий акт;</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психологічне насильство, що включає моральний тиск із сексуальним підтекстом;</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розмови на сексуальні теми;</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демонстрація сексуальних дій у присутності об</a:t>
            </a:r>
            <a:r>
              <a:rPr lang="en-US" sz="2400" dirty="0" smtClean="0">
                <a:latin typeface="Times New Roman" panose="02020603050405020304" pitchFamily="18" charset="0"/>
                <a:cs typeface="Times New Roman" panose="02020603050405020304" pitchFamily="18" charset="0"/>
              </a:rPr>
              <a:t>’</a:t>
            </a:r>
            <a:r>
              <a:rPr lang="uk-UA" sz="2400" dirty="0" smtClean="0">
                <a:latin typeface="Times New Roman" panose="02020603050405020304" pitchFamily="18" charset="0"/>
                <a:cs typeface="Times New Roman" panose="02020603050405020304" pitchFamily="18" charset="0"/>
              </a:rPr>
              <a:t>єкта інцесту.</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Найбільш поширеною формою інцестного контакту є контакт « батько – дочка». Розрізняють три типи батьків, які вступають у сексуальні відносини зі своїми дочками:</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батьки-інтроверти;</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батьки-психопати (схильністю до проміскуїтету);</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батьки з психосексуальним інфантилізмом (зі схильністю до педофілії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01906145"/>
      </p:ext>
    </p:extLst>
  </p:cSld>
  <p:clrMapOvr>
    <a:masterClrMapping/>
  </p:clrMapOvr>
  <mc:AlternateContent xmlns:mc="http://schemas.openxmlformats.org/markup-compatibility/2006">
    <mc:Choice xmlns=""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784976" cy="6394722"/>
          </a:xfrm>
        </p:spPr>
        <p:txBody>
          <a:bodyPr>
            <a:normAutofit fontScale="90000"/>
          </a:bodyPr>
          <a:lstStyle/>
          <a:p>
            <a:r>
              <a:rPr lang="uk-UA" sz="2800" u="sng" dirty="0" smtClean="0">
                <a:solidFill>
                  <a:srgbClr val="FFFF00"/>
                </a:solidFill>
                <a:latin typeface="Times New Roman" panose="02020603050405020304" pitchFamily="18" charset="0"/>
                <a:cs typeface="Times New Roman" panose="02020603050405020304" pitchFamily="18" charset="0"/>
              </a:rPr>
              <a:t>Наслідки інцесту</a:t>
            </a:r>
            <a:r>
              <a:rPr lang="uk-UA" sz="2800" u="sng" dirty="0" smtClean="0">
                <a:latin typeface="Times New Roman" panose="02020603050405020304" pitchFamily="18" charset="0"/>
                <a:cs typeface="Times New Roman" panose="02020603050405020304" pitchFamily="18" charset="0"/>
              </a:rPr>
              <a:t/>
            </a:r>
            <a:br>
              <a:rPr lang="uk-UA" sz="2800" u="sng"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Наслідки інцесту різноманітні й проявляються в емоційній, когнітивній і (або) поведінковій сферах особистості. У дітей, які піддалися сексуальному насильству, створюється підвищений ризик розвитку таких порушень:</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адикції: є дані про те, що такі діти в сім разів частіше зловживають алкоголем або іншими речовинами, що змінюють стан свідомості;</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схильність до суїциду: жертви інцесту вдесятеро частіше здійснюють суїциїдальні спроби;</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заняття проституцією: велика кількість випадків дитячої та підліткової проституції супроводжується наявністю в анамнезі дитини сексуального насильства;</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психічні порушення: у дітей-жертв сексуального насильства симптоми порушень виникають частіше, ніж у дітей, які не піддавалися насильству;</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посттравматичний стресовий розлад і сексуалізована поведінка;</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розвиток у зрілому віці емоційних розладів (фобій, депресії), мазохістичних тенденцій, сексуальних і подружніх проблем.</a:t>
            </a:r>
            <a:endParaRPr lang="ru-RU" sz="2800" u="sng"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967514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6741368"/>
          </a:xfrm>
        </p:spPr>
        <p:txBody>
          <a:bodyPr>
            <a:normAutofit fontScale="90000"/>
          </a:bodyPr>
          <a:lstStyle/>
          <a:p>
            <a:r>
              <a:rPr lang="uk-UA" sz="2800" u="sng" dirty="0" smtClean="0">
                <a:solidFill>
                  <a:srgbClr val="FFFF00"/>
                </a:solidFill>
                <a:latin typeface="Times New Roman" panose="02020603050405020304" pitchFamily="18" charset="0"/>
                <a:cs typeface="Times New Roman" panose="02020603050405020304" pitchFamily="18" charset="0"/>
              </a:rPr>
              <a:t>Психологічна допомога в ситуації інцесту</a:t>
            </a:r>
            <a:r>
              <a:rPr lang="uk-UA" sz="2800" u="sng" dirty="0" smtClean="0">
                <a:latin typeface="Times New Roman" panose="02020603050405020304" pitchFamily="18" charset="0"/>
                <a:cs typeface="Times New Roman" panose="02020603050405020304" pitchFamily="18" charset="0"/>
              </a:rPr>
              <a:t/>
            </a:r>
            <a:br>
              <a:rPr lang="uk-UA" sz="2800" u="sng" dirty="0" smtClean="0">
                <a:latin typeface="Times New Roman" panose="02020603050405020304" pitchFamily="18" charset="0"/>
                <a:cs typeface="Times New Roman" panose="02020603050405020304" pitchFamily="18" charset="0"/>
              </a:rPr>
            </a:br>
            <a:r>
              <a:rPr lang="uk-UA" sz="2800" b="0" dirty="0">
                <a:latin typeface="Times New Roman" panose="02020603050405020304" pitchFamily="18" charset="0"/>
                <a:cs typeface="Times New Roman" panose="02020603050405020304" pitchFamily="18" charset="0"/>
              </a:rPr>
              <a:t>	</a:t>
            </a:r>
            <a:r>
              <a:rPr lang="uk-UA" sz="2800" b="0" dirty="0" smtClean="0">
                <a:latin typeface="Times New Roman" panose="02020603050405020304" pitchFamily="18" charset="0"/>
                <a:cs typeface="Times New Roman" panose="02020603050405020304" pitchFamily="18" charset="0"/>
              </a:rPr>
              <a:t>Можна виділити два основні напрями психологічної допомоги сім</a:t>
            </a:r>
            <a:r>
              <a:rPr lang="en-US" sz="2800" b="0" dirty="0" smtClean="0">
                <a:latin typeface="Times New Roman" panose="02020603050405020304" pitchFamily="18" charset="0"/>
                <a:cs typeface="Times New Roman" panose="02020603050405020304" pitchFamily="18" charset="0"/>
              </a:rPr>
              <a:t>’</a:t>
            </a:r>
            <a:r>
              <a:rPr lang="uk-UA" sz="2800" b="0" dirty="0" smtClean="0">
                <a:latin typeface="Times New Roman" panose="02020603050405020304" pitchFamily="18" charset="0"/>
                <a:cs typeface="Times New Roman" panose="02020603050405020304" pitchFamily="18" charset="0"/>
              </a:rPr>
              <a:t>ї в ситуації інцесту, а саме: допомога дорослій людині-жертві інцесту та допомога дитині.</a:t>
            </a:r>
            <a:br>
              <a:rPr lang="uk-UA" sz="2800" b="0" dirty="0" smtClean="0">
                <a:latin typeface="Times New Roman" panose="02020603050405020304" pitchFamily="18" charset="0"/>
                <a:cs typeface="Times New Roman" panose="02020603050405020304" pitchFamily="18" charset="0"/>
              </a:rPr>
            </a:br>
            <a:r>
              <a:rPr lang="uk-UA" sz="2800" b="0" dirty="0">
                <a:latin typeface="Times New Roman" panose="02020603050405020304" pitchFamily="18" charset="0"/>
                <a:cs typeface="Times New Roman" panose="02020603050405020304" pitchFamily="18" charset="0"/>
              </a:rPr>
              <a:t>	</a:t>
            </a:r>
            <a:r>
              <a:rPr lang="uk-UA" sz="2800" b="0" dirty="0" smtClean="0">
                <a:latin typeface="Times New Roman" panose="02020603050405020304" pitchFamily="18" charset="0"/>
                <a:cs typeface="Times New Roman" panose="02020603050405020304" pitchFamily="18" charset="0"/>
              </a:rPr>
              <a:t>У першому випадку завданням психолога є допомога клієнту прийняти й пропрацювати травматичний досвід. Важно здійснювати роботу на трьох рівнях:</a:t>
            </a:r>
            <a:br>
              <a:rPr lang="uk-UA" sz="2800" b="0" dirty="0" smtClean="0">
                <a:latin typeface="Times New Roman" panose="02020603050405020304" pitchFamily="18" charset="0"/>
                <a:cs typeface="Times New Roman" panose="02020603050405020304" pitchFamily="18" charset="0"/>
              </a:rPr>
            </a:br>
            <a:r>
              <a:rPr lang="uk-UA" sz="2800" b="0" dirty="0" smtClean="0">
                <a:latin typeface="Times New Roman" panose="02020603050405020304" pitchFamily="18" charset="0"/>
                <a:cs typeface="Times New Roman" panose="02020603050405020304" pitchFamily="18" charset="0"/>
              </a:rPr>
              <a:t>- емоційному; відреагування пригнічених почуттів по відношенню до агресора й інших членів сім</a:t>
            </a:r>
            <a:r>
              <a:rPr lang="en-US" sz="2800" b="0" dirty="0" smtClean="0">
                <a:latin typeface="Times New Roman" panose="02020603050405020304" pitchFamily="18" charset="0"/>
                <a:cs typeface="Times New Roman" panose="02020603050405020304" pitchFamily="18" charset="0"/>
              </a:rPr>
              <a:t>’</a:t>
            </a:r>
            <a:r>
              <a:rPr lang="uk-UA" sz="2800" b="0" dirty="0" smtClean="0">
                <a:latin typeface="Times New Roman" panose="02020603050405020304" pitchFamily="18" charset="0"/>
                <a:cs typeface="Times New Roman" panose="02020603050405020304" pitchFamily="18" charset="0"/>
              </a:rPr>
              <a:t>ї (гештальт-техніка порожнього стільця, символдраматичні техніки, метод сімейних розстановок) </a:t>
            </a:r>
            <a:br>
              <a:rPr lang="uk-UA" sz="2800" b="0" dirty="0" smtClean="0">
                <a:latin typeface="Times New Roman" panose="02020603050405020304" pitchFamily="18" charset="0"/>
                <a:cs typeface="Times New Roman" panose="02020603050405020304" pitchFamily="18" charset="0"/>
              </a:rPr>
            </a:br>
            <a:r>
              <a:rPr lang="uk-UA" sz="2800" b="0" dirty="0" smtClean="0">
                <a:latin typeface="Times New Roman" panose="02020603050405020304" pitchFamily="18" charset="0"/>
                <a:cs typeface="Times New Roman" panose="02020603050405020304" pitchFamily="18" charset="0"/>
              </a:rPr>
              <a:t>- когнітивному: позитивна реінтерпретація травматичному досвіду й надання сенсу події, усвідомлення власної ролі в сімейному функціонуванні( робота з сімейною історією; робота з ранніми дитячими спогадами за А. Адлером та ін.)</a:t>
            </a:r>
            <a:br>
              <a:rPr lang="uk-UA" sz="2800" b="0" dirty="0" smtClean="0">
                <a:latin typeface="Times New Roman" panose="02020603050405020304" pitchFamily="18" charset="0"/>
                <a:cs typeface="Times New Roman" panose="02020603050405020304" pitchFamily="18" charset="0"/>
              </a:rPr>
            </a:br>
            <a:r>
              <a:rPr lang="uk-UA" sz="2800" b="0" dirty="0" smtClean="0">
                <a:latin typeface="Times New Roman" panose="02020603050405020304" pitchFamily="18" charset="0"/>
                <a:cs typeface="Times New Roman" panose="02020603050405020304" pitchFamily="18" charset="0"/>
              </a:rPr>
              <a:t>- поведінковому: допомога в побудові стосунків із членами сім</a:t>
            </a:r>
            <a:r>
              <a:rPr lang="en-US" sz="2800" b="0" dirty="0" smtClean="0">
                <a:latin typeface="Times New Roman" panose="02020603050405020304" pitchFamily="18" charset="0"/>
                <a:cs typeface="Times New Roman" panose="02020603050405020304" pitchFamily="18" charset="0"/>
              </a:rPr>
              <a:t>’</a:t>
            </a:r>
            <a:r>
              <a:rPr lang="uk-UA" sz="2800" b="0" dirty="0" smtClean="0">
                <a:latin typeface="Times New Roman" panose="02020603050405020304" pitchFamily="18" charset="0"/>
                <a:cs typeface="Times New Roman" panose="02020603050405020304" pitchFamily="18" charset="0"/>
              </a:rPr>
              <a:t>ї, із найближчим оточенням, із соціумом у цілому( рольові ігри, символдрама, соціодрама та ін)</a:t>
            </a:r>
            <a:endParaRPr lang="ru-RU" sz="2800" u="sng"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2907697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6741368"/>
          </a:xfrm>
        </p:spPr>
        <p:txBody>
          <a:bodyPr>
            <a:normAutofit/>
          </a:bodyPr>
          <a:lstStyle/>
          <a:p>
            <a:r>
              <a:rPr lang="uk-UA" sz="2800" i="1" dirty="0" smtClean="0">
                <a:solidFill>
                  <a:srgbClr val="FFFF00"/>
                </a:solidFill>
                <a:latin typeface="Times New Roman" panose="02020603050405020304" pitchFamily="18" charset="0"/>
                <a:cs typeface="Times New Roman" panose="02020603050405020304" pitchFamily="18" charset="0"/>
              </a:rPr>
              <a:t>Психологічна допомога дитині, яка пережила інцест.</a:t>
            </a:r>
            <a:br>
              <a:rPr lang="uk-UA" sz="2800" i="1" dirty="0" smtClean="0">
                <a:solidFill>
                  <a:srgbClr val="FFFF00"/>
                </a:solidFill>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   Якщо дитина є жертвою інцесту першого ряду, то психологічна допомога спрямована на:</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роботу з самою дитиною та її симптоматикою, орієнтовану, в першу чергу, на її підтримку й допомогу у відреагуванні почуттів;</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роботу з сім</a:t>
            </a:r>
            <a:r>
              <a:rPr lang="en-US" sz="2400" dirty="0" smtClean="0">
                <a:latin typeface="Times New Roman" panose="02020603050405020304" pitchFamily="18" charset="0"/>
                <a:cs typeface="Times New Roman" panose="02020603050405020304" pitchFamily="18" charset="0"/>
              </a:rPr>
              <a:t>’</a:t>
            </a:r>
            <a:r>
              <a:rPr lang="uk-UA" sz="2400" dirty="0" smtClean="0">
                <a:latin typeface="Times New Roman" panose="02020603050405020304" pitchFamily="18" charset="0"/>
                <a:cs typeface="Times New Roman" panose="02020603050405020304" pitchFamily="18" charset="0"/>
              </a:rPr>
              <a:t>єю, яка, залежно від виявленої сімейної дисфункції, може бути спрямована на корекцію подружніх стосунків, усвідомлення та зміну сімейних сценаріїв та ін.;</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роботу з агресором (якщо інцестна поведінка детермінована особистісною патологією агресора).</a:t>
            </a:r>
            <a:br>
              <a:rPr lang="uk-UA" sz="2400" dirty="0" smtClean="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   У разі виявлення символічного інцесту, психологічне консультування покликане допомогти у вибудовуванні внутрішніх меж сім</a:t>
            </a:r>
            <a:r>
              <a:rPr lang="en-US" sz="2400" dirty="0" smtClean="0">
                <a:latin typeface="Times New Roman" panose="02020603050405020304" pitchFamily="18" charset="0"/>
                <a:cs typeface="Times New Roman" panose="02020603050405020304" pitchFamily="18" charset="0"/>
              </a:rPr>
              <a:t>’</a:t>
            </a:r>
            <a:r>
              <a:rPr lang="uk-UA" sz="2400" dirty="0" smtClean="0">
                <a:latin typeface="Times New Roman" panose="02020603050405020304" pitchFamily="18" charset="0"/>
                <a:cs typeface="Times New Roman" panose="02020603050405020304" pitchFamily="18" charset="0"/>
              </a:rPr>
              <a:t>ї та індивідуальних меж її членів.</a:t>
            </a:r>
            <a:endParaRPr lang="ru-RU"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951997872"/>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r>
              <a:rPr lang="uk-UA" sz="2800" i="1" dirty="0" smtClean="0">
                <a:latin typeface="Times New Roman" panose="02020603050405020304" pitchFamily="18" charset="0"/>
                <a:cs typeface="Times New Roman" panose="02020603050405020304" pitchFamily="18" charset="0"/>
              </a:rPr>
              <a:t> </a:t>
            </a:r>
            <a:r>
              <a:rPr lang="uk-UA" sz="2800" i="1" dirty="0" smtClean="0">
                <a:solidFill>
                  <a:schemeClr val="accent6"/>
                </a:solidFill>
                <a:latin typeface="Times New Roman" panose="02020603050405020304" pitchFamily="18" charset="0"/>
                <a:cs typeface="Times New Roman" panose="02020603050405020304" pitchFamily="18" charset="0"/>
              </a:rPr>
              <a:t>4. Суїцидальні наміри та спроби</a:t>
            </a:r>
            <a:r>
              <a:rPr lang="uk-UA" sz="2800" i="1" dirty="0" smtClean="0">
                <a:latin typeface="Times New Roman" panose="02020603050405020304" pitchFamily="18" charset="0"/>
                <a:cs typeface="Times New Roman" panose="02020603050405020304" pitchFamily="18" charset="0"/>
              </a:rPr>
              <a:t/>
            </a:r>
            <a:br>
              <a:rPr lang="uk-UA" sz="2800" i="1" dirty="0" smtClean="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  </a:t>
            </a:r>
            <a:r>
              <a:rPr lang="uk-UA" sz="2400" u="sng" dirty="0" smtClean="0">
                <a:solidFill>
                  <a:srgbClr val="FFFF00"/>
                </a:solidFill>
                <a:latin typeface="Times New Roman" panose="02020603050405020304" pitchFamily="18" charset="0"/>
                <a:cs typeface="Times New Roman" panose="02020603050405020304" pitchFamily="18" charset="0"/>
              </a:rPr>
              <a:t>Ознаки суїциду</a:t>
            </a:r>
            <a:r>
              <a:rPr lang="uk-UA" sz="2400" u="sng" dirty="0" smtClean="0">
                <a:latin typeface="Times New Roman" panose="02020603050405020304" pitchFamily="18" charset="0"/>
                <a:cs typeface="Times New Roman" panose="02020603050405020304" pitchFamily="18" charset="0"/>
              </a:rPr>
              <a:t/>
            </a:r>
            <a:br>
              <a:rPr lang="uk-UA" sz="2400" u="sng"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    </a:t>
            </a:r>
            <a:r>
              <a:rPr lang="uk-UA" sz="2400" b="0" dirty="0" smtClean="0">
                <a:latin typeface="Times New Roman" panose="02020603050405020304" pitchFamily="18" charset="0"/>
                <a:cs typeface="Times New Roman" panose="02020603050405020304" pitchFamily="18" charset="0"/>
              </a:rPr>
              <a:t>Особливу увагу слід звертати на тих друзів і знайомих, які раптом починають дивно, незвично поводитись. Більшість суїцидентів немов би виставляють перед собою «застережливі знаки», які є їхнім криком про допомогу, а саме: загроза скоїти самогубство, словесні попередження, раптові зміни в поведінці.</a:t>
            </a:r>
            <a:br>
              <a:rPr lang="uk-UA" sz="2400" b="0" dirty="0" smtClean="0">
                <a:latin typeface="Times New Roman" panose="02020603050405020304" pitchFamily="18" charset="0"/>
                <a:cs typeface="Times New Roman" panose="02020603050405020304" pitchFamily="18" charset="0"/>
              </a:rPr>
            </a:br>
            <a:r>
              <a:rPr lang="uk-UA" sz="2400" b="0" dirty="0" smtClean="0">
                <a:solidFill>
                  <a:srgbClr val="FFFF00"/>
                </a:solidFill>
                <a:latin typeface="Times New Roman" panose="02020603050405020304" pitchFamily="18" charset="0"/>
                <a:cs typeface="Times New Roman" panose="02020603050405020304" pitchFamily="18" charset="0"/>
              </a:rPr>
              <a:t>    </a:t>
            </a:r>
            <a:r>
              <a:rPr lang="uk-UA" sz="2400" u="sng" dirty="0" smtClean="0">
                <a:solidFill>
                  <a:srgbClr val="FFFF00"/>
                </a:solidFill>
                <a:latin typeface="Times New Roman" panose="02020603050405020304" pitchFamily="18" charset="0"/>
                <a:cs typeface="Times New Roman" panose="02020603050405020304" pitchFamily="18" charset="0"/>
              </a:rPr>
              <a:t>Загроза скоїти суїцид</a:t>
            </a:r>
            <a:r>
              <a:rPr lang="uk-UA" sz="2400" b="0" dirty="0" smtClean="0">
                <a:latin typeface="Times New Roman" panose="02020603050405020304" pitchFamily="18" charset="0"/>
                <a:cs typeface="Times New Roman" panose="02020603050405020304" pitchFamily="18" charset="0"/>
              </a:rPr>
              <a:t>. Як правило, суїцидальні особи прямо або побічно дають своїм друзям і близьким зрозуміти, що збираються піти з життя. Пряму загрозу не переосмислиш, різним тлумаченням вона не піддається «Я збираюсь накласти на себе руки», « У наступний понеділок мене вже не буде в живих» … До прямих погроз, навіть якщо в них відчувається надрив, слід ставитися вкрай серйозно. Ділитися думками про самогубство заради «красного слівця» або розіграшу навряд чи комусь спаде на думку.</a:t>
            </a:r>
            <a:br>
              <a:rPr lang="uk-UA" sz="2400" b="0" dirty="0" smtClean="0">
                <a:latin typeface="Times New Roman" panose="02020603050405020304" pitchFamily="18" charset="0"/>
                <a:cs typeface="Times New Roman" panose="02020603050405020304" pitchFamily="18" charset="0"/>
              </a:rPr>
            </a:br>
            <a:r>
              <a:rPr lang="uk-UA" sz="2800" i="1" dirty="0" smtClean="0">
                <a:latin typeface="Times New Roman" panose="02020603050405020304" pitchFamily="18" charset="0"/>
                <a:cs typeface="Times New Roman" panose="02020603050405020304" pitchFamily="18" charset="0"/>
              </a:rPr>
              <a:t/>
            </a:r>
            <a:br>
              <a:rPr lang="uk-UA" sz="2800" i="1" dirty="0" smtClean="0">
                <a:latin typeface="Times New Roman" panose="02020603050405020304" pitchFamily="18" charset="0"/>
                <a:cs typeface="Times New Roman" panose="02020603050405020304" pitchFamily="18" charset="0"/>
              </a:rPr>
            </a:br>
            <a:endParaRPr lang="ru-RU"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60852897"/>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741368"/>
          </a:xfrm>
        </p:spPr>
        <p:txBody>
          <a:bodyPr>
            <a:normAutofit/>
          </a:bodyPr>
          <a:lstStyle/>
          <a:p>
            <a:pPr algn="ctr"/>
            <a:r>
              <a:rPr lang="uk-UA" sz="3200" dirty="0" smtClean="0">
                <a:latin typeface="Times New Roman" panose="02020603050405020304" pitchFamily="18" charset="0"/>
                <a:cs typeface="Times New Roman" panose="02020603050405020304" pitchFamily="18" charset="0"/>
              </a:rPr>
              <a:t>	</a:t>
            </a:r>
            <a:r>
              <a:rPr lang="uk-UA" sz="3200" i="1" dirty="0" smtClean="0">
                <a:solidFill>
                  <a:srgbClr val="FFFF00"/>
                </a:solidFill>
                <a:latin typeface="Times New Roman" panose="02020603050405020304" pitchFamily="18" charset="0"/>
                <a:cs typeface="Times New Roman" panose="02020603050405020304" pitchFamily="18" charset="0"/>
              </a:rPr>
              <a:t>Словесні попередження</a:t>
            </a:r>
            <a:br>
              <a:rPr lang="uk-UA" sz="3200" i="1" dirty="0" smtClean="0">
                <a:solidFill>
                  <a:srgbClr val="FFFF00"/>
                </a:solidFill>
                <a:latin typeface="Times New Roman" panose="02020603050405020304" pitchFamily="18" charset="0"/>
                <a:cs typeface="Times New Roman" panose="02020603050405020304" pitchFamily="18" charset="0"/>
              </a:rPr>
            </a:br>
            <a:r>
              <a:rPr lang="uk-UA" sz="3200" i="1" dirty="0" smtClean="0">
                <a:latin typeface="Times New Roman" panose="02020603050405020304" pitchFamily="18" charset="0"/>
                <a:cs typeface="Times New Roman" panose="02020603050405020304" pitchFamily="18" charset="0"/>
              </a:rPr>
              <a:t>	</a:t>
            </a:r>
            <a:r>
              <a:rPr lang="uk-UA" sz="3200" b="0" dirty="0" smtClean="0">
                <a:latin typeface="Times New Roman" panose="02020603050405020304" pitchFamily="18" charset="0"/>
                <a:cs typeface="Times New Roman" panose="02020603050405020304" pitchFamily="18" charset="0"/>
              </a:rPr>
              <a:t>Найбільш розповсюдженими фразами, що свідчать про намір особистості скоїти самогубство є такі: «Я вирішив накласти на себе руки», «Набридло», «Скільки можна! Ситий по горло!», «Краще померти!», «Пожив – і досить», «Ненавиджу своє життя», «Ненавиджу все й усіх!», «Єдиний вихід – померти!», «Більше не можу!», Більше ти мене не побачиш!», «Ти віриш у переселення душ? Коли-небудь, може, я і повернуся а цей світ!», «Якщо ми більше не побачимося, спасибі за все», «Виходжу з гри. Набридло!».</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49683026"/>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uk-UA" sz="1800" dirty="0" smtClean="0">
                <a:latin typeface="Times New Roman" panose="02020603050405020304" pitchFamily="18" charset="0"/>
                <a:cs typeface="Times New Roman" panose="02020603050405020304" pitchFamily="18" charset="0"/>
              </a:rPr>
              <a:t>Слід звертати увагу на зміни в поведінці особистості за описаними далі параметрами:</a:t>
            </a:r>
            <a:br>
              <a:rPr lang="uk-UA" sz="1800" dirty="0" smtClean="0">
                <a:latin typeface="Times New Roman" panose="02020603050405020304" pitchFamily="18" charset="0"/>
                <a:cs typeface="Times New Roman" panose="02020603050405020304" pitchFamily="18" charset="0"/>
              </a:rPr>
            </a:br>
            <a:r>
              <a:rPr lang="uk-UA" sz="1800" dirty="0" smtClean="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Харчування.</a:t>
            </a:r>
            <a:r>
              <a:rPr lang="uk-UA" sz="1800" b="0" dirty="0" smtClean="0">
                <a:solidFill>
                  <a:srgbClr val="FFFF00"/>
                </a:solidFill>
                <a:latin typeface="Times New Roman" panose="02020603050405020304" pitchFamily="18" charset="0"/>
                <a:cs typeface="Times New Roman" panose="02020603050405020304" pitchFamily="18" charset="0"/>
              </a:rPr>
              <a:t> </a:t>
            </a:r>
            <a:r>
              <a:rPr lang="uk-UA" sz="1800" b="0" dirty="0" smtClean="0">
                <a:latin typeface="Times New Roman" panose="02020603050405020304" pitchFamily="18" charset="0"/>
                <a:cs typeface="Times New Roman" panose="02020603050405020304" pitchFamily="18" charset="0"/>
              </a:rPr>
              <a:t>Особи з хорошим апетитом стають розбірливі, ті ж, у кого апетит був поганим, починають багато їсти.</a:t>
            </a:r>
            <a:br>
              <a:rPr lang="uk-UA" sz="1800" b="0" dirty="0" smtClean="0">
                <a:latin typeface="Times New Roman" panose="02020603050405020304" pitchFamily="18" charset="0"/>
                <a:cs typeface="Times New Roman" panose="02020603050405020304" pitchFamily="18" charset="0"/>
              </a:rPr>
            </a:br>
            <a:r>
              <a:rPr lang="uk-UA" sz="1800" b="0" dirty="0" smtClean="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Сон</a:t>
            </a:r>
            <a:r>
              <a:rPr lang="uk-UA" sz="1800" i="1" dirty="0" smtClean="0">
                <a:latin typeface="Times New Roman" panose="02020603050405020304" pitchFamily="18" charset="0"/>
                <a:cs typeface="Times New Roman" panose="02020603050405020304" pitchFamily="18" charset="0"/>
              </a:rPr>
              <a:t>. </a:t>
            </a:r>
            <a:r>
              <a:rPr lang="uk-UA" sz="1800" b="0" dirty="0" smtClean="0">
                <a:latin typeface="Times New Roman" panose="02020603050405020304" pitchFamily="18" charset="0"/>
                <a:cs typeface="Times New Roman" panose="02020603050405020304" pitchFamily="18" charset="0"/>
              </a:rPr>
              <a:t>У більшості своїй суїцидальні особи сплять цілими днями; деякі ж навпаки, втрачають сон.</a:t>
            </a:r>
            <a:br>
              <a:rPr lang="uk-UA" sz="1800" b="0" dirty="0" smtClean="0">
                <a:latin typeface="Times New Roman" panose="02020603050405020304" pitchFamily="18" charset="0"/>
                <a:cs typeface="Times New Roman" panose="02020603050405020304" pitchFamily="18" charset="0"/>
              </a:rPr>
            </a:br>
            <a:r>
              <a:rPr lang="uk-UA" sz="1800" b="0" dirty="0" smtClean="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Школа. </a:t>
            </a:r>
            <a:r>
              <a:rPr lang="uk-UA" sz="1800" b="0" dirty="0" smtClean="0">
                <a:latin typeface="Times New Roman" panose="02020603050405020304" pitchFamily="18" charset="0"/>
                <a:cs typeface="Times New Roman" panose="02020603050405020304" pitchFamily="18" charset="0"/>
              </a:rPr>
              <a:t>Якщо суїцидальні особи шкільного віку, то ті, хто раніше вчився добре, починають прогулювати, їх успішність різко падає. Ті ж хто й раніше відставав у навчанні, тепер не відвідують навчальний заклад.</a:t>
            </a:r>
            <a:br>
              <a:rPr lang="uk-UA" sz="1800" b="0" dirty="0" smtClean="0">
                <a:latin typeface="Times New Roman" panose="02020603050405020304" pitchFamily="18" charset="0"/>
                <a:cs typeface="Times New Roman" panose="02020603050405020304" pitchFamily="18" charset="0"/>
              </a:rPr>
            </a:br>
            <a:r>
              <a:rPr lang="uk-UA" sz="1800" b="0" dirty="0" smtClean="0">
                <a:latin typeface="Times New Roman" panose="02020603050405020304" pitchFamily="18" charset="0"/>
                <a:cs typeface="Times New Roman" panose="02020603050405020304" pitchFamily="18" charset="0"/>
              </a:rPr>
              <a:t>- </a:t>
            </a:r>
            <a:r>
              <a:rPr lang="uk-UA" sz="1800" i="1" dirty="0">
                <a:solidFill>
                  <a:srgbClr val="FFFF00"/>
                </a:solidFill>
                <a:latin typeface="Times New Roman" panose="02020603050405020304" pitchFamily="18" charset="0"/>
                <a:cs typeface="Times New Roman" panose="02020603050405020304" pitchFamily="18" charset="0"/>
              </a:rPr>
              <a:t>З</a:t>
            </a:r>
            <a:r>
              <a:rPr lang="uk-UA" sz="1800" i="1" dirty="0" smtClean="0">
                <a:solidFill>
                  <a:srgbClr val="FFFF00"/>
                </a:solidFill>
                <a:latin typeface="Times New Roman" panose="02020603050405020304" pitchFamily="18" charset="0"/>
                <a:cs typeface="Times New Roman" panose="02020603050405020304" pitchFamily="18" charset="0"/>
              </a:rPr>
              <a:t>овнішній вигляд</a:t>
            </a:r>
            <a:r>
              <a:rPr lang="uk-UA" sz="1800" i="1" dirty="0" smtClean="0">
                <a:latin typeface="Times New Roman" panose="02020603050405020304" pitchFamily="18" charset="0"/>
                <a:cs typeface="Times New Roman" panose="02020603050405020304" pitchFamily="18" charset="0"/>
              </a:rPr>
              <a:t>. </a:t>
            </a:r>
            <a:r>
              <a:rPr lang="uk-UA" sz="1800" b="0" dirty="0" smtClean="0">
                <a:latin typeface="Times New Roman" panose="02020603050405020304" pitchFamily="18" charset="0"/>
                <a:cs typeface="Times New Roman" panose="02020603050405020304" pitchFamily="18" charset="0"/>
              </a:rPr>
              <a:t>Відомі випадки, коли суїцидальні особи перестають стежити за своїм зовнішнім виглядом.</a:t>
            </a:r>
            <a:br>
              <a:rPr lang="uk-UA" sz="1800" b="0" dirty="0" smtClean="0">
                <a:latin typeface="Times New Roman" panose="02020603050405020304" pitchFamily="18" charset="0"/>
                <a:cs typeface="Times New Roman" panose="02020603050405020304" pitchFamily="18" charset="0"/>
              </a:rPr>
            </a:br>
            <a:r>
              <a:rPr lang="uk-UA" sz="1800" b="0" dirty="0" smtClean="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Активність. </a:t>
            </a:r>
            <a:r>
              <a:rPr lang="uk-UA" sz="1800" b="0" dirty="0" smtClean="0">
                <a:latin typeface="Times New Roman" panose="02020603050405020304" pitchFamily="18" charset="0"/>
                <a:cs typeface="Times New Roman" panose="02020603050405020304" pitchFamily="18" charset="0"/>
              </a:rPr>
              <a:t>Ті, хто переживає кризу, втрачають інтерес до всього, що раніше любили.</a:t>
            </a:r>
            <a:br>
              <a:rPr lang="uk-UA" sz="1800" b="0" dirty="0" smtClean="0">
                <a:latin typeface="Times New Roman" panose="02020603050405020304" pitchFamily="18" charset="0"/>
                <a:cs typeface="Times New Roman" panose="02020603050405020304" pitchFamily="18" charset="0"/>
              </a:rPr>
            </a:br>
            <a:r>
              <a:rPr lang="uk-UA" sz="1800" b="0" dirty="0" smtClean="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Прагнення до самоти. </a:t>
            </a:r>
            <a:r>
              <a:rPr lang="uk-UA" sz="1800" b="0" dirty="0" smtClean="0">
                <a:latin typeface="Times New Roman" panose="02020603050405020304" pitchFamily="18" charset="0"/>
                <a:cs typeface="Times New Roman" panose="02020603050405020304" pitchFamily="18" charset="0"/>
              </a:rPr>
              <a:t>Суїцидальні особи часто замикаються в собі, довго не виходять із своїх кімнат, стороняться тих, хто їх оточує.</a:t>
            </a:r>
            <a:br>
              <a:rPr lang="uk-UA" sz="1800" b="0" dirty="0" smtClean="0">
                <a:latin typeface="Times New Roman" panose="02020603050405020304" pitchFamily="18" charset="0"/>
                <a:cs typeface="Times New Roman" panose="02020603050405020304" pitchFamily="18" charset="0"/>
              </a:rPr>
            </a:br>
            <a:r>
              <a:rPr lang="uk-UA" sz="1800" b="0" dirty="0" smtClean="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Тяжка втрата. </a:t>
            </a:r>
            <a:r>
              <a:rPr lang="uk-UA" sz="1800" b="0" dirty="0" smtClean="0">
                <a:latin typeface="Times New Roman" panose="02020603050405020304" pitchFamily="18" charset="0"/>
                <a:cs typeface="Times New Roman" panose="02020603050405020304" pitchFamily="18" charset="0"/>
              </a:rPr>
              <a:t>До думок про самогубство молодих людей може підштовхнути смерть близьких: батьків або братів і сестер.</a:t>
            </a:r>
            <a:br>
              <a:rPr lang="uk-UA" sz="1800" b="0" dirty="0" smtClean="0">
                <a:latin typeface="Times New Roman" panose="02020603050405020304" pitchFamily="18" charset="0"/>
                <a:cs typeface="Times New Roman" panose="02020603050405020304" pitchFamily="18" charset="0"/>
              </a:rPr>
            </a:br>
            <a:r>
              <a:rPr lang="uk-UA" sz="1800" b="0" dirty="0" smtClean="0">
                <a:solidFill>
                  <a:srgbClr val="FFFF00"/>
                </a:solidFill>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Роздача цінних речей</a:t>
            </a:r>
            <a:r>
              <a:rPr lang="uk-UA" sz="1800" i="1" dirty="0" smtClean="0">
                <a:latin typeface="Times New Roman" panose="02020603050405020304" pitchFamily="18" charset="0"/>
                <a:cs typeface="Times New Roman" panose="02020603050405020304" pitchFamily="18" charset="0"/>
              </a:rPr>
              <a:t>. </a:t>
            </a:r>
            <a:r>
              <a:rPr lang="uk-UA" sz="1800" b="0" dirty="0" smtClean="0">
                <a:latin typeface="Times New Roman" panose="02020603050405020304" pitchFamily="18" charset="0"/>
                <a:cs typeface="Times New Roman" panose="02020603050405020304" pitchFamily="18" charset="0"/>
              </a:rPr>
              <a:t>Люди,які збираються піти з життя, часто  роздають речі, що мають для них велике значення.</a:t>
            </a:r>
            <a:br>
              <a:rPr lang="uk-UA" sz="1800" b="0" dirty="0" smtClean="0">
                <a:latin typeface="Times New Roman" panose="02020603050405020304" pitchFamily="18" charset="0"/>
                <a:cs typeface="Times New Roman" panose="02020603050405020304" pitchFamily="18" charset="0"/>
              </a:rPr>
            </a:br>
            <a:r>
              <a:rPr lang="uk-UA" sz="1800" b="0" dirty="0" smtClean="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Упорядкування справ. </a:t>
            </a:r>
            <a:r>
              <a:rPr lang="uk-UA" sz="1800" b="0" dirty="0" smtClean="0">
                <a:solidFill>
                  <a:srgbClr val="FFFF00"/>
                </a:solidFill>
                <a:latin typeface="Times New Roman" panose="02020603050405020304" pitchFamily="18" charset="0"/>
                <a:cs typeface="Times New Roman" panose="02020603050405020304" pitchFamily="18" charset="0"/>
              </a:rPr>
              <a:t> </a:t>
            </a:r>
            <a:r>
              <a:rPr lang="uk-UA" sz="1800" b="0" dirty="0" smtClean="0">
                <a:latin typeface="Times New Roman" panose="02020603050405020304" pitchFamily="18" charset="0"/>
                <a:cs typeface="Times New Roman" panose="02020603050405020304" pitchFamily="18" charset="0"/>
              </a:rPr>
              <a:t>Прибрати будинок, розплатитися з боргами, написати відповідь на лист, повернути річ, узяту в приятеля та ін.</a:t>
            </a:r>
            <a:br>
              <a:rPr lang="uk-UA" sz="1800" b="0" dirty="0" smtClean="0">
                <a:latin typeface="Times New Roman" panose="02020603050405020304" pitchFamily="18" charset="0"/>
                <a:cs typeface="Times New Roman" panose="02020603050405020304" pitchFamily="18" charset="0"/>
              </a:rPr>
            </a:br>
            <a:r>
              <a:rPr lang="uk-UA" sz="1800" b="0" dirty="0" smtClean="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Агресія, бунт і непокора</a:t>
            </a:r>
            <a:r>
              <a:rPr lang="uk-UA" sz="1800" i="1" dirty="0" smtClean="0">
                <a:latin typeface="Times New Roman" panose="02020603050405020304" pitchFamily="18" charset="0"/>
                <a:cs typeface="Times New Roman" panose="02020603050405020304" pitchFamily="18" charset="0"/>
              </a:rPr>
              <a:t>. </a:t>
            </a:r>
            <a:r>
              <a:rPr lang="uk-UA" sz="1800" b="0" dirty="0" smtClean="0">
                <a:latin typeface="Times New Roman" panose="02020603050405020304" pitchFamily="18" charset="0"/>
                <a:cs typeface="Times New Roman" panose="02020603050405020304" pitchFamily="18" charset="0"/>
              </a:rPr>
              <a:t>Підлітки та юнаки, які хочуть скоїти самогубство, часто пригнічені й озлобленні.</a:t>
            </a:r>
            <a:br>
              <a:rPr lang="uk-UA" sz="1800" b="0" dirty="0" smtClean="0">
                <a:latin typeface="Times New Roman" panose="02020603050405020304" pitchFamily="18" charset="0"/>
                <a:cs typeface="Times New Roman" panose="02020603050405020304" pitchFamily="18" charset="0"/>
              </a:rPr>
            </a:br>
            <a:r>
              <a:rPr lang="uk-UA" sz="1800" b="0" dirty="0" smtClean="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Самознищувальна й ризикована поведінка</a:t>
            </a:r>
            <a:r>
              <a:rPr lang="uk-UA" sz="1800" i="1" dirty="0" smtClean="0">
                <a:latin typeface="Times New Roman" panose="02020603050405020304" pitchFamily="18" charset="0"/>
                <a:cs typeface="Times New Roman" panose="02020603050405020304" pitchFamily="18" charset="0"/>
              </a:rPr>
              <a:t>. </a:t>
            </a:r>
            <a:r>
              <a:rPr lang="uk-UA" sz="1800" b="0" dirty="0" smtClean="0">
                <a:latin typeface="Times New Roman" panose="02020603050405020304" pitchFamily="18" charset="0"/>
                <a:cs typeface="Times New Roman" panose="02020603050405020304" pitchFamily="18" charset="0"/>
              </a:rPr>
              <a:t>Деякі</a:t>
            </a:r>
            <a:r>
              <a:rPr lang="uk-UA" sz="1800" i="1" dirty="0" smtClean="0">
                <a:latin typeface="Times New Roman" panose="02020603050405020304" pitchFamily="18" charset="0"/>
                <a:cs typeface="Times New Roman" panose="02020603050405020304" pitchFamily="18" charset="0"/>
              </a:rPr>
              <a:t> </a:t>
            </a:r>
            <a:r>
              <a:rPr lang="uk-UA" sz="1800" b="0" dirty="0" smtClean="0">
                <a:latin typeface="Times New Roman" panose="02020603050405020304" pitchFamily="18" charset="0"/>
                <a:cs typeface="Times New Roman" panose="02020603050405020304" pitchFamily="18" charset="0"/>
              </a:rPr>
              <a:t>суїцидальні особи постійно прагнуть заподіяти собі шкоду, поводяться «на межі ризику».</a:t>
            </a:r>
            <a:br>
              <a:rPr lang="uk-UA" sz="1800" b="0" dirty="0" smtClean="0">
                <a:latin typeface="Times New Roman" panose="02020603050405020304" pitchFamily="18" charset="0"/>
                <a:cs typeface="Times New Roman" panose="02020603050405020304" pitchFamily="18" charset="0"/>
              </a:rPr>
            </a:br>
            <a:r>
              <a:rPr lang="uk-UA" sz="1800" b="0" dirty="0" smtClean="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Втрата самоповаги. </a:t>
            </a:r>
            <a:r>
              <a:rPr lang="uk-UA" sz="1800" b="0" dirty="0" smtClean="0">
                <a:latin typeface="Times New Roman" panose="02020603050405020304" pitchFamily="18" charset="0"/>
                <a:cs typeface="Times New Roman" panose="02020603050405020304" pitchFamily="18" charset="0"/>
              </a:rPr>
              <a:t>Іноді молоді люди відчувають себе найпотворнішими, найнезграбнішими й найгіршими істотами на світі.</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00228135"/>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r>
              <a:rPr lang="uk-UA" sz="2000" dirty="0" smtClean="0">
                <a:latin typeface="Times New Roman" panose="02020603050405020304" pitchFamily="18" charset="0"/>
                <a:cs typeface="Times New Roman" panose="02020603050405020304" pitchFamily="18" charset="0"/>
              </a:rPr>
              <a:t>Існують певні </a:t>
            </a:r>
            <a:r>
              <a:rPr lang="uk-UA" sz="2000" u="sng" dirty="0" smtClean="0">
                <a:solidFill>
                  <a:srgbClr val="FFFF00"/>
                </a:solidFill>
                <a:latin typeface="Times New Roman" panose="02020603050405020304" pitchFamily="18" charset="0"/>
                <a:cs typeface="Times New Roman" panose="02020603050405020304" pitchFamily="18" charset="0"/>
              </a:rPr>
              <a:t>правила консультування осіб із суїцидальними намірами:</a:t>
            </a:r>
            <a:r>
              <a:rPr lang="uk-UA" sz="2000" dirty="0" smtClean="0">
                <a:latin typeface="Times New Roman" panose="02020603050405020304" pitchFamily="18" charset="0"/>
                <a:cs typeface="Times New Roman" panose="02020603050405020304" pitchFamily="18" charset="0"/>
              </a:rPr>
              <a:t/>
            </a:r>
            <a:br>
              <a:rPr lang="uk-UA" sz="2000" dirty="0" smtClean="0">
                <a:latin typeface="Times New Roman" panose="02020603050405020304" pitchFamily="18" charset="0"/>
                <a:cs typeface="Times New Roman" panose="02020603050405020304" pitchFamily="18" charset="0"/>
              </a:rPr>
            </a:br>
            <a:r>
              <a:rPr lang="uk-UA" sz="2000" dirty="0" smtClean="0">
                <a:solidFill>
                  <a:srgbClr val="FFFF00"/>
                </a:solidFill>
                <a:latin typeface="Times New Roman" panose="02020603050405020304" pitchFamily="18" charset="0"/>
                <a:cs typeface="Times New Roman" panose="02020603050405020304" pitchFamily="18" charset="0"/>
              </a:rPr>
              <a:t>1</a:t>
            </a:r>
            <a:r>
              <a:rPr lang="uk-UA" sz="2000" dirty="0" smtClean="0">
                <a:latin typeface="Times New Roman" panose="02020603050405020304" pitchFamily="18" charset="0"/>
                <a:cs typeface="Times New Roman" panose="02020603050405020304" pitchFamily="18" charset="0"/>
              </a:rPr>
              <a:t>. </a:t>
            </a:r>
            <a:r>
              <a:rPr lang="uk-UA" sz="2000" b="0" dirty="0" smtClean="0">
                <a:latin typeface="Times New Roman" panose="02020603050405020304" pitchFamily="18" charset="0"/>
                <a:cs typeface="Times New Roman" panose="02020603050405020304" pitchFamily="18" charset="0"/>
              </a:rPr>
              <a:t>З такими клієнтами потрібно частіше зустрічатись.</a:t>
            </a:r>
            <a:br>
              <a:rPr lang="uk-UA" sz="2000" b="0" dirty="0" smtClean="0">
                <a:latin typeface="Times New Roman" panose="02020603050405020304" pitchFamily="18" charset="0"/>
                <a:cs typeface="Times New Roman" panose="02020603050405020304" pitchFamily="18" charset="0"/>
              </a:rPr>
            </a:br>
            <a:r>
              <a:rPr lang="uk-UA" sz="2000" b="0" dirty="0" smtClean="0">
                <a:solidFill>
                  <a:srgbClr val="FFFF00"/>
                </a:solidFill>
                <a:latin typeface="Times New Roman" panose="02020603050405020304" pitchFamily="18" charset="0"/>
                <a:cs typeface="Times New Roman" panose="02020603050405020304" pitchFamily="18" charset="0"/>
              </a:rPr>
              <a:t>2</a:t>
            </a:r>
            <a:r>
              <a:rPr lang="uk-UA" sz="2000" b="0" dirty="0" smtClean="0">
                <a:latin typeface="Times New Roman" panose="02020603050405020304" pitchFamily="18" charset="0"/>
                <a:cs typeface="Times New Roman" panose="02020603050405020304" pitchFamily="18" charset="0"/>
              </a:rPr>
              <a:t>. Консультант повинен  звертати увагу клієнта на позитивні аспекти його життя. </a:t>
            </a:r>
            <a:br>
              <a:rPr lang="uk-UA" sz="2000" b="0" dirty="0" smtClean="0">
                <a:latin typeface="Times New Roman" panose="02020603050405020304" pitchFamily="18" charset="0"/>
                <a:cs typeface="Times New Roman" panose="02020603050405020304" pitchFamily="18" charset="0"/>
              </a:rPr>
            </a:br>
            <a:r>
              <a:rPr lang="uk-UA" sz="2000" b="0" dirty="0" smtClean="0">
                <a:solidFill>
                  <a:srgbClr val="FFFF00"/>
                </a:solidFill>
                <a:latin typeface="Times New Roman" panose="02020603050405020304" pitchFamily="18" charset="0"/>
                <a:cs typeface="Times New Roman" panose="02020603050405020304" pitchFamily="18" charset="0"/>
              </a:rPr>
              <a:t>3</a:t>
            </a:r>
            <a:r>
              <a:rPr lang="uk-UA" sz="2000" b="0" dirty="0" smtClean="0">
                <a:latin typeface="Times New Roman" panose="02020603050405020304" pitchFamily="18" charset="0"/>
                <a:cs typeface="Times New Roman" panose="02020603050405020304" pitchFamily="18" charset="0"/>
              </a:rPr>
              <a:t>. Дізнавшись про намір клієнта скоїти самогубство, не слід панікувати, намагатися відволікти його якимось заняттям і вдаватися до моралізування.</a:t>
            </a:r>
            <a:br>
              <a:rPr lang="uk-UA" sz="2000" b="0" dirty="0" smtClean="0">
                <a:latin typeface="Times New Roman" panose="02020603050405020304" pitchFamily="18" charset="0"/>
                <a:cs typeface="Times New Roman" panose="02020603050405020304" pitchFamily="18" charset="0"/>
              </a:rPr>
            </a:br>
            <a:r>
              <a:rPr lang="uk-UA" sz="2000" b="0" dirty="0" smtClean="0">
                <a:solidFill>
                  <a:srgbClr val="FFFF00"/>
                </a:solidFill>
                <a:latin typeface="Times New Roman" panose="02020603050405020304" pitchFamily="18" charset="0"/>
                <a:cs typeface="Times New Roman" panose="02020603050405020304" pitchFamily="18" charset="0"/>
              </a:rPr>
              <a:t>4</a:t>
            </a:r>
            <a:r>
              <a:rPr lang="uk-UA" sz="2000" b="0" dirty="0" smtClean="0">
                <a:latin typeface="Times New Roman" panose="02020603050405020304" pitchFamily="18" charset="0"/>
                <a:cs typeface="Times New Roman" panose="02020603050405020304" pitchFamily="18" charset="0"/>
              </a:rPr>
              <a:t>. Фахівець повинен залучити до роботи з клієнтом між консультативними зустрічами значимих для нього людей.</a:t>
            </a:r>
            <a:br>
              <a:rPr lang="uk-UA" sz="2000" b="0" dirty="0" smtClean="0">
                <a:latin typeface="Times New Roman" panose="02020603050405020304" pitchFamily="18" charset="0"/>
                <a:cs typeface="Times New Roman" panose="02020603050405020304" pitchFamily="18" charset="0"/>
              </a:rPr>
            </a:br>
            <a:r>
              <a:rPr lang="uk-UA" sz="2000" b="0" dirty="0" smtClean="0">
                <a:solidFill>
                  <a:srgbClr val="FFFF00"/>
                </a:solidFill>
                <a:latin typeface="Times New Roman" panose="02020603050405020304" pitchFamily="18" charset="0"/>
                <a:cs typeface="Times New Roman" panose="02020603050405020304" pitchFamily="18" charset="0"/>
              </a:rPr>
              <a:t>5</a:t>
            </a:r>
            <a:r>
              <a:rPr lang="uk-UA" sz="2000" b="0" dirty="0" smtClean="0">
                <a:latin typeface="Times New Roman" panose="02020603050405020304" pitchFamily="18" charset="0"/>
                <a:cs typeface="Times New Roman" panose="02020603050405020304" pitchFamily="18" charset="0"/>
              </a:rPr>
              <a:t>. Клієнт повинен мати можливість у будь-який час зателефонувати консультанту, щоб той міг контролювати його емоційний стан.</a:t>
            </a:r>
            <a:br>
              <a:rPr lang="uk-UA" sz="2000" b="0" dirty="0" smtClean="0">
                <a:latin typeface="Times New Roman" panose="02020603050405020304" pitchFamily="18" charset="0"/>
                <a:cs typeface="Times New Roman" panose="02020603050405020304" pitchFamily="18" charset="0"/>
              </a:rPr>
            </a:br>
            <a:r>
              <a:rPr lang="uk-UA" sz="2000" b="0" dirty="0" smtClean="0">
                <a:solidFill>
                  <a:srgbClr val="FFFF00"/>
                </a:solidFill>
                <a:latin typeface="Times New Roman" panose="02020603050405020304" pitchFamily="18" charset="0"/>
                <a:cs typeface="Times New Roman" panose="02020603050405020304" pitchFamily="18" charset="0"/>
              </a:rPr>
              <a:t>6</a:t>
            </a:r>
            <a:r>
              <a:rPr lang="uk-UA" sz="2000" b="0" dirty="0" smtClean="0">
                <a:latin typeface="Times New Roman" panose="02020603050405020304" pitchFamily="18" charset="0"/>
                <a:cs typeface="Times New Roman" panose="02020603050405020304" pitchFamily="18" charset="0"/>
              </a:rPr>
              <a:t>. При високій імовірності самогубства слід вжити додаткові заходи обережності: інформувати близьких клієнта, обговорити питання про госпіталізацію.</a:t>
            </a:r>
            <a:br>
              <a:rPr lang="uk-UA" sz="2000" b="0" dirty="0" smtClean="0">
                <a:latin typeface="Times New Roman" panose="02020603050405020304" pitchFamily="18" charset="0"/>
                <a:cs typeface="Times New Roman" panose="02020603050405020304" pitchFamily="18" charset="0"/>
              </a:rPr>
            </a:br>
            <a:r>
              <a:rPr lang="uk-UA" sz="2000" b="0" dirty="0" smtClean="0">
                <a:solidFill>
                  <a:srgbClr val="FFFF00"/>
                </a:solidFill>
                <a:latin typeface="Times New Roman" panose="02020603050405020304" pitchFamily="18" charset="0"/>
                <a:cs typeface="Times New Roman" panose="02020603050405020304" pitchFamily="18" charset="0"/>
              </a:rPr>
              <a:t>7. </a:t>
            </a:r>
            <a:r>
              <a:rPr lang="uk-UA" sz="2000" b="0" dirty="0" smtClean="0">
                <a:latin typeface="Times New Roman" panose="02020603050405020304" pitchFamily="18" charset="0"/>
                <a:cs typeface="Times New Roman" panose="02020603050405020304" pitchFamily="18" charset="0"/>
              </a:rPr>
              <a:t>Консультант не повинен дозволяти клієнту маніпулювати собою за допомогою погрози самогубства.</a:t>
            </a:r>
            <a:br>
              <a:rPr lang="uk-UA" sz="2000" b="0" dirty="0" smtClean="0">
                <a:latin typeface="Times New Roman" panose="02020603050405020304" pitchFamily="18" charset="0"/>
                <a:cs typeface="Times New Roman" panose="02020603050405020304" pitchFamily="18" charset="0"/>
              </a:rPr>
            </a:br>
            <a:r>
              <a:rPr lang="uk-UA" sz="2000" b="0" dirty="0" smtClean="0">
                <a:solidFill>
                  <a:srgbClr val="FFFF00"/>
                </a:solidFill>
                <a:latin typeface="Times New Roman" panose="02020603050405020304" pitchFamily="18" charset="0"/>
                <a:cs typeface="Times New Roman" panose="02020603050405020304" pitchFamily="18" charset="0"/>
              </a:rPr>
              <a:t>8</a:t>
            </a:r>
            <a:r>
              <a:rPr lang="uk-UA" sz="2000" b="0" dirty="0" smtClean="0">
                <a:latin typeface="Times New Roman" panose="02020603050405020304" pitchFamily="18" charset="0"/>
                <a:cs typeface="Times New Roman" panose="02020603050405020304" pitchFamily="18" charset="0"/>
              </a:rPr>
              <a:t>. Консультант повинен пам</a:t>
            </a:r>
            <a:r>
              <a:rPr lang="en-US" sz="2000" b="0" dirty="0" smtClean="0">
                <a:latin typeface="Times New Roman" panose="02020603050405020304" pitchFamily="18" charset="0"/>
                <a:cs typeface="Times New Roman" panose="02020603050405020304" pitchFamily="18" charset="0"/>
              </a:rPr>
              <a:t>’</a:t>
            </a:r>
            <a:r>
              <a:rPr lang="uk-UA" sz="2000" b="0" dirty="0" smtClean="0">
                <a:latin typeface="Times New Roman" panose="02020603050405020304" pitchFamily="18" charset="0"/>
                <a:cs typeface="Times New Roman" panose="02020603050405020304" pitchFamily="18" charset="0"/>
              </a:rPr>
              <a:t>ятати , що не завжди вдається завадити самогубству.</a:t>
            </a:r>
            <a:br>
              <a:rPr lang="uk-UA" sz="2000" b="0" dirty="0" smtClean="0">
                <a:latin typeface="Times New Roman" panose="02020603050405020304" pitchFamily="18" charset="0"/>
                <a:cs typeface="Times New Roman" panose="02020603050405020304" pitchFamily="18" charset="0"/>
              </a:rPr>
            </a:br>
            <a:r>
              <a:rPr lang="uk-UA" sz="2000" b="0" dirty="0" smtClean="0">
                <a:solidFill>
                  <a:srgbClr val="FFFF00"/>
                </a:solidFill>
                <a:latin typeface="Times New Roman" panose="02020603050405020304" pitchFamily="18" charset="0"/>
                <a:cs typeface="Times New Roman" panose="02020603050405020304" pitchFamily="18" charset="0"/>
              </a:rPr>
              <a:t>9. </a:t>
            </a:r>
            <a:r>
              <a:rPr lang="uk-UA" sz="2000" b="0" dirty="0" smtClean="0">
                <a:latin typeface="Times New Roman" panose="02020603050405020304" pitchFamily="18" charset="0"/>
                <a:cs typeface="Times New Roman" panose="02020603050405020304" pitchFamily="18" charset="0"/>
              </a:rPr>
              <a:t>Консультант зобов</a:t>
            </a:r>
            <a:r>
              <a:rPr lang="en-US" sz="2000" b="0" dirty="0" smtClean="0">
                <a:latin typeface="Times New Roman" panose="02020603050405020304" pitchFamily="18" charset="0"/>
                <a:cs typeface="Times New Roman" panose="02020603050405020304" pitchFamily="18" charset="0"/>
              </a:rPr>
              <a:t>’</a:t>
            </a:r>
            <a:r>
              <a:rPr lang="uk-UA" sz="2000" b="0" dirty="0" smtClean="0">
                <a:latin typeface="Times New Roman" panose="02020603050405020304" pitchFamily="18" charset="0"/>
                <a:cs typeface="Times New Roman" panose="02020603050405020304" pitchFamily="18" charset="0"/>
              </a:rPr>
              <a:t>язаний детально в письмовій формі документувати свої дії, щоб у разі нещастя він зміг довести собі та іншим, що діяв професійно й ужив усіх заходів для уникнення катастрофи.</a:t>
            </a:r>
            <a:br>
              <a:rPr lang="uk-UA" sz="2000" b="0" dirty="0" smtClean="0">
                <a:latin typeface="Times New Roman" panose="02020603050405020304" pitchFamily="18" charset="0"/>
                <a:cs typeface="Times New Roman" panose="02020603050405020304" pitchFamily="18" charset="0"/>
              </a:rPr>
            </a:br>
            <a:r>
              <a:rPr lang="uk-UA" sz="2000" b="0" dirty="0" smtClean="0">
                <a:latin typeface="Times New Roman" panose="02020603050405020304" pitchFamily="18" charset="0"/>
                <a:cs typeface="Times New Roman" panose="02020603050405020304" pitchFamily="18" charset="0"/>
              </a:rPr>
              <a:t>Консультування повинно бути спрямоване зменшення тривоги та безнадії. Необхідно працювати з родиною суїцидента. Взагалі, спроба самогубства – суттєва причина для зміни в сімейному житті, точніше кажучи, такі зміни стають неминучими. </a:t>
            </a:r>
            <a:r>
              <a:rPr lang="uk-UA" sz="2000" b="0" i="1" dirty="0" smtClean="0">
                <a:latin typeface="Times New Roman" panose="02020603050405020304" pitchFamily="18" charset="0"/>
                <a:cs typeface="Times New Roman" panose="02020603050405020304" pitchFamily="18" charset="0"/>
              </a:rPr>
              <a:t>Але тільки зміна умов життя по-справжньому лікує.</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89139704"/>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52400"/>
            <a:ext cx="8363272" cy="6705600"/>
          </a:xfrm>
        </p:spPr>
        <p:txBody>
          <a:bodyPr/>
          <a:lstStyle/>
          <a:p>
            <a:r>
              <a:rPr lang="uk-UA" i="1" dirty="0" smtClean="0">
                <a:solidFill>
                  <a:schemeClr val="accent6"/>
                </a:solidFill>
                <a:latin typeface="Times New Roman" panose="02020603050405020304" pitchFamily="18" charset="0"/>
                <a:cs typeface="Times New Roman" panose="02020603050405020304" pitchFamily="18" charset="0"/>
              </a:rPr>
              <a:t>ПЛАН:</a:t>
            </a:r>
            <a:br>
              <a:rPr lang="uk-UA" i="1" dirty="0" smtClean="0">
                <a:solidFill>
                  <a:schemeClr val="accent6"/>
                </a:solidFill>
                <a:latin typeface="Times New Roman" panose="02020603050405020304" pitchFamily="18" charset="0"/>
                <a:cs typeface="Times New Roman" panose="02020603050405020304" pitchFamily="18" charset="0"/>
              </a:rPr>
            </a:br>
            <a:r>
              <a:rPr lang="uk-UA" i="1" dirty="0" smtClean="0">
                <a:solidFill>
                  <a:schemeClr val="accent6"/>
                </a:solidFill>
                <a:latin typeface="Times New Roman" panose="02020603050405020304" pitchFamily="18" charset="0"/>
                <a:cs typeface="Times New Roman" panose="02020603050405020304" pitchFamily="18" charset="0"/>
              </a:rPr>
              <a:t>1. Насильство в сім</a:t>
            </a:r>
            <a:r>
              <a:rPr lang="en-US" i="1" dirty="0" smtClean="0">
                <a:solidFill>
                  <a:schemeClr val="accent6"/>
                </a:solidFill>
                <a:latin typeface="Times New Roman" panose="02020603050405020304" pitchFamily="18" charset="0"/>
                <a:cs typeface="Times New Roman" panose="02020603050405020304" pitchFamily="18" charset="0"/>
              </a:rPr>
              <a:t>’</a:t>
            </a:r>
            <a:r>
              <a:rPr lang="uk-UA" i="1" dirty="0" smtClean="0">
                <a:solidFill>
                  <a:schemeClr val="accent6"/>
                </a:solidFill>
                <a:latin typeface="Times New Roman" panose="02020603050405020304" pitchFamily="18" charset="0"/>
                <a:cs typeface="Times New Roman" panose="02020603050405020304" pitchFamily="18" charset="0"/>
              </a:rPr>
              <a:t>ї.</a:t>
            </a:r>
            <a:br>
              <a:rPr lang="uk-UA" i="1" dirty="0" smtClean="0">
                <a:solidFill>
                  <a:schemeClr val="accent6"/>
                </a:solidFill>
                <a:latin typeface="Times New Roman" panose="02020603050405020304" pitchFamily="18" charset="0"/>
                <a:cs typeface="Times New Roman" panose="02020603050405020304" pitchFamily="18" charset="0"/>
              </a:rPr>
            </a:br>
            <a:r>
              <a:rPr lang="uk-UA" i="1" dirty="0" smtClean="0">
                <a:solidFill>
                  <a:schemeClr val="accent6"/>
                </a:solidFill>
                <a:latin typeface="Times New Roman" panose="02020603050405020304" pitchFamily="18" charset="0"/>
                <a:cs typeface="Times New Roman" panose="02020603050405020304" pitchFamily="18" charset="0"/>
              </a:rPr>
              <a:t>2. Насильство над дітьми в сім</a:t>
            </a:r>
            <a:r>
              <a:rPr lang="en-US" i="1" dirty="0" smtClean="0">
                <a:solidFill>
                  <a:schemeClr val="accent6"/>
                </a:solidFill>
                <a:latin typeface="Times New Roman" panose="02020603050405020304" pitchFamily="18" charset="0"/>
                <a:cs typeface="Times New Roman" panose="02020603050405020304" pitchFamily="18" charset="0"/>
              </a:rPr>
              <a:t>’</a:t>
            </a:r>
            <a:r>
              <a:rPr lang="uk-UA" i="1" dirty="0" smtClean="0">
                <a:solidFill>
                  <a:schemeClr val="accent6"/>
                </a:solidFill>
                <a:latin typeface="Times New Roman" panose="02020603050405020304" pitchFamily="18" charset="0"/>
                <a:cs typeface="Times New Roman" panose="02020603050405020304" pitchFamily="18" charset="0"/>
              </a:rPr>
              <a:t>ї, його види та наслідки.</a:t>
            </a:r>
            <a:br>
              <a:rPr lang="uk-UA" i="1" dirty="0" smtClean="0">
                <a:solidFill>
                  <a:schemeClr val="accent6"/>
                </a:solidFill>
                <a:latin typeface="Times New Roman" panose="02020603050405020304" pitchFamily="18" charset="0"/>
                <a:cs typeface="Times New Roman" panose="02020603050405020304" pitchFamily="18" charset="0"/>
              </a:rPr>
            </a:br>
            <a:r>
              <a:rPr lang="uk-UA" i="1" dirty="0" smtClean="0">
                <a:solidFill>
                  <a:schemeClr val="accent6"/>
                </a:solidFill>
                <a:latin typeface="Times New Roman" panose="02020603050405020304" pitchFamily="18" charset="0"/>
                <a:cs typeface="Times New Roman" panose="02020603050405020304" pitchFamily="18" charset="0"/>
              </a:rPr>
              <a:t>3. Інцест.</a:t>
            </a:r>
            <a:br>
              <a:rPr lang="uk-UA" i="1" dirty="0" smtClean="0">
                <a:solidFill>
                  <a:schemeClr val="accent6"/>
                </a:solidFill>
                <a:latin typeface="Times New Roman" panose="02020603050405020304" pitchFamily="18" charset="0"/>
                <a:cs typeface="Times New Roman" panose="02020603050405020304" pitchFamily="18" charset="0"/>
              </a:rPr>
            </a:br>
            <a:r>
              <a:rPr lang="uk-UA" i="1" dirty="0" smtClean="0">
                <a:solidFill>
                  <a:schemeClr val="accent6"/>
                </a:solidFill>
                <a:latin typeface="Times New Roman" panose="02020603050405020304" pitchFamily="18" charset="0"/>
                <a:cs typeface="Times New Roman" panose="02020603050405020304" pitchFamily="18" charset="0"/>
              </a:rPr>
              <a:t>4. Суїцидальні наміри та спроби</a:t>
            </a:r>
            <a:r>
              <a:rPr lang="uk-UA" i="1" dirty="0" smtClean="0">
                <a:latin typeface="Times New Roman" panose="02020603050405020304" pitchFamily="18" charset="0"/>
                <a:cs typeface="Times New Roman" panose="02020603050405020304" pitchFamily="18" charset="0"/>
              </a:rPr>
              <a:t>.</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6288157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507288" cy="6322714"/>
          </a:xfrm>
        </p:spPr>
        <p:txBody>
          <a:bodyPr>
            <a:normAutofit fontScale="90000"/>
          </a:bodyPr>
          <a:lstStyle/>
          <a:p>
            <a:pPr algn="ctr"/>
            <a:r>
              <a:rPr lang="uk-UA" sz="2800" i="1" dirty="0" smtClean="0">
                <a:solidFill>
                  <a:schemeClr val="accent6"/>
                </a:solidFill>
                <a:latin typeface="Times New Roman" panose="02020603050405020304" pitchFamily="18" charset="0"/>
                <a:cs typeface="Times New Roman" panose="02020603050405020304" pitchFamily="18" charset="0"/>
              </a:rPr>
              <a:t>1.Насильство в сім</a:t>
            </a:r>
            <a:r>
              <a:rPr lang="en-US" sz="2800" i="1" dirty="0" smtClean="0">
                <a:solidFill>
                  <a:schemeClr val="accent6"/>
                </a:solidFill>
                <a:latin typeface="Times New Roman" panose="02020603050405020304" pitchFamily="18" charset="0"/>
                <a:cs typeface="Times New Roman" panose="02020603050405020304" pitchFamily="18" charset="0"/>
              </a:rPr>
              <a:t>’</a:t>
            </a:r>
            <a:r>
              <a:rPr lang="uk-UA" sz="2800" i="1" dirty="0" smtClean="0">
                <a:solidFill>
                  <a:schemeClr val="accent6"/>
                </a:solidFill>
                <a:latin typeface="Times New Roman" panose="02020603050405020304" pitchFamily="18" charset="0"/>
                <a:cs typeface="Times New Roman" panose="02020603050405020304" pitchFamily="18" charset="0"/>
              </a:rPr>
              <a:t>ї</a:t>
            </a:r>
            <a:br>
              <a:rPr lang="uk-UA" sz="2800" i="1" dirty="0" smtClean="0">
                <a:solidFill>
                  <a:schemeClr val="accent6"/>
                </a:solidFill>
                <a:latin typeface="Times New Roman" panose="02020603050405020304" pitchFamily="18" charset="0"/>
                <a:cs typeface="Times New Roman" panose="02020603050405020304" pitchFamily="18" charset="0"/>
              </a:rPr>
            </a:br>
            <a:r>
              <a:rPr lang="uk-UA" sz="2800" b="0" dirty="0" smtClean="0">
                <a:latin typeface="Times New Roman" panose="02020603050405020304" pitchFamily="18" charset="0"/>
                <a:cs typeface="Times New Roman" panose="02020603050405020304" pitchFamily="18" charset="0"/>
              </a:rPr>
              <a:t>Насильство розглядають у чотирьох сферах: правовій, моральній, суспільно-політичний та психологічний. У </a:t>
            </a:r>
            <a:r>
              <a:rPr lang="uk-UA" sz="2800" b="0" dirty="0" smtClean="0">
                <a:solidFill>
                  <a:srgbClr val="FFFF00"/>
                </a:solidFill>
                <a:latin typeface="Times New Roman" panose="02020603050405020304" pitchFamily="18" charset="0"/>
                <a:cs typeface="Times New Roman" panose="02020603050405020304" pitchFamily="18" charset="0"/>
              </a:rPr>
              <a:t>правовій сфері</a:t>
            </a:r>
            <a:r>
              <a:rPr lang="uk-UA" sz="2800" b="0" dirty="0" smtClean="0">
                <a:latin typeface="Times New Roman" panose="02020603050405020304" pitchFamily="18" charset="0"/>
                <a:cs typeface="Times New Roman" panose="02020603050405020304" pitchFamily="18" charset="0"/>
              </a:rPr>
              <a:t> більшість випадків насильства карається законом.</a:t>
            </a:r>
            <a:br>
              <a:rPr lang="uk-UA" sz="2800" b="0" dirty="0" smtClean="0">
                <a:latin typeface="Times New Roman" panose="02020603050405020304" pitchFamily="18" charset="0"/>
                <a:cs typeface="Times New Roman" panose="02020603050405020304" pitchFamily="18" charset="0"/>
              </a:rPr>
            </a:br>
            <a:r>
              <a:rPr lang="uk-UA" sz="2800" b="0" dirty="0" smtClean="0">
                <a:latin typeface="Times New Roman" panose="02020603050405020304" pitchFamily="18" charset="0"/>
                <a:cs typeface="Times New Roman" panose="02020603050405020304" pitchFamily="18" charset="0"/>
              </a:rPr>
              <a:t>Насильство в </a:t>
            </a:r>
            <a:r>
              <a:rPr lang="uk-UA" sz="2800" b="0" dirty="0" smtClean="0">
                <a:solidFill>
                  <a:srgbClr val="FFFF00"/>
                </a:solidFill>
                <a:latin typeface="Times New Roman" panose="02020603050405020304" pitchFamily="18" charset="0"/>
                <a:cs typeface="Times New Roman" panose="02020603050405020304" pitchFamily="18" charset="0"/>
              </a:rPr>
              <a:t>моральній сфері</a:t>
            </a:r>
            <a:r>
              <a:rPr lang="uk-UA" sz="2800" b="0" dirty="0" smtClean="0">
                <a:latin typeface="Times New Roman" panose="02020603050405020304" pitchFamily="18" charset="0"/>
                <a:cs typeface="Times New Roman" panose="02020603050405020304" pitchFamily="18" charset="0"/>
              </a:rPr>
              <a:t> зумовлює завдання шкоди особам, славшим фізично, часто з фізичними чи психічними вадами.</a:t>
            </a:r>
            <a:br>
              <a:rPr lang="uk-UA" sz="2800" b="0" dirty="0" smtClean="0">
                <a:latin typeface="Times New Roman" panose="02020603050405020304" pitchFamily="18" charset="0"/>
                <a:cs typeface="Times New Roman" panose="02020603050405020304" pitchFamily="18" charset="0"/>
              </a:rPr>
            </a:br>
            <a:r>
              <a:rPr lang="uk-UA" sz="2800" b="0" dirty="0" smtClean="0">
                <a:latin typeface="Times New Roman" panose="02020603050405020304" pitchFamily="18" charset="0"/>
                <a:cs typeface="Times New Roman" panose="02020603050405020304" pitchFamily="18" charset="0"/>
              </a:rPr>
              <a:t>У </a:t>
            </a:r>
            <a:r>
              <a:rPr lang="uk-UA" sz="2800" b="0" dirty="0" smtClean="0">
                <a:solidFill>
                  <a:srgbClr val="FFFF00"/>
                </a:solidFill>
                <a:latin typeface="Times New Roman" panose="02020603050405020304" pitchFamily="18" charset="0"/>
                <a:cs typeface="Times New Roman" panose="02020603050405020304" pitchFamily="18" charset="0"/>
              </a:rPr>
              <a:t>суспільно-політичній сфері</a:t>
            </a:r>
            <a:r>
              <a:rPr lang="uk-UA" sz="2800" b="0" dirty="0" smtClean="0">
                <a:latin typeface="Times New Roman" panose="02020603050405020304" pitchFamily="18" charset="0"/>
                <a:cs typeface="Times New Roman" panose="02020603050405020304" pitchFamily="18" charset="0"/>
              </a:rPr>
              <a:t>  насильство набуває значних розмірів ,про що свідчать війни, збройні конфлікти, акти непокори, а також бійки в громадських місцях.</a:t>
            </a:r>
            <a:br>
              <a:rPr lang="uk-UA" sz="2800" b="0" dirty="0" smtClean="0">
                <a:latin typeface="Times New Roman" panose="02020603050405020304" pitchFamily="18" charset="0"/>
                <a:cs typeface="Times New Roman" panose="02020603050405020304" pitchFamily="18" charset="0"/>
              </a:rPr>
            </a:br>
            <a:r>
              <a:rPr lang="uk-UA" sz="2800" b="0" dirty="0" smtClean="0">
                <a:latin typeface="Times New Roman" panose="02020603050405020304" pitchFamily="18" charset="0"/>
                <a:cs typeface="Times New Roman" panose="02020603050405020304" pitchFamily="18" charset="0"/>
              </a:rPr>
              <a:t>В </a:t>
            </a:r>
            <a:r>
              <a:rPr lang="uk-UA" sz="2800" b="0" dirty="0" smtClean="0">
                <a:solidFill>
                  <a:srgbClr val="FFFF00"/>
                </a:solidFill>
                <a:latin typeface="Times New Roman" panose="02020603050405020304" pitchFamily="18" charset="0"/>
                <a:cs typeface="Times New Roman" panose="02020603050405020304" pitchFamily="18" charset="0"/>
              </a:rPr>
              <a:t>психологічній сфері </a:t>
            </a:r>
            <a:r>
              <a:rPr lang="uk-UA" sz="2800" b="0" dirty="0" smtClean="0">
                <a:latin typeface="Times New Roman" panose="02020603050405020304" pitchFamily="18" charset="0"/>
                <a:cs typeface="Times New Roman" panose="02020603050405020304" pitchFamily="18" charset="0"/>
              </a:rPr>
              <a:t>– це явища, що відбуваються в психіці людини,а також у міжособистісних стосунках між людьми. Головний зміст цього виду насильства полягає в стражданні жертви, її безсиллі, внутрішньому розраді, приниженні.</a:t>
            </a:r>
            <a:r>
              <a:rPr lang="uk-UA" sz="2800" i="1" u="sng" dirty="0" smtClean="0">
                <a:latin typeface="Times New Roman" panose="02020603050405020304" pitchFamily="18" charset="0"/>
                <a:cs typeface="Times New Roman" panose="02020603050405020304" pitchFamily="18" charset="0"/>
              </a:rPr>
              <a:t/>
            </a:r>
            <a:br>
              <a:rPr lang="uk-UA" sz="2800" i="1" u="sng" dirty="0" smtClean="0">
                <a:latin typeface="Times New Roman" panose="02020603050405020304" pitchFamily="18" charset="0"/>
                <a:cs typeface="Times New Roman" panose="02020603050405020304" pitchFamily="18" charset="0"/>
              </a:rPr>
            </a:br>
            <a:endParaRPr lang="ru-RU" sz="2800" i="1" u="sng"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47001036"/>
      </p:ext>
    </p:extLst>
  </p:cSld>
  <p:clrMapOvr>
    <a:masterClrMapping/>
  </p:clrMapOvr>
  <mc:AlternateContent xmlns:mc="http://schemas.openxmlformats.org/markup-compatibility/2006">
    <mc:Choice xmlns=""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363272" cy="6322714"/>
          </a:xfrm>
        </p:spPr>
        <p:txBody>
          <a:bodyPr>
            <a:normAutofit/>
          </a:bodyPr>
          <a:lstStyle/>
          <a:p>
            <a:r>
              <a:rPr lang="uk-UA" sz="3200" dirty="0" smtClean="0">
                <a:solidFill>
                  <a:srgbClr val="FFFF00"/>
                </a:solidFill>
                <a:latin typeface="Times New Roman" panose="02020603050405020304" pitchFamily="18" charset="0"/>
                <a:cs typeface="Times New Roman" panose="02020603050405020304" pitchFamily="18" charset="0"/>
              </a:rPr>
              <a:t>Будь-які види насильства мають певні спільні елементи:</a:t>
            </a:r>
            <a:br>
              <a:rPr lang="uk-UA" sz="3200" dirty="0" smtClean="0">
                <a:solidFill>
                  <a:srgbClr val="FFFF00"/>
                </a:solidFill>
                <a:latin typeface="Times New Roman" panose="02020603050405020304" pitchFamily="18" charset="0"/>
                <a:cs typeface="Times New Roman" panose="02020603050405020304" pitchFamily="18" charset="0"/>
              </a:rPr>
            </a:br>
            <a:r>
              <a:rPr lang="uk-UA" sz="3200" b="0" dirty="0" smtClean="0">
                <a:latin typeface="Times New Roman" panose="02020603050405020304" pitchFamily="18" charset="0"/>
                <a:cs typeface="Times New Roman" panose="02020603050405020304" pitchFamily="18" charset="0"/>
              </a:rPr>
              <a:t>- завжди є наслідком продуманої дії, а, отже, не випадковим;</a:t>
            </a:r>
            <a:br>
              <a:rPr lang="uk-UA" sz="3200" b="0" dirty="0" smtClean="0">
                <a:latin typeface="Times New Roman" panose="02020603050405020304" pitchFamily="18" charset="0"/>
                <a:cs typeface="Times New Roman" panose="02020603050405020304" pitchFamily="18" charset="0"/>
              </a:rPr>
            </a:br>
            <a:r>
              <a:rPr lang="uk-UA" sz="3200" b="0" dirty="0" smtClean="0">
                <a:latin typeface="Times New Roman" panose="02020603050405020304" pitchFamily="18" charset="0"/>
                <a:cs typeface="Times New Roman" panose="02020603050405020304" pitchFamily="18" charset="0"/>
              </a:rPr>
              <a:t>- пов</a:t>
            </a:r>
            <a:r>
              <a:rPr lang="en-US" sz="3200" b="0" dirty="0" smtClean="0">
                <a:latin typeface="Times New Roman" panose="02020603050405020304" pitchFamily="18" charset="0"/>
                <a:cs typeface="Times New Roman" panose="02020603050405020304" pitchFamily="18" charset="0"/>
              </a:rPr>
              <a:t>’</a:t>
            </a:r>
            <a:r>
              <a:rPr lang="uk-UA" sz="3200" b="0" dirty="0" smtClean="0">
                <a:latin typeface="Times New Roman" panose="02020603050405020304" pitchFamily="18" charset="0"/>
                <a:cs typeface="Times New Roman" panose="02020603050405020304" pitchFamily="18" charset="0"/>
              </a:rPr>
              <a:t>язане з порушенням певних прав особистості чи групи осіб;</a:t>
            </a:r>
            <a:br>
              <a:rPr lang="uk-UA" sz="3200" b="0" dirty="0" smtClean="0">
                <a:latin typeface="Times New Roman" panose="02020603050405020304" pitchFamily="18" charset="0"/>
                <a:cs typeface="Times New Roman" panose="02020603050405020304" pitchFamily="18" charset="0"/>
              </a:rPr>
            </a:br>
            <a:r>
              <a:rPr lang="uk-UA" sz="3200" b="0" dirty="0" smtClean="0">
                <a:latin typeface="Times New Roman" panose="02020603050405020304" pitchFamily="18" charset="0"/>
                <a:cs typeface="Times New Roman" panose="02020603050405020304" pitchFamily="18" charset="0"/>
              </a:rPr>
              <a:t>- присутній елемент послаблення здатності до захисту.</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710879015"/>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035" y="176673"/>
            <a:ext cx="8640960" cy="6597351"/>
          </a:xfrm>
        </p:spPr>
        <p:txBody>
          <a:bodyPr>
            <a:noAutofit/>
          </a:bodyPr>
          <a:lstStyle/>
          <a:p>
            <a:r>
              <a:rPr lang="uk-UA" sz="2800" dirty="0" smtClean="0">
                <a:solidFill>
                  <a:srgbClr val="FFFF00"/>
                </a:solidFill>
                <a:latin typeface="Times New Roman" panose="02020603050405020304" pitchFamily="18" charset="0"/>
                <a:cs typeface="Times New Roman" panose="02020603050405020304" pitchFamily="18" charset="0"/>
              </a:rPr>
              <a:t>Сімейне насильство- </a:t>
            </a:r>
            <a:r>
              <a:rPr lang="uk-UA" sz="2400" b="0" dirty="0" smtClean="0">
                <a:latin typeface="Times New Roman" panose="02020603050405020304" pitchFamily="18" charset="0"/>
                <a:cs typeface="Times New Roman" panose="02020603050405020304" pitchFamily="18" charset="0"/>
              </a:rPr>
              <a:t>це реальна дія чи погроза фізичної, сексуальної, психологічної або економічної образи та насильство з боку однієї особи щодо іншої, з якої вона мала чи має інтимні чи інші значущі стосунки.</a:t>
            </a:r>
            <a:br>
              <a:rPr lang="uk-UA" sz="2400" b="0" dirty="0" smtClean="0">
                <a:latin typeface="Times New Roman" panose="02020603050405020304" pitchFamily="18" charset="0"/>
                <a:cs typeface="Times New Roman" panose="02020603050405020304" pitchFamily="18" charset="0"/>
              </a:rPr>
            </a:br>
            <a:r>
              <a:rPr lang="uk-UA" sz="2400" b="0" dirty="0">
                <a:latin typeface="Times New Roman" panose="02020603050405020304" pitchFamily="18" charset="0"/>
                <a:cs typeface="Times New Roman" panose="02020603050405020304" pitchFamily="18" charset="0"/>
              </a:rPr>
              <a:t>	</a:t>
            </a:r>
            <a:r>
              <a:rPr lang="uk-UA" sz="2800" dirty="0" smtClean="0">
                <a:solidFill>
                  <a:srgbClr val="FFFF00"/>
                </a:solidFill>
                <a:latin typeface="Times New Roman" panose="02020603050405020304" pitchFamily="18" charset="0"/>
                <a:cs typeface="Times New Roman" panose="02020603050405020304" pitchFamily="18" charset="0"/>
              </a:rPr>
              <a:t>Приклади домашнього  насильства</a:t>
            </a:r>
            <a:r>
              <a:rPr lang="uk-UA" sz="2400" dirty="0" smtClean="0">
                <a:solidFill>
                  <a:srgbClr val="FFFF00"/>
                </a:solidFill>
                <a:latin typeface="Times New Roman" panose="02020603050405020304" pitchFamily="18" charset="0"/>
                <a:cs typeface="Times New Roman" panose="02020603050405020304" pitchFamily="18" charset="0"/>
              </a:rPr>
              <a:t>:</a:t>
            </a:r>
            <a:br>
              <a:rPr lang="uk-UA" sz="2400" dirty="0" smtClean="0">
                <a:solidFill>
                  <a:srgbClr val="FFFF00"/>
                </a:solidFill>
                <a:latin typeface="Times New Roman" panose="02020603050405020304" pitchFamily="18" charset="0"/>
                <a:cs typeface="Times New Roman" panose="02020603050405020304" pitchFamily="18" charset="0"/>
              </a:rPr>
            </a:br>
            <a:r>
              <a:rPr lang="uk-UA" sz="2400" b="0" dirty="0" smtClean="0">
                <a:latin typeface="Times New Roman" panose="02020603050405020304" pitchFamily="18" charset="0"/>
                <a:cs typeface="Times New Roman" panose="02020603050405020304" pitchFamily="18" charset="0"/>
              </a:rPr>
              <a:t>- приниження;</a:t>
            </a:r>
            <a:br>
              <a:rPr lang="uk-UA" sz="2400" b="0" dirty="0" smtClean="0">
                <a:latin typeface="Times New Roman" panose="02020603050405020304" pitchFamily="18" charset="0"/>
                <a:cs typeface="Times New Roman" panose="02020603050405020304" pitchFamily="18" charset="0"/>
              </a:rPr>
            </a:br>
            <a:r>
              <a:rPr lang="uk-UA" sz="2400" b="0" dirty="0" smtClean="0">
                <a:latin typeface="Times New Roman" panose="02020603050405020304" pitchFamily="18" charset="0"/>
                <a:cs typeface="Times New Roman" panose="02020603050405020304" pitchFamily="18" charset="0"/>
              </a:rPr>
              <a:t>- ізоляція від друзів і рідних;</a:t>
            </a:r>
            <a:br>
              <a:rPr lang="uk-UA" sz="2400" b="0" dirty="0" smtClean="0">
                <a:latin typeface="Times New Roman" panose="02020603050405020304" pitchFamily="18" charset="0"/>
                <a:cs typeface="Times New Roman" panose="02020603050405020304" pitchFamily="18" charset="0"/>
              </a:rPr>
            </a:br>
            <a:r>
              <a:rPr lang="uk-UA" sz="2400" b="0" dirty="0" smtClean="0">
                <a:latin typeface="Times New Roman" panose="02020603050405020304" pitchFamily="18" charset="0"/>
                <a:cs typeface="Times New Roman" panose="02020603050405020304" pitchFamily="18" charset="0"/>
              </a:rPr>
              <a:t>- реальні фізичні ушкодження або загроза їх отримання;</a:t>
            </a:r>
            <a:br>
              <a:rPr lang="uk-UA" sz="2400" b="0" dirty="0" smtClean="0">
                <a:latin typeface="Times New Roman" panose="02020603050405020304" pitchFamily="18" charset="0"/>
                <a:cs typeface="Times New Roman" panose="02020603050405020304" pitchFamily="18" charset="0"/>
              </a:rPr>
            </a:br>
            <a:r>
              <a:rPr lang="uk-UA" sz="2400" b="0" dirty="0" smtClean="0">
                <a:latin typeface="Times New Roman" panose="02020603050405020304" pitchFamily="18" charset="0"/>
                <a:cs typeface="Times New Roman" panose="02020603050405020304" pitchFamily="18" charset="0"/>
              </a:rPr>
              <a:t>- сексуальне примушення.</a:t>
            </a:r>
            <a:br>
              <a:rPr lang="uk-UA" sz="2400" b="0" dirty="0" smtClean="0">
                <a:latin typeface="Times New Roman" panose="02020603050405020304" pitchFamily="18" charset="0"/>
                <a:cs typeface="Times New Roman" panose="02020603050405020304" pitchFamily="18" charset="0"/>
              </a:rPr>
            </a:br>
            <a:r>
              <a:rPr lang="uk-UA" sz="2800" i="1" dirty="0">
                <a:solidFill>
                  <a:srgbClr val="FFFF00"/>
                </a:solidFill>
                <a:latin typeface="Times New Roman" panose="02020603050405020304" pitchFamily="18" charset="0"/>
                <a:cs typeface="Times New Roman" panose="02020603050405020304" pitchFamily="18" charset="0"/>
              </a:rPr>
              <a:t>Сімейне </a:t>
            </a:r>
            <a:r>
              <a:rPr lang="uk-UA" sz="2800" i="1" dirty="0" smtClean="0">
                <a:solidFill>
                  <a:srgbClr val="FFFF00"/>
                </a:solidFill>
                <a:latin typeface="Times New Roman" panose="02020603050405020304" pitchFamily="18" charset="0"/>
                <a:cs typeface="Times New Roman" panose="02020603050405020304" pitchFamily="18" charset="0"/>
              </a:rPr>
              <a:t>насильство - </a:t>
            </a:r>
            <a:r>
              <a:rPr lang="uk-UA" sz="2400" b="0" dirty="0" smtClean="0">
                <a:latin typeface="Times New Roman" panose="02020603050405020304" pitchFamily="18" charset="0"/>
                <a:cs typeface="Times New Roman" panose="02020603050405020304" pitchFamily="18" charset="0"/>
              </a:rPr>
              <a:t>це</a:t>
            </a:r>
            <a:r>
              <a:rPr lang="uk-UA" sz="2800" b="0" dirty="0" smtClean="0">
                <a:latin typeface="Times New Roman" panose="02020603050405020304" pitchFamily="18" charset="0"/>
                <a:cs typeface="Times New Roman" panose="02020603050405020304" pitchFamily="18" charset="0"/>
              </a:rPr>
              <a:t> </a:t>
            </a:r>
            <a:r>
              <a:rPr lang="uk-UA" sz="2400" b="0" dirty="0" smtClean="0">
                <a:latin typeface="Times New Roman" panose="02020603050405020304" pitchFamily="18" charset="0"/>
                <a:cs typeface="Times New Roman" panose="02020603050405020304" pitchFamily="18" charset="0"/>
              </a:rPr>
              <a:t>постійно повторювані ситуації, коли один із членів родини контролює або намагається повністю підкорити іншого. Воно є наслідком мінливого розуміння влади та веде до надання психологічного, соціального,економічного, сексуального або фізичного збитку одному або декільком членам родини.</a:t>
            </a:r>
            <a:endParaRPr lang="ru-RU"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32516483"/>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363272" cy="6394722"/>
          </a:xfrm>
        </p:spPr>
        <p:txBody>
          <a:bodyPr>
            <a:normAutofit fontScale="90000"/>
          </a:bodyPr>
          <a:lstStyle/>
          <a:p>
            <a:r>
              <a:rPr lang="uk-UA" sz="2400" i="1" dirty="0" smtClean="0">
                <a:solidFill>
                  <a:srgbClr val="FFFF00"/>
                </a:solidFill>
                <a:latin typeface="Times New Roman" panose="02020603050405020304" pitchFamily="18" charset="0"/>
                <a:cs typeface="Times New Roman" panose="02020603050405020304" pitchFamily="18" charset="0"/>
              </a:rPr>
              <a:t>Сімейне насильство може бути розділене на цілий ряд специфічних категорій</a:t>
            </a:r>
            <a:r>
              <a:rPr lang="uk-UA" sz="2400" dirty="0" smtClean="0">
                <a:solidFill>
                  <a:srgbClr val="FFFF00"/>
                </a:solidFill>
                <a:latin typeface="Times New Roman" panose="02020603050405020304" pitchFamily="18" charset="0"/>
                <a:cs typeface="Times New Roman" panose="02020603050405020304" pitchFamily="18" charset="0"/>
              </a:rPr>
              <a:t>.</a:t>
            </a:r>
            <a:br>
              <a:rPr lang="uk-UA" sz="2400" dirty="0" smtClean="0">
                <a:solidFill>
                  <a:srgbClr val="FFFF00"/>
                </a:solidFill>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1) Жорстоке поводження з дітьми батьків, бабусь і дідусів, інших родичів, вітчима чи мачухи, партнера одного з батьків ( які не брали шлюб, але можуть проживати разом).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2)Насильство відносно пристарілих може мати фізичний, сексуальний та психологічний характер, проявлялись у поганому поводженні ( включаючи ігнорування) з боку дітей, підлітків або дорослих.</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3) Насильство відносно членів сім</a:t>
            </a:r>
            <a:r>
              <a:rPr lang="en-US" sz="2400" dirty="0" smtClean="0">
                <a:latin typeface="Times New Roman" panose="02020603050405020304" pitchFamily="18" charset="0"/>
                <a:cs typeface="Times New Roman" panose="02020603050405020304" pitchFamily="18" charset="0"/>
              </a:rPr>
              <a:t>’</a:t>
            </a:r>
            <a:r>
              <a:rPr lang="uk-UA" sz="2400" dirty="0" smtClean="0">
                <a:latin typeface="Times New Roman" panose="02020603050405020304" pitchFamily="18" charset="0"/>
                <a:cs typeface="Times New Roman" panose="02020603050405020304" pitchFamily="18" charset="0"/>
              </a:rPr>
              <a:t>ї з обмеженими фізичними та психічними можливостями. Воно може виглядати як ігнорування їхніх життєвих потреб, ізоляція від інших людей, створення умов, що перешкоджають ( або роблять неможливим) їхній повноцінний розвиток.</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4) Насильство відносно шлюбного партнера носить фізичний, психологічний, економічний та сексуальний характер. Воно може здійснюватися по відношенню до людини будь-якої статі.</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73579429"/>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435280" cy="6394722"/>
          </a:xfrm>
        </p:spPr>
        <p:txBody>
          <a:bodyPr>
            <a:normAutofit/>
          </a:bodyPr>
          <a:lstStyle/>
          <a:p>
            <a:r>
              <a:rPr lang="uk-UA" sz="2000" i="1" dirty="0" smtClean="0">
                <a:solidFill>
                  <a:schemeClr val="accent6"/>
                </a:solidFill>
                <a:latin typeface="Times New Roman" panose="02020603050405020304" pitchFamily="18" charset="0"/>
                <a:cs typeface="Times New Roman" panose="02020603050405020304" pitchFamily="18" charset="0"/>
              </a:rPr>
              <a:t>2. Насильство над дітьми в сім</a:t>
            </a:r>
            <a:r>
              <a:rPr lang="en-US" sz="2000" i="1" dirty="0" smtClean="0">
                <a:solidFill>
                  <a:schemeClr val="accent6"/>
                </a:solidFill>
                <a:latin typeface="Times New Roman" panose="02020603050405020304" pitchFamily="18" charset="0"/>
                <a:cs typeface="Times New Roman" panose="02020603050405020304" pitchFamily="18" charset="0"/>
              </a:rPr>
              <a:t>’</a:t>
            </a:r>
            <a:r>
              <a:rPr lang="uk-UA" sz="2000" i="1" dirty="0" smtClean="0">
                <a:solidFill>
                  <a:schemeClr val="accent6"/>
                </a:solidFill>
                <a:latin typeface="Times New Roman" panose="02020603050405020304" pitchFamily="18" charset="0"/>
                <a:cs typeface="Times New Roman" panose="02020603050405020304" pitchFamily="18" charset="0"/>
              </a:rPr>
              <a:t>ї, його види та наслідки</a:t>
            </a:r>
            <a:br>
              <a:rPr lang="uk-UA" sz="2000" i="1" dirty="0" smtClean="0">
                <a:solidFill>
                  <a:schemeClr val="accent6"/>
                </a:solidFill>
                <a:latin typeface="Times New Roman" panose="02020603050405020304" pitchFamily="18" charset="0"/>
                <a:cs typeface="Times New Roman" panose="02020603050405020304" pitchFamily="18" charset="0"/>
              </a:rPr>
            </a:br>
            <a:r>
              <a:rPr lang="uk-UA" sz="2000" dirty="0" smtClean="0">
                <a:solidFill>
                  <a:srgbClr val="FFFF00"/>
                </a:solidFill>
                <a:latin typeface="Times New Roman" panose="02020603050405020304" pitchFamily="18" charset="0"/>
                <a:cs typeface="Times New Roman" panose="02020603050405020304" pitchFamily="18" charset="0"/>
              </a:rPr>
              <a:t>Класифікація типів жорстокого поводження з дітьми</a:t>
            </a:r>
            <a:br>
              <a:rPr lang="uk-UA" sz="2000" dirty="0" smtClean="0">
                <a:solidFill>
                  <a:srgbClr val="FFFF00"/>
                </a:solidFill>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a:t>
            </a:r>
            <a:r>
              <a:rPr lang="uk-UA" sz="2000" b="0" dirty="0" smtClean="0">
                <a:latin typeface="Times New Roman" panose="02020603050405020304" pitchFamily="18" charset="0"/>
                <a:cs typeface="Times New Roman" panose="02020603050405020304" pitchFamily="18" charset="0"/>
              </a:rPr>
              <a:t>На основі досвіду роботи з сім</a:t>
            </a:r>
            <a:r>
              <a:rPr lang="en-US" sz="2000" b="0" dirty="0" smtClean="0">
                <a:latin typeface="Times New Roman" panose="02020603050405020304" pitchFamily="18" charset="0"/>
                <a:cs typeface="Times New Roman" panose="02020603050405020304" pitchFamily="18" charset="0"/>
              </a:rPr>
              <a:t>’</a:t>
            </a:r>
            <a:r>
              <a:rPr lang="uk-UA" sz="2000" b="0" dirty="0" smtClean="0">
                <a:latin typeface="Times New Roman" panose="02020603050405020304" pitchFamily="18" charset="0"/>
                <a:cs typeface="Times New Roman" panose="02020603050405020304" pitchFamily="18" charset="0"/>
              </a:rPr>
              <a:t>ями та безпосередньо з дітьми можна виділити такі типи жорстокого поводження з ними:</a:t>
            </a:r>
            <a:br>
              <a:rPr lang="uk-UA" sz="2000" b="0" dirty="0" smtClean="0">
                <a:latin typeface="Times New Roman" panose="02020603050405020304" pitchFamily="18" charset="0"/>
                <a:cs typeface="Times New Roman" panose="02020603050405020304" pitchFamily="18" charset="0"/>
              </a:rPr>
            </a:br>
            <a:r>
              <a:rPr lang="uk-UA" sz="2000" b="0" dirty="0" smtClean="0">
                <a:latin typeface="Times New Roman" panose="02020603050405020304" pitchFamily="18" charset="0"/>
                <a:cs typeface="Times New Roman" panose="02020603050405020304" pitchFamily="18" charset="0"/>
              </a:rPr>
              <a:t>- жорстокі фізичні покарання, фізичні знущання, побиття та ін.;</a:t>
            </a:r>
            <a:br>
              <a:rPr lang="uk-UA" sz="2000" b="0" dirty="0" smtClean="0">
                <a:latin typeface="Times New Roman" panose="02020603050405020304" pitchFamily="18" charset="0"/>
                <a:cs typeface="Times New Roman" panose="02020603050405020304" pitchFamily="18" charset="0"/>
              </a:rPr>
            </a:br>
            <a:r>
              <a:rPr lang="uk-UA" sz="2000" b="0" dirty="0" smtClean="0">
                <a:latin typeface="Times New Roman" panose="02020603050405020304" pitchFamily="18" charset="0"/>
                <a:cs typeface="Times New Roman" panose="02020603050405020304" pitchFamily="18" charset="0"/>
              </a:rPr>
              <a:t>- дитина є свідком знущань над іншими членами сім</a:t>
            </a:r>
            <a:r>
              <a:rPr lang="en-US" sz="2000" b="0" dirty="0" smtClean="0">
                <a:latin typeface="Times New Roman" panose="02020603050405020304" pitchFamily="18" charset="0"/>
                <a:cs typeface="Times New Roman" panose="02020603050405020304" pitchFamily="18" charset="0"/>
              </a:rPr>
              <a:t>’</a:t>
            </a:r>
            <a:r>
              <a:rPr lang="uk-UA" sz="2000" b="0" dirty="0" smtClean="0">
                <a:latin typeface="Times New Roman" panose="02020603050405020304" pitchFamily="18" charset="0"/>
                <a:cs typeface="Times New Roman" panose="02020603050405020304" pitchFamily="18" charset="0"/>
              </a:rPr>
              <a:t>ї: батько б</a:t>
            </a:r>
            <a:r>
              <a:rPr lang="en-US" sz="2000" b="0" dirty="0" smtClean="0">
                <a:latin typeface="Times New Roman" panose="02020603050405020304" pitchFamily="18" charset="0"/>
                <a:cs typeface="Times New Roman" panose="02020603050405020304" pitchFamily="18" charset="0"/>
              </a:rPr>
              <a:t>’</a:t>
            </a:r>
            <a:r>
              <a:rPr lang="uk-UA" sz="2000" b="0" dirty="0" smtClean="0">
                <a:latin typeface="Times New Roman" panose="02020603050405020304" pitchFamily="18" charset="0"/>
                <a:cs typeface="Times New Roman" panose="02020603050405020304" pitchFamily="18" charset="0"/>
              </a:rPr>
              <a:t>є чи ґвалтує матір у присутності дітей; «погану» дитину фізично карають у присутності «хорошої» дитини та ін.;</a:t>
            </a:r>
            <a:br>
              <a:rPr lang="uk-UA" sz="2000" b="0" dirty="0" smtClean="0">
                <a:latin typeface="Times New Roman" panose="02020603050405020304" pitchFamily="18" charset="0"/>
                <a:cs typeface="Times New Roman" panose="02020603050405020304" pitchFamily="18" charset="0"/>
              </a:rPr>
            </a:br>
            <a:r>
              <a:rPr lang="uk-UA" sz="2000" b="0" dirty="0" smtClean="0">
                <a:latin typeface="Times New Roman" panose="02020603050405020304" pitchFamily="18" charset="0"/>
                <a:cs typeface="Times New Roman" panose="02020603050405020304" pitchFamily="18" charset="0"/>
              </a:rPr>
              <a:t>- сексуальне насильство, інцест: ґвалтування; нав</a:t>
            </a:r>
            <a:r>
              <a:rPr lang="en-US" sz="2000" b="0" dirty="0" smtClean="0">
                <a:latin typeface="Times New Roman" panose="02020603050405020304" pitchFamily="18" charset="0"/>
                <a:cs typeface="Times New Roman" panose="02020603050405020304" pitchFamily="18" charset="0"/>
              </a:rPr>
              <a:t>’</a:t>
            </a:r>
            <a:r>
              <a:rPr lang="uk-UA" sz="2000" b="0" dirty="0" smtClean="0">
                <a:latin typeface="Times New Roman" panose="02020603050405020304" pitchFamily="18" charset="0"/>
                <a:cs typeface="Times New Roman" panose="02020603050405020304" pitchFamily="18" charset="0"/>
              </a:rPr>
              <a:t>язування сексуальних  стосунків та ін.;</a:t>
            </a:r>
            <a:br>
              <a:rPr lang="uk-UA" sz="2000" b="0" dirty="0" smtClean="0">
                <a:latin typeface="Times New Roman" panose="02020603050405020304" pitchFamily="18" charset="0"/>
                <a:cs typeface="Times New Roman" panose="02020603050405020304" pitchFamily="18" charset="0"/>
              </a:rPr>
            </a:br>
            <a:r>
              <a:rPr lang="uk-UA" sz="2000" b="0" dirty="0" smtClean="0">
                <a:latin typeface="Times New Roman" panose="02020603050405020304" pitchFamily="18" charset="0"/>
                <a:cs typeface="Times New Roman" panose="02020603050405020304" pitchFamily="18" charset="0"/>
              </a:rPr>
              <a:t>- використання привілеїв дорослих : поводження з дітьми як із рабами чи слугами; покарання, поводження, як із підлеглими;</a:t>
            </a:r>
            <a:br>
              <a:rPr lang="uk-UA" sz="2000" b="0" dirty="0" smtClean="0">
                <a:latin typeface="Times New Roman" panose="02020603050405020304" pitchFamily="18" charset="0"/>
                <a:cs typeface="Times New Roman" panose="02020603050405020304" pitchFamily="18" charset="0"/>
              </a:rPr>
            </a:br>
            <a:r>
              <a:rPr lang="uk-UA" sz="2000" b="0" dirty="0" smtClean="0">
                <a:latin typeface="Times New Roman" panose="02020603050405020304" pitchFamily="18" charset="0"/>
                <a:cs typeface="Times New Roman" panose="02020603050405020304" pitchFamily="18" charset="0"/>
              </a:rPr>
              <a:t>- залякування: використання переваг свого зросту, розмірів і сили;</a:t>
            </a:r>
            <a:br>
              <a:rPr lang="uk-UA" sz="2000" b="0" dirty="0" smtClean="0">
                <a:latin typeface="Times New Roman" panose="02020603050405020304" pitchFamily="18" charset="0"/>
                <a:cs typeface="Times New Roman" panose="02020603050405020304" pitchFamily="18" charset="0"/>
              </a:rPr>
            </a:br>
            <a:r>
              <a:rPr lang="uk-UA" sz="2000" b="0" dirty="0" smtClean="0">
                <a:latin typeface="Times New Roman" panose="02020603050405020304" pitchFamily="18" charset="0"/>
                <a:cs typeface="Times New Roman" panose="02020603050405020304" pitchFamily="18" charset="0"/>
              </a:rPr>
              <a:t>- погрози: кинути дитину; самогубства; заподіяти фізичну шкоду;</a:t>
            </a:r>
            <a:br>
              <a:rPr lang="uk-UA" sz="2000" b="0" dirty="0" smtClean="0">
                <a:latin typeface="Times New Roman" panose="02020603050405020304" pitchFamily="18" charset="0"/>
                <a:cs typeface="Times New Roman" panose="02020603050405020304" pitchFamily="18" charset="0"/>
              </a:rPr>
            </a:br>
            <a:r>
              <a:rPr lang="uk-UA" sz="2000" b="0" dirty="0" smtClean="0">
                <a:latin typeface="Times New Roman" panose="02020603050405020304" pitchFamily="18" charset="0"/>
                <a:cs typeface="Times New Roman" panose="02020603050405020304" pitchFamily="18" charset="0"/>
              </a:rPr>
              <a:t>- використання громадських установ: загроза покаранням Богом, судом, міліцією, спецшколою, притулком;</a:t>
            </a:r>
            <a:br>
              <a:rPr lang="uk-UA" sz="2000" b="0" dirty="0" smtClean="0">
                <a:latin typeface="Times New Roman" panose="02020603050405020304" pitchFamily="18" charset="0"/>
                <a:cs typeface="Times New Roman" panose="02020603050405020304" pitchFamily="18" charset="0"/>
              </a:rPr>
            </a:br>
            <a:r>
              <a:rPr lang="uk-UA" sz="2000" b="0" dirty="0" smtClean="0">
                <a:latin typeface="Times New Roman" panose="02020603050405020304" pitchFamily="18" charset="0"/>
                <a:cs typeface="Times New Roman" panose="02020603050405020304" pitchFamily="18" charset="0"/>
              </a:rPr>
              <a:t>- ізоляція: контролювання доступу дитини до інших людей: бабусі/дідуся, однолітків, братів/сестер, батька/матері, інших людей;</a:t>
            </a:r>
            <a:br>
              <a:rPr lang="uk-UA" sz="2000" b="0" dirty="0" smtClean="0">
                <a:latin typeface="Times New Roman" panose="02020603050405020304" pitchFamily="18" charset="0"/>
                <a:cs typeface="Times New Roman" panose="02020603050405020304" pitchFamily="18" charset="0"/>
              </a:rPr>
            </a:br>
            <a:r>
              <a:rPr lang="uk-UA" sz="2000" b="0" dirty="0" smtClean="0">
                <a:latin typeface="Times New Roman" panose="02020603050405020304" pitchFamily="18" charset="0"/>
                <a:cs typeface="Times New Roman" panose="02020603050405020304" pitchFamily="18" charset="0"/>
              </a:rPr>
              <a:t>- емоційне насильство: приниження; крики;</a:t>
            </a:r>
            <a:br>
              <a:rPr lang="uk-UA" sz="2000" b="0" dirty="0" smtClean="0">
                <a:latin typeface="Times New Roman" panose="02020603050405020304" pitchFamily="18" charset="0"/>
                <a:cs typeface="Times New Roman" panose="02020603050405020304" pitchFamily="18" charset="0"/>
              </a:rPr>
            </a:br>
            <a:r>
              <a:rPr lang="uk-UA" sz="2000" b="0" dirty="0" smtClean="0">
                <a:latin typeface="Times New Roman" panose="02020603050405020304" pitchFamily="18" charset="0"/>
                <a:cs typeface="Times New Roman" panose="02020603050405020304" pitchFamily="18" charset="0"/>
              </a:rPr>
              <a:t>- економічне насильство: незадоволення основних потреб дитини.</a:t>
            </a:r>
            <a:endParaRPr lang="ru-RU"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26728775"/>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435280" cy="6466730"/>
          </a:xfrm>
        </p:spPr>
        <p:txBody>
          <a:bodyPr>
            <a:normAutofit/>
          </a:bodyPr>
          <a:lstStyle/>
          <a:p>
            <a:r>
              <a:rPr lang="uk-UA" sz="2400" i="1" dirty="0" smtClean="0">
                <a:solidFill>
                  <a:srgbClr val="FFFF00"/>
                </a:solidFill>
                <a:latin typeface="Times New Roman" panose="02020603050405020304" pitchFamily="18" charset="0"/>
                <a:cs typeface="Times New Roman" panose="02020603050405020304" pitchFamily="18" charset="0"/>
              </a:rPr>
              <a:t>Що ж відбувається з дітьми, які страждають від психологічних травм?</a:t>
            </a:r>
            <a:br>
              <a:rPr lang="uk-UA" sz="2400" i="1" dirty="0" smtClean="0">
                <a:solidFill>
                  <a:srgbClr val="FFFF00"/>
                </a:solidFill>
                <a:latin typeface="Times New Roman" panose="02020603050405020304" pitchFamily="18" charset="0"/>
                <a:cs typeface="Times New Roman" panose="02020603050405020304" pitchFamily="18" charset="0"/>
              </a:rPr>
            </a:br>
            <a:r>
              <a:rPr lang="uk-UA" sz="2400" i="1" dirty="0">
                <a:latin typeface="Times New Roman" panose="02020603050405020304" pitchFamily="18" charset="0"/>
                <a:cs typeface="Times New Roman" panose="02020603050405020304" pitchFamily="18" charset="0"/>
              </a:rPr>
              <a:t>	</a:t>
            </a:r>
            <a:r>
              <a:rPr lang="uk-UA" sz="2400" b="0" dirty="0" smtClean="0">
                <a:latin typeface="Times New Roman" panose="02020603050405020304" pitchFamily="18" charset="0"/>
                <a:cs typeface="Times New Roman" panose="02020603050405020304" pitchFamily="18" charset="0"/>
              </a:rPr>
              <a:t>У них можуть з</a:t>
            </a:r>
            <a:r>
              <a:rPr lang="en-US" sz="2400" b="0" dirty="0" smtClean="0">
                <a:latin typeface="Times New Roman" panose="02020603050405020304" pitchFamily="18" charset="0"/>
                <a:cs typeface="Times New Roman" panose="02020603050405020304" pitchFamily="18" charset="0"/>
              </a:rPr>
              <a:t>’</a:t>
            </a:r>
            <a:r>
              <a:rPr lang="uk-UA" sz="2400" b="0" dirty="0" smtClean="0">
                <a:latin typeface="Times New Roman" panose="02020603050405020304" pitchFamily="18" charset="0"/>
                <a:cs typeface="Times New Roman" panose="02020603050405020304" pitchFamily="18" charset="0"/>
              </a:rPr>
              <a:t>явитися затримки в розвитку моторних і мовних умінь, розвинутись , апатія та байдужість. Як відзначає Т. Гримберг (1995), у психологічно травмованих малюків нерідко спостерігаються порушення сну, а тоді може виникнути нудота та блювання. У них розвиваються так звані «погані» звички: смоктання пальця, спроби кусатися, розкачування, розлади в їжі, істерії.</a:t>
            </a:r>
            <a:br>
              <a:rPr lang="uk-UA" sz="2400" b="0" dirty="0" smtClean="0">
                <a:latin typeface="Times New Roman" panose="02020603050405020304" pitchFamily="18" charset="0"/>
                <a:cs typeface="Times New Roman" panose="02020603050405020304" pitchFamily="18" charset="0"/>
              </a:rPr>
            </a:br>
            <a:r>
              <a:rPr lang="uk-UA" sz="2400" b="0" dirty="0">
                <a:latin typeface="Times New Roman" panose="02020603050405020304" pitchFamily="18" charset="0"/>
                <a:cs typeface="Times New Roman" panose="02020603050405020304" pitchFamily="18" charset="0"/>
              </a:rPr>
              <a:t>	</a:t>
            </a:r>
            <a:r>
              <a:rPr lang="uk-UA" sz="2400" b="0" dirty="0" smtClean="0">
                <a:latin typeface="Times New Roman" panose="02020603050405020304" pitchFamily="18" charset="0"/>
                <a:cs typeface="Times New Roman" panose="02020603050405020304" pitchFamily="18" charset="0"/>
              </a:rPr>
              <a:t>Серед різних видів психологічного травмування спеціалісти виділяють словесні образи по відношенню до дітей. Вони сприяють розвитку певного ставлення дитини до самої себе, агресивності, бажання заподіяти шкоду собі та іншим людям. Психологічно травмовані діти часто справляють враження злих, нещасних; часто вони навіть відчувають потребу втекти куди-небудь.</a:t>
            </a:r>
            <a:endParaRPr lang="ru-RU"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860717920"/>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892480" cy="6858000"/>
          </a:xfrm>
        </p:spPr>
        <p:txBody>
          <a:bodyPr>
            <a:normAutofit fontScale="90000"/>
          </a:bodyPr>
          <a:lstStyle/>
          <a:p>
            <a:r>
              <a:rPr lang="uk-UA" sz="1800" i="1" u="sng" dirty="0" smtClean="0">
                <a:solidFill>
                  <a:srgbClr val="FFFF00"/>
                </a:solidFill>
                <a:latin typeface="Times New Roman" panose="02020603050405020304" pitchFamily="18" charset="0"/>
                <a:cs typeface="Times New Roman" panose="02020603050405020304" pitchFamily="18" charset="0"/>
              </a:rPr>
              <a:t>Психологічна допомога дітям, які зазнали насильства</a:t>
            </a:r>
            <a:r>
              <a:rPr lang="uk-UA" sz="1800" i="1" dirty="0" smtClean="0">
                <a:solidFill>
                  <a:srgbClr val="FFFF00"/>
                </a:solidFill>
                <a:latin typeface="Times New Roman" panose="02020603050405020304" pitchFamily="18" charset="0"/>
                <a:cs typeface="Times New Roman" panose="02020603050405020304" pitchFamily="18" charset="0"/>
              </a:rPr>
              <a:t> </a:t>
            </a:r>
            <a:br>
              <a:rPr lang="uk-UA" sz="1800" i="1" dirty="0" smtClean="0">
                <a:solidFill>
                  <a:srgbClr val="FFFF00"/>
                </a:solidFill>
                <a:latin typeface="Times New Roman" panose="02020603050405020304" pitchFamily="18" charset="0"/>
                <a:cs typeface="Times New Roman" panose="02020603050405020304" pitchFamily="18" charset="0"/>
              </a:rPr>
            </a:br>
            <a:r>
              <a:rPr lang="uk-UA" sz="1800" dirty="0" smtClean="0">
                <a:latin typeface="Times New Roman" panose="02020603050405020304" pitchFamily="18" charset="0"/>
                <a:cs typeface="Times New Roman" panose="02020603050405020304" pitchFamily="18" charset="0"/>
              </a:rPr>
              <a:t>Запропонований варіант розроблений американськими фахівцями. (8 занять)</a:t>
            </a:r>
            <a:br>
              <a:rPr lang="uk-UA" sz="1800" dirty="0" smtClean="0">
                <a:latin typeface="Times New Roman" panose="02020603050405020304" pitchFamily="18" charset="0"/>
                <a:cs typeface="Times New Roman" panose="02020603050405020304" pitchFamily="18" charset="0"/>
              </a:rPr>
            </a:br>
            <a:r>
              <a:rPr lang="uk-UA" sz="1800" dirty="0" smtClean="0">
                <a:latin typeface="Times New Roman" panose="02020603050405020304" pitchFamily="18" charset="0"/>
                <a:cs typeface="Times New Roman" panose="02020603050405020304" pitchFamily="18" charset="0"/>
              </a:rPr>
              <a:t>Цілі 1 - 2-го занять: створити атмосферу довіри дитини до психолога; допомогти дитині розкрити свої думки й почуття, пов</a:t>
            </a:r>
            <a:r>
              <a:rPr lang="en-US" sz="1800" dirty="0" smtClean="0">
                <a:latin typeface="Times New Roman" panose="02020603050405020304" pitchFamily="18" charset="0"/>
                <a:cs typeface="Times New Roman" panose="02020603050405020304" pitchFamily="18" charset="0"/>
              </a:rPr>
              <a:t>’</a:t>
            </a:r>
            <a:r>
              <a:rPr lang="uk-UA" sz="1800" dirty="0" smtClean="0">
                <a:latin typeface="Times New Roman" panose="02020603050405020304" pitchFamily="18" charset="0"/>
                <a:cs typeface="Times New Roman" panose="02020603050405020304" pitchFamily="18" charset="0"/>
              </a:rPr>
              <a:t>язанні з насильством; знзити тривожність підлітка, ослабити його самоосуд, підвищити самооцінку.</a:t>
            </a:r>
            <a:br>
              <a:rPr lang="uk-UA" sz="1800" dirty="0" smtClean="0">
                <a:latin typeface="Times New Roman" panose="02020603050405020304" pitchFamily="18" charset="0"/>
                <a:cs typeface="Times New Roman" panose="02020603050405020304" pitchFamily="18" charset="0"/>
              </a:rPr>
            </a:br>
            <a:r>
              <a:rPr lang="uk-UA" sz="1800" dirty="0" smtClean="0">
                <a:latin typeface="Times New Roman" panose="02020603050405020304" pitchFamily="18" charset="0"/>
                <a:cs typeface="Times New Roman" panose="02020603050405020304" pitchFamily="18" charset="0"/>
              </a:rPr>
              <a:t>  	</a:t>
            </a:r>
            <a:r>
              <a:rPr lang="uk-UA" sz="1800" i="1" dirty="0">
                <a:solidFill>
                  <a:srgbClr val="FFFF00"/>
                </a:solidFill>
                <a:latin typeface="Times New Roman" panose="02020603050405020304" pitchFamily="18" charset="0"/>
                <a:cs typeface="Times New Roman" panose="02020603050405020304" pitchFamily="18" charset="0"/>
              </a:rPr>
              <a:t> 1 –е заняття</a:t>
            </a:r>
            <a:r>
              <a:rPr lang="uk-UA" sz="1800" i="1" dirty="0">
                <a:latin typeface="Times New Roman" panose="02020603050405020304" pitchFamily="18" charset="0"/>
                <a:cs typeface="Times New Roman" panose="02020603050405020304" pitchFamily="18" charset="0"/>
              </a:rPr>
              <a:t>. </a:t>
            </a:r>
            <a:r>
              <a:rPr lang="uk-UA" sz="1800" dirty="0" smtClean="0">
                <a:latin typeface="Times New Roman" panose="02020603050405020304" pitchFamily="18" charset="0"/>
                <a:cs typeface="Times New Roman" panose="02020603050405020304" pitchFamily="18" charset="0"/>
              </a:rPr>
              <a:t/>
            </a:r>
            <a:br>
              <a:rPr lang="uk-UA" sz="1800" dirty="0" smtClean="0">
                <a:latin typeface="Times New Roman" panose="02020603050405020304" pitchFamily="18" charset="0"/>
                <a:cs typeface="Times New Roman" panose="02020603050405020304" pitchFamily="18" charset="0"/>
              </a:rPr>
            </a:br>
            <a:r>
              <a:rPr lang="uk-UA" sz="1800" dirty="0" smtClean="0">
                <a:latin typeface="Times New Roman" panose="02020603050405020304" pitchFamily="18" charset="0"/>
                <a:cs typeface="Times New Roman" panose="02020603050405020304" pitchFamily="18" charset="0"/>
              </a:rPr>
              <a:t>    На першому занятті психолог прагне створити атмосферу прихильності й довіри до себе, зняти в неї напругу, викликану очікуванням невідомого.</a:t>
            </a:r>
            <a:br>
              <a:rPr lang="uk-UA" sz="1800" dirty="0" smtClean="0">
                <a:latin typeface="Times New Roman" panose="02020603050405020304" pitchFamily="18" charset="0"/>
                <a:cs typeface="Times New Roman" panose="02020603050405020304" pitchFamily="18" charset="0"/>
              </a:rPr>
            </a:br>
            <a:r>
              <a:rPr lang="uk-UA" sz="1800" dirty="0" smtClean="0">
                <a:latin typeface="Times New Roman" panose="02020603050405020304" pitchFamily="18" charset="0"/>
                <a:cs typeface="Times New Roman" panose="02020603050405020304" pitchFamily="18" charset="0"/>
              </a:rPr>
              <a:t>    Другий етап заняття присвячується обговоренню історії, пов</a:t>
            </a:r>
            <a:r>
              <a:rPr lang="en-US" sz="1800" dirty="0" smtClean="0">
                <a:latin typeface="Times New Roman" panose="02020603050405020304" pitchFamily="18" charset="0"/>
                <a:cs typeface="Times New Roman" panose="02020603050405020304" pitchFamily="18" charset="0"/>
              </a:rPr>
              <a:t>’</a:t>
            </a:r>
            <a:r>
              <a:rPr lang="uk-UA" sz="1800" dirty="0" smtClean="0">
                <a:latin typeface="Times New Roman" panose="02020603050405020304" pitchFamily="18" charset="0"/>
                <a:cs typeface="Times New Roman" panose="02020603050405020304" pitchFamily="18" charset="0"/>
              </a:rPr>
              <a:t>язаної з насильством(20 -30 хвилин). На цьому етапі вирішуються такі завдання: допомогти дитині актуалізувати почуття, пов</a:t>
            </a:r>
            <a:r>
              <a:rPr lang="en-US" sz="1800" dirty="0" smtClean="0">
                <a:latin typeface="Times New Roman" panose="02020603050405020304" pitchFamily="18" charset="0"/>
                <a:cs typeface="Times New Roman" panose="02020603050405020304" pitchFamily="18" charset="0"/>
              </a:rPr>
              <a:t>’</a:t>
            </a:r>
            <a:r>
              <a:rPr lang="uk-UA" sz="1800" dirty="0" smtClean="0">
                <a:latin typeface="Times New Roman" panose="02020603050405020304" pitchFamily="18" charset="0"/>
                <a:cs typeface="Times New Roman" panose="02020603050405020304" pitchFamily="18" charset="0"/>
              </a:rPr>
              <a:t>язані з насильством, і вивести їх на зовні; сприяти подоланню хворобливого почуття несхожості на інших дітей і відновити впевненість у зворотному.</a:t>
            </a:r>
            <a:r>
              <a:rPr lang="uk-UA" sz="1800" dirty="0">
                <a:latin typeface="Times New Roman" panose="02020603050405020304" pitchFamily="18" charset="0"/>
                <a:cs typeface="Times New Roman" panose="02020603050405020304" pitchFamily="18" charset="0"/>
              </a:rPr>
              <a:t>	</a:t>
            </a:r>
            <a:r>
              <a:rPr lang="uk-UA" sz="1800" dirty="0" smtClean="0">
                <a:latin typeface="Times New Roman" panose="02020603050405020304" pitchFamily="18" charset="0"/>
                <a:cs typeface="Times New Roman" panose="02020603050405020304" pitchFamily="18" charset="0"/>
              </a:rPr>
              <a:t/>
            </a:r>
            <a:br>
              <a:rPr lang="uk-UA" sz="1800" dirty="0" smtClean="0">
                <a:latin typeface="Times New Roman" panose="02020603050405020304" pitchFamily="18" charset="0"/>
                <a:cs typeface="Times New Roman" panose="02020603050405020304" pitchFamily="18" charset="0"/>
              </a:rPr>
            </a:br>
            <a:r>
              <a:rPr lang="uk-UA" sz="1800" i="1" dirty="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2-е заняття.</a:t>
            </a:r>
            <a:br>
              <a:rPr lang="uk-UA" sz="1800" i="1" dirty="0" smtClean="0">
                <a:solidFill>
                  <a:srgbClr val="FFFF00"/>
                </a:solidFill>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a:t>
            </a:r>
            <a:r>
              <a:rPr lang="uk-UA" sz="1800" dirty="0" smtClean="0">
                <a:latin typeface="Times New Roman" panose="02020603050405020304" pitchFamily="18" charset="0"/>
                <a:cs typeface="Times New Roman" panose="02020603050405020304" pitchFamily="18" charset="0"/>
              </a:rPr>
              <a:t>   Під час  другої зустрічі можна попросити дитину намалювати картину насильства.</a:t>
            </a:r>
            <a:br>
              <a:rPr lang="uk-UA" sz="1800" dirty="0" smtClean="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3-4-е заняття</a:t>
            </a:r>
            <a:r>
              <a:rPr lang="uk-UA" sz="1800" i="1" dirty="0" smtClean="0">
                <a:latin typeface="Times New Roman" panose="02020603050405020304" pitchFamily="18" charset="0"/>
                <a:cs typeface="Times New Roman" panose="02020603050405020304" pitchFamily="18" charset="0"/>
              </a:rPr>
              <a:t>.</a:t>
            </a:r>
            <a:br>
              <a:rPr lang="uk-UA" sz="1800" i="1" dirty="0" smtClean="0">
                <a:latin typeface="Times New Roman" panose="02020603050405020304" pitchFamily="18" charset="0"/>
                <a:cs typeface="Times New Roman" panose="02020603050405020304" pitchFamily="18" charset="0"/>
              </a:rPr>
            </a:br>
            <a:r>
              <a:rPr lang="uk-UA" sz="1800" i="1" dirty="0">
                <a:latin typeface="Times New Roman" panose="02020603050405020304" pitchFamily="18" charset="0"/>
                <a:cs typeface="Times New Roman" panose="02020603050405020304" pitchFamily="18" charset="0"/>
              </a:rPr>
              <a:t> </a:t>
            </a:r>
            <a:r>
              <a:rPr lang="uk-UA" sz="1800" i="1" dirty="0" smtClean="0">
                <a:latin typeface="Times New Roman" panose="02020603050405020304" pitchFamily="18" charset="0"/>
                <a:cs typeface="Times New Roman" panose="02020603050405020304" pitchFamily="18" charset="0"/>
              </a:rPr>
              <a:t>   </a:t>
            </a:r>
            <a:r>
              <a:rPr lang="uk-UA" sz="1800" dirty="0" smtClean="0">
                <a:latin typeface="Times New Roman" panose="02020603050405020304" pitchFamily="18" charset="0"/>
                <a:cs typeface="Times New Roman" panose="02020603050405020304" pitchFamily="18" charset="0"/>
              </a:rPr>
              <a:t>Цілі: Дати дитині можливість говорити про ставлення до насильника. Обговорити з нею проблему порушення довіри до інших людей. Допомогти зрозуміти, яким людям можна довіряти, а яким ні. Для вирішення цих завдань  можна використовувати метод обговорення «Обговорення суперечливих питань» (15-20 хвилин).</a:t>
            </a:r>
            <a:br>
              <a:rPr lang="uk-UA" sz="1800" dirty="0" smtClean="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5-6-е заняття</a:t>
            </a:r>
            <a:br>
              <a:rPr lang="uk-UA" sz="1800" i="1" dirty="0" smtClean="0">
                <a:solidFill>
                  <a:srgbClr val="FFFF00"/>
                </a:solidFill>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a:t>
            </a:r>
            <a:r>
              <a:rPr lang="uk-UA" sz="1800" dirty="0" smtClean="0">
                <a:latin typeface="Times New Roman" panose="02020603050405020304" pitchFamily="18" charset="0"/>
                <a:cs typeface="Times New Roman" panose="02020603050405020304" pitchFamily="18" charset="0"/>
              </a:rPr>
              <a:t>   Цілі: Дати дитині загальну інформацію про дюбов та сексуальні стосунки. Допомогти їй зрозуміти  різницю між сексуальними стосунками за взаємною згодою  та  сексуальним насильством. Пояснити, чому деякі люди здійснюють насильство по відношенню до дітей.</a:t>
            </a:r>
            <a:br>
              <a:rPr lang="uk-UA" sz="1800" dirty="0" smtClean="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a:t>
            </a:r>
            <a:r>
              <a:rPr lang="uk-UA" sz="1800" i="1" dirty="0" smtClean="0">
                <a:solidFill>
                  <a:srgbClr val="FFFF00"/>
                </a:solidFill>
                <a:latin typeface="Times New Roman" panose="02020603050405020304" pitchFamily="18" charset="0"/>
                <a:cs typeface="Times New Roman" panose="02020603050405020304" pitchFamily="18" charset="0"/>
              </a:rPr>
              <a:t>7-8-е заняття</a:t>
            </a:r>
            <a:br>
              <a:rPr lang="uk-UA" sz="1800" i="1" dirty="0" smtClean="0">
                <a:solidFill>
                  <a:srgbClr val="FFFF00"/>
                </a:solidFill>
                <a:latin typeface="Times New Roman" panose="02020603050405020304" pitchFamily="18" charset="0"/>
                <a:cs typeface="Times New Roman" panose="02020603050405020304" pitchFamily="18" charset="0"/>
              </a:rPr>
            </a:br>
            <a:r>
              <a:rPr lang="uk-UA" sz="1800" i="1" dirty="0">
                <a:latin typeface="Times New Roman" panose="02020603050405020304" pitchFamily="18" charset="0"/>
                <a:cs typeface="Times New Roman" panose="02020603050405020304" pitchFamily="18" charset="0"/>
              </a:rPr>
              <a:t> </a:t>
            </a:r>
            <a:r>
              <a:rPr lang="uk-UA" sz="1800" i="1" dirty="0" smtClean="0">
                <a:latin typeface="Times New Roman" panose="02020603050405020304" pitchFamily="18" charset="0"/>
                <a:cs typeface="Times New Roman" panose="02020603050405020304" pitchFamily="18" charset="0"/>
              </a:rPr>
              <a:t>  </a:t>
            </a:r>
            <a:r>
              <a:rPr lang="uk-UA" sz="1800" dirty="0" smtClean="0">
                <a:latin typeface="Times New Roman" panose="02020603050405020304" pitchFamily="18" charset="0"/>
                <a:cs typeface="Times New Roman" panose="02020603050405020304" pitchFamily="18" charset="0"/>
              </a:rPr>
              <a:t> Цілі: Допомогти дитині зрозуміти, що деякі речі  можуть нагадувати їй про насильство, викликати страх, і навчити її долати негативні почуття, що викликаються цими спогадами.</a:t>
            </a:r>
            <a:r>
              <a:rPr lang="uk-UA" sz="1800" i="1" dirty="0" smtClean="0">
                <a:latin typeface="Times New Roman" panose="02020603050405020304" pitchFamily="18" charset="0"/>
                <a:cs typeface="Times New Roman" panose="02020603050405020304" pitchFamily="18" charset="0"/>
              </a:rPr>
              <a:t/>
            </a:r>
            <a:br>
              <a:rPr lang="uk-UA" sz="1800" i="1" dirty="0" smtClean="0">
                <a:latin typeface="Times New Roman" panose="02020603050405020304" pitchFamily="18" charset="0"/>
                <a:cs typeface="Times New Roman" panose="02020603050405020304" pitchFamily="18" charset="0"/>
              </a:rPr>
            </a:br>
            <a:r>
              <a:rPr lang="uk-UA" sz="1800" i="1" dirty="0" smtClean="0">
                <a:latin typeface="Times New Roman" panose="02020603050405020304" pitchFamily="18" charset="0"/>
                <a:cs typeface="Times New Roman" panose="02020603050405020304" pitchFamily="18" charset="0"/>
              </a:rPr>
              <a:t/>
            </a:r>
            <a:br>
              <a:rPr lang="uk-UA" sz="1800" i="1" dirty="0" smtClean="0">
                <a:latin typeface="Times New Roman" panose="02020603050405020304" pitchFamily="18" charset="0"/>
                <a:cs typeface="Times New Roman" panose="02020603050405020304" pitchFamily="18" charset="0"/>
              </a:rPr>
            </a:br>
            <a:endParaRPr lang="ru-RU" sz="1800" i="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18683117"/>
      </p:ext>
    </p:extLst>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515</TotalTime>
  <Words>170</Words>
  <Application>Microsoft Office PowerPoint</Application>
  <PresentationFormat>Экран (4:3)</PresentationFormat>
  <Paragraphs>18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Открытая</vt:lpstr>
      <vt:lpstr>Психологічна допомога при психічній травматизації, пов’язаній із насильством та суїцидальними намірами</vt:lpstr>
      <vt:lpstr>ПЛАН: 1. Насильство в сім’ї. 2. Насильство над дітьми в сім’ї, його види та наслідки. 3. Інцест. 4. Суїцидальні наміри та спроби.</vt:lpstr>
      <vt:lpstr>1.Насильство в сім’ї Насильство розглядають у чотирьох сферах: правовій, моральній, суспільно-політичний та психологічний. У правовій сфері більшість випадків насильства карається законом. Насильство в моральній сфері зумовлює завдання шкоди особам, славшим фізично, часто з фізичними чи психічними вадами. У суспільно-політичній сфері  насильство набуває значних розмірів ,про що свідчать війни, збройні конфлікти, акти непокори, а також бійки в громадських місцях. В психологічній сфері – це явища, що відбуваються в психіці людини,а також у міжособистісних стосунках між людьми. Головний зміст цього виду насильства полягає в стражданні жертви, її безсиллі, внутрішньому розраді, приниженні. </vt:lpstr>
      <vt:lpstr>Будь-які види насильства мають певні спільні елементи: - завжди є наслідком продуманої дії, а, отже, не випадковим; - пов’язане з порушенням певних прав особистості чи групи осіб; - присутній елемент послаблення здатності до захисту.</vt:lpstr>
      <vt:lpstr>Сімейне насильство- це реальна дія чи погроза фізичної, сексуальної, психологічної або економічної образи та насильство з боку однієї особи щодо іншої, з якої вона мала чи має інтимні чи інші значущі стосунки.  Приклади домашнього  насильства: - приниження; - ізоляція від друзів і рідних; - реальні фізичні ушкодження або загроза їх отримання; - сексуальне примушення. Сімейне насильство - це постійно повторювані ситуації, коли один із членів родини контролює або намагається повністю підкорити іншого. Воно є наслідком мінливого розуміння влади та веде до надання психологічного, соціального,економічного, сексуального або фізичного збитку одному або декільком членам родини.</vt:lpstr>
      <vt:lpstr>Сімейне насильство може бути розділене на цілий ряд специфічних категорій. 1) Жорстоке поводження з дітьми батьків, бабусь і дідусів, інших родичів, вітчима чи мачухи, партнера одного з батьків ( які не брали шлюб, але можуть проживати разом).  2)Насильство відносно пристарілих може мати фізичний, сексуальний та психологічний характер, проявлялись у поганому поводженні ( включаючи ігнорування) з боку дітей, підлітків або дорослих. 3) Насильство відносно членів сім’ї з обмеженими фізичними та психічними можливостями. Воно може виглядати як ігнорування їхніх життєвих потреб, ізоляція від інших людей, створення умов, що перешкоджають ( або роблять неможливим) їхній повноцінний розвиток. 4) Насильство відносно шлюбного партнера носить фізичний, психологічний, економічний та сексуальний характер. Воно може здійснюватися по відношенню до людини будь-якої статі.</vt:lpstr>
      <vt:lpstr>2. Насильство над дітьми в сім’ї, його види та наслідки Класифікація типів жорстокого поводження з дітьми  На основі досвіду роботи з сім’ями та безпосередньо з дітьми можна виділити такі типи жорстокого поводження з ними: - жорстокі фізичні покарання, фізичні знущання, побиття та ін.; - дитина є свідком знущань над іншими членами сім’ї: батько б’є чи ґвалтує матір у присутності дітей; «погану» дитину фізично карають у присутності «хорошої» дитини та ін.; - сексуальне насильство, інцест: ґвалтування; нав’язування сексуальних  стосунків та ін.; - використання привілеїв дорослих : поводження з дітьми як із рабами чи слугами; покарання, поводження, як із підлеглими; - залякування: використання переваг свого зросту, розмірів і сили; - погрози: кинути дитину; самогубства; заподіяти фізичну шкоду; - використання громадських установ: загроза покаранням Богом, судом, міліцією, спецшколою, притулком; - ізоляція: контролювання доступу дитини до інших людей: бабусі/дідуся, однолітків, братів/сестер, батька/матері, інших людей; - емоційне насильство: приниження; крики; - економічне насильство: незадоволення основних потреб дитини.</vt:lpstr>
      <vt:lpstr>Що ж відбувається з дітьми, які страждають від психологічних травм?  У них можуть з’явитися затримки в розвитку моторних і мовних умінь, розвинутись , апатія та байдужість. Як відзначає Т. Гримберг (1995), у психологічно травмованих малюків нерідко спостерігаються порушення сну, а тоді може виникнути нудота та блювання. У них розвиваються так звані «погані» звички: смоктання пальця, спроби кусатися, розкачування, розлади в їжі, істерії.  Серед різних видів психологічного травмування спеціалісти виділяють словесні образи по відношенню до дітей. Вони сприяють розвитку певного ставлення дитини до самої себе, агресивності, бажання заподіяти шкоду собі та іншим людям. Психологічно травмовані діти часто справляють враження злих, нещасних; часто вони навіть відчувають потребу втекти куди-небудь.</vt:lpstr>
      <vt:lpstr>Психологічна допомога дітям, які зазнали насильства  Запропонований варіант розроблений американськими фахівцями. (8 занять) Цілі 1 - 2-го занять: створити атмосферу довіри дитини до психолога; допомогти дитині розкрити свої думки й почуття, пов’язанні з насильством; знзити тривожність підлітка, ослабити його самоосуд, підвищити самооцінку.     1 –е заняття.      На першому занятті психолог прагне створити атмосферу прихильності й довіри до себе, зняти в неї напругу, викликану очікуванням невідомого.     Другий етап заняття присвячується обговоренню історії, пов’язаної з насильством(20 -30 хвилин). На цьому етапі вирішуються такі завдання: допомогти дитині актуалізувати почуття, пов’язані з насильством, і вивести їх на зовні; сприяти подоланню хворобливого почуття несхожості на інших дітей і відновити впевненість у зворотному.   2-е заняття.     Під час  другої зустрічі можна попросити дитину намалювати картину насильства.  3-4-е заняття.     Цілі: Дати дитині можливість говорити про ставлення до насильника. Обговорити з нею проблему порушення довіри до інших людей. Допомогти зрозуміти, яким людям можна довіряти, а яким ні. Для вирішення цих завдань  можна використовувати метод обговорення «Обговорення суперечливих питань» (15-20 хвилин).  5-6-е заняття     Цілі: Дати дитині загальну інформацію про дюбов та сексуальні стосунки. Допомогти їй зрозуміти  різницю між сексуальними стосунками за взаємною згодою  та  сексуальним насильством. Пояснити, чому деякі люди здійснюють насильство по відношенню до дітей.  7-8-е заняття     Цілі: Допомогти дитині зрозуміти, що деякі речі  можуть нагадувати їй про насильство, викликати страх, і навчити її долати негативні почуття, що викликаються цими спогадами.  </vt:lpstr>
      <vt:lpstr> 3. Інцест  Інцестом називають інтимні стосунки між членами сім’ї , наприклад, між батьками й дітьми, між сіблінгами. Можна також зустріти визначення інцесту як кровноспорідненого кровозмішання (інцест першого роду). Цей термін походить від  латинського incestum , що означає «нечистий». Інцестом у його вузькому розумінні є сексуальний акт, в ширшому – грубі відхилення в сексуальній поведінці членів однієї сім’ї.  Юридично інцест визначається як статевий акт між особами, які внаслідок кровної спорідненості, або внаслідок спорідненості, що виникає зі шлюбом, не можуть одружитись законним чином. Часто інцест супроводжується актом прямого сексуального насильства по відношенню до слабших людей (дітей), які не можуть чинити опору.</vt:lpstr>
      <vt:lpstr>Жертвою інцесту вважається дитина або дорослий, по відношенню до якого здійснено: - фізичне насильство з сексуальним підтекстом або безпосередньо статевий акт; - психологічне насильство, що включає моральний тиск із сексуальним підтекстом; - розмови на сексуальні теми; - демонстрація сексуальних дій у присутності об’єкта інцесту.  Найбільш поширеною формою інцестного контакту є контакт « батько – дочка». Розрізняють три типи батьків, які вступають у сексуальні відносини зі своїми дочками: - батьки-інтроверти; - батьки-психопати (схильністю до проміскуїтету); - батьки з психосексуальним інфантилізмом (зі схильністю до педофілії ).</vt:lpstr>
      <vt:lpstr>Наслідки інцесту  Наслідки інцесту різноманітні й проявляються в емоційній, когнітивній і (або) поведінковій сферах особистості. У дітей, які піддалися сексуальному насильству, створюється підвищений ризик розвитку таких порушень: - адикції: є дані про те, що такі діти в сім разів частіше зловживають алкоголем або іншими речовинами, що змінюють стан свідомості; - схильність до суїциду: жертви інцесту вдесятеро частіше здійснюють суїциїдальні спроби; - заняття проституцією: велика кількість випадків дитячої та підліткової проституції супроводжується наявністю в анамнезі дитини сексуального насильства; - психічні порушення: у дітей-жертв сексуального насильства симптоми порушень виникають частіше, ніж у дітей, які не піддавалися насильству; - посттравматичний стресовий розлад і сексуалізована поведінка; - розвиток у зрілому віці емоційних розладів (фобій, депресії), мазохістичних тенденцій, сексуальних і подружніх проблем.</vt:lpstr>
      <vt:lpstr>Психологічна допомога в ситуації інцесту  Можна виділити два основні напрями психологічної допомоги сім’ї в ситуації інцесту, а саме: допомога дорослій людині-жертві інцесту та допомога дитині.  У першому випадку завданням психолога є допомога клієнту прийняти й пропрацювати травматичний досвід. Важно здійснювати роботу на трьох рівнях: - емоційному; відреагування пригнічених почуттів по відношенню до агресора й інших членів сім’ї (гештальт-техніка порожнього стільця, символдраматичні техніки, метод сімейних розстановок)  - когнітивному: позитивна реінтерпретація травматичному досвіду й надання сенсу події, усвідомлення власної ролі в сімейному функціонуванні( робота з сімейною історією; робота з ранніми дитячими спогадами за А. Адлером та ін.) - поведінковому: допомога в побудові стосунків із членами сім’ї, із найближчим оточенням, із соціумом у цілому( рольові ігри, символдрама, соціодрама та ін)</vt:lpstr>
      <vt:lpstr>Психологічна допомога дитині, яка пережила інцест.     Якщо дитина є жертвою інцесту першого ряду, то психологічна допомога спрямована на: - роботу з самою дитиною та її симптоматикою, орієнтовану, в першу чергу, на її підтримку й допомогу у відреагуванні почуттів; - роботу з сім’єю, яка, залежно від виявленої сімейної дисфункції, може бути спрямована на корекцію подружніх стосунків, усвідомлення та зміну сімейних сценаріїв та ін.; - роботу з агресором (якщо інцестна поведінка детермінована особистісною патологією агресора).     У разі виявлення символічного інцесту, психологічне консультування покликане допомогти у вибудовуванні внутрішніх меж сім’ї та індивідуальних меж її членів.</vt:lpstr>
      <vt:lpstr> 4. Суїцидальні наміри та спроби    Ознаки суїциду     Особливу увагу слід звертати на тих друзів і знайомих, які раптом починають дивно, незвично поводитись. Більшість суїцидентів немов би виставляють перед собою «застережливі знаки», які є їхнім криком про допомогу, а саме: загроза скоїти самогубство, словесні попередження, раптові зміни в поведінці.     Загроза скоїти суїцид. Як правило, суїцидальні особи прямо або побічно дають своїм друзям і близьким зрозуміти, що збираються піти з життя. Пряму загрозу не переосмислиш, різним тлумаченням вона не піддається «Я збираюсь накласти на себе руки», « У наступний понеділок мене вже не буде в живих» … До прямих погроз, навіть якщо в них відчувається надрив, слід ставитися вкрай серйозно. Ділитися думками про самогубство заради «красного слівця» або розіграшу навряд чи комусь спаде на думку.  </vt:lpstr>
      <vt:lpstr> Словесні попередження  Найбільш розповсюдженими фразами, що свідчать про намір особистості скоїти самогубство є такі: «Я вирішив накласти на себе руки», «Набридло», «Скільки можна! Ситий по горло!», «Краще померти!», «Пожив – і досить», «Ненавиджу своє життя», «Ненавиджу все й усіх!», «Єдиний вихід – померти!», «Більше не можу!», Більше ти мене не побачиш!», «Ти віриш у переселення душ? Коли-небудь, може, я і повернуся а цей світ!», «Якщо ми більше не побачимося, спасибі за все», «Виходжу з гри. Набридло!».</vt:lpstr>
      <vt:lpstr>Слід звертати увагу на зміни в поведінці особистості за описаними далі параметрами: - Харчування. Особи з хорошим апетитом стають розбірливі, ті ж, у кого апетит був поганим, починають багато їсти. - Сон. У більшості своїй суїцидальні особи сплять цілими днями; деякі ж навпаки, втрачають сон. - Школа. Якщо суїцидальні особи шкільного віку, то ті, хто раніше вчився добре, починають прогулювати, їх успішність різко падає. Ті ж хто й раніше відставав у навчанні, тепер не відвідують навчальний заклад. - Зовнішній вигляд. Відомі випадки, коли суїцидальні особи перестають стежити за своїм зовнішнім виглядом. - Активність. Ті, хто переживає кризу, втрачають інтерес до всього, що раніше любили. - Прагнення до самоти. Суїцидальні особи часто замикаються в собі, довго не виходять із своїх кімнат, стороняться тих, хто їх оточує. - Тяжка втрата. До думок про самогубство молодих людей може підштовхнути смерть близьких: батьків або братів і сестер. - Роздача цінних речей. Люди,які збираються піти з життя, часто  роздають речі, що мають для них велике значення. - Упорядкування справ.  Прибрати будинок, розплатитися з боргами, написати відповідь на лист, повернути річ, узяту в приятеля та ін. - Агресія, бунт і непокора. Підлітки та юнаки, які хочуть скоїти самогубство, часто пригнічені й озлобленні. - Самознищувальна й ризикована поведінка. Деякі суїцидальні особи постійно прагнуть заподіяти собі шкоду, поводяться «на межі ризику». - Втрата самоповаги. Іноді молоді люди відчувають себе найпотворнішими, найнезграбнішими й найгіршими істотами на світі.</vt:lpstr>
      <vt:lpstr>Існують певні правила консультування осіб із суїцидальними намірами: 1. З такими клієнтами потрібно частіше зустрічатись. 2. Консультант повинен  звертати увагу клієнта на позитивні аспекти його життя.  3. Дізнавшись про намір клієнта скоїти самогубство, не слід панікувати, намагатися відволікти його якимось заняттям і вдаватися до моралізування. 4. Фахівець повинен залучити до роботи з клієнтом між консультативними зустрічами значимих для нього людей. 5. Клієнт повинен мати можливість у будь-який час зателефонувати консультанту, щоб той міг контролювати його емоційний стан. 6. При високій імовірності самогубства слід вжити додаткові заходи обережності: інформувати близьких клієнта, обговорити питання про госпіталізацію. 7. Консультант не повинен дозволяти клієнту маніпулювати собою за допомогою погрози самогубства. 8. Консультант повинен пам’ятати , що не завжди вдається завадити самогубству. 9. Консультант зобов’язаний детально в письмовій формі документувати свої дії, щоб у разі нещастя він зміг довести собі та іншим, що діяв професійно й ужив усіх заходів для уникнення катастрофи. Консультування повинно бути спрямоване зменшення тривоги та безнадії. Необхідно працювати з родиною суїцидента. Взагалі, спроба самогубства – суттєва причина для зміни в сімейному житті, точніше кажучи, такі зміни стають неминучими. Але тільки зміна умов життя по-справжньому лікує.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Психологічна допомога при психічній травматизації, пов’язаній із насильством та суїцидальними намірами</dc:title>
  <dc:creator>Fox</dc:creator>
  <cp:lastModifiedBy>Admin</cp:lastModifiedBy>
  <cp:revision>39</cp:revision>
  <dcterms:created xsi:type="dcterms:W3CDTF">2014-02-03T16:25:00Z</dcterms:created>
  <dcterms:modified xsi:type="dcterms:W3CDTF">2014-02-04T08:29:22Z</dcterms:modified>
</cp:coreProperties>
</file>